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8.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charts/chart1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3.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2.xml" ContentType="application/vnd.openxmlformats-officedocument.drawingml.chartshapes+xml"/>
  <Override PartName="/ppt/charts/chart14.xml" ContentType="application/vnd.openxmlformats-officedocument.drawingml.chart+xml"/>
  <Override PartName="/ppt/theme/themeOverride2.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5.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339" r:id="rId2"/>
    <p:sldId id="337" r:id="rId3"/>
    <p:sldId id="343" r:id="rId4"/>
    <p:sldId id="341" r:id="rId5"/>
    <p:sldId id="323" r:id="rId6"/>
    <p:sldId id="300" r:id="rId7"/>
    <p:sldId id="264" r:id="rId8"/>
    <p:sldId id="257" r:id="rId9"/>
    <p:sldId id="303" r:id="rId10"/>
    <p:sldId id="329" r:id="rId11"/>
    <p:sldId id="328" r:id="rId12"/>
    <p:sldId id="267" r:id="rId13"/>
    <p:sldId id="331" r:id="rId14"/>
    <p:sldId id="277" r:id="rId15"/>
    <p:sldId id="324" r:id="rId16"/>
    <p:sldId id="304" r:id="rId17"/>
    <p:sldId id="273" r:id="rId18"/>
    <p:sldId id="352" r:id="rId19"/>
    <p:sldId id="325" r:id="rId20"/>
    <p:sldId id="279" r:id="rId21"/>
    <p:sldId id="280" r:id="rId22"/>
    <p:sldId id="353" r:id="rId23"/>
    <p:sldId id="350" r:id="rId24"/>
    <p:sldId id="333" r:id="rId25"/>
    <p:sldId id="283" r:id="rId26"/>
    <p:sldId id="347" r:id="rId27"/>
    <p:sldId id="307" r:id="rId28"/>
    <p:sldId id="308" r:id="rId29"/>
    <p:sldId id="286" r:id="rId30"/>
    <p:sldId id="296" r:id="rId31"/>
    <p:sldId id="290" r:id="rId32"/>
    <p:sldId id="326" r:id="rId33"/>
    <p:sldId id="327" r:id="rId34"/>
    <p:sldId id="334" r:id="rId35"/>
    <p:sldId id="335" r:id="rId36"/>
    <p:sldId id="351" r:id="rId37"/>
    <p:sldId id="285" r:id="rId38"/>
    <p:sldId id="289" r:id="rId39"/>
    <p:sldId id="317" r:id="rId40"/>
    <p:sldId id="292" r:id="rId41"/>
  </p:sldIdLst>
  <p:sldSz cx="12192000" cy="6858000"/>
  <p:notesSz cx="6797675" cy="99298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06C"/>
    <a:srgbClr val="A7E8FF"/>
    <a:srgbClr val="D8F1FE"/>
    <a:srgbClr val="0082B0"/>
    <a:srgbClr val="0085B4"/>
    <a:srgbClr val="28659C"/>
    <a:srgbClr val="009BD2"/>
    <a:srgbClr val="71DAFF"/>
    <a:srgbClr val="29C7FF"/>
    <a:srgbClr val="00B9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34" autoAdjust="0"/>
    <p:restoredTop sz="94424" autoAdjust="0"/>
  </p:normalViewPr>
  <p:slideViewPr>
    <p:cSldViewPr snapToGrid="0">
      <p:cViewPr varScale="1">
        <p:scale>
          <a:sx n="75" d="100"/>
          <a:sy n="75" d="100"/>
        </p:scale>
        <p:origin x="67" y="250"/>
      </p:cViewPr>
      <p:guideLst/>
    </p:cSldViewPr>
  </p:slideViewPr>
  <p:notesTextViewPr>
    <p:cViewPr>
      <p:scale>
        <a:sx n="200" d="100"/>
        <a:sy n="2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package" Target="../embeddings/_____Microsoft_Excel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_____Microsoft_Excel10.xlsx"/></Relationships>
</file>

<file path=ppt/charts/_rels/chart11.xml.rels><?xml version="1.0" encoding="UTF-8" standalone="yes"?>
<Relationships xmlns="http://schemas.openxmlformats.org/package/2006/relationships"><Relationship Id="rId3" Type="http://schemas.openxmlformats.org/officeDocument/2006/relationships/package" Target="../embeddings/_____Microsoft_Excel11.xlsx"/><Relationship Id="rId2" Type="http://schemas.microsoft.com/office/2011/relationships/chartColorStyle" Target="colors9.xml"/><Relationship Id="rId1" Type="http://schemas.microsoft.com/office/2011/relationships/chartStyle" Target="style9.xml"/></Relationships>
</file>

<file path=ppt/charts/_rels/chart12.xml.rels><?xml version="1.0" encoding="UTF-8" standalone="yes"?>
<Relationships xmlns="http://schemas.openxmlformats.org/package/2006/relationships"><Relationship Id="rId1" Type="http://schemas.openxmlformats.org/officeDocument/2006/relationships/package" Target="../embeddings/_____Microsoft_Excel12.xlsx"/></Relationships>
</file>

<file path=ppt/charts/_rels/chart13.xml.rels><?xml version="1.0" encoding="UTF-8" standalone="yes"?>
<Relationships xmlns="http://schemas.openxmlformats.org/package/2006/relationships"><Relationship Id="rId3" Type="http://schemas.openxmlformats.org/officeDocument/2006/relationships/package" Target="../embeddings/_____Microsoft_Excel13.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2.xml"/></Relationships>
</file>

<file path=ppt/charts/_rels/chart14.xml.rels><?xml version="1.0" encoding="UTF-8" standalone="yes"?>
<Relationships xmlns="http://schemas.openxmlformats.org/package/2006/relationships"><Relationship Id="rId2" Type="http://schemas.openxmlformats.org/officeDocument/2006/relationships/oleObject" Target="file:///C:\Users\ryn\Desktop\&#1043;&#1088;&#1072;&#1092;&#1080;&#1082;%20&#1073;&#1077;&#1076;&#1085;&#1086;&#1089;&#1090;&#1100;.xlsx" TargetMode="External"/><Relationship Id="rId1" Type="http://schemas.openxmlformats.org/officeDocument/2006/relationships/themeOverride" Target="../theme/themeOverride2.xml"/></Relationships>
</file>

<file path=ppt/charts/_rels/chart15.xml.rels><?xml version="1.0" encoding="UTF-8" standalone="yes"?>
<Relationships xmlns="http://schemas.openxmlformats.org/package/2006/relationships"><Relationship Id="rId3" Type="http://schemas.openxmlformats.org/officeDocument/2006/relationships/package" Target="../embeddings/_____Microsoft_Excel14.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2" Type="http://schemas.openxmlformats.org/officeDocument/2006/relationships/package" Target="../embeddings/_____Microsoft_Excel2.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3" Type="http://schemas.openxmlformats.org/officeDocument/2006/relationships/package" Target="../embeddings/_____Microsoft_Excel3.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_____Microsoft_Excel4.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package" Target="../embeddings/_____Microsoft_Excel5.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_____Microsoft_Excel6.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_____Microsoft_Excel7.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_____Microsoft_Excel8.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package" Target="../embeddings/_____Microsoft_Excel9.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452827100213725"/>
          <c:y val="0.2332643540230448"/>
          <c:w val="0.67939064071452981"/>
          <c:h val="0.5034055983444965"/>
        </c:manualLayout>
      </c:layout>
      <c:barChart>
        <c:barDir val="col"/>
        <c:grouping val="stacked"/>
        <c:varyColors val="0"/>
        <c:ser>
          <c:idx val="0"/>
          <c:order val="0"/>
          <c:tx>
            <c:strRef>
              <c:f>Лист1!$B$1</c:f>
              <c:strCache>
                <c:ptCount val="1"/>
                <c:pt idx="0">
                  <c:v>Областной бюджет, млрд руб.</c:v>
                </c:pt>
              </c:strCache>
            </c:strRef>
          </c:tx>
          <c:spPr>
            <a:solidFill>
              <a:schemeClr val="accent5">
                <a:lumMod val="20000"/>
                <a:lumOff val="8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Лист1!$A$2:$A$4</c:f>
              <c:numCache>
                <c:formatCode>General</c:formatCode>
                <c:ptCount val="3"/>
                <c:pt idx="0">
                  <c:v>2020</c:v>
                </c:pt>
                <c:pt idx="1">
                  <c:v>2021</c:v>
                </c:pt>
                <c:pt idx="2">
                  <c:v>2022</c:v>
                </c:pt>
              </c:numCache>
            </c:numRef>
          </c:cat>
          <c:val>
            <c:numRef>
              <c:f>Лист1!$B$2:$B$4</c:f>
              <c:numCache>
                <c:formatCode>General</c:formatCode>
                <c:ptCount val="3"/>
                <c:pt idx="0">
                  <c:v>21.9</c:v>
                </c:pt>
                <c:pt idx="1">
                  <c:v>24.1</c:v>
                </c:pt>
                <c:pt idx="2">
                  <c:v>25.9</c:v>
                </c:pt>
              </c:numCache>
            </c:numRef>
          </c:val>
        </c:ser>
        <c:ser>
          <c:idx val="1"/>
          <c:order val="1"/>
          <c:tx>
            <c:strRef>
              <c:f>Лист1!$C$1</c:f>
              <c:strCache>
                <c:ptCount val="1"/>
                <c:pt idx="0">
                  <c:v>Федеральный бюджет, млрд руб.</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Лист1!$A$2:$A$4</c:f>
              <c:numCache>
                <c:formatCode>General</c:formatCode>
                <c:ptCount val="3"/>
                <c:pt idx="0">
                  <c:v>2020</c:v>
                </c:pt>
                <c:pt idx="1">
                  <c:v>2021</c:v>
                </c:pt>
                <c:pt idx="2">
                  <c:v>2022</c:v>
                </c:pt>
              </c:numCache>
            </c:numRef>
          </c:cat>
          <c:val>
            <c:numRef>
              <c:f>Лист1!$C$2:$C$4</c:f>
              <c:numCache>
                <c:formatCode>General</c:formatCode>
                <c:ptCount val="3"/>
                <c:pt idx="0">
                  <c:v>19.399999999999999</c:v>
                </c:pt>
                <c:pt idx="1">
                  <c:v>21.1</c:v>
                </c:pt>
                <c:pt idx="2">
                  <c:v>19.8</c:v>
                </c:pt>
              </c:numCache>
            </c:numRef>
          </c:val>
        </c:ser>
        <c:ser>
          <c:idx val="2"/>
          <c:order val="2"/>
          <c:tx>
            <c:strRef>
              <c:f>Лист1!$D$1</c:f>
              <c:strCache>
                <c:ptCount val="1"/>
                <c:pt idx="0">
                  <c:v>Внебюджетные источники и средства местных бюджетов, млрд руб.</c:v>
                </c:pt>
              </c:strCache>
            </c:strRef>
          </c:tx>
          <c:spPr>
            <a:solidFill>
              <a:schemeClr val="accent1">
                <a:lumMod val="75000"/>
              </a:schemeClr>
            </a:solidFill>
            <a:ln>
              <a:noFill/>
            </a:ln>
            <a:effectLst/>
          </c:spPr>
          <c:invertIfNegative val="0"/>
          <c:dLbls>
            <c:dLbl>
              <c:idx val="0"/>
              <c:layout>
                <c:manualLayout>
                  <c:x val="-5.3603008384582655E-17"/>
                  <c:y val="-0.13420736037812089"/>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1916351174592848E-3"/>
                  <c:y val="-9.4433798229394988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4619171166666263E-3"/>
                  <c:y val="-0.12517984620470937"/>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ru-RU"/>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Лист1!$A$2:$A$4</c:f>
              <c:numCache>
                <c:formatCode>General</c:formatCode>
                <c:ptCount val="3"/>
                <c:pt idx="0">
                  <c:v>2020</c:v>
                </c:pt>
                <c:pt idx="1">
                  <c:v>2021</c:v>
                </c:pt>
                <c:pt idx="2">
                  <c:v>2022</c:v>
                </c:pt>
              </c:numCache>
            </c:numRef>
          </c:cat>
          <c:val>
            <c:numRef>
              <c:f>Лист1!$D$2:$D$4</c:f>
              <c:numCache>
                <c:formatCode>General</c:formatCode>
                <c:ptCount val="3"/>
                <c:pt idx="0">
                  <c:v>1</c:v>
                </c:pt>
                <c:pt idx="1">
                  <c:v>1.1000000000000001</c:v>
                </c:pt>
                <c:pt idx="2">
                  <c:v>1.2</c:v>
                </c:pt>
              </c:numCache>
            </c:numRef>
          </c:val>
        </c:ser>
        <c:dLbls>
          <c:dLblPos val="ctr"/>
          <c:showLegendKey val="0"/>
          <c:showVal val="1"/>
          <c:showCatName val="0"/>
          <c:showSerName val="0"/>
          <c:showPercent val="0"/>
          <c:showBubbleSize val="0"/>
        </c:dLbls>
        <c:gapWidth val="64"/>
        <c:overlap val="100"/>
        <c:axId val="-1257385312"/>
        <c:axId val="-1257390752"/>
      </c:barChart>
      <c:catAx>
        <c:axId val="-1257385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ru-RU"/>
          </a:p>
        </c:txPr>
        <c:crossAx val="-1257390752"/>
        <c:crosses val="autoZero"/>
        <c:auto val="1"/>
        <c:lblAlgn val="ctr"/>
        <c:lblOffset val="100"/>
        <c:noMultiLvlLbl val="0"/>
      </c:catAx>
      <c:valAx>
        <c:axId val="-1257390752"/>
        <c:scaling>
          <c:orientation val="minMax"/>
        </c:scaling>
        <c:delete val="1"/>
        <c:axPos val="l"/>
        <c:numFmt formatCode="General" sourceLinked="1"/>
        <c:majorTickMark val="none"/>
        <c:minorTickMark val="none"/>
        <c:tickLblPos val="nextTo"/>
        <c:crossAx val="-1257385312"/>
        <c:crosses val="autoZero"/>
        <c:crossBetween val="between"/>
        <c:majorUnit val="10"/>
        <c:minorUnit val="10"/>
      </c:valAx>
      <c:spPr>
        <a:noFill/>
        <a:ln>
          <a:noFill/>
        </a:ln>
        <a:effectLst/>
      </c:spPr>
    </c:plotArea>
    <c:legend>
      <c:legendPos val="l"/>
      <c:layout>
        <c:manualLayout>
          <c:xMode val="edge"/>
          <c:yMode val="edge"/>
          <c:x val="7.9113924050632917E-3"/>
          <c:y val="0.13174272720985747"/>
          <c:w val="0.31812083874406072"/>
          <c:h val="0.798440872138637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ru-RU"/>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ru-RU"/>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1.4218009478672985E-2"/>
          <c:w val="0.99970457174667127"/>
          <c:h val="0.64107148556077664"/>
        </c:manualLayout>
      </c:layout>
      <c:barChart>
        <c:barDir val="col"/>
        <c:grouping val="clustered"/>
        <c:varyColors val="0"/>
        <c:ser>
          <c:idx val="0"/>
          <c:order val="0"/>
          <c:tx>
            <c:strRef>
              <c:f>Лист1!$B$1</c:f>
              <c:strCache>
                <c:ptCount val="1"/>
                <c:pt idx="0">
                  <c:v>самовольные 
уходы</c:v>
                </c:pt>
              </c:strCache>
            </c:strRef>
          </c:tx>
          <c:invertIfNegative val="0"/>
          <c:dLbls>
            <c:dLbl>
              <c:idx val="0"/>
              <c:layout>
                <c:manualLayout>
                  <c:x val="-1.6860052684335373E-3"/>
                  <c:y val="-7.7757607273396161E-3"/>
                </c:manualLayout>
              </c:layout>
              <c:spPr/>
              <c:txPr>
                <a:bodyPr/>
                <a:lstStyle/>
                <a:p>
                  <a:pPr>
                    <a:defRPr/>
                  </a:pPr>
                  <a:endParaRPr lang="ru-RU"/>
                </a:p>
              </c:txPr>
              <c:showLegendKey val="0"/>
              <c:showVal val="1"/>
              <c:showCatName val="0"/>
              <c:showSerName val="0"/>
              <c:showPercent val="0"/>
              <c:showBubbleSize val="0"/>
              <c:extLst>
                <c:ext xmlns:c15="http://schemas.microsoft.com/office/drawing/2012/chart" uri="{CE6537A1-D6FC-4f65-9D91-7224C49458BB}">
                  <c15:layout>
                    <c:manualLayout>
                      <c:w val="7.3361649461836709E-2"/>
                      <c:h val="8.0132011466524988E-2"/>
                    </c:manualLayout>
                  </c15:layout>
                </c:ext>
              </c:extLst>
            </c:dLbl>
            <c:dLbl>
              <c:idx val="1"/>
              <c:layout>
                <c:manualLayout>
                  <c:x val="1.1326599374428493E-3"/>
                  <c:y val="-1.1907314133599665E-2"/>
                </c:manualLayout>
              </c:layout>
              <c:spPr/>
              <c:txPr>
                <a:bodyPr/>
                <a:lstStyle/>
                <a:p>
                  <a:pPr>
                    <a:defRPr/>
                  </a:pPr>
                  <a:endParaRPr lang="ru-RU"/>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2019 год</c:v>
                </c:pt>
                <c:pt idx="1">
                  <c:v>2020 год</c:v>
                </c:pt>
                <c:pt idx="2">
                  <c:v>2021 год</c:v>
                </c:pt>
              </c:strCache>
            </c:strRef>
          </c:cat>
          <c:val>
            <c:numRef>
              <c:f>Лист1!$B$2:$B$4</c:f>
              <c:numCache>
                <c:formatCode>General</c:formatCode>
                <c:ptCount val="3"/>
                <c:pt idx="0">
                  <c:v>716</c:v>
                </c:pt>
                <c:pt idx="1">
                  <c:v>814</c:v>
                </c:pt>
                <c:pt idx="2">
                  <c:v>843</c:v>
                </c:pt>
              </c:numCache>
            </c:numRef>
          </c:val>
        </c:ser>
        <c:ser>
          <c:idx val="1"/>
          <c:order val="1"/>
          <c:tx>
            <c:strRef>
              <c:f>Лист1!$C$1</c:f>
              <c:strCache>
                <c:ptCount val="1"/>
                <c:pt idx="0">
                  <c:v>дети</c:v>
                </c:pt>
              </c:strCache>
            </c:strRef>
          </c:tx>
          <c:spPr>
            <a:solidFill>
              <a:schemeClr val="accent1">
                <a:lumMod val="60000"/>
                <a:lumOff val="40000"/>
              </a:schemeClr>
            </a:solidFill>
          </c:spPr>
          <c:invertIfNegative val="0"/>
          <c:dLbls>
            <c:dLbl>
              <c:idx val="0"/>
              <c:layout>
                <c:manualLayout>
                  <c:x val="-1.6860052684335503E-3"/>
                  <c:y val="-1.0406603577000118E-2"/>
                </c:manualLayout>
              </c:layout>
              <c:spPr/>
              <c:txPr>
                <a:bodyPr/>
                <a:lstStyle/>
                <a:p>
                  <a:pPr>
                    <a:defRPr/>
                  </a:pPr>
                  <a:endParaRPr lang="ru-RU"/>
                </a:p>
              </c:txPr>
              <c:showLegendKey val="0"/>
              <c:showVal val="1"/>
              <c:showCatName val="0"/>
              <c:showSerName val="0"/>
              <c:showPercent val="0"/>
              <c:showBubbleSize val="0"/>
              <c:extLst>
                <c:ext xmlns:c15="http://schemas.microsoft.com/office/drawing/2012/chart" uri="{CE6537A1-D6FC-4f65-9D91-7224C49458BB}"/>
              </c:extLst>
            </c:dLbl>
            <c:dLbl>
              <c:idx val="1"/>
              <c:layout>
                <c:manualLayout>
                  <c:x val="0"/>
                  <c:y val="-5.3484167822768222E-3"/>
                </c:manualLayout>
              </c:layout>
              <c:spPr/>
              <c:txPr>
                <a:bodyPr/>
                <a:lstStyle/>
                <a:p>
                  <a:pPr>
                    <a:defRPr/>
                  </a:pPr>
                  <a:endParaRPr lang="ru-RU"/>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2019 год</c:v>
                </c:pt>
                <c:pt idx="1">
                  <c:v>2020 год</c:v>
                </c:pt>
                <c:pt idx="2">
                  <c:v>2021 год</c:v>
                </c:pt>
              </c:strCache>
            </c:strRef>
          </c:cat>
          <c:val>
            <c:numRef>
              <c:f>Лист1!$C$2:$C$4</c:f>
              <c:numCache>
                <c:formatCode>General</c:formatCode>
                <c:ptCount val="3"/>
                <c:pt idx="0">
                  <c:v>505</c:v>
                </c:pt>
                <c:pt idx="1">
                  <c:v>621</c:v>
                </c:pt>
                <c:pt idx="2">
                  <c:v>674</c:v>
                </c:pt>
              </c:numCache>
            </c:numRef>
          </c:val>
        </c:ser>
        <c:dLbls>
          <c:showLegendKey val="0"/>
          <c:showVal val="0"/>
          <c:showCatName val="0"/>
          <c:showSerName val="0"/>
          <c:showPercent val="0"/>
          <c:showBubbleSize val="0"/>
        </c:dLbls>
        <c:gapWidth val="150"/>
        <c:axId val="-1351941504"/>
        <c:axId val="-1351934432"/>
      </c:barChart>
      <c:catAx>
        <c:axId val="-1351941504"/>
        <c:scaling>
          <c:orientation val="minMax"/>
        </c:scaling>
        <c:delete val="0"/>
        <c:axPos val="b"/>
        <c:numFmt formatCode="General" sourceLinked="0"/>
        <c:majorTickMark val="out"/>
        <c:minorTickMark val="none"/>
        <c:tickLblPos val="nextTo"/>
        <c:crossAx val="-1351934432"/>
        <c:crosses val="autoZero"/>
        <c:auto val="1"/>
        <c:lblAlgn val="ctr"/>
        <c:lblOffset val="100"/>
        <c:noMultiLvlLbl val="0"/>
      </c:catAx>
      <c:valAx>
        <c:axId val="-1351934432"/>
        <c:scaling>
          <c:orientation val="minMax"/>
        </c:scaling>
        <c:delete val="1"/>
        <c:axPos val="l"/>
        <c:numFmt formatCode="General" sourceLinked="1"/>
        <c:majorTickMark val="out"/>
        <c:minorTickMark val="none"/>
        <c:tickLblPos val="nextTo"/>
        <c:crossAx val="-1351941504"/>
        <c:crosses val="autoZero"/>
        <c:crossBetween val="between"/>
      </c:valAx>
      <c:spPr>
        <a:noFill/>
        <a:ln w="25400">
          <a:noFill/>
        </a:ln>
      </c:spPr>
    </c:plotArea>
    <c:legend>
      <c:legendPos val="b"/>
      <c:layout>
        <c:manualLayout>
          <c:xMode val="edge"/>
          <c:yMode val="edge"/>
          <c:x val="0.12220452957434362"/>
          <c:y val="0.80185514407309444"/>
          <c:w val="0.67384321305193584"/>
          <c:h val="0.1552178508338011"/>
        </c:manualLayout>
      </c:layout>
      <c:overlay val="0"/>
    </c:legend>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ru-RU"/>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845958028497106E-2"/>
          <c:y val="4.4223570038436882E-2"/>
          <c:w val="0.90635333337982882"/>
          <c:h val="0.6575160955604199"/>
        </c:manualLayout>
      </c:layout>
      <c:lineChart>
        <c:grouping val="standard"/>
        <c:varyColors val="0"/>
        <c:ser>
          <c:idx val="0"/>
          <c:order val="0"/>
          <c:tx>
            <c:strRef>
              <c:f>Лист1!$B$1</c:f>
              <c:strCache>
                <c:ptCount val="1"/>
                <c:pt idx="0">
                  <c:v>Число преступлений, совершенных несовершеннолетними </c:v>
                </c:pt>
              </c:strCache>
            </c:strRef>
          </c:tx>
          <c:spPr>
            <a:ln w="76200" cap="rnd">
              <a:solidFill>
                <a:schemeClr val="accent1"/>
              </a:solidFill>
              <a:round/>
            </a:ln>
            <a:effectLst/>
          </c:spPr>
          <c:marker>
            <c:symbol val="none"/>
          </c:marker>
          <c:dLbls>
            <c:dLbl>
              <c:idx val="0"/>
              <c:layout>
                <c:manualLayout>
                  <c:x val="-1.0628875110717417E-2"/>
                  <c:y val="-4.6231643284649099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7714791851195749E-3"/>
                  <c:y val="-4.9121120989939662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7.0859167404782996E-3"/>
                  <c:y val="-5.2010598695230177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5">
                        <a:lumMod val="50000"/>
                      </a:schemeClr>
                    </a:solidFill>
                    <a:latin typeface="Arial" panose="020B0604020202020204" pitchFamily="34" charset="0"/>
                    <a:ea typeface="+mn-ea"/>
                    <a:cs typeface="Arial" panose="020B0604020202020204" pitchFamily="34"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2019 год</c:v>
                </c:pt>
                <c:pt idx="1">
                  <c:v>2020 год</c:v>
                </c:pt>
                <c:pt idx="2">
                  <c:v>2021 год</c:v>
                </c:pt>
              </c:strCache>
            </c:strRef>
          </c:cat>
          <c:val>
            <c:numRef>
              <c:f>Лист1!$B$2:$B$4</c:f>
              <c:numCache>
                <c:formatCode>General</c:formatCode>
                <c:ptCount val="3"/>
                <c:pt idx="0">
                  <c:v>1068</c:v>
                </c:pt>
                <c:pt idx="1">
                  <c:v>1075</c:v>
                </c:pt>
                <c:pt idx="2">
                  <c:v>853</c:v>
                </c:pt>
              </c:numCache>
            </c:numRef>
          </c:val>
          <c:smooth val="0"/>
        </c:ser>
        <c:ser>
          <c:idx val="1"/>
          <c:order val="1"/>
          <c:tx>
            <c:strRef>
              <c:f>Лист1!$C$1</c:f>
              <c:strCache>
                <c:ptCount val="1"/>
                <c:pt idx="0">
                  <c:v>Число несовершеннолетних, совершивших преступление </c:v>
                </c:pt>
              </c:strCache>
            </c:strRef>
          </c:tx>
          <c:spPr>
            <a:ln w="76200" cap="rnd">
              <a:solidFill>
                <a:srgbClr val="0070C0"/>
              </a:solidFill>
              <a:round/>
            </a:ln>
            <a:effectLst/>
          </c:spPr>
          <c:marker>
            <c:symbol val="none"/>
          </c:marker>
          <c:dLbls>
            <c:dLbl>
              <c:idx val="0"/>
              <c:layout>
                <c:manualLayout>
                  <c:x val="-1.4171833480956566E-2"/>
                  <c:y val="6.3568509516392438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7.0859167404782345E-3"/>
                  <c:y val="6.0679031811101874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3.5429583702391498E-3"/>
                  <c:y val="5.2010598695230073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5">
                        <a:lumMod val="50000"/>
                      </a:schemeClr>
                    </a:solidFill>
                    <a:latin typeface="Arial" panose="020B0604020202020204" pitchFamily="34" charset="0"/>
                    <a:ea typeface="+mn-ea"/>
                    <a:cs typeface="Arial" panose="020B0604020202020204" pitchFamily="34"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2019 год</c:v>
                </c:pt>
                <c:pt idx="1">
                  <c:v>2020 год</c:v>
                </c:pt>
                <c:pt idx="2">
                  <c:v>2021 год</c:v>
                </c:pt>
              </c:strCache>
            </c:strRef>
          </c:cat>
          <c:val>
            <c:numRef>
              <c:f>Лист1!$C$2:$C$4</c:f>
              <c:numCache>
                <c:formatCode>General</c:formatCode>
                <c:ptCount val="3"/>
                <c:pt idx="0">
                  <c:v>981</c:v>
                </c:pt>
                <c:pt idx="1">
                  <c:v>891</c:v>
                </c:pt>
                <c:pt idx="2">
                  <c:v>742</c:v>
                </c:pt>
              </c:numCache>
            </c:numRef>
          </c:val>
          <c:smooth val="0"/>
        </c:ser>
        <c:ser>
          <c:idx val="2"/>
          <c:order val="2"/>
          <c:tx>
            <c:strRef>
              <c:f>Лист1!$D$1</c:f>
              <c:strCache>
                <c:ptCount val="1"/>
                <c:pt idx="0">
                  <c:v>Количество преступлений, совершенных в отношении несовершеннолетних</c:v>
                </c:pt>
              </c:strCache>
            </c:strRef>
          </c:tx>
          <c:spPr>
            <a:ln w="76200" cap="rnd">
              <a:solidFill>
                <a:schemeClr val="accent5">
                  <a:lumMod val="50000"/>
                </a:schemeClr>
              </a:solidFill>
              <a:round/>
            </a:ln>
            <a:effectLst/>
          </c:spPr>
          <c:marker>
            <c:symbol val="none"/>
          </c:marker>
          <c:dPt>
            <c:idx val="1"/>
            <c:marker>
              <c:symbol val="none"/>
            </c:marker>
            <c:bubble3D val="0"/>
          </c:dPt>
          <c:dLbls>
            <c:dLbl>
              <c:idx val="0"/>
              <c:layout>
                <c:manualLayout>
                  <c:x val="-1.5943312666076175E-2"/>
                  <c:y val="-5.2010598695230205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7714791851195749E-3"/>
                  <c:y val="2.311582164232447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
                  <c:y val="-4.9121120989939614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5">
                        <a:lumMod val="50000"/>
                      </a:schemeClr>
                    </a:solidFill>
                    <a:latin typeface="Arial" panose="020B0604020202020204" pitchFamily="34" charset="0"/>
                    <a:ea typeface="+mn-ea"/>
                    <a:cs typeface="Arial" panose="020B0604020202020204" pitchFamily="34"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2019 год</c:v>
                </c:pt>
                <c:pt idx="1">
                  <c:v>2020 год</c:v>
                </c:pt>
                <c:pt idx="2">
                  <c:v>2021 год</c:v>
                </c:pt>
              </c:strCache>
            </c:strRef>
          </c:cat>
          <c:val>
            <c:numRef>
              <c:f>Лист1!$D$2:$D$4</c:f>
              <c:numCache>
                <c:formatCode>General</c:formatCode>
                <c:ptCount val="3"/>
                <c:pt idx="0">
                  <c:v>2249</c:v>
                </c:pt>
                <c:pt idx="1">
                  <c:v>2051</c:v>
                </c:pt>
                <c:pt idx="2">
                  <c:v>2256</c:v>
                </c:pt>
              </c:numCache>
            </c:numRef>
          </c:val>
          <c:smooth val="0"/>
        </c:ser>
        <c:dLbls>
          <c:showLegendKey val="0"/>
          <c:showVal val="0"/>
          <c:showCatName val="0"/>
          <c:showSerName val="0"/>
          <c:showPercent val="0"/>
          <c:showBubbleSize val="0"/>
        </c:dLbls>
        <c:smooth val="0"/>
        <c:axId val="-1351943680"/>
        <c:axId val="-1351938240"/>
      </c:lineChart>
      <c:catAx>
        <c:axId val="-1351943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5">
                    <a:lumMod val="50000"/>
                  </a:schemeClr>
                </a:solidFill>
                <a:latin typeface="Arial" panose="020B0604020202020204" pitchFamily="34" charset="0"/>
                <a:ea typeface="+mn-ea"/>
                <a:cs typeface="Arial" panose="020B0604020202020204" pitchFamily="34" charset="0"/>
              </a:defRPr>
            </a:pPr>
            <a:endParaRPr lang="ru-RU"/>
          </a:p>
        </c:txPr>
        <c:crossAx val="-1351938240"/>
        <c:crosses val="autoZero"/>
        <c:auto val="1"/>
        <c:lblAlgn val="ctr"/>
        <c:lblOffset val="100"/>
        <c:noMultiLvlLbl val="0"/>
      </c:catAx>
      <c:valAx>
        <c:axId val="-135193824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351943680"/>
        <c:crosses val="autoZero"/>
        <c:crossBetween val="between"/>
        <c:majorUnit val="1000"/>
      </c:valAx>
      <c:spPr>
        <a:noFill/>
        <a:ln>
          <a:noFill/>
        </a:ln>
        <a:effectLst/>
      </c:spPr>
    </c:plotArea>
    <c:legend>
      <c:legendPos val="b"/>
      <c:layout>
        <c:manualLayout>
          <c:xMode val="edge"/>
          <c:yMode val="edge"/>
          <c:x val="0"/>
          <c:y val="0.83950590618688392"/>
          <c:w val="1"/>
          <c:h val="0.14683127056850848"/>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accent5">
                  <a:lumMod val="50000"/>
                </a:schemeClr>
              </a:solidFill>
              <a:latin typeface="Arial" panose="020B0604020202020204" pitchFamily="34" charset="0"/>
              <a:ea typeface="+mn-ea"/>
              <a:cs typeface="Arial" panose="020B0604020202020204" pitchFamily="34" charset="0"/>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1.4218009478672985E-2"/>
          <c:w val="0.95258394515839295"/>
          <c:h val="0.66007393176258722"/>
        </c:manualLayout>
      </c:layout>
      <c:barChart>
        <c:barDir val="col"/>
        <c:grouping val="clustered"/>
        <c:varyColors val="0"/>
        <c:ser>
          <c:idx val="0"/>
          <c:order val="0"/>
          <c:tx>
            <c:strRef>
              <c:f>Лист1!$B$1</c:f>
              <c:strCache>
                <c:ptCount val="1"/>
                <c:pt idx="0">
                  <c:v>самовольные 
уходы</c:v>
                </c:pt>
              </c:strCache>
            </c:strRef>
          </c:tx>
          <c:invertIfNegative val="0"/>
          <c:dLbls>
            <c:dLbl>
              <c:idx val="0"/>
              <c:layout>
                <c:manualLayout>
                  <c:x val="-1.4763650620500156E-3"/>
                  <c:y val="0"/>
                </c:manualLayout>
              </c:layout>
              <c:spPr/>
              <c:txPr>
                <a:bodyPr/>
                <a:lstStyle/>
                <a:p>
                  <a:pPr>
                    <a:defRPr/>
                  </a:pPr>
                  <a:endParaRPr lang="ru-RU"/>
                </a:p>
              </c:txPr>
              <c:showLegendKey val="0"/>
              <c:showVal val="1"/>
              <c:showCatName val="0"/>
              <c:showSerName val="0"/>
              <c:showPercent val="0"/>
              <c:showBubbleSize val="0"/>
              <c:extLst>
                <c:ext xmlns:c15="http://schemas.microsoft.com/office/drawing/2012/chart" uri="{CE6537A1-D6FC-4f65-9D91-7224C49458BB}"/>
              </c:extLst>
            </c:dLbl>
            <c:dLbl>
              <c:idx val="1"/>
              <c:layout>
                <c:manualLayout>
                  <c:x val="-1.8741323265856755E-3"/>
                  <c:y val="-1.2286978647235068E-2"/>
                </c:manualLayout>
              </c:layout>
              <c:spPr/>
              <c:txPr>
                <a:bodyPr/>
                <a:lstStyle/>
                <a:p>
                  <a:pPr>
                    <a:defRPr/>
                  </a:pPr>
                  <a:endParaRPr lang="ru-RU"/>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2019 год</c:v>
                </c:pt>
                <c:pt idx="1">
                  <c:v>2020 год</c:v>
                </c:pt>
                <c:pt idx="2">
                  <c:v>2021 год</c:v>
                </c:pt>
              </c:strCache>
            </c:strRef>
          </c:cat>
          <c:val>
            <c:numRef>
              <c:f>Лист1!$B$2:$B$4</c:f>
              <c:numCache>
                <c:formatCode>General</c:formatCode>
                <c:ptCount val="3"/>
                <c:pt idx="0">
                  <c:v>445</c:v>
                </c:pt>
                <c:pt idx="1">
                  <c:v>221</c:v>
                </c:pt>
                <c:pt idx="2">
                  <c:v>267</c:v>
                </c:pt>
              </c:numCache>
            </c:numRef>
          </c:val>
        </c:ser>
        <c:ser>
          <c:idx val="1"/>
          <c:order val="1"/>
          <c:tx>
            <c:strRef>
              <c:f>Лист1!$C$1</c:f>
              <c:strCache>
                <c:ptCount val="1"/>
                <c:pt idx="0">
                  <c:v>дети</c:v>
                </c:pt>
              </c:strCache>
            </c:strRef>
          </c:tx>
          <c:spPr>
            <a:solidFill>
              <a:schemeClr val="accent1">
                <a:lumMod val="60000"/>
                <a:lumOff val="40000"/>
              </a:schemeClr>
            </a:solidFill>
          </c:spPr>
          <c:invertIfNegative val="0"/>
          <c:dLbls>
            <c:dLbl>
              <c:idx val="0"/>
              <c:layout>
                <c:manualLayout>
                  <c:x val="-2.6827638128538007E-3"/>
                  <c:y val="-3.6449105627682468E-3"/>
                </c:manualLayout>
              </c:layout>
              <c:spPr/>
              <c:txPr>
                <a:bodyPr/>
                <a:lstStyle/>
                <a:p>
                  <a:pPr>
                    <a:defRPr/>
                  </a:pPr>
                  <a:endParaRPr lang="ru-RU"/>
                </a:p>
              </c:txPr>
              <c:showLegendKey val="0"/>
              <c:showVal val="1"/>
              <c:showCatName val="0"/>
              <c:showSerName val="0"/>
              <c:showPercent val="0"/>
              <c:showBubbleSize val="0"/>
              <c:extLst>
                <c:ext xmlns:c15="http://schemas.microsoft.com/office/drawing/2012/chart" uri="{CE6537A1-D6FC-4f65-9D91-7224C49458BB}"/>
              </c:extLst>
            </c:dLbl>
            <c:dLbl>
              <c:idx val="1"/>
              <c:layout>
                <c:manualLayout>
                  <c:x val="-8.3357907731514067E-3"/>
                  <c:y val="-1.0753866004002022E-2"/>
                </c:manualLayout>
              </c:layout>
              <c:spPr/>
              <c:txPr>
                <a:bodyPr/>
                <a:lstStyle/>
                <a:p>
                  <a:pPr>
                    <a:defRPr/>
                  </a:pPr>
                  <a:endParaRPr lang="ru-RU"/>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2019 год</c:v>
                </c:pt>
                <c:pt idx="1">
                  <c:v>2020 год</c:v>
                </c:pt>
                <c:pt idx="2">
                  <c:v>2021 год</c:v>
                </c:pt>
              </c:strCache>
            </c:strRef>
          </c:cat>
          <c:val>
            <c:numRef>
              <c:f>Лист1!$C$2:$C$4</c:f>
              <c:numCache>
                <c:formatCode>General</c:formatCode>
                <c:ptCount val="3"/>
                <c:pt idx="0">
                  <c:v>201</c:v>
                </c:pt>
                <c:pt idx="1">
                  <c:v>150</c:v>
                </c:pt>
                <c:pt idx="2">
                  <c:v>153</c:v>
                </c:pt>
              </c:numCache>
            </c:numRef>
          </c:val>
        </c:ser>
        <c:dLbls>
          <c:showLegendKey val="0"/>
          <c:showVal val="0"/>
          <c:showCatName val="0"/>
          <c:showSerName val="0"/>
          <c:showPercent val="0"/>
          <c:showBubbleSize val="0"/>
        </c:dLbls>
        <c:gapWidth val="150"/>
        <c:axId val="-1351945312"/>
        <c:axId val="-1351939872"/>
      </c:barChart>
      <c:catAx>
        <c:axId val="-1351945312"/>
        <c:scaling>
          <c:orientation val="minMax"/>
        </c:scaling>
        <c:delete val="0"/>
        <c:axPos val="b"/>
        <c:numFmt formatCode="General" sourceLinked="0"/>
        <c:majorTickMark val="out"/>
        <c:minorTickMark val="none"/>
        <c:tickLblPos val="nextTo"/>
        <c:crossAx val="-1351939872"/>
        <c:crosses val="autoZero"/>
        <c:auto val="1"/>
        <c:lblAlgn val="ctr"/>
        <c:lblOffset val="100"/>
        <c:noMultiLvlLbl val="0"/>
      </c:catAx>
      <c:valAx>
        <c:axId val="-1351939872"/>
        <c:scaling>
          <c:orientation val="minMax"/>
        </c:scaling>
        <c:delete val="1"/>
        <c:axPos val="l"/>
        <c:numFmt formatCode="General" sourceLinked="1"/>
        <c:majorTickMark val="out"/>
        <c:minorTickMark val="none"/>
        <c:tickLblPos val="nextTo"/>
        <c:crossAx val="-1351945312"/>
        <c:crosses val="autoZero"/>
        <c:crossBetween val="between"/>
      </c:valAx>
      <c:spPr>
        <a:noFill/>
        <a:ln w="25400">
          <a:noFill/>
        </a:ln>
      </c:spPr>
    </c:plotArea>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ru-RU"/>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43811149410529"/>
          <c:y val="6.7548289618800453E-2"/>
          <c:w val="0.42433795234872895"/>
          <c:h val="0.89385268774188498"/>
        </c:manualLayout>
      </c:layout>
      <c:pieChart>
        <c:varyColors val="1"/>
        <c:ser>
          <c:idx val="0"/>
          <c:order val="0"/>
          <c:tx>
            <c:strRef>
              <c:f>Лист1!$B$1</c:f>
              <c:strCache>
                <c:ptCount val="1"/>
                <c:pt idx="0">
                  <c:v>Продажи</c:v>
                </c:pt>
              </c:strCache>
            </c:strRef>
          </c:tx>
          <c:spPr>
            <a:solidFill>
              <a:srgbClr val="71DAFF"/>
            </a:solidFill>
          </c:spPr>
          <c:dPt>
            <c:idx val="0"/>
            <c:bubble3D val="0"/>
            <c:explosion val="22"/>
            <c:spPr>
              <a:solidFill>
                <a:schemeClr val="accent1">
                  <a:lumMod val="60000"/>
                  <a:lumOff val="40000"/>
                </a:schemeClr>
              </a:solidFill>
              <a:ln>
                <a:noFill/>
              </a:ln>
              <a:effectLst/>
            </c:spPr>
          </c:dPt>
          <c:dPt>
            <c:idx val="1"/>
            <c:bubble3D val="0"/>
            <c:spPr>
              <a:solidFill>
                <a:schemeClr val="bg1">
                  <a:lumMod val="85000"/>
                </a:schemeClr>
              </a:solidFill>
              <a:ln>
                <a:noFill/>
              </a:ln>
              <a:effectLst/>
            </c:spPr>
          </c:dPt>
          <c:dPt>
            <c:idx val="2"/>
            <c:bubble3D val="0"/>
            <c:spPr>
              <a:solidFill>
                <a:srgbClr val="71DAFF"/>
              </a:solidFill>
              <a:ln>
                <a:noFill/>
              </a:ln>
              <a:effectLst/>
            </c:spPr>
          </c:dPt>
          <c:dPt>
            <c:idx val="3"/>
            <c:bubble3D val="0"/>
            <c:spPr>
              <a:solidFill>
                <a:srgbClr val="71DAFF"/>
              </a:solidFill>
              <a:ln>
                <a:noFill/>
              </a:ln>
              <a:effectLst/>
            </c:spPr>
          </c:dPt>
          <c:dPt>
            <c:idx val="4"/>
            <c:bubble3D val="0"/>
            <c:spPr>
              <a:solidFill>
                <a:srgbClr val="71DAFF"/>
              </a:solidFill>
              <a:ln>
                <a:noFill/>
              </a:ln>
              <a:effectLst/>
            </c:spPr>
          </c:dPt>
          <c:dPt>
            <c:idx val="5"/>
            <c:bubble3D val="0"/>
            <c:spPr>
              <a:solidFill>
                <a:srgbClr val="71DAFF"/>
              </a:solidFill>
              <a:ln>
                <a:noFill/>
              </a:ln>
              <a:effectLst/>
            </c:spPr>
          </c:dPt>
          <c:cat>
            <c:strRef>
              <c:f>Лист1!$A$2:$A$3</c:f>
              <c:strCache>
                <c:ptCount val="2"/>
                <c:pt idx="0">
                  <c:v>субсидии на оказание услуг </c:v>
                </c:pt>
                <c:pt idx="1">
                  <c:v>компенсации за оказанные социальные услуги</c:v>
                </c:pt>
              </c:strCache>
            </c:strRef>
          </c:cat>
          <c:val>
            <c:numRef>
              <c:f>Лист1!$B$2:$B$3</c:f>
              <c:numCache>
                <c:formatCode>#,##0.00</c:formatCode>
                <c:ptCount val="2"/>
                <c:pt idx="0">
                  <c:v>62.6</c:v>
                </c:pt>
                <c:pt idx="1">
                  <c:v>3.3</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1600" b="0" i="0" u="none" strike="noStrike" kern="1200" baseline="0">
                <a:solidFill>
                  <a:schemeClr val="accent5">
                    <a:lumMod val="50000"/>
                  </a:schemeClr>
                </a:solidFill>
                <a:latin typeface="Arial" panose="020B0604020202020204" pitchFamily="34" charset="0"/>
                <a:ea typeface="+mn-ea"/>
                <a:cs typeface="Arial" panose="020B0604020202020204" pitchFamily="34" charset="0"/>
              </a:defRPr>
            </a:pPr>
            <a:endParaRPr lang="ru-RU"/>
          </a:p>
        </c:txPr>
      </c:legendEntry>
      <c:legendEntry>
        <c:idx val="1"/>
        <c:txPr>
          <a:bodyPr rot="0" spcFirstLastPara="1" vertOverflow="ellipsis" vert="horz" wrap="square" anchor="ctr" anchorCtr="1"/>
          <a:lstStyle/>
          <a:p>
            <a:pPr>
              <a:defRPr sz="1600" b="0" i="0" u="none" strike="noStrike" kern="1200" baseline="0">
                <a:solidFill>
                  <a:schemeClr val="accent5">
                    <a:lumMod val="50000"/>
                  </a:schemeClr>
                </a:solidFill>
                <a:latin typeface="Arial" panose="020B0604020202020204" pitchFamily="34" charset="0"/>
                <a:ea typeface="+mn-ea"/>
                <a:cs typeface="Arial" panose="020B0604020202020204" pitchFamily="34" charset="0"/>
              </a:defRPr>
            </a:pPr>
            <a:endParaRPr lang="ru-RU"/>
          </a:p>
        </c:txPr>
      </c:legendEntry>
      <c:layout>
        <c:manualLayout>
          <c:xMode val="edge"/>
          <c:yMode val="edge"/>
          <c:x val="0.60212259520631639"/>
          <c:y val="0.35871219057448683"/>
          <c:w val="0.38760990026983305"/>
          <c:h val="0.4057647633040441"/>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accent5">
                  <a:lumMod val="50000"/>
                </a:schemeClr>
              </a:solidFill>
              <a:latin typeface="Arial" panose="020B0604020202020204" pitchFamily="34" charset="0"/>
              <a:ea typeface="+mn-ea"/>
              <a:cs typeface="Arial" panose="020B0604020202020204" pitchFamily="34" charset="0"/>
            </a:defRPr>
          </a:pPr>
          <a:endParaRPr lang="ru-RU"/>
        </a:p>
      </c:txPr>
    </c:legend>
    <c:plotVisOnly val="1"/>
    <c:dispBlanksAs val="gap"/>
    <c:showDLblsOverMax val="0"/>
  </c:chart>
  <c:spPr>
    <a:noFill/>
    <a:ln w="6350" cap="flat" cmpd="sng" algn="ctr">
      <a:noFill/>
      <a:prstDash val="solid"/>
      <a:miter lim="800000"/>
    </a:ln>
    <a:effectLst/>
  </c:spPr>
  <c:txPr>
    <a:bodyPr/>
    <a:lstStyle/>
    <a:p>
      <a:pPr>
        <a:defRPr sz="1600">
          <a:latin typeface="Arial" panose="020B0604020202020204" pitchFamily="34" charset="0"/>
          <a:cs typeface="Arial" panose="020B0604020202020204" pitchFamily="34" charset="0"/>
        </a:defRPr>
      </a:pPr>
      <a:endParaRPr lang="ru-RU"/>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1608261020643099E-2"/>
          <c:y val="1.2599981882877571E-2"/>
          <c:w val="0.93176470234258757"/>
          <c:h val="0.88410286075720035"/>
        </c:manualLayout>
      </c:layout>
      <c:lineChart>
        <c:grouping val="standard"/>
        <c:varyColors val="0"/>
        <c:ser>
          <c:idx val="0"/>
          <c:order val="0"/>
          <c:tx>
            <c:strRef>
              <c:f>Лист1!$A$6</c:f>
              <c:strCache>
                <c:ptCount val="1"/>
                <c:pt idx="0">
                  <c:v>1. Численность населения с денежными доходами ниже величины прожиточного минимума на душу населения</c:v>
                </c:pt>
              </c:strCache>
            </c:strRef>
          </c:tx>
          <c:spPr>
            <a:ln w="50800" cap="flat" cmpd="sng" algn="ctr">
              <a:solidFill>
                <a:schemeClr val="accent1">
                  <a:shade val="95000"/>
                  <a:satMod val="105000"/>
                </a:schemeClr>
              </a:solidFill>
              <a:prstDash val="solid"/>
            </a:ln>
            <a:effectLst>
              <a:outerShdw blurRad="40000" dist="23000" dir="5400000" rotWithShape="0">
                <a:srgbClr val="000000">
                  <a:alpha val="35000"/>
                </a:srgbClr>
              </a:outerShdw>
            </a:effectLst>
          </c:spPr>
          <c:marker>
            <c:spPr>
              <a:solidFill>
                <a:srgbClr val="5B9BD5">
                  <a:lumMod val="20000"/>
                  <a:lumOff val="80000"/>
                </a:srgbClr>
              </a:soli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c:spPr>
          </c:marker>
          <c:dLbls>
            <c:dLbl>
              <c:idx val="13"/>
              <c:numFmt formatCode="General" sourceLinked="0"/>
              <c:spPr/>
              <c:txPr>
                <a:bodyPr/>
                <a:lstStyle/>
                <a:p>
                  <a:pPr>
                    <a:defRPr>
                      <a:solidFill>
                        <a:schemeClr val="accent5">
                          <a:lumMod val="50000"/>
                        </a:schemeClr>
                      </a:solidFill>
                    </a:defRPr>
                  </a:pPr>
                  <a:endParaRPr lang="ru-RU"/>
                </a:p>
              </c:txPr>
              <c:dLblPos val="t"/>
              <c:showLegendKey val="0"/>
              <c:showVal val="1"/>
              <c:showCatName val="0"/>
              <c:showSerName val="0"/>
              <c:showPercent val="0"/>
              <c:showBubbleSize val="0"/>
            </c:dLbl>
            <c:numFmt formatCode="General" sourceLinked="0"/>
            <c:spPr>
              <a:noFill/>
              <a:ln>
                <a:noFill/>
              </a:ln>
              <a:effectLst/>
            </c:spPr>
            <c:txPr>
              <a:bodyPr wrap="square" lIns="38100" tIns="19050" rIns="38100" bIns="19050" anchor="ctr">
                <a:spAutoFit/>
              </a:bodyPr>
              <a:lstStyle/>
              <a:p>
                <a:pPr>
                  <a:defRPr>
                    <a:solidFill>
                      <a:schemeClr val="accent5">
                        <a:lumMod val="50000"/>
                      </a:schemeClr>
                    </a:solidFill>
                  </a:defRPr>
                </a:pPr>
                <a:endParaRPr lang="ru-RU"/>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Лист1!$B$5:$O$5</c:f>
              <c:numCache>
                <c:formatCode>General</c:formatCode>
                <c:ptCount val="14"/>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numCache>
            </c:numRef>
          </c:cat>
          <c:val>
            <c:numRef>
              <c:f>Лист1!$B$6:$O$6</c:f>
              <c:numCache>
                <c:formatCode>General</c:formatCode>
                <c:ptCount val="14"/>
                <c:pt idx="0">
                  <c:v>15.1</c:v>
                </c:pt>
                <c:pt idx="1">
                  <c:v>14.1</c:v>
                </c:pt>
                <c:pt idx="2">
                  <c:v>13.9</c:v>
                </c:pt>
                <c:pt idx="3">
                  <c:v>13.8</c:v>
                </c:pt>
                <c:pt idx="4">
                  <c:v>13.4</c:v>
                </c:pt>
                <c:pt idx="5">
                  <c:v>13.2</c:v>
                </c:pt>
                <c:pt idx="6">
                  <c:v>13.1</c:v>
                </c:pt>
                <c:pt idx="7">
                  <c:v>12.3</c:v>
                </c:pt>
                <c:pt idx="8">
                  <c:v>11.9</c:v>
                </c:pt>
                <c:pt idx="9">
                  <c:v>11.1</c:v>
                </c:pt>
                <c:pt idx="10">
                  <c:v>10.199999999999999</c:v>
                </c:pt>
                <c:pt idx="11">
                  <c:v>9.3000000000000007</c:v>
                </c:pt>
                <c:pt idx="12">
                  <c:v>8.4</c:v>
                </c:pt>
                <c:pt idx="13">
                  <c:v>7.6</c:v>
                </c:pt>
              </c:numCache>
            </c:numRef>
          </c:val>
          <c:smooth val="0"/>
        </c:ser>
        <c:ser>
          <c:idx val="1"/>
          <c:order val="1"/>
          <c:tx>
            <c:strRef>
              <c:f>Лист1!$A$7</c:f>
              <c:strCache>
                <c:ptCount val="1"/>
              </c:strCache>
            </c:strRef>
          </c:tx>
          <c:cat>
            <c:numRef>
              <c:f>Лист1!$B$5:$O$5</c:f>
              <c:numCache>
                <c:formatCode>General</c:formatCode>
                <c:ptCount val="14"/>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numCache>
            </c:numRef>
          </c:cat>
          <c:val>
            <c:numRef>
              <c:f>Лист1!$B$7:$O$7</c:f>
              <c:numCache>
                <c:formatCode>General</c:formatCode>
                <c:ptCount val="14"/>
              </c:numCache>
            </c:numRef>
          </c:val>
          <c:smooth val="0"/>
        </c:ser>
        <c:dLbls>
          <c:showLegendKey val="0"/>
          <c:showVal val="0"/>
          <c:showCatName val="0"/>
          <c:showSerName val="0"/>
          <c:showPercent val="0"/>
          <c:showBubbleSize val="0"/>
        </c:dLbls>
        <c:dropLines>
          <c:spPr>
            <a:ln>
              <a:solidFill>
                <a:schemeClr val="accent1">
                  <a:lumMod val="40000"/>
                  <a:lumOff val="60000"/>
                </a:schemeClr>
              </a:solidFill>
            </a:ln>
          </c:spPr>
        </c:dropLines>
        <c:marker val="1"/>
        <c:smooth val="0"/>
        <c:axId val="-1452494256"/>
        <c:axId val="-1452480656"/>
      </c:lineChart>
      <c:catAx>
        <c:axId val="-1452494256"/>
        <c:scaling>
          <c:orientation val="minMax"/>
        </c:scaling>
        <c:delete val="0"/>
        <c:axPos val="b"/>
        <c:numFmt formatCode="General" sourceLinked="1"/>
        <c:majorTickMark val="out"/>
        <c:minorTickMark val="out"/>
        <c:tickLblPos val="nextTo"/>
        <c:spPr>
          <a:noFill/>
          <a:ln w="25400" cap="flat" cmpd="sng" algn="ctr">
            <a:noFill/>
            <a:prstDash val="solid"/>
          </a:ln>
          <a:effectLst/>
        </c:spPr>
        <c:txPr>
          <a:bodyPr/>
          <a:lstStyle/>
          <a:p>
            <a:pPr>
              <a:defRPr b="1">
                <a:solidFill>
                  <a:schemeClr val="accent1">
                    <a:lumMod val="50000"/>
                  </a:schemeClr>
                </a:solidFill>
              </a:defRPr>
            </a:pPr>
            <a:endParaRPr lang="ru-RU"/>
          </a:p>
        </c:txPr>
        <c:crossAx val="-1452480656"/>
        <c:crosses val="autoZero"/>
        <c:auto val="1"/>
        <c:lblAlgn val="ctr"/>
        <c:lblOffset val="100"/>
        <c:noMultiLvlLbl val="0"/>
      </c:catAx>
      <c:valAx>
        <c:axId val="-1452480656"/>
        <c:scaling>
          <c:orientation val="minMax"/>
          <c:min val="6"/>
        </c:scaling>
        <c:delete val="1"/>
        <c:axPos val="l"/>
        <c:numFmt formatCode="General" sourceLinked="1"/>
        <c:majorTickMark val="out"/>
        <c:minorTickMark val="none"/>
        <c:tickLblPos val="nextTo"/>
        <c:crossAx val="-1452494256"/>
        <c:crosses val="autoZero"/>
        <c:crossBetween val="midCat"/>
      </c:valAx>
      <c:spPr>
        <a:noFill/>
        <a:effectLst>
          <a:softEdge rad="63500"/>
        </a:effectLst>
      </c:spPr>
    </c:plotArea>
    <c:plotVisOnly val="1"/>
    <c:dispBlanksAs val="gap"/>
    <c:showDLblsOverMax val="0"/>
  </c:chart>
  <c:spPr>
    <a:noFill/>
    <a:ln>
      <a:noFill/>
    </a:ln>
  </c:spPr>
  <c:txPr>
    <a:bodyPr/>
    <a:lstStyle/>
    <a:p>
      <a:pPr>
        <a:defRPr sz="1400">
          <a:latin typeface="Arial" panose="020B0604020202020204" pitchFamily="34" charset="0"/>
          <a:cs typeface="Arial" panose="020B0604020202020204" pitchFamily="34" charset="0"/>
        </a:defRPr>
      </a:pPr>
      <a:endParaRPr lang="ru-RU"/>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accent5">
                    <a:lumMod val="50000"/>
                  </a:schemeClr>
                </a:solidFill>
                <a:latin typeface="Arial" panose="020B0604020202020204" pitchFamily="34" charset="0"/>
                <a:ea typeface="+mn-ea"/>
                <a:cs typeface="Arial" panose="020B0604020202020204" pitchFamily="34" charset="0"/>
              </a:defRPr>
            </a:pPr>
            <a:r>
              <a:rPr lang="ru-RU" sz="1600"/>
              <a:t>Уровень безработицы в Новосибирской области</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accent5">
                  <a:lumMod val="50000"/>
                </a:schemeClr>
              </a:solidFill>
              <a:latin typeface="Arial" panose="020B0604020202020204" pitchFamily="34" charset="0"/>
              <a:ea typeface="+mn-ea"/>
              <a:cs typeface="Arial" panose="020B0604020202020204" pitchFamily="34" charset="0"/>
            </a:defRPr>
          </a:pPr>
          <a:endParaRPr lang="ru-RU"/>
        </a:p>
      </c:txPr>
    </c:title>
    <c:autoTitleDeleted val="0"/>
    <c:plotArea>
      <c:layout/>
      <c:barChart>
        <c:barDir val="col"/>
        <c:grouping val="stacked"/>
        <c:varyColors val="0"/>
        <c:ser>
          <c:idx val="0"/>
          <c:order val="0"/>
          <c:tx>
            <c:strRef>
              <c:f>Лист1!$B$1</c:f>
              <c:strCache>
                <c:ptCount val="1"/>
                <c:pt idx="0">
                  <c:v>уровень безработицы, %</c:v>
                </c:pt>
              </c:strCache>
            </c:strRef>
          </c:tx>
          <c:spPr>
            <a:gradFill flip="none" rotWithShape="1">
              <a:gsLst>
                <a:gs pos="100000">
                  <a:srgbClr val="0085B4"/>
                </a:gs>
                <a:gs pos="2000">
                  <a:schemeClr val="accent1">
                    <a:lumMod val="75000"/>
                  </a:schemeClr>
                </a:gs>
              </a:gsLst>
              <a:path path="circle">
                <a:fillToRect l="100000" b="100000"/>
              </a:path>
              <a:tileRect t="-100000" r="-100000"/>
            </a:gradFill>
            <a:ln>
              <a:noFill/>
            </a:ln>
            <a:effectLst/>
          </c:spPr>
          <c:invertIfNegative val="0"/>
          <c:dLbls>
            <c:dLbl>
              <c:idx val="1"/>
              <c:layout>
                <c:manualLayout>
                  <c:x val="0"/>
                  <c:y val="9.510596019432499E-2"/>
                </c:manualLayout>
              </c:layout>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2019 год</c:v>
                </c:pt>
                <c:pt idx="1">
                  <c:v>2020 год</c:v>
                </c:pt>
                <c:pt idx="2">
                  <c:v>2021 год</c:v>
                </c:pt>
              </c:strCache>
            </c:strRef>
          </c:cat>
          <c:val>
            <c:numRef>
              <c:f>Лист1!$B$2:$B$4</c:f>
              <c:numCache>
                <c:formatCode>General</c:formatCode>
                <c:ptCount val="3"/>
                <c:pt idx="0">
                  <c:v>6.1</c:v>
                </c:pt>
                <c:pt idx="1">
                  <c:v>6.7</c:v>
                </c:pt>
                <c:pt idx="2">
                  <c:v>5.7</c:v>
                </c:pt>
              </c:numCache>
            </c:numRef>
          </c:val>
        </c:ser>
        <c:dLbls>
          <c:dLblPos val="ctr"/>
          <c:showLegendKey val="0"/>
          <c:showVal val="1"/>
          <c:showCatName val="0"/>
          <c:showSerName val="0"/>
          <c:showPercent val="0"/>
          <c:showBubbleSize val="0"/>
        </c:dLbls>
        <c:gapWidth val="68"/>
        <c:overlap val="100"/>
        <c:axId val="-1351933888"/>
        <c:axId val="-1351933344"/>
      </c:barChart>
      <c:catAx>
        <c:axId val="-135193388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5">
                    <a:lumMod val="50000"/>
                  </a:schemeClr>
                </a:solidFill>
                <a:latin typeface="Arial" panose="020B0604020202020204" pitchFamily="34" charset="0"/>
                <a:ea typeface="+mn-ea"/>
                <a:cs typeface="Arial" panose="020B0604020202020204" pitchFamily="34" charset="0"/>
              </a:defRPr>
            </a:pPr>
            <a:endParaRPr lang="ru-RU"/>
          </a:p>
        </c:txPr>
        <c:crossAx val="-1351933344"/>
        <c:crosses val="autoZero"/>
        <c:auto val="1"/>
        <c:lblAlgn val="ctr"/>
        <c:lblOffset val="100"/>
        <c:noMultiLvlLbl val="0"/>
      </c:catAx>
      <c:valAx>
        <c:axId val="-1351933344"/>
        <c:scaling>
          <c:orientation val="minMax"/>
        </c:scaling>
        <c:delete val="1"/>
        <c:axPos val="l"/>
        <c:numFmt formatCode="General" sourceLinked="1"/>
        <c:majorTickMark val="out"/>
        <c:minorTickMark val="none"/>
        <c:tickLblPos val="nextTo"/>
        <c:crossAx val="-13519338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5">
                  <a:lumMod val="50000"/>
                </a:schemeClr>
              </a:solidFill>
              <a:latin typeface="Arial" panose="020B0604020202020204" pitchFamily="34" charset="0"/>
              <a:ea typeface="+mn-ea"/>
              <a:cs typeface="Arial" panose="020B0604020202020204" pitchFamily="34" charset="0"/>
            </a:defRPr>
          </a:pPr>
          <a:endParaRPr lang="ru-RU"/>
        </a:p>
      </c:txPr>
    </c:legend>
    <c:plotVisOnly val="1"/>
    <c:dispBlanksAs val="gap"/>
    <c:showDLblsOverMax val="0"/>
  </c:chart>
  <c:spPr>
    <a:noFill/>
    <a:ln>
      <a:noFill/>
    </a:ln>
    <a:effectLst/>
  </c:spPr>
  <c:txPr>
    <a:bodyPr/>
    <a:lstStyle/>
    <a:p>
      <a:pPr>
        <a:defRPr>
          <a:solidFill>
            <a:schemeClr val="accent5">
              <a:lumMod val="50000"/>
            </a:schemeClr>
          </a:solidFill>
          <a:latin typeface="Arial" panose="020B0604020202020204" pitchFamily="34" charset="0"/>
          <a:cs typeface="Arial" panose="020B0604020202020204" pitchFamily="34" charset="0"/>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2894736842105275E-2"/>
          <c:y val="3.4375000000000051E-2"/>
          <c:w val="0.66275763226965256"/>
          <c:h val="0.78198966535433068"/>
        </c:manualLayout>
      </c:layout>
      <c:barChart>
        <c:barDir val="col"/>
        <c:grouping val="clustered"/>
        <c:varyColors val="0"/>
        <c:ser>
          <c:idx val="0"/>
          <c:order val="0"/>
          <c:tx>
            <c:strRef>
              <c:f>Лист1!$B$1</c:f>
              <c:strCache>
                <c:ptCount val="1"/>
                <c:pt idx="0">
                  <c:v>третьи и последующие дети</c:v>
                </c:pt>
              </c:strCache>
            </c:strRef>
          </c:tx>
          <c:spPr>
            <a:gradFill flip="none" rotWithShape="1">
              <a:gsLst>
                <a:gs pos="0">
                  <a:srgbClr val="008EC0">
                    <a:shade val="30000"/>
                    <a:satMod val="115000"/>
                  </a:srgbClr>
                </a:gs>
                <a:gs pos="50000">
                  <a:srgbClr val="008EC0">
                    <a:shade val="67500"/>
                    <a:satMod val="115000"/>
                  </a:srgbClr>
                </a:gs>
                <a:gs pos="100000">
                  <a:srgbClr val="008EC0">
                    <a:shade val="100000"/>
                    <a:satMod val="115000"/>
                  </a:srgbClr>
                </a:gs>
              </a:gsLst>
              <a:path path="circle">
                <a:fillToRect l="100000" b="100000"/>
              </a:path>
              <a:tileRect t="-100000" r="-100000"/>
            </a:gradFill>
            <a:effectLst>
              <a:outerShdw blurRad="50800" dist="38100" dir="2700000" algn="tl" rotWithShape="0">
                <a:prstClr val="black">
                  <a:alpha val="40000"/>
                </a:prstClr>
              </a:outerShdw>
            </a:effectLst>
          </c:spPr>
          <c:invertIfNegative val="0"/>
          <c:dLbls>
            <c:dLbl>
              <c:idx val="0"/>
              <c:layout>
                <c:manualLayout>
                  <c:x val="4.0912914731812472E-3"/>
                  <c:y val="-3.4212200747633817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6.8078269062521032E-3"/>
                  <c:y val="-1.971486518730613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500" b="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4"/>
                <c:pt idx="0">
                  <c:v>2018 год</c:v>
                </c:pt>
                <c:pt idx="1">
                  <c:v>2019 год</c:v>
                </c:pt>
                <c:pt idx="2">
                  <c:v>2020 год</c:v>
                </c:pt>
                <c:pt idx="3">
                  <c:v>2021 год</c:v>
                </c:pt>
              </c:strCache>
            </c:strRef>
          </c:cat>
          <c:val>
            <c:numRef>
              <c:f>Лист1!$B$2:$B$5</c:f>
              <c:numCache>
                <c:formatCode>0.0%</c:formatCode>
                <c:ptCount val="4"/>
                <c:pt idx="0">
                  <c:v>0.22700000000000001</c:v>
                </c:pt>
                <c:pt idx="1">
                  <c:v>0.24299999999999999</c:v>
                </c:pt>
                <c:pt idx="2">
                  <c:v>0.26</c:v>
                </c:pt>
                <c:pt idx="3">
                  <c:v>0.27600000000000002</c:v>
                </c:pt>
              </c:numCache>
            </c:numRef>
          </c:val>
        </c:ser>
        <c:dLbls>
          <c:showLegendKey val="0"/>
          <c:showVal val="0"/>
          <c:showCatName val="0"/>
          <c:showSerName val="0"/>
          <c:showPercent val="0"/>
          <c:showBubbleSize val="0"/>
        </c:dLbls>
        <c:gapWidth val="92"/>
        <c:axId val="-1452486096"/>
        <c:axId val="-1453725808"/>
      </c:barChart>
      <c:catAx>
        <c:axId val="-1452486096"/>
        <c:scaling>
          <c:orientation val="minMax"/>
        </c:scaling>
        <c:delete val="0"/>
        <c:axPos val="b"/>
        <c:numFmt formatCode="General" sourceLinked="0"/>
        <c:majorTickMark val="out"/>
        <c:minorTickMark val="none"/>
        <c:tickLblPos val="nextTo"/>
        <c:spPr>
          <a:ln>
            <a:solidFill>
              <a:srgbClr val="ED7D31">
                <a:lumMod val="50000"/>
              </a:srgbClr>
            </a:solidFill>
          </a:ln>
        </c:spPr>
        <c:txPr>
          <a:bodyPr/>
          <a:lstStyle/>
          <a:p>
            <a:pPr>
              <a:defRPr sz="1400" b="1">
                <a:solidFill>
                  <a:srgbClr val="28659C"/>
                </a:solidFill>
              </a:defRPr>
            </a:pPr>
            <a:endParaRPr lang="ru-RU"/>
          </a:p>
        </c:txPr>
        <c:crossAx val="-1453725808"/>
        <c:crosses val="autoZero"/>
        <c:auto val="1"/>
        <c:lblAlgn val="ctr"/>
        <c:lblOffset val="100"/>
        <c:noMultiLvlLbl val="0"/>
      </c:catAx>
      <c:valAx>
        <c:axId val="-1453725808"/>
        <c:scaling>
          <c:orientation val="minMax"/>
        </c:scaling>
        <c:delete val="1"/>
        <c:axPos val="l"/>
        <c:numFmt formatCode="0.0%" sourceLinked="1"/>
        <c:majorTickMark val="out"/>
        <c:minorTickMark val="none"/>
        <c:tickLblPos val="none"/>
        <c:crossAx val="-1452486096"/>
        <c:crosses val="autoZero"/>
        <c:crossBetween val="between"/>
      </c:valAx>
    </c:plotArea>
    <c:legend>
      <c:legendPos val="b"/>
      <c:layout>
        <c:manualLayout>
          <c:xMode val="edge"/>
          <c:yMode val="edge"/>
          <c:x val="3.0268019382192611E-2"/>
          <c:y val="0.92923693132108487"/>
          <c:w val="0.46937832290194492"/>
          <c:h val="7.0763068678915131E-2"/>
        </c:manualLayout>
      </c:layout>
      <c:overlay val="0"/>
      <c:txPr>
        <a:bodyPr/>
        <a:lstStyle/>
        <a:p>
          <a:pPr>
            <a:defRPr sz="1400" b="1">
              <a:solidFill>
                <a:srgbClr val="28659C"/>
              </a:solidFill>
            </a:defRPr>
          </a:pPr>
          <a:endParaRPr lang="ru-RU"/>
        </a:p>
      </c:txPr>
    </c:legend>
    <c:plotVisOnly val="1"/>
    <c:dispBlanksAs val="gap"/>
    <c:showDLblsOverMax val="0"/>
  </c:chart>
  <c:txPr>
    <a:bodyPr/>
    <a:lstStyle/>
    <a:p>
      <a:pPr>
        <a:defRPr sz="1300">
          <a:solidFill>
            <a:schemeClr val="bg2">
              <a:lumMod val="50000"/>
            </a:schemeClr>
          </a:solidFill>
          <a:latin typeface="Arial" panose="020B0604020202020204" pitchFamily="34" charset="0"/>
          <a:cs typeface="Arial" panose="020B0604020202020204" pitchFamily="34" charset="0"/>
        </a:defRPr>
      </a:pPr>
      <a:endParaRPr lang="ru-RU"/>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2020 год</c:v>
                </c:pt>
              </c:strCache>
            </c:strRef>
          </c:tx>
          <c:spPr>
            <a:gradFill>
              <a:gsLst>
                <a:gs pos="0">
                  <a:srgbClr val="008EC0">
                    <a:shade val="30000"/>
                    <a:satMod val="115000"/>
                  </a:srgbClr>
                </a:gs>
                <a:gs pos="50000">
                  <a:srgbClr val="008EC0">
                    <a:shade val="67500"/>
                    <a:satMod val="115000"/>
                  </a:srgbClr>
                </a:gs>
                <a:gs pos="100000">
                  <a:srgbClr val="008EC0">
                    <a:shade val="100000"/>
                    <a:satMod val="115000"/>
                  </a:srgbClr>
                </a:gs>
              </a:gsLst>
              <a:path path="circle">
                <a:fillToRect r="100000" b="100000"/>
              </a:path>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5">
                        <a:lumMod val="50000"/>
                      </a:schemeClr>
                    </a:solidFill>
                    <a:latin typeface="Arial" panose="020B0604020202020204" pitchFamily="34" charset="0"/>
                    <a:ea typeface="+mn-ea"/>
                    <a:cs typeface="Arial" panose="020B0604020202020204" pitchFamily="34"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Категория 1</c:v>
                </c:pt>
              </c:strCache>
            </c:strRef>
          </c:cat>
          <c:val>
            <c:numRef>
              <c:f>Лист1!$B$2</c:f>
              <c:numCache>
                <c:formatCode>#,##0</c:formatCode>
                <c:ptCount val="1"/>
                <c:pt idx="0">
                  <c:v>2189</c:v>
                </c:pt>
              </c:numCache>
            </c:numRef>
          </c:val>
        </c:ser>
        <c:ser>
          <c:idx val="1"/>
          <c:order val="1"/>
          <c:tx>
            <c:strRef>
              <c:f>Лист1!$C$1</c:f>
              <c:strCache>
                <c:ptCount val="1"/>
                <c:pt idx="0">
                  <c:v>2021 год </c:v>
                </c:pt>
              </c:strCache>
            </c:strRef>
          </c:tx>
          <c:spPr>
            <a:gradFill>
              <a:gsLst>
                <a:gs pos="0">
                  <a:srgbClr val="008EC0">
                    <a:shade val="30000"/>
                    <a:satMod val="115000"/>
                  </a:srgbClr>
                </a:gs>
                <a:gs pos="50000">
                  <a:srgbClr val="008EC0">
                    <a:shade val="67500"/>
                    <a:satMod val="115000"/>
                  </a:srgbClr>
                </a:gs>
                <a:gs pos="100000">
                  <a:srgbClr val="008EC0">
                    <a:shade val="100000"/>
                    <a:satMod val="115000"/>
                  </a:srgbClr>
                </a:gs>
              </a:gsLst>
              <a:path path="circle">
                <a:fillToRect r="100000" b="100000"/>
              </a:path>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5">
                        <a:lumMod val="50000"/>
                      </a:schemeClr>
                    </a:solidFill>
                    <a:latin typeface="Arial" panose="020B0604020202020204" pitchFamily="34" charset="0"/>
                    <a:ea typeface="+mn-ea"/>
                    <a:cs typeface="Arial" panose="020B0604020202020204" pitchFamily="34"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Категория 1</c:v>
                </c:pt>
              </c:strCache>
            </c:strRef>
          </c:cat>
          <c:val>
            <c:numRef>
              <c:f>Лист1!$C$2</c:f>
              <c:numCache>
                <c:formatCode>#,##0</c:formatCode>
                <c:ptCount val="1"/>
                <c:pt idx="0">
                  <c:v>10017</c:v>
                </c:pt>
              </c:numCache>
            </c:numRef>
          </c:val>
        </c:ser>
        <c:dLbls>
          <c:showLegendKey val="0"/>
          <c:showVal val="0"/>
          <c:showCatName val="0"/>
          <c:showSerName val="0"/>
          <c:showPercent val="0"/>
          <c:showBubbleSize val="0"/>
        </c:dLbls>
        <c:gapWidth val="219"/>
        <c:overlap val="-27"/>
        <c:axId val="-1351946400"/>
        <c:axId val="-1351937696"/>
      </c:barChart>
      <c:catAx>
        <c:axId val="-1351946400"/>
        <c:scaling>
          <c:orientation val="minMax"/>
        </c:scaling>
        <c:delete val="1"/>
        <c:axPos val="b"/>
        <c:numFmt formatCode="General" sourceLinked="1"/>
        <c:majorTickMark val="none"/>
        <c:minorTickMark val="none"/>
        <c:tickLblPos val="nextTo"/>
        <c:crossAx val="-1351937696"/>
        <c:crosses val="autoZero"/>
        <c:auto val="1"/>
        <c:lblAlgn val="ctr"/>
        <c:lblOffset val="100"/>
        <c:noMultiLvlLbl val="0"/>
      </c:catAx>
      <c:valAx>
        <c:axId val="-1351937696"/>
        <c:scaling>
          <c:orientation val="minMax"/>
        </c:scaling>
        <c:delete val="1"/>
        <c:axPos val="l"/>
        <c:numFmt formatCode="#,##0" sourceLinked="1"/>
        <c:majorTickMark val="none"/>
        <c:minorTickMark val="none"/>
        <c:tickLblPos val="nextTo"/>
        <c:crossAx val="-1351946400"/>
        <c:crosses val="autoZero"/>
        <c:crossBetween val="between"/>
      </c:valAx>
      <c:spPr>
        <a:noFill/>
        <a:ln>
          <a:noFill/>
        </a:ln>
        <a:effectLst/>
      </c:spPr>
    </c:plotArea>
    <c:plotVisOnly val="1"/>
    <c:dispBlanksAs val="gap"/>
    <c:showDLblsOverMax val="0"/>
  </c:chart>
  <c:spPr>
    <a:noFill/>
    <a:ln>
      <a:noFill/>
    </a:ln>
    <a:effectLst/>
  </c:spPr>
  <c:txPr>
    <a:bodyPr/>
    <a:lstStyle/>
    <a:p>
      <a:pPr>
        <a:defRPr sz="1600" b="1">
          <a:latin typeface="Arial" panose="020B0604020202020204" pitchFamily="34" charset="0"/>
          <a:cs typeface="Arial" panose="020B0604020202020204" pitchFamily="34" charset="0"/>
        </a:defRPr>
      </a:pPr>
      <a:endParaRPr lang="ru-R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9568206254365409"/>
          <c:y val="0"/>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accent5">
                  <a:lumMod val="50000"/>
                </a:schemeClr>
              </a:solidFill>
              <a:latin typeface="Arial" panose="020B0604020202020204" pitchFamily="34" charset="0"/>
              <a:ea typeface="+mn-ea"/>
              <a:cs typeface="Arial" panose="020B0604020202020204" pitchFamily="34" charset="0"/>
            </a:defRPr>
          </a:pPr>
          <a:endParaRPr lang="ru-RU"/>
        </a:p>
      </c:txPr>
    </c:title>
    <c:autoTitleDeleted val="0"/>
    <c:plotArea>
      <c:layout/>
      <c:pieChart>
        <c:varyColors val="1"/>
        <c:ser>
          <c:idx val="0"/>
          <c:order val="0"/>
          <c:tx>
            <c:strRef>
              <c:f>Лист1!$B$1</c:f>
              <c:strCache>
                <c:ptCount val="1"/>
                <c:pt idx="0">
                  <c:v>Количество контрактов</c:v>
                </c:pt>
              </c:strCache>
            </c:strRef>
          </c:tx>
          <c:spPr>
            <a:effectLst>
              <a:outerShdw blurRad="50800" dist="38100" dir="2700000" algn="tl" rotWithShape="0">
                <a:prstClr val="black">
                  <a:alpha val="40000"/>
                </a:prstClr>
              </a:outerShdw>
            </a:effectLst>
          </c:spPr>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0800" dist="38100" dir="2700000" algn="tl" rotWithShape="0">
                  <a:prstClr val="black">
                    <a:alpha val="40000"/>
                  </a:prstClr>
                </a:outerShdw>
              </a:effectLst>
            </c:spPr>
          </c:dPt>
          <c:dPt>
            <c:idx val="1"/>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0800" dist="38100" dir="2700000" algn="tl" rotWithShape="0">
                  <a:prstClr val="black">
                    <a:alpha val="40000"/>
                  </a:prstClr>
                </a:outerShdw>
              </a:effectLst>
            </c:spPr>
          </c:dPt>
          <c:dPt>
            <c:idx val="2"/>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0800" dist="38100" dir="2700000" algn="tl" rotWithShape="0">
                  <a:prstClr val="black">
                    <a:alpha val="40000"/>
                  </a:prstClr>
                </a:outerShdw>
              </a:effectLst>
            </c:spPr>
          </c:dPt>
          <c:dPt>
            <c:idx val="3"/>
            <c:bubble3D val="0"/>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0800" dist="38100" dir="2700000" algn="tl" rotWithShape="0">
                  <a:prstClr val="black">
                    <a:alpha val="40000"/>
                  </a:prstClr>
                </a:outerShdw>
              </a:effectLst>
            </c:spPr>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accent5">
                        <a:lumMod val="50000"/>
                      </a:schemeClr>
                    </a:solidFill>
                    <a:latin typeface="Arial" panose="020B0604020202020204" pitchFamily="34" charset="0"/>
                    <a:ea typeface="+mn-ea"/>
                    <a:cs typeface="Arial" panose="020B0604020202020204" pitchFamily="34" charset="0"/>
                  </a:defRPr>
                </a:pPr>
                <a:endParaRPr lang="ru-RU"/>
              </a:p>
            </c:txPr>
            <c:dLblPos val="outEnd"/>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Лист1!$A$2:$A$5</c:f>
              <c:strCache>
                <c:ptCount val="4"/>
                <c:pt idx="0">
                  <c:v>Поиск работы</c:v>
                </c:pt>
                <c:pt idx="1">
                  <c:v>Осуществление индивидуальной предпринимательской деятельности</c:v>
                </c:pt>
                <c:pt idx="2">
                  <c:v>Ведение личного подсобного хозяйства</c:v>
                </c:pt>
                <c:pt idx="3">
                  <c:v>Осуществление иных мероприятий по преодолению трудной жизненной ситуации</c:v>
                </c:pt>
              </c:strCache>
            </c:strRef>
          </c:cat>
          <c:val>
            <c:numRef>
              <c:f>Лист1!$B$2:$B$5</c:f>
              <c:numCache>
                <c:formatCode>General</c:formatCode>
                <c:ptCount val="4"/>
                <c:pt idx="0">
                  <c:v>4995</c:v>
                </c:pt>
                <c:pt idx="1">
                  <c:v>1362</c:v>
                </c:pt>
                <c:pt idx="2">
                  <c:v>750</c:v>
                </c:pt>
                <c:pt idx="3">
                  <c:v>2910</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10000"/>
                </a:schemeClr>
              </a:solidFill>
              <a:latin typeface="Arial" panose="020B0604020202020204" pitchFamily="34" charset="0"/>
              <a:ea typeface="+mn-ea"/>
              <a:cs typeface="Arial" panose="020B0604020202020204" pitchFamily="34" charset="0"/>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137790538985716"/>
          <c:y val="0"/>
          <c:w val="0.61263468682994981"/>
          <c:h val="0.86586486628940518"/>
        </c:manualLayout>
      </c:layout>
      <c:barChart>
        <c:barDir val="bar"/>
        <c:grouping val="clustered"/>
        <c:varyColors val="0"/>
        <c:ser>
          <c:idx val="0"/>
          <c:order val="0"/>
          <c:tx>
            <c:strRef>
              <c:f>Лист1!$B$1</c:f>
              <c:strCache>
                <c:ptCount val="1"/>
                <c:pt idx="0">
                  <c:v>семьи с детьми, находящиеся в социально опасном положении</c:v>
                </c:pt>
              </c:strCache>
            </c:strRef>
          </c:tx>
          <c:spPr>
            <a:pattFill prst="narVert">
              <a:fgClr>
                <a:schemeClr val="accent1"/>
              </a:fgClr>
              <a:bgClr>
                <a:schemeClr val="accent1">
                  <a:lumMod val="20000"/>
                  <a:lumOff val="80000"/>
                </a:schemeClr>
              </a:bgClr>
            </a:pattFill>
            <a:ln>
              <a:noFill/>
            </a:ln>
            <a:effectLst>
              <a:innerShdw blurRad="114300">
                <a:schemeClr val="accent1"/>
              </a:innerShdw>
            </a:effectLst>
          </c:spPr>
          <c:invertIfNegative val="0"/>
          <c:dPt>
            <c:idx val="0"/>
            <c:invertIfNegative val="0"/>
            <c:bubble3D val="0"/>
            <c:spPr>
              <a:pattFill prst="narVert">
                <a:fgClr>
                  <a:schemeClr val="accent1"/>
                </a:fgClr>
                <a:bgClr>
                  <a:schemeClr val="accent1">
                    <a:lumMod val="20000"/>
                    <a:lumOff val="80000"/>
                  </a:schemeClr>
                </a:bgClr>
              </a:pattFill>
              <a:ln>
                <a:noFill/>
              </a:ln>
              <a:effectLst>
                <a:innerShdw blurRad="114300">
                  <a:schemeClr val="accent1"/>
                </a:innerShdw>
              </a:effectLst>
            </c:spPr>
          </c:dPt>
          <c:dPt>
            <c:idx val="1"/>
            <c:invertIfNegative val="0"/>
            <c:bubble3D val="0"/>
            <c:spPr>
              <a:pattFill prst="narVert">
                <a:fgClr>
                  <a:schemeClr val="accent1"/>
                </a:fgClr>
                <a:bgClr>
                  <a:schemeClr val="accent1">
                    <a:lumMod val="20000"/>
                    <a:lumOff val="80000"/>
                  </a:schemeClr>
                </a:bgClr>
              </a:pattFill>
              <a:ln>
                <a:noFill/>
              </a:ln>
              <a:effectLst>
                <a:innerShdw blurRad="114300">
                  <a:schemeClr val="accent1"/>
                </a:innerShdw>
              </a:effectLst>
            </c:spPr>
          </c:dPt>
          <c:dPt>
            <c:idx val="2"/>
            <c:invertIfNegative val="0"/>
            <c:bubble3D val="0"/>
            <c:spPr>
              <a:pattFill prst="narVert">
                <a:fgClr>
                  <a:schemeClr val="accent1"/>
                </a:fgClr>
                <a:bgClr>
                  <a:schemeClr val="accent1">
                    <a:lumMod val="20000"/>
                    <a:lumOff val="80000"/>
                  </a:schemeClr>
                </a:bgClr>
              </a:pattFill>
              <a:ln>
                <a:noFill/>
              </a:ln>
              <a:effectLst>
                <a:innerShdw blurRad="114300">
                  <a:schemeClr val="accent1"/>
                </a:innerShdw>
              </a:effectLst>
            </c:spPr>
          </c:dPt>
          <c:dPt>
            <c:idx val="3"/>
            <c:invertIfNegative val="0"/>
            <c:bubble3D val="0"/>
            <c:spPr>
              <a:pattFill prst="narVert">
                <a:fgClr>
                  <a:schemeClr val="accent1"/>
                </a:fgClr>
                <a:bgClr>
                  <a:schemeClr val="accent1">
                    <a:lumMod val="20000"/>
                    <a:lumOff val="80000"/>
                  </a:schemeClr>
                </a:bgClr>
              </a:pattFill>
              <a:ln>
                <a:noFill/>
              </a:ln>
              <a:effectLst>
                <a:innerShdw blurRad="114300">
                  <a:schemeClr val="accent1"/>
                </a:innerShdw>
              </a:effectLst>
            </c:spPr>
          </c:dPt>
          <c:dLbls>
            <c:dLbl>
              <c:idx val="0"/>
              <c:layout>
                <c:manualLayout>
                  <c:x val="2.6555021361800517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5.0023001287152139E-4"/>
                  <c:y val="-9.4387134413576348E-17"/>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5.631830306463614E-3"/>
                  <c:y val="-4.7193567206788174E-17"/>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5.0023001287152139E-4"/>
                  <c:y val="-5.1484486244622249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4"/>
              <c:layout>
                <c:manualLayout>
                  <c:x val="1.4894570867905133E-2"/>
                  <c:y val="0"/>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600" b="1" i="0" u="none" strike="noStrike" kern="1200" baseline="0">
                    <a:solidFill>
                      <a:schemeClr val="accent5">
                        <a:lumMod val="50000"/>
                      </a:schemeClr>
                    </a:solidFill>
                    <a:latin typeface="Arial" panose="020B0604020202020204" pitchFamily="34" charset="0"/>
                    <a:ea typeface="+mn-ea"/>
                    <a:cs typeface="Arial" panose="020B0604020202020204" pitchFamily="34" charset="0"/>
                  </a:defRPr>
                </a:pPr>
                <a:endParaRPr lang="ru-RU"/>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Лист1!$A$2:$A$6</c:f>
              <c:strCache>
                <c:ptCount val="5"/>
                <c:pt idx="0">
                  <c:v>2017 год</c:v>
                </c:pt>
                <c:pt idx="1">
                  <c:v>2018 год</c:v>
                </c:pt>
                <c:pt idx="2">
                  <c:v>2019 год</c:v>
                </c:pt>
                <c:pt idx="3">
                  <c:v>2020 год</c:v>
                </c:pt>
                <c:pt idx="4">
                  <c:v>2021 год</c:v>
                </c:pt>
              </c:strCache>
            </c:strRef>
          </c:cat>
          <c:val>
            <c:numRef>
              <c:f>Лист1!$B$2:$B$6</c:f>
              <c:numCache>
                <c:formatCode>General</c:formatCode>
                <c:ptCount val="5"/>
                <c:pt idx="0" formatCode="#,##0">
                  <c:v>1295</c:v>
                </c:pt>
                <c:pt idx="1">
                  <c:v>765</c:v>
                </c:pt>
                <c:pt idx="2">
                  <c:v>779</c:v>
                </c:pt>
                <c:pt idx="3">
                  <c:v>752</c:v>
                </c:pt>
                <c:pt idx="4">
                  <c:v>570</c:v>
                </c:pt>
              </c:numCache>
            </c:numRef>
          </c:val>
        </c:ser>
        <c:dLbls>
          <c:dLblPos val="inEnd"/>
          <c:showLegendKey val="0"/>
          <c:showVal val="1"/>
          <c:showCatName val="0"/>
          <c:showSerName val="0"/>
          <c:showPercent val="0"/>
          <c:showBubbleSize val="0"/>
        </c:dLbls>
        <c:gapWidth val="227"/>
        <c:overlap val="-48"/>
        <c:axId val="-1351944224"/>
        <c:axId val="-1351942592"/>
      </c:barChart>
      <c:catAx>
        <c:axId val="-1351944224"/>
        <c:scaling>
          <c:orientation val="minMax"/>
        </c:scaling>
        <c:delete val="0"/>
        <c:axPos val="l"/>
        <c:numFmt formatCode="General" sourceLinked="0"/>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600" b="1" i="0" u="none" strike="noStrike" kern="1200" baseline="0">
                <a:solidFill>
                  <a:schemeClr val="accent5">
                    <a:lumMod val="50000"/>
                  </a:schemeClr>
                </a:solidFill>
                <a:latin typeface="Arial" panose="020B0604020202020204" pitchFamily="34" charset="0"/>
                <a:ea typeface="+mn-ea"/>
                <a:cs typeface="Arial" panose="020B0604020202020204" pitchFamily="34" charset="0"/>
              </a:defRPr>
            </a:pPr>
            <a:endParaRPr lang="ru-RU"/>
          </a:p>
        </c:txPr>
        <c:crossAx val="-1351942592"/>
        <c:crosses val="autoZero"/>
        <c:auto val="1"/>
        <c:lblAlgn val="ctr"/>
        <c:lblOffset val="100"/>
        <c:noMultiLvlLbl val="0"/>
      </c:catAx>
      <c:valAx>
        <c:axId val="-1351942592"/>
        <c:scaling>
          <c:orientation val="minMax"/>
        </c:scaling>
        <c:delete val="0"/>
        <c:axPos val="b"/>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600" b="1" i="0" u="none" strike="noStrike" kern="1200" baseline="0">
                <a:solidFill>
                  <a:schemeClr val="accent5">
                    <a:lumMod val="50000"/>
                  </a:schemeClr>
                </a:solidFill>
                <a:latin typeface="Arial" panose="020B0604020202020204" pitchFamily="34" charset="0"/>
                <a:ea typeface="+mn-ea"/>
                <a:cs typeface="Arial" panose="020B0604020202020204" pitchFamily="34" charset="0"/>
              </a:defRPr>
            </a:pPr>
            <a:endParaRPr lang="ru-RU"/>
          </a:p>
        </c:txPr>
        <c:crossAx val="-1351944224"/>
        <c:crosses val="autoZero"/>
        <c:crossBetween val="between"/>
      </c:valAx>
      <c:spPr>
        <a:noFill/>
        <a:ln>
          <a:noFill/>
        </a:ln>
        <a:effectLst/>
      </c:spPr>
    </c:plotArea>
    <c:plotVisOnly val="1"/>
    <c:dispBlanksAs val="gap"/>
    <c:showDLblsOverMax val="0"/>
  </c:chart>
  <c:spPr>
    <a:noFill/>
    <a:ln>
      <a:noFill/>
    </a:ln>
    <a:effectLst/>
  </c:spPr>
  <c:txPr>
    <a:bodyPr/>
    <a:lstStyle/>
    <a:p>
      <a:pPr>
        <a:defRPr sz="1600" b="1">
          <a:solidFill>
            <a:schemeClr val="accent5">
              <a:lumMod val="50000"/>
            </a:schemeClr>
          </a:solidFill>
          <a:latin typeface="Arial" panose="020B0604020202020204" pitchFamily="34" charset="0"/>
          <a:cs typeface="Arial" panose="020B0604020202020204" pitchFamily="34" charset="0"/>
        </a:defRPr>
      </a:pPr>
      <a:endParaRPr lang="ru-RU"/>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440684583848515E-4"/>
          <c:y val="7.3292233025051756E-3"/>
          <c:w val="0.92389807162534432"/>
          <c:h val="0.83127150772820069"/>
        </c:manualLayout>
      </c:layout>
      <c:barChart>
        <c:barDir val="col"/>
        <c:grouping val="clustered"/>
        <c:varyColors val="0"/>
        <c:ser>
          <c:idx val="0"/>
          <c:order val="0"/>
          <c:tx>
            <c:strRef>
              <c:f>Лист1!$B$1</c:f>
              <c:strCache>
                <c:ptCount val="1"/>
                <c:pt idx="0">
                  <c:v>несовершеннолетние, прошедшие реабилитацию в специализированных учреждениях </c:v>
                </c:pt>
              </c:strCache>
            </c:strRef>
          </c:tx>
          <c:spPr>
            <a:gradFill>
              <a:gsLst>
                <a:gs pos="0">
                  <a:srgbClr val="008EC0">
                    <a:shade val="30000"/>
                    <a:satMod val="115000"/>
                  </a:srgbClr>
                </a:gs>
                <a:gs pos="50000">
                  <a:srgbClr val="008EC0">
                    <a:shade val="67500"/>
                    <a:satMod val="115000"/>
                  </a:srgbClr>
                </a:gs>
                <a:gs pos="100000">
                  <a:srgbClr val="008EC0">
                    <a:shade val="100000"/>
                    <a:satMod val="115000"/>
                  </a:srgbClr>
                </a:gs>
              </a:gsLst>
              <a:path path="circle">
                <a:fillToRect r="100000" b="100000"/>
              </a:path>
            </a:gradFill>
            <a:ln>
              <a:noFill/>
            </a:ln>
            <a:effectLst/>
          </c:spPr>
          <c:invertIfNegative val="0"/>
          <c:dPt>
            <c:idx val="0"/>
            <c:invertIfNegative val="0"/>
            <c:bubble3D val="0"/>
            <c:spPr>
              <a:gradFill>
                <a:gsLst>
                  <a:gs pos="0">
                    <a:srgbClr val="008EC0">
                      <a:shade val="30000"/>
                      <a:satMod val="115000"/>
                    </a:srgbClr>
                  </a:gs>
                  <a:gs pos="50000">
                    <a:srgbClr val="008EC0">
                      <a:shade val="67500"/>
                      <a:satMod val="115000"/>
                    </a:srgbClr>
                  </a:gs>
                  <a:gs pos="100000">
                    <a:srgbClr val="008EC0">
                      <a:shade val="100000"/>
                      <a:satMod val="115000"/>
                    </a:srgbClr>
                  </a:gs>
                </a:gsLst>
                <a:path path="circle">
                  <a:fillToRect r="100000" b="100000"/>
                </a:path>
              </a:gradFill>
              <a:ln>
                <a:noFill/>
              </a:ln>
              <a:effectLst/>
            </c:spPr>
          </c:dPt>
          <c:dPt>
            <c:idx val="1"/>
            <c:invertIfNegative val="0"/>
            <c:bubble3D val="0"/>
            <c:spPr>
              <a:gradFill>
                <a:gsLst>
                  <a:gs pos="0">
                    <a:srgbClr val="008EC0">
                      <a:shade val="30000"/>
                      <a:satMod val="115000"/>
                    </a:srgbClr>
                  </a:gs>
                  <a:gs pos="50000">
                    <a:srgbClr val="008EC0">
                      <a:shade val="67500"/>
                      <a:satMod val="115000"/>
                    </a:srgbClr>
                  </a:gs>
                  <a:gs pos="100000">
                    <a:srgbClr val="008EC0">
                      <a:shade val="100000"/>
                      <a:satMod val="115000"/>
                    </a:srgbClr>
                  </a:gs>
                </a:gsLst>
                <a:path path="circle">
                  <a:fillToRect r="100000" b="100000"/>
                </a:path>
              </a:gradFill>
              <a:ln>
                <a:noFill/>
              </a:ln>
              <a:effectLst/>
            </c:spPr>
          </c:dPt>
          <c:dPt>
            <c:idx val="2"/>
            <c:invertIfNegative val="0"/>
            <c:bubble3D val="0"/>
            <c:spPr>
              <a:gradFill>
                <a:gsLst>
                  <a:gs pos="0">
                    <a:srgbClr val="008EC0">
                      <a:shade val="30000"/>
                      <a:satMod val="115000"/>
                    </a:srgbClr>
                  </a:gs>
                  <a:gs pos="50000">
                    <a:srgbClr val="008EC0">
                      <a:shade val="67500"/>
                      <a:satMod val="115000"/>
                    </a:srgbClr>
                  </a:gs>
                  <a:gs pos="100000">
                    <a:srgbClr val="008EC0">
                      <a:shade val="100000"/>
                      <a:satMod val="115000"/>
                    </a:srgbClr>
                  </a:gs>
                </a:gsLst>
                <a:path path="circle">
                  <a:fillToRect r="100000" b="100000"/>
                </a:path>
              </a:gradFill>
              <a:ln>
                <a:noFill/>
              </a:ln>
              <a:effectLst/>
            </c:spPr>
          </c:dPt>
          <c:dPt>
            <c:idx val="3"/>
            <c:invertIfNegative val="0"/>
            <c:bubble3D val="0"/>
            <c:spPr>
              <a:gradFill>
                <a:gsLst>
                  <a:gs pos="0">
                    <a:srgbClr val="008EC0">
                      <a:shade val="30000"/>
                      <a:satMod val="115000"/>
                    </a:srgbClr>
                  </a:gs>
                  <a:gs pos="50000">
                    <a:srgbClr val="008EC0">
                      <a:shade val="67500"/>
                      <a:satMod val="115000"/>
                    </a:srgbClr>
                  </a:gs>
                  <a:gs pos="100000">
                    <a:srgbClr val="008EC0">
                      <a:shade val="100000"/>
                      <a:satMod val="115000"/>
                    </a:srgbClr>
                  </a:gs>
                </a:gsLst>
                <a:path path="circle">
                  <a:fillToRect r="100000" b="100000"/>
                </a:path>
              </a:gra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Arial" panose="020B0604020202020204" pitchFamily="34" charset="0"/>
                    <a:ea typeface="+mn-ea"/>
                    <a:cs typeface="Arial" panose="020B0604020202020204" pitchFamily="34"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2017 год</c:v>
                </c:pt>
                <c:pt idx="1">
                  <c:v>2018 год</c:v>
                </c:pt>
                <c:pt idx="2">
                  <c:v>2019 год</c:v>
                </c:pt>
                <c:pt idx="3">
                  <c:v>2020 год</c:v>
                </c:pt>
                <c:pt idx="4">
                  <c:v>2021 год</c:v>
                </c:pt>
              </c:strCache>
            </c:strRef>
          </c:cat>
          <c:val>
            <c:numRef>
              <c:f>Лист1!$B$2:$B$6</c:f>
              <c:numCache>
                <c:formatCode>#,##0</c:formatCode>
                <c:ptCount val="5"/>
                <c:pt idx="0">
                  <c:v>2834</c:v>
                </c:pt>
                <c:pt idx="1">
                  <c:v>2737</c:v>
                </c:pt>
                <c:pt idx="2">
                  <c:v>2564</c:v>
                </c:pt>
                <c:pt idx="3">
                  <c:v>2021</c:v>
                </c:pt>
                <c:pt idx="4">
                  <c:v>1699</c:v>
                </c:pt>
              </c:numCache>
            </c:numRef>
          </c:val>
        </c:ser>
        <c:dLbls>
          <c:dLblPos val="inEnd"/>
          <c:showLegendKey val="0"/>
          <c:showVal val="1"/>
          <c:showCatName val="0"/>
          <c:showSerName val="0"/>
          <c:showPercent val="0"/>
          <c:showBubbleSize val="0"/>
        </c:dLbls>
        <c:gapWidth val="41"/>
        <c:axId val="-1351931712"/>
        <c:axId val="-1351938784"/>
      </c:barChart>
      <c:catAx>
        <c:axId val="-1351931712"/>
        <c:scaling>
          <c:orientation val="minMax"/>
        </c:scaling>
        <c:delete val="0"/>
        <c:axPos val="b"/>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5">
                    <a:lumMod val="50000"/>
                  </a:schemeClr>
                </a:solidFill>
                <a:effectLst/>
                <a:latin typeface="Arial" panose="020B0604020202020204" pitchFamily="34" charset="0"/>
                <a:ea typeface="+mn-ea"/>
                <a:cs typeface="Arial" panose="020B0604020202020204" pitchFamily="34" charset="0"/>
              </a:defRPr>
            </a:pPr>
            <a:endParaRPr lang="ru-RU"/>
          </a:p>
        </c:txPr>
        <c:crossAx val="-1351938784"/>
        <c:crosses val="autoZero"/>
        <c:auto val="1"/>
        <c:lblAlgn val="ctr"/>
        <c:lblOffset val="100"/>
        <c:noMultiLvlLbl val="0"/>
      </c:catAx>
      <c:valAx>
        <c:axId val="-1351938784"/>
        <c:scaling>
          <c:orientation val="minMax"/>
        </c:scaling>
        <c:delete val="1"/>
        <c:axPos val="l"/>
        <c:numFmt formatCode="#,##0" sourceLinked="1"/>
        <c:majorTickMark val="none"/>
        <c:minorTickMark val="none"/>
        <c:tickLblPos val="none"/>
        <c:crossAx val="-135193171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ru-RU"/>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8.2497406613294549E-2"/>
          <c:y val="0.16474074074074074"/>
          <c:w val="0.8947987787070395"/>
          <c:h val="0.72423703703703701"/>
        </c:manualLayout>
      </c:layout>
      <c:barChart>
        <c:barDir val="col"/>
        <c:grouping val="clustered"/>
        <c:varyColors val="0"/>
        <c:ser>
          <c:idx val="0"/>
          <c:order val="0"/>
          <c:spPr>
            <a:gradFill>
              <a:gsLst>
                <a:gs pos="0">
                  <a:srgbClr val="008EC0">
                    <a:shade val="30000"/>
                    <a:satMod val="115000"/>
                  </a:srgbClr>
                </a:gs>
                <a:gs pos="50000">
                  <a:srgbClr val="008EC0">
                    <a:shade val="67500"/>
                    <a:satMod val="115000"/>
                  </a:srgbClr>
                </a:gs>
                <a:gs pos="100000">
                  <a:srgbClr val="008EC0">
                    <a:shade val="100000"/>
                    <a:satMod val="115000"/>
                  </a:srgbClr>
                </a:gs>
              </a:gsLst>
              <a:path path="circle">
                <a:fillToRect r="100000" b="100000"/>
              </a:path>
            </a:gradFill>
            <a:ln w="9525" cap="flat" cmpd="sng" algn="ctr">
              <a:solidFill>
                <a:schemeClr val="lt1">
                  <a:alpha val="50000"/>
                </a:schemeClr>
              </a:solidFill>
              <a:round/>
            </a:ln>
            <a:effectLst/>
          </c:spPr>
          <c:invertIfNegative val="0"/>
          <c:dLbls>
            <c:dLbl>
              <c:idx val="0"/>
              <c:layout>
                <c:manualLayout>
                  <c:x val="0"/>
                  <c:y val="0.4221290451136426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0"/>
                  <c:y val="0.31982736326212208"/>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1.7563769621980656E-3"/>
                  <c:y val="0.30367446612767146"/>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0"/>
                  <c:y val="0.23906287758986905"/>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Arial" panose="020B0604020202020204" pitchFamily="34" charset="0"/>
                    <a:ea typeface="+mn-ea"/>
                    <a:cs typeface="Arial" panose="020B0604020202020204" pitchFamily="34" charset="0"/>
                  </a:defRPr>
                </a:pPr>
                <a:endParaRPr lang="ru-RU"/>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Лист1!$A$4:$A$9</c:f>
              <c:strCache>
                <c:ptCount val="6"/>
                <c:pt idx="0">
                  <c:v>2016 год</c:v>
                </c:pt>
                <c:pt idx="1">
                  <c:v>2017 год</c:v>
                </c:pt>
                <c:pt idx="2">
                  <c:v>2018 год</c:v>
                </c:pt>
                <c:pt idx="3">
                  <c:v>2019 год</c:v>
                </c:pt>
                <c:pt idx="4">
                  <c:v>2020 год</c:v>
                </c:pt>
                <c:pt idx="5">
                  <c:v>2021 год</c:v>
                </c:pt>
              </c:strCache>
            </c:strRef>
          </c:cat>
          <c:val>
            <c:numRef>
              <c:f>Лист1!$B$4:$B$9</c:f>
              <c:numCache>
                <c:formatCode>#,##0</c:formatCode>
                <c:ptCount val="6"/>
                <c:pt idx="0">
                  <c:v>10302</c:v>
                </c:pt>
                <c:pt idx="1">
                  <c:v>9961</c:v>
                </c:pt>
                <c:pt idx="2">
                  <c:v>9853</c:v>
                </c:pt>
                <c:pt idx="3">
                  <c:v>9606</c:v>
                </c:pt>
                <c:pt idx="4">
                  <c:v>9248</c:v>
                </c:pt>
                <c:pt idx="5">
                  <c:v>8881</c:v>
                </c:pt>
              </c:numCache>
            </c:numRef>
          </c:val>
        </c:ser>
        <c:dLbls>
          <c:dLblPos val="inEnd"/>
          <c:showLegendKey val="0"/>
          <c:showVal val="1"/>
          <c:showCatName val="0"/>
          <c:showSerName val="0"/>
          <c:showPercent val="0"/>
          <c:showBubbleSize val="0"/>
        </c:dLbls>
        <c:gapWidth val="65"/>
        <c:axId val="-1351937152"/>
        <c:axId val="-1351934976"/>
      </c:barChart>
      <c:catAx>
        <c:axId val="-135193715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none" baseline="0">
                <a:solidFill>
                  <a:schemeClr val="accent1">
                    <a:lumMod val="50000"/>
                  </a:schemeClr>
                </a:solidFill>
                <a:latin typeface="Arial" panose="020B0604020202020204" pitchFamily="34" charset="0"/>
                <a:ea typeface="+mn-ea"/>
                <a:cs typeface="Arial" panose="020B0604020202020204" pitchFamily="34" charset="0"/>
              </a:defRPr>
            </a:pPr>
            <a:endParaRPr lang="ru-RU"/>
          </a:p>
        </c:txPr>
        <c:crossAx val="-1351934976"/>
        <c:crosses val="autoZero"/>
        <c:auto val="1"/>
        <c:lblAlgn val="ctr"/>
        <c:lblOffset val="100"/>
        <c:noMultiLvlLbl val="0"/>
      </c:catAx>
      <c:valAx>
        <c:axId val="-1351934976"/>
        <c:scaling>
          <c:orientation val="minMax"/>
        </c:scaling>
        <c:delete val="1"/>
        <c:axPos val="l"/>
        <c:numFmt formatCode="#,##0" sourceLinked="1"/>
        <c:majorTickMark val="none"/>
        <c:minorTickMark val="none"/>
        <c:tickLblPos val="nextTo"/>
        <c:crossAx val="-135193715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ru-RU"/>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229591573536931E-2"/>
          <c:y val="7.9832055622803474E-2"/>
          <c:w val="0.90845044826842025"/>
          <c:h val="0.61602079422720424"/>
        </c:manualLayout>
      </c:layout>
      <c:barChart>
        <c:barDir val="col"/>
        <c:grouping val="clustered"/>
        <c:varyColors val="0"/>
        <c:ser>
          <c:idx val="0"/>
          <c:order val="0"/>
          <c:tx>
            <c:strRef>
              <c:f>Лист1!$B$1</c:f>
              <c:strCache>
                <c:ptCount val="1"/>
                <c:pt idx="0">
                  <c:v>Ряд 1</c:v>
                </c:pt>
              </c:strCache>
            </c:strRef>
          </c:tx>
          <c:spPr>
            <a:solidFill>
              <a:schemeClr val="accent1"/>
            </a:solidFill>
            <a:ln>
              <a:noFill/>
            </a:ln>
            <a:effectLst/>
          </c:spPr>
          <c:invertIfNegative val="0"/>
          <c:dLbls>
            <c:dLbl>
              <c:idx val="6"/>
              <c:layout>
                <c:manualLayout>
                  <c:x val="-1.0999704901541015E-16"/>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400" b="0" i="0" u="none" strike="noStrike" kern="1200" baseline="0">
                    <a:solidFill>
                      <a:schemeClr val="accent5">
                        <a:lumMod val="50000"/>
                      </a:schemeClr>
                    </a:solidFill>
                    <a:latin typeface="Arial" panose="020B0604020202020204" pitchFamily="34" charset="0"/>
                    <a:ea typeface="+mn-ea"/>
                    <a:cs typeface="Arial" panose="020B0604020202020204" pitchFamily="34"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Лист1!$A$2:$A$8</c:f>
              <c:strCache>
                <c:ptCount val="7"/>
                <c:pt idx="0">
                  <c:v>2015 год</c:v>
                </c:pt>
                <c:pt idx="1">
                  <c:v>2016 год</c:v>
                </c:pt>
                <c:pt idx="2">
                  <c:v>2017 год</c:v>
                </c:pt>
                <c:pt idx="3">
                  <c:v>2018 год</c:v>
                </c:pt>
                <c:pt idx="4">
                  <c:v>2019 год</c:v>
                </c:pt>
                <c:pt idx="5">
                  <c:v>2020 год</c:v>
                </c:pt>
                <c:pt idx="6">
                  <c:v>2021 год</c:v>
                </c:pt>
              </c:strCache>
            </c:strRef>
          </c:cat>
          <c:val>
            <c:numRef>
              <c:f>Лист1!$B$2:$B$8</c:f>
              <c:numCache>
                <c:formatCode>General</c:formatCode>
                <c:ptCount val="7"/>
                <c:pt idx="0">
                  <c:v>272</c:v>
                </c:pt>
                <c:pt idx="1">
                  <c:v>299</c:v>
                </c:pt>
                <c:pt idx="2">
                  <c:v>332</c:v>
                </c:pt>
                <c:pt idx="3">
                  <c:v>401</c:v>
                </c:pt>
                <c:pt idx="4">
                  <c:v>405</c:v>
                </c:pt>
                <c:pt idx="5">
                  <c:v>358</c:v>
                </c:pt>
                <c:pt idx="6">
                  <c:v>680</c:v>
                </c:pt>
              </c:numCache>
            </c:numRef>
          </c:val>
        </c:ser>
        <c:dLbls>
          <c:showLegendKey val="0"/>
          <c:showVal val="0"/>
          <c:showCatName val="0"/>
          <c:showSerName val="0"/>
          <c:showPercent val="0"/>
          <c:showBubbleSize val="0"/>
        </c:dLbls>
        <c:gapWidth val="127"/>
        <c:axId val="-1351942048"/>
        <c:axId val="-1351944768"/>
      </c:barChart>
      <c:catAx>
        <c:axId val="-1351942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5">
                    <a:lumMod val="50000"/>
                  </a:schemeClr>
                </a:solidFill>
                <a:latin typeface="Arial" panose="020B0604020202020204" pitchFamily="34" charset="0"/>
                <a:ea typeface="+mn-ea"/>
                <a:cs typeface="Arial" panose="020B0604020202020204" pitchFamily="34" charset="0"/>
              </a:defRPr>
            </a:pPr>
            <a:endParaRPr lang="ru-RU"/>
          </a:p>
        </c:txPr>
        <c:crossAx val="-1351944768"/>
        <c:crosses val="autoZero"/>
        <c:auto val="1"/>
        <c:lblAlgn val="ctr"/>
        <c:lblOffset val="100"/>
        <c:noMultiLvlLbl val="0"/>
      </c:catAx>
      <c:valAx>
        <c:axId val="-1351944768"/>
        <c:scaling>
          <c:orientation val="minMax"/>
        </c:scaling>
        <c:delete val="1"/>
        <c:axPos val="l"/>
        <c:numFmt formatCode="General" sourceLinked="1"/>
        <c:majorTickMark val="none"/>
        <c:minorTickMark val="none"/>
        <c:tickLblPos val="nextTo"/>
        <c:crossAx val="-1351942048"/>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accent5">
              <a:lumMod val="50000"/>
            </a:schemeClr>
          </a:solidFill>
          <a:latin typeface="Arial" panose="020B0604020202020204" pitchFamily="34" charset="0"/>
          <a:cs typeface="Arial" panose="020B0604020202020204" pitchFamily="34" charset="0"/>
        </a:defRPr>
      </a:pPr>
      <a:endParaRPr lang="ru-RU"/>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639676864665887E-2"/>
          <c:y val="0.3034756080192379"/>
          <c:w val="0.92969988594473263"/>
          <c:h val="0.53399700258867333"/>
        </c:manualLayout>
      </c:layout>
      <c:barChart>
        <c:barDir val="col"/>
        <c:grouping val="clustered"/>
        <c:varyColors val="0"/>
        <c:ser>
          <c:idx val="0"/>
          <c:order val="0"/>
          <c:tx>
            <c:strRef>
              <c:f>Лист1!$G$24</c:f>
              <c:strCache>
                <c:ptCount val="1"/>
                <c:pt idx="0">
                  <c:v>Выявлено</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cene3d>
              <a:camera prst="orthographicFront"/>
              <a:lightRig rig="threePt" dir="t"/>
            </a:scene3d>
            <a:sp3d/>
          </c:spPr>
          <c:invertIfNegative val="0"/>
          <c:dLbls>
            <c:dLbl>
              <c:idx val="0"/>
              <c:layout>
                <c:manualLayout>
                  <c:x val="0"/>
                  <c:y val="5.131671997560548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6.39091945956976E-3"/>
                  <c:y val="2.3867698675818635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1.3779232833779534E-2"/>
                  <c:y val="-2.0589813066841624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10487248802420331"/>
                      <c:h val="5.491738099652272E-2"/>
                    </c:manualLayout>
                  </c15:layout>
                </c:ext>
              </c:extLst>
            </c:dLbl>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Лист1!$F$25:$F$27</c:f>
              <c:strCache>
                <c:ptCount val="3"/>
                <c:pt idx="0">
                  <c:v>Водные объекты</c:v>
                </c:pt>
                <c:pt idx="1">
                  <c:v>Заброшенные, недостроенные здания</c:v>
                </c:pt>
                <c:pt idx="2">
                  <c:v>Техногенные объекты</c:v>
                </c:pt>
              </c:strCache>
            </c:strRef>
          </c:cat>
          <c:val>
            <c:numRef>
              <c:f>Лист1!$G$25:$G$27</c:f>
              <c:numCache>
                <c:formatCode>General</c:formatCode>
                <c:ptCount val="3"/>
                <c:pt idx="0">
                  <c:v>175</c:v>
                </c:pt>
                <c:pt idx="1">
                  <c:v>799</c:v>
                </c:pt>
                <c:pt idx="2">
                  <c:v>138</c:v>
                </c:pt>
              </c:numCache>
            </c:numRef>
          </c:val>
        </c:ser>
        <c:ser>
          <c:idx val="1"/>
          <c:order val="1"/>
          <c:tx>
            <c:strRef>
              <c:f>Лист1!$H$24</c:f>
              <c:strCache>
                <c:ptCount val="1"/>
                <c:pt idx="0">
                  <c:v>Устранено</c:v>
                </c:pt>
              </c:strCache>
            </c:strRef>
          </c:tx>
          <c:spPr>
            <a:solidFill>
              <a:srgbClr val="00506C"/>
            </a:solidFill>
            <a:ln>
              <a:noFill/>
            </a:ln>
            <a:effectLst>
              <a:outerShdw blurRad="38100" dist="25400" dir="5400000" rotWithShape="0">
                <a:srgbClr val="000000">
                  <a:alpha val="35000"/>
                </a:srgbClr>
              </a:outerShdw>
            </a:effectLst>
            <a:scene3d>
              <a:camera prst="orthographicFront"/>
              <a:lightRig rig="threePt" dir="t"/>
            </a:scene3d>
            <a:sp3d/>
          </c:spPr>
          <c:invertIfNegative val="0"/>
          <c:dLbls>
            <c:dLbl>
              <c:idx val="1"/>
              <c:layout>
                <c:manualLayout>
                  <c:x val="0"/>
                  <c:y val="5.131671997560548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8.2489793382037376E-3"/>
                  <c:y val="-3.1377990390428676E-3"/>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Лист1!$F$25:$F$27</c:f>
              <c:strCache>
                <c:ptCount val="3"/>
                <c:pt idx="0">
                  <c:v>Водные объекты</c:v>
                </c:pt>
                <c:pt idx="1">
                  <c:v>Заброшенные, недостроенные здания</c:v>
                </c:pt>
                <c:pt idx="2">
                  <c:v>Техногенные объекты</c:v>
                </c:pt>
              </c:strCache>
            </c:strRef>
          </c:cat>
          <c:val>
            <c:numRef>
              <c:f>Лист1!$H$25:$H$27</c:f>
              <c:numCache>
                <c:formatCode>General</c:formatCode>
                <c:ptCount val="3"/>
                <c:pt idx="0">
                  <c:v>32</c:v>
                </c:pt>
                <c:pt idx="1">
                  <c:v>175</c:v>
                </c:pt>
                <c:pt idx="2">
                  <c:v>87</c:v>
                </c:pt>
              </c:numCache>
            </c:numRef>
          </c:val>
        </c:ser>
        <c:dLbls>
          <c:dLblPos val="ctr"/>
          <c:showLegendKey val="0"/>
          <c:showVal val="1"/>
          <c:showCatName val="0"/>
          <c:showSerName val="0"/>
          <c:showPercent val="0"/>
          <c:showBubbleSize val="0"/>
        </c:dLbls>
        <c:gapWidth val="100"/>
        <c:axId val="-1351936608"/>
        <c:axId val="-1351946944"/>
      </c:barChart>
      <c:catAx>
        <c:axId val="-1351936608"/>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accent5">
                    <a:lumMod val="50000"/>
                  </a:schemeClr>
                </a:solidFill>
                <a:latin typeface="Arial" panose="020B0604020202020204" pitchFamily="34" charset="0"/>
                <a:ea typeface="+mn-ea"/>
                <a:cs typeface="Arial" panose="020B0604020202020204" pitchFamily="34" charset="0"/>
              </a:defRPr>
            </a:pPr>
            <a:endParaRPr lang="ru-RU"/>
          </a:p>
        </c:txPr>
        <c:crossAx val="-1351946944"/>
        <c:crosses val="autoZero"/>
        <c:auto val="1"/>
        <c:lblAlgn val="ctr"/>
        <c:lblOffset val="100"/>
        <c:noMultiLvlLbl val="0"/>
      </c:catAx>
      <c:valAx>
        <c:axId val="-1351946944"/>
        <c:scaling>
          <c:orientation val="minMax"/>
        </c:scaling>
        <c:delete val="1"/>
        <c:axPos val="l"/>
        <c:numFmt formatCode="General" sourceLinked="1"/>
        <c:majorTickMark val="none"/>
        <c:minorTickMark val="none"/>
        <c:tickLblPos val="nextTo"/>
        <c:crossAx val="-1351936608"/>
        <c:crosses val="autoZero"/>
        <c:crossBetween val="between"/>
      </c:valAx>
      <c:spPr>
        <a:noFill/>
        <a:ln>
          <a:noFill/>
        </a:ln>
        <a:effectLst/>
      </c:spPr>
    </c:plotArea>
    <c:legend>
      <c:legendPos val="r"/>
      <c:layout>
        <c:manualLayout>
          <c:xMode val="edge"/>
          <c:yMode val="edge"/>
          <c:x val="0.83019947674030159"/>
          <c:y val="0.42368136594035111"/>
          <c:w val="0.15569667341687968"/>
          <c:h val="0.1529323910152257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solidFill>
            <a:schemeClr val="tx1"/>
          </a:solidFill>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 id="15">
  <a:schemeClr val="accent2"/>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17">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0.72302</cdr:x>
      <cdr:y>0.2446</cdr:y>
    </cdr:from>
    <cdr:to>
      <cdr:x>0.94892</cdr:x>
      <cdr:y>0.43895</cdr:y>
    </cdr:to>
    <cdr:sp macro="" textlink="">
      <cdr:nvSpPr>
        <cdr:cNvPr id="2" name="TextBox 1"/>
        <cdr:cNvSpPr txBox="1"/>
      </cdr:nvSpPr>
      <cdr:spPr>
        <a:xfrm xmlns:a="http://schemas.openxmlformats.org/drawingml/2006/main">
          <a:off x="4943905" y="977078"/>
          <a:ext cx="1544670" cy="77633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200" dirty="0" smtClean="0">
              <a:solidFill>
                <a:schemeClr val="accent5">
                  <a:lumMod val="50000"/>
                </a:schemeClr>
              </a:solidFill>
              <a:latin typeface="Arial" panose="020B0604020202020204" pitchFamily="34" charset="0"/>
              <a:cs typeface="Arial" panose="020B0604020202020204" pitchFamily="34" charset="0"/>
            </a:rPr>
            <a:t>Трудоустроено </a:t>
          </a:r>
        </a:p>
        <a:p xmlns:a="http://schemas.openxmlformats.org/drawingml/2006/main">
          <a:r>
            <a:rPr lang="ru-RU" sz="1200" dirty="0" smtClean="0">
              <a:solidFill>
                <a:schemeClr val="accent5">
                  <a:lumMod val="50000"/>
                </a:schemeClr>
              </a:solidFill>
              <a:latin typeface="Arial" panose="020B0604020202020204" pitchFamily="34" charset="0"/>
              <a:cs typeface="Arial" panose="020B0604020202020204" pitchFamily="34" charset="0"/>
            </a:rPr>
            <a:t>72% участников</a:t>
          </a:r>
          <a:endParaRPr lang="ru-RU" sz="1200" dirty="0">
            <a:solidFill>
              <a:schemeClr val="accent5">
                <a:lumMod val="50000"/>
              </a:schemeClr>
            </a:solidFill>
            <a:latin typeface="Arial" panose="020B0604020202020204" pitchFamily="34" charset="0"/>
            <a:cs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0.20779</cdr:x>
      <cdr:y>0.68747</cdr:y>
    </cdr:from>
    <cdr:to>
      <cdr:x>0.27446</cdr:x>
      <cdr:y>0.75488</cdr:y>
    </cdr:to>
    <cdr:sp macro="" textlink="">
      <cdr:nvSpPr>
        <cdr:cNvPr id="5" name="TextBox 1"/>
        <cdr:cNvSpPr txBox="1"/>
      </cdr:nvSpPr>
      <cdr:spPr>
        <a:xfrm xmlns:a="http://schemas.openxmlformats.org/drawingml/2006/main">
          <a:off x="1152128" y="1908514"/>
          <a:ext cx="369659" cy="18713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2000" b="1" dirty="0" smtClean="0">
              <a:solidFill>
                <a:schemeClr val="accent5">
                  <a:lumMod val="50000"/>
                </a:schemeClr>
              </a:solidFill>
              <a:latin typeface="Arial" panose="020B0604020202020204" pitchFamily="34" charset="0"/>
              <a:cs typeface="Arial" panose="020B0604020202020204" pitchFamily="34" charset="0"/>
            </a:rPr>
            <a:t>60,1 млн рублей</a:t>
          </a:r>
          <a:endParaRPr lang="ru-RU" sz="2000" b="1" dirty="0">
            <a:solidFill>
              <a:schemeClr val="accent5">
                <a:lumMod val="50000"/>
              </a:schemeClr>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0.33766</cdr:x>
      <cdr:y>0.04086</cdr:y>
    </cdr:from>
    <cdr:to>
      <cdr:x>0.40432</cdr:x>
      <cdr:y>0.10828</cdr:y>
    </cdr:to>
    <cdr:sp macro="" textlink="">
      <cdr:nvSpPr>
        <cdr:cNvPr id="6" name="TextBox 1"/>
        <cdr:cNvSpPr txBox="1"/>
      </cdr:nvSpPr>
      <cdr:spPr>
        <a:xfrm xmlns:a="http://schemas.openxmlformats.org/drawingml/2006/main">
          <a:off x="1872208" y="113421"/>
          <a:ext cx="369604" cy="18716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2000" b="1" dirty="0" smtClean="0">
              <a:solidFill>
                <a:schemeClr val="accent5">
                  <a:lumMod val="50000"/>
                </a:schemeClr>
              </a:solidFill>
              <a:latin typeface="Arial" panose="020B0604020202020204" pitchFamily="34" charset="0"/>
              <a:cs typeface="Arial" panose="020B0604020202020204" pitchFamily="34" charset="0"/>
            </a:rPr>
            <a:t>3,3 млн рублей</a:t>
          </a:r>
          <a:endParaRPr lang="ru-RU" sz="2000" b="1" dirty="0">
            <a:solidFill>
              <a:schemeClr val="accent5">
                <a:lumMod val="50000"/>
              </a:schemeClr>
            </a:solidFill>
            <a:latin typeface="Arial" panose="020B0604020202020204" pitchFamily="34" charset="0"/>
            <a:cs typeface="Arial" panose="020B06040202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3" y="0"/>
            <a:ext cx="2945659" cy="49821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6" y="0"/>
            <a:ext cx="2945659" cy="498215"/>
          </a:xfrm>
          <a:prstGeom prst="rect">
            <a:avLst/>
          </a:prstGeom>
        </p:spPr>
        <p:txBody>
          <a:bodyPr vert="horz" lIns="91440" tIns="45720" rIns="91440" bIns="45720" rtlCol="0"/>
          <a:lstStyle>
            <a:lvl1pPr algn="r">
              <a:defRPr sz="1200"/>
            </a:lvl1pPr>
          </a:lstStyle>
          <a:p>
            <a:fld id="{98BDD7C4-4A3E-488A-BE6B-F7B7B4116B4C}" type="datetimeFigureOut">
              <a:rPr lang="ru-RU" smtClean="0"/>
              <a:t>14.01.2022</a:t>
            </a:fld>
            <a:endParaRPr lang="ru-RU"/>
          </a:p>
        </p:txBody>
      </p:sp>
      <p:sp>
        <p:nvSpPr>
          <p:cNvPr id="4" name="Образ слайда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78722"/>
            <a:ext cx="5438140" cy="3909864"/>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3" y="9431600"/>
            <a:ext cx="2945659" cy="498214"/>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6" y="9431600"/>
            <a:ext cx="2945659" cy="498214"/>
          </a:xfrm>
          <a:prstGeom prst="rect">
            <a:avLst/>
          </a:prstGeom>
        </p:spPr>
        <p:txBody>
          <a:bodyPr vert="horz" lIns="91440" tIns="45720" rIns="91440" bIns="45720" rtlCol="0" anchor="b"/>
          <a:lstStyle>
            <a:lvl1pPr algn="r">
              <a:defRPr sz="1200"/>
            </a:lvl1pPr>
          </a:lstStyle>
          <a:p>
            <a:fld id="{3CA3D1CA-C7A6-4EAD-9C65-BB83814D3D72}" type="slidenum">
              <a:rPr lang="ru-RU" smtClean="0"/>
              <a:t>‹#›</a:t>
            </a:fld>
            <a:endParaRPr lang="ru-RU"/>
          </a:p>
        </p:txBody>
      </p:sp>
    </p:spTree>
    <p:extLst>
      <p:ext uri="{BB962C8B-B14F-4D97-AF65-F5344CB8AC3E}">
        <p14:creationId xmlns:p14="http://schemas.microsoft.com/office/powerpoint/2010/main" val="1194789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6125" indent="-287338">
              <a:defRPr sz="2400">
                <a:solidFill>
                  <a:schemeClr val="tx1"/>
                </a:solidFill>
                <a:latin typeface="Arial" panose="020B0604020202020204" pitchFamily="34" charset="0"/>
              </a:defRPr>
            </a:lvl2pPr>
            <a:lvl3pPr marL="1149350" indent="-228600">
              <a:defRPr sz="2400">
                <a:solidFill>
                  <a:schemeClr val="tx1"/>
                </a:solidFill>
                <a:latin typeface="Arial" panose="020B0604020202020204" pitchFamily="34" charset="0"/>
              </a:defRPr>
            </a:lvl3pPr>
            <a:lvl4pPr marL="1609725" indent="-228600">
              <a:defRPr sz="2400">
                <a:solidFill>
                  <a:schemeClr val="tx1"/>
                </a:solidFill>
                <a:latin typeface="Arial" panose="020B0604020202020204" pitchFamily="34" charset="0"/>
              </a:defRPr>
            </a:lvl4pPr>
            <a:lvl5pPr marL="2068513" indent="-228600">
              <a:defRPr sz="2400">
                <a:solidFill>
                  <a:schemeClr val="tx1"/>
                </a:solidFill>
                <a:latin typeface="Arial" panose="020B0604020202020204" pitchFamily="34" charset="0"/>
              </a:defRPr>
            </a:lvl5pPr>
            <a:lvl6pPr marL="2525713" indent="-228600" eaLnBrk="0" fontAlgn="base" hangingPunct="0">
              <a:spcBef>
                <a:spcPct val="0"/>
              </a:spcBef>
              <a:spcAft>
                <a:spcPct val="0"/>
              </a:spcAft>
              <a:defRPr sz="2400">
                <a:solidFill>
                  <a:schemeClr val="tx1"/>
                </a:solidFill>
                <a:latin typeface="Arial" panose="020B0604020202020204" pitchFamily="34" charset="0"/>
              </a:defRPr>
            </a:lvl6pPr>
            <a:lvl7pPr marL="2982913" indent="-228600" eaLnBrk="0" fontAlgn="base" hangingPunct="0">
              <a:spcBef>
                <a:spcPct val="0"/>
              </a:spcBef>
              <a:spcAft>
                <a:spcPct val="0"/>
              </a:spcAft>
              <a:defRPr sz="2400">
                <a:solidFill>
                  <a:schemeClr val="tx1"/>
                </a:solidFill>
                <a:latin typeface="Arial" panose="020B0604020202020204" pitchFamily="34" charset="0"/>
              </a:defRPr>
            </a:lvl7pPr>
            <a:lvl8pPr marL="3440113" indent="-228600" eaLnBrk="0" fontAlgn="base" hangingPunct="0">
              <a:spcBef>
                <a:spcPct val="0"/>
              </a:spcBef>
              <a:spcAft>
                <a:spcPct val="0"/>
              </a:spcAft>
              <a:defRPr sz="2400">
                <a:solidFill>
                  <a:schemeClr val="tx1"/>
                </a:solidFill>
                <a:latin typeface="Arial" panose="020B0604020202020204" pitchFamily="34" charset="0"/>
              </a:defRPr>
            </a:lvl8pPr>
            <a:lvl9pPr marL="3897313" indent="-228600" eaLnBrk="0" fontAlgn="base" hangingPunct="0">
              <a:spcBef>
                <a:spcPct val="0"/>
              </a:spcBef>
              <a:spcAft>
                <a:spcPct val="0"/>
              </a:spcAft>
              <a:defRPr sz="2400">
                <a:solidFill>
                  <a:schemeClr val="tx1"/>
                </a:solidFill>
                <a:latin typeface="Arial" panose="020B0604020202020204" pitchFamily="34" charset="0"/>
              </a:defRPr>
            </a:lvl9pPr>
          </a:lstStyle>
          <a:p>
            <a:fld id="{4D7415D9-4A3A-4C3D-A746-0EC0866204E3}" type="slidenum">
              <a:rPr lang="en-US" altLang="ru-RU" sz="1200" smtClean="0">
                <a:solidFill>
                  <a:srgbClr val="000000"/>
                </a:solidFill>
              </a:rPr>
              <a:pPr/>
              <a:t>1</a:t>
            </a:fld>
            <a:endParaRPr lang="en-US" altLang="ru-RU" sz="1200" smtClean="0">
              <a:solidFill>
                <a:srgbClr val="000000"/>
              </a:solidFill>
            </a:endParaRPr>
          </a:p>
        </p:txBody>
      </p:sp>
      <p:sp>
        <p:nvSpPr>
          <p:cNvPr id="45059" name="Rectangle 2"/>
          <p:cNvSpPr>
            <a:spLocks noGrp="1" noRot="1" noChangeAspect="1" noChangeArrowheads="1" noTextEdit="1"/>
          </p:cNvSpPr>
          <p:nvPr>
            <p:ph type="sldImg"/>
          </p:nvPr>
        </p:nvSpPr>
        <p:spPr>
          <a:xfrm>
            <a:off x="420688" y="1241425"/>
            <a:ext cx="5956300" cy="3351213"/>
          </a:xfrm>
          <a:ln/>
        </p:spPr>
      </p:sp>
      <p:sp>
        <p:nvSpPr>
          <p:cNvPr id="450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dirty="0" smtClean="0">
              <a:latin typeface="Arial" panose="020B0604020202020204" pitchFamily="34" charset="0"/>
            </a:endParaRPr>
          </a:p>
        </p:txBody>
      </p:sp>
    </p:spTree>
    <p:extLst>
      <p:ext uri="{BB962C8B-B14F-4D97-AF65-F5344CB8AC3E}">
        <p14:creationId xmlns:p14="http://schemas.microsoft.com/office/powerpoint/2010/main" val="2583382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A3D1CA-C7A6-4EAD-9C65-BB83814D3D72}" type="slidenum">
              <a:rPr lang="ru-RU" smtClean="0"/>
              <a:t>26</a:t>
            </a:fld>
            <a:endParaRPr lang="ru-RU"/>
          </a:p>
        </p:txBody>
      </p:sp>
    </p:spTree>
    <p:extLst>
      <p:ext uri="{BB962C8B-B14F-4D97-AF65-F5344CB8AC3E}">
        <p14:creationId xmlns:p14="http://schemas.microsoft.com/office/powerpoint/2010/main" val="184463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A3D1CA-C7A6-4EAD-9C65-BB83814D3D72}" type="slidenum">
              <a:rPr lang="ru-RU" smtClean="0"/>
              <a:t>31</a:t>
            </a:fld>
            <a:endParaRPr lang="ru-RU"/>
          </a:p>
        </p:txBody>
      </p:sp>
    </p:spTree>
    <p:extLst>
      <p:ext uri="{BB962C8B-B14F-4D97-AF65-F5344CB8AC3E}">
        <p14:creationId xmlns:p14="http://schemas.microsoft.com/office/powerpoint/2010/main" val="4220183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A3D1CA-C7A6-4EAD-9C65-BB83814D3D72}" type="slidenum">
              <a:rPr lang="ru-RU" smtClean="0"/>
              <a:t>32</a:t>
            </a:fld>
            <a:endParaRPr lang="ru-RU"/>
          </a:p>
        </p:txBody>
      </p:sp>
    </p:spTree>
    <p:extLst>
      <p:ext uri="{BB962C8B-B14F-4D97-AF65-F5344CB8AC3E}">
        <p14:creationId xmlns:p14="http://schemas.microsoft.com/office/powerpoint/2010/main" val="1283376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A3D1CA-C7A6-4EAD-9C65-BB83814D3D72}" type="slidenum">
              <a:rPr lang="ru-RU" smtClean="0"/>
              <a:t>35</a:t>
            </a:fld>
            <a:endParaRPr lang="ru-RU"/>
          </a:p>
        </p:txBody>
      </p:sp>
    </p:spTree>
    <p:extLst>
      <p:ext uri="{BB962C8B-B14F-4D97-AF65-F5344CB8AC3E}">
        <p14:creationId xmlns:p14="http://schemas.microsoft.com/office/powerpoint/2010/main" val="2142918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A3D1CA-C7A6-4EAD-9C65-BB83814D3D72}" type="slidenum">
              <a:rPr lang="ru-RU" smtClean="0"/>
              <a:t>4</a:t>
            </a:fld>
            <a:endParaRPr lang="ru-RU"/>
          </a:p>
        </p:txBody>
      </p:sp>
    </p:spTree>
    <p:extLst>
      <p:ext uri="{BB962C8B-B14F-4D97-AF65-F5344CB8AC3E}">
        <p14:creationId xmlns:p14="http://schemas.microsoft.com/office/powerpoint/2010/main" val="204015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19100" y="1241425"/>
            <a:ext cx="5959475" cy="33528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4BF3A5B-CD40-46CB-ADED-890CAEE11759}" type="slidenum">
              <a:rPr lang="ru-RU" smtClean="0"/>
              <a:pPr/>
              <a:t>6</a:t>
            </a:fld>
            <a:endParaRPr lang="ru-RU"/>
          </a:p>
        </p:txBody>
      </p:sp>
    </p:spTree>
    <p:extLst>
      <p:ext uri="{BB962C8B-B14F-4D97-AF65-F5344CB8AC3E}">
        <p14:creationId xmlns:p14="http://schemas.microsoft.com/office/powerpoint/2010/main" val="4281680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A3D1CA-C7A6-4EAD-9C65-BB83814D3D72}" type="slidenum">
              <a:rPr lang="ru-RU" smtClean="0"/>
              <a:t>7</a:t>
            </a:fld>
            <a:endParaRPr lang="ru-RU"/>
          </a:p>
        </p:txBody>
      </p:sp>
    </p:spTree>
    <p:extLst>
      <p:ext uri="{BB962C8B-B14F-4D97-AF65-F5344CB8AC3E}">
        <p14:creationId xmlns:p14="http://schemas.microsoft.com/office/powerpoint/2010/main" val="350691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A3D1CA-C7A6-4EAD-9C65-BB83814D3D72}" type="slidenum">
              <a:rPr lang="ru-RU" smtClean="0"/>
              <a:t>9</a:t>
            </a:fld>
            <a:endParaRPr lang="ru-RU"/>
          </a:p>
        </p:txBody>
      </p:sp>
    </p:spTree>
    <p:extLst>
      <p:ext uri="{BB962C8B-B14F-4D97-AF65-F5344CB8AC3E}">
        <p14:creationId xmlns:p14="http://schemas.microsoft.com/office/powerpoint/2010/main" val="2567009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B23E196-E8A0-4298-9F87-240AD10A91C6}" type="slidenum">
              <a:rPr lang="ru-RU" smtClean="0"/>
              <a:pPr/>
              <a:t>16</a:t>
            </a:fld>
            <a:endParaRPr lang="ru-RU"/>
          </a:p>
        </p:txBody>
      </p:sp>
    </p:spTree>
    <p:extLst>
      <p:ext uri="{BB962C8B-B14F-4D97-AF65-F5344CB8AC3E}">
        <p14:creationId xmlns:p14="http://schemas.microsoft.com/office/powerpoint/2010/main" val="3487753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94CA398-EBDB-409F-8288-33834A2E8F32}" type="slidenum">
              <a:rPr lang="ru-RU" smtClean="0"/>
              <a:t>18</a:t>
            </a:fld>
            <a:endParaRPr lang="ru-RU"/>
          </a:p>
        </p:txBody>
      </p:sp>
    </p:spTree>
    <p:extLst>
      <p:ext uri="{BB962C8B-B14F-4D97-AF65-F5344CB8AC3E}">
        <p14:creationId xmlns:p14="http://schemas.microsoft.com/office/powerpoint/2010/main" val="547555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A3D1CA-C7A6-4EAD-9C65-BB83814D3D72}" type="slidenum">
              <a:rPr lang="ru-RU" smtClean="0"/>
              <a:t>19</a:t>
            </a:fld>
            <a:endParaRPr lang="ru-RU"/>
          </a:p>
        </p:txBody>
      </p:sp>
    </p:spTree>
    <p:extLst>
      <p:ext uri="{BB962C8B-B14F-4D97-AF65-F5344CB8AC3E}">
        <p14:creationId xmlns:p14="http://schemas.microsoft.com/office/powerpoint/2010/main" val="3318938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A3D1CA-C7A6-4EAD-9C65-BB83814D3D72}" type="slidenum">
              <a:rPr lang="ru-RU" smtClean="0"/>
              <a:t>20</a:t>
            </a:fld>
            <a:endParaRPr lang="ru-RU"/>
          </a:p>
        </p:txBody>
      </p:sp>
    </p:spTree>
    <p:extLst>
      <p:ext uri="{BB962C8B-B14F-4D97-AF65-F5344CB8AC3E}">
        <p14:creationId xmlns:p14="http://schemas.microsoft.com/office/powerpoint/2010/main" val="1333680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E2F100D-40FB-40FC-A040-BE4D20A1727C}" type="datetimeFigureOut">
              <a:rPr lang="ru-RU" smtClean="0"/>
              <a:t>14.01.2022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FC7E5E3-6FEF-4F46-938B-B93DBF48B2EA}" type="slidenum">
              <a:rPr lang="ru-RU" smtClean="0"/>
              <a:t>‹#›</a:t>
            </a:fld>
            <a:endParaRPr lang="ru-RU"/>
          </a:p>
        </p:txBody>
      </p:sp>
    </p:spTree>
    <p:extLst>
      <p:ext uri="{BB962C8B-B14F-4D97-AF65-F5344CB8AC3E}">
        <p14:creationId xmlns:p14="http://schemas.microsoft.com/office/powerpoint/2010/main" val="3183282405"/>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E2F100D-40FB-40FC-A040-BE4D20A1727C}" type="datetimeFigureOut">
              <a:rPr lang="ru-RU" smtClean="0"/>
              <a:t>14.01.2022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FC7E5E3-6FEF-4F46-938B-B93DBF48B2EA}" type="slidenum">
              <a:rPr lang="ru-RU" smtClean="0"/>
              <a:t>‹#›</a:t>
            </a:fld>
            <a:endParaRPr lang="ru-RU"/>
          </a:p>
        </p:txBody>
      </p:sp>
    </p:spTree>
    <p:extLst>
      <p:ext uri="{BB962C8B-B14F-4D97-AF65-F5344CB8AC3E}">
        <p14:creationId xmlns:p14="http://schemas.microsoft.com/office/powerpoint/2010/main" val="3088632210"/>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E2F100D-40FB-40FC-A040-BE4D20A1727C}" type="datetimeFigureOut">
              <a:rPr lang="ru-RU" smtClean="0"/>
              <a:t>14.01.2022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FC7E5E3-6FEF-4F46-938B-B93DBF48B2EA}" type="slidenum">
              <a:rPr lang="ru-RU" smtClean="0"/>
              <a:t>‹#›</a:t>
            </a:fld>
            <a:endParaRPr lang="ru-RU"/>
          </a:p>
        </p:txBody>
      </p:sp>
    </p:spTree>
    <p:extLst>
      <p:ext uri="{BB962C8B-B14F-4D97-AF65-F5344CB8AC3E}">
        <p14:creationId xmlns:p14="http://schemas.microsoft.com/office/powerpoint/2010/main" val="3679974239"/>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E2F100D-40FB-40FC-A040-BE4D20A1727C}" type="datetimeFigureOut">
              <a:rPr lang="ru-RU" smtClean="0"/>
              <a:t>14.01.2022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FC7E5E3-6FEF-4F46-938B-B93DBF48B2EA}" type="slidenum">
              <a:rPr lang="ru-RU" smtClean="0"/>
              <a:t>‹#›</a:t>
            </a:fld>
            <a:endParaRPr lang="ru-RU"/>
          </a:p>
        </p:txBody>
      </p:sp>
    </p:spTree>
    <p:extLst>
      <p:ext uri="{BB962C8B-B14F-4D97-AF65-F5344CB8AC3E}">
        <p14:creationId xmlns:p14="http://schemas.microsoft.com/office/powerpoint/2010/main" val="1258547960"/>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E2F100D-40FB-40FC-A040-BE4D20A1727C}" type="datetimeFigureOut">
              <a:rPr lang="ru-RU" smtClean="0"/>
              <a:t>14.01.2022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FC7E5E3-6FEF-4F46-938B-B93DBF48B2EA}" type="slidenum">
              <a:rPr lang="ru-RU" smtClean="0"/>
              <a:t>‹#›</a:t>
            </a:fld>
            <a:endParaRPr lang="ru-RU"/>
          </a:p>
        </p:txBody>
      </p:sp>
    </p:spTree>
    <p:extLst>
      <p:ext uri="{BB962C8B-B14F-4D97-AF65-F5344CB8AC3E}">
        <p14:creationId xmlns:p14="http://schemas.microsoft.com/office/powerpoint/2010/main" val="3910334650"/>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E2F100D-40FB-40FC-A040-BE4D20A1727C}" type="datetimeFigureOut">
              <a:rPr lang="ru-RU" smtClean="0"/>
              <a:t>14.01.2022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FC7E5E3-6FEF-4F46-938B-B93DBF48B2EA}" type="slidenum">
              <a:rPr lang="ru-RU" smtClean="0"/>
              <a:t>‹#›</a:t>
            </a:fld>
            <a:endParaRPr lang="ru-RU"/>
          </a:p>
        </p:txBody>
      </p:sp>
    </p:spTree>
    <p:extLst>
      <p:ext uri="{BB962C8B-B14F-4D97-AF65-F5344CB8AC3E}">
        <p14:creationId xmlns:p14="http://schemas.microsoft.com/office/powerpoint/2010/main" val="2419366307"/>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E2F100D-40FB-40FC-A040-BE4D20A1727C}" type="datetimeFigureOut">
              <a:rPr lang="ru-RU" smtClean="0"/>
              <a:t>14.01.2022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FC7E5E3-6FEF-4F46-938B-B93DBF48B2EA}" type="slidenum">
              <a:rPr lang="ru-RU" smtClean="0"/>
              <a:t>‹#›</a:t>
            </a:fld>
            <a:endParaRPr lang="ru-RU"/>
          </a:p>
        </p:txBody>
      </p:sp>
    </p:spTree>
    <p:extLst>
      <p:ext uri="{BB962C8B-B14F-4D97-AF65-F5344CB8AC3E}">
        <p14:creationId xmlns:p14="http://schemas.microsoft.com/office/powerpoint/2010/main" val="1870649501"/>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E2F100D-40FB-40FC-A040-BE4D20A1727C}" type="datetimeFigureOut">
              <a:rPr lang="ru-RU" smtClean="0"/>
              <a:t>14.01.2022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FC7E5E3-6FEF-4F46-938B-B93DBF48B2EA}" type="slidenum">
              <a:rPr lang="ru-RU" smtClean="0"/>
              <a:t>‹#›</a:t>
            </a:fld>
            <a:endParaRPr lang="ru-RU"/>
          </a:p>
        </p:txBody>
      </p:sp>
    </p:spTree>
    <p:extLst>
      <p:ext uri="{BB962C8B-B14F-4D97-AF65-F5344CB8AC3E}">
        <p14:creationId xmlns:p14="http://schemas.microsoft.com/office/powerpoint/2010/main" val="2268897774"/>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E2F100D-40FB-40FC-A040-BE4D20A1727C}" type="datetimeFigureOut">
              <a:rPr lang="ru-RU" smtClean="0"/>
              <a:t>14.01.2022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FC7E5E3-6FEF-4F46-938B-B93DBF48B2EA}" type="slidenum">
              <a:rPr lang="ru-RU" smtClean="0"/>
              <a:t>‹#›</a:t>
            </a:fld>
            <a:endParaRPr lang="ru-RU"/>
          </a:p>
        </p:txBody>
      </p:sp>
    </p:spTree>
    <p:extLst>
      <p:ext uri="{BB962C8B-B14F-4D97-AF65-F5344CB8AC3E}">
        <p14:creationId xmlns:p14="http://schemas.microsoft.com/office/powerpoint/2010/main" val="6629528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2E2F100D-40FB-40FC-A040-BE4D20A1727C}" type="datetimeFigureOut">
              <a:rPr lang="ru-RU" smtClean="0"/>
              <a:t>14.01.2022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FC7E5E3-6FEF-4F46-938B-B93DBF48B2EA}" type="slidenum">
              <a:rPr lang="ru-RU" smtClean="0"/>
              <a:t>‹#›</a:t>
            </a:fld>
            <a:endParaRPr lang="ru-RU"/>
          </a:p>
        </p:txBody>
      </p:sp>
    </p:spTree>
    <p:extLst>
      <p:ext uri="{BB962C8B-B14F-4D97-AF65-F5344CB8AC3E}">
        <p14:creationId xmlns:p14="http://schemas.microsoft.com/office/powerpoint/2010/main" val="1789584105"/>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2E2F100D-40FB-40FC-A040-BE4D20A1727C}" type="datetimeFigureOut">
              <a:rPr lang="ru-RU" smtClean="0"/>
              <a:t>14.01.2022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FC7E5E3-6FEF-4F46-938B-B93DBF48B2EA}" type="slidenum">
              <a:rPr lang="ru-RU" smtClean="0"/>
              <a:t>‹#›</a:t>
            </a:fld>
            <a:endParaRPr lang="ru-RU"/>
          </a:p>
        </p:txBody>
      </p:sp>
    </p:spTree>
    <p:extLst>
      <p:ext uri="{BB962C8B-B14F-4D97-AF65-F5344CB8AC3E}">
        <p14:creationId xmlns:p14="http://schemas.microsoft.com/office/powerpoint/2010/main" val="2862323276"/>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2F100D-40FB-40FC-A040-BE4D20A1727C}" type="datetimeFigureOut">
              <a:rPr lang="ru-RU" smtClean="0"/>
              <a:t>14.01.2022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C7E5E3-6FEF-4F46-938B-B93DBF48B2EA}" type="slidenum">
              <a:rPr lang="ru-RU" smtClean="0"/>
              <a:t>‹#›</a:t>
            </a:fld>
            <a:endParaRPr lang="ru-RU"/>
          </a:p>
        </p:txBody>
      </p:sp>
    </p:spTree>
    <p:extLst>
      <p:ext uri="{BB962C8B-B14F-4D97-AF65-F5344CB8AC3E}">
        <p14:creationId xmlns:p14="http://schemas.microsoft.com/office/powerpoint/2010/main" val="35621724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chart" Target="../charts/chart12.xml"/><Relationship Id="rId4" Type="http://schemas.openxmlformats.org/officeDocument/2006/relationships/chart" Target="../charts/chart1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jpeg"/><Relationship Id="rId7" Type="http://schemas.microsoft.com/office/2007/relationships/hdphoto" Target="../media/hdphoto2.wdp"/><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0.png"/><Relationship Id="rId5" Type="http://schemas.microsoft.com/office/2007/relationships/hdphoto" Target="../media/hdphoto1.wdp"/><Relationship Id="rId10" Type="http://schemas.microsoft.com/office/2007/relationships/hdphoto" Target="../media/hdphoto3.wdp"/><Relationship Id="rId4" Type="http://schemas.openxmlformats.org/officeDocument/2006/relationships/image" Target="../media/image6.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chart" Target="../charts/chart2.xml"/><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0" name="Picture 26" descr="http://glavzs.ru/floxim_files/fx_thumbs/max-width-800/floxim_files/content/6/floxim.media.photo/image/novosib002.jpg"/>
          <p:cNvPicPr>
            <a:picLocks noChangeAspect="1" noChangeArrowheads="1"/>
          </p:cNvPicPr>
          <p:nvPr/>
        </p:nvPicPr>
        <p:blipFill rotWithShape="1">
          <a:blip r:embed="rId3">
            <a:extLst>
              <a:ext uri="{28A0092B-C50C-407E-A947-70E740481C1C}">
                <a14:useLocalDpi xmlns:a14="http://schemas.microsoft.com/office/drawing/2010/main" val="0"/>
              </a:ext>
            </a:extLst>
          </a:blip>
          <a:srcRect t="24582"/>
          <a:stretch/>
        </p:blipFill>
        <p:spPr bwMode="auto">
          <a:xfrm>
            <a:off x="51140" y="4419600"/>
            <a:ext cx="4319740" cy="2408048"/>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i9.photo.2gis.com/images/branch/1/140737500988095_6b74.jpg"/>
          <p:cNvPicPr>
            <a:picLocks noChangeAspect="1" noChangeArrowheads="1"/>
          </p:cNvPicPr>
          <p:nvPr/>
        </p:nvPicPr>
        <p:blipFill rotWithShape="1">
          <a:blip r:embed="rId4">
            <a:extLst>
              <a:ext uri="{28A0092B-C50C-407E-A947-70E740481C1C}">
                <a14:useLocalDpi xmlns:a14="http://schemas.microsoft.com/office/drawing/2010/main" val="0"/>
              </a:ext>
            </a:extLst>
          </a:blip>
          <a:srcRect l="11860" t="25232" b="12417"/>
          <a:stretch/>
        </p:blipFill>
        <p:spPr bwMode="auto">
          <a:xfrm>
            <a:off x="25400" y="0"/>
            <a:ext cx="12125884" cy="3200400"/>
          </a:xfrm>
          <a:prstGeom prst="rect">
            <a:avLst/>
          </a:prstGeom>
          <a:noFill/>
          <a:extLst>
            <a:ext uri="{909E8E84-426E-40DD-AFC4-6F175D3DCCD1}">
              <a14:hiddenFill xmlns:a14="http://schemas.microsoft.com/office/drawing/2010/main">
                <a:solidFill>
                  <a:srgbClr val="FFFFFF"/>
                </a:solidFill>
              </a14:hiddenFill>
            </a:ext>
          </a:extLst>
        </p:spPr>
      </p:pic>
      <p:sp>
        <p:nvSpPr>
          <p:cNvPr id="2053" name="Прямоугольный треугольник 6"/>
          <p:cNvSpPr>
            <a:spLocks noChangeArrowheads="1"/>
          </p:cNvSpPr>
          <p:nvPr/>
        </p:nvSpPr>
        <p:spPr bwMode="auto">
          <a:xfrm rot="5400000" flipH="1" flipV="1">
            <a:off x="2695176" y="-2624279"/>
            <a:ext cx="6791833" cy="12120382"/>
          </a:xfrm>
          <a:prstGeom prst="rtTriangle">
            <a:avLst/>
          </a:prstGeom>
          <a:solidFill>
            <a:schemeClr val="accent1">
              <a:lumMod val="20000"/>
              <a:lumOff val="80000"/>
            </a:schemeClr>
          </a:solidFill>
          <a:ln>
            <a:noFill/>
          </a:ln>
        </p:spPr>
        <p:txBody>
          <a:bodyPr wrap="none" lIns="91440" tIns="45720" rIns="91440" bIns="45720" anchor="ctr"/>
          <a:lstStyle>
            <a:lvl1pPr>
              <a:spcBef>
                <a:spcPct val="20000"/>
              </a:spcBef>
              <a:buChar char="•"/>
              <a:defRPr sz="3200">
                <a:solidFill>
                  <a:schemeClr val="tx1"/>
                </a:solidFill>
                <a:latin typeface="Microsoft Sans Serif" panose="020B0604020202020204" pitchFamily="34" charset="0"/>
              </a:defRPr>
            </a:lvl1pPr>
            <a:lvl2pPr marL="742950" indent="-285750">
              <a:spcBef>
                <a:spcPct val="20000"/>
              </a:spcBef>
              <a:buChar char="–"/>
              <a:defRPr sz="2800">
                <a:solidFill>
                  <a:schemeClr val="tx1"/>
                </a:solidFill>
                <a:latin typeface="Microsoft Sans Serif" panose="020B0604020202020204" pitchFamily="34" charset="0"/>
              </a:defRPr>
            </a:lvl2pPr>
            <a:lvl3pPr marL="1143000" indent="-228600">
              <a:spcBef>
                <a:spcPct val="20000"/>
              </a:spcBef>
              <a:buChar char="•"/>
              <a:defRPr sz="2400">
                <a:solidFill>
                  <a:schemeClr val="tx1"/>
                </a:solidFill>
                <a:latin typeface="Microsoft Sans Serif" panose="020B0604020202020204" pitchFamily="34" charset="0"/>
              </a:defRPr>
            </a:lvl3pPr>
            <a:lvl4pPr marL="1600200" indent="-228600">
              <a:spcBef>
                <a:spcPct val="20000"/>
              </a:spcBef>
              <a:buChar char="–"/>
              <a:defRPr sz="2000">
                <a:solidFill>
                  <a:schemeClr val="tx1"/>
                </a:solidFill>
                <a:latin typeface="Microsoft Sans Serif" panose="020B0604020202020204" pitchFamily="34" charset="0"/>
              </a:defRPr>
            </a:lvl4pPr>
            <a:lvl5pPr marL="2057400" indent="-228600">
              <a:spcBef>
                <a:spcPct val="20000"/>
              </a:spcBef>
              <a:buChar char="»"/>
              <a:defRPr sz="2000">
                <a:solidFill>
                  <a:schemeClr val="tx1"/>
                </a:solidFill>
                <a:latin typeface="Microsoft Sans Serif"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Microsoft Sans Serif"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Microsoft Sans Serif"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Microsoft Sans Serif"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Microsoft Sans Serif" panose="020B0604020202020204" pitchFamily="34" charset="0"/>
              </a:defRPr>
            </a:lvl9pPr>
          </a:lstStyle>
          <a:p>
            <a:pPr algn="ctr" fontAlgn="base">
              <a:spcBef>
                <a:spcPct val="0"/>
              </a:spcBef>
              <a:spcAft>
                <a:spcPct val="0"/>
              </a:spcAft>
              <a:buFontTx/>
              <a:buNone/>
              <a:defRPr/>
            </a:pPr>
            <a:endParaRPr lang="ru-RU" altLang="ru-RU" sz="2133" dirty="0">
              <a:solidFill>
                <a:schemeClr val="accent5">
                  <a:lumMod val="50000"/>
                </a:schemeClr>
              </a:solidFill>
              <a:latin typeface="Arial" panose="020B0604020202020204" pitchFamily="34" charset="0"/>
            </a:endParaRPr>
          </a:p>
        </p:txBody>
      </p:sp>
      <p:pic>
        <p:nvPicPr>
          <p:cNvPr id="44038" name="Picture 13" descr="D:\Profiles\Рабочий стол\Безымянный-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141" y="3451155"/>
            <a:ext cx="4616175" cy="732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9" name="AutoShape 11" descr="https://a.d-cd.net/e940e76s-960.jpg"/>
          <p:cNvSpPr>
            <a:spLocks noChangeAspect="1" noChangeArrowheads="1"/>
          </p:cNvSpPr>
          <p:nvPr/>
        </p:nvSpPr>
        <p:spPr bwMode="auto">
          <a:xfrm>
            <a:off x="0" y="-182033"/>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spcBef>
                <a:spcPct val="20000"/>
              </a:spcBef>
              <a:buChar char="•"/>
              <a:defRPr sz="3200">
                <a:solidFill>
                  <a:schemeClr val="tx1"/>
                </a:solidFill>
                <a:latin typeface="Microsoft Sans Serif" panose="020B0604020202020204" pitchFamily="34" charset="0"/>
              </a:defRPr>
            </a:lvl1pPr>
            <a:lvl2pPr marL="742950" indent="-285750">
              <a:spcBef>
                <a:spcPct val="20000"/>
              </a:spcBef>
              <a:buChar char="–"/>
              <a:defRPr sz="2800">
                <a:solidFill>
                  <a:schemeClr val="tx1"/>
                </a:solidFill>
                <a:latin typeface="Microsoft Sans Serif" panose="020B0604020202020204" pitchFamily="34" charset="0"/>
              </a:defRPr>
            </a:lvl2pPr>
            <a:lvl3pPr marL="1143000" indent="-228600">
              <a:spcBef>
                <a:spcPct val="20000"/>
              </a:spcBef>
              <a:buChar char="•"/>
              <a:defRPr sz="2400">
                <a:solidFill>
                  <a:schemeClr val="tx1"/>
                </a:solidFill>
                <a:latin typeface="Microsoft Sans Serif" panose="020B0604020202020204" pitchFamily="34" charset="0"/>
              </a:defRPr>
            </a:lvl3pPr>
            <a:lvl4pPr marL="1600200" indent="-228600">
              <a:spcBef>
                <a:spcPct val="20000"/>
              </a:spcBef>
              <a:buChar char="–"/>
              <a:defRPr sz="2000">
                <a:solidFill>
                  <a:schemeClr val="tx1"/>
                </a:solidFill>
                <a:latin typeface="Microsoft Sans Serif" panose="020B0604020202020204" pitchFamily="34" charset="0"/>
              </a:defRPr>
            </a:lvl4pPr>
            <a:lvl5pPr marL="2057400" indent="-228600">
              <a:spcBef>
                <a:spcPct val="20000"/>
              </a:spcBef>
              <a:buChar char="»"/>
              <a:defRPr sz="2000">
                <a:solidFill>
                  <a:schemeClr val="tx1"/>
                </a:solidFill>
                <a:latin typeface="Microsoft Sans Serif"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Microsoft Sans Serif"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Microsoft Sans Serif"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Microsoft Sans Serif"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Microsoft Sans Serif" panose="020B0604020202020204" pitchFamily="34" charset="0"/>
              </a:defRPr>
            </a:lvl9pPr>
          </a:lstStyle>
          <a:p>
            <a:pPr algn="ctr" fontAlgn="base">
              <a:spcBef>
                <a:spcPct val="0"/>
              </a:spcBef>
              <a:spcAft>
                <a:spcPct val="0"/>
              </a:spcAft>
              <a:buFontTx/>
              <a:buNone/>
            </a:pPr>
            <a:endParaRPr lang="ru-RU" altLang="ru-RU" sz="2133">
              <a:solidFill>
                <a:srgbClr val="808080"/>
              </a:solidFill>
              <a:latin typeface="Arial" panose="020B0604020202020204" pitchFamily="34" charset="0"/>
            </a:endParaRPr>
          </a:p>
        </p:txBody>
      </p:sp>
      <p:cxnSp>
        <p:nvCxnSpPr>
          <p:cNvPr id="26" name="Прямая соединительная линия 25"/>
          <p:cNvCxnSpPr/>
          <p:nvPr/>
        </p:nvCxnSpPr>
        <p:spPr bwMode="auto">
          <a:xfrm flipH="1">
            <a:off x="6626" y="0"/>
            <a:ext cx="0" cy="6836834"/>
          </a:xfrm>
          <a:prstGeom prst="line">
            <a:avLst/>
          </a:prstGeom>
          <a:gradFill rotWithShape="1">
            <a:gsLst>
              <a:gs pos="0">
                <a:schemeClr val="bg2">
                  <a:gamma/>
                  <a:tint val="26667"/>
                  <a:invGamma/>
                </a:schemeClr>
              </a:gs>
              <a:gs pos="100000">
                <a:schemeClr val="bg2">
                  <a:alpha val="14999"/>
                </a:schemeClr>
              </a:gs>
            </a:gsLst>
            <a:lin ang="5400000" scaled="1"/>
          </a:gradFill>
          <a:ln w="38100" cap="flat" cmpd="sng" algn="ctr">
            <a:solidFill>
              <a:schemeClr val="bg1"/>
            </a:solidFill>
            <a:prstDash val="solid"/>
            <a:round/>
            <a:headEnd type="none" w="med" len="med"/>
            <a:tailEnd type="none" w="med" len="med"/>
          </a:ln>
          <a:effectLst/>
          <a:extLst/>
        </p:spPr>
      </p:cxnSp>
      <p:cxnSp>
        <p:nvCxnSpPr>
          <p:cNvPr id="35" name="Прямая соединительная линия 34"/>
          <p:cNvCxnSpPr/>
          <p:nvPr/>
        </p:nvCxnSpPr>
        <p:spPr bwMode="auto">
          <a:xfrm flipH="1" flipV="1">
            <a:off x="13041" y="6849532"/>
            <a:ext cx="12177185" cy="0"/>
          </a:xfrm>
          <a:prstGeom prst="line">
            <a:avLst/>
          </a:prstGeom>
          <a:gradFill rotWithShape="1">
            <a:gsLst>
              <a:gs pos="0">
                <a:schemeClr val="bg2">
                  <a:gamma/>
                  <a:tint val="26667"/>
                  <a:invGamma/>
                </a:schemeClr>
              </a:gs>
              <a:gs pos="100000">
                <a:schemeClr val="bg2">
                  <a:alpha val="14999"/>
                </a:schemeClr>
              </a:gs>
            </a:gsLst>
            <a:lin ang="5400000" scaled="1"/>
          </a:gradFill>
          <a:ln w="38100" cap="flat" cmpd="sng" algn="ctr">
            <a:solidFill>
              <a:schemeClr val="bg1"/>
            </a:solidFill>
            <a:prstDash val="solid"/>
            <a:round/>
            <a:headEnd type="none" w="med" len="med"/>
            <a:tailEnd type="none" w="med" len="med"/>
          </a:ln>
          <a:effectLst/>
          <a:extLst/>
        </p:spPr>
      </p:cxnSp>
      <p:cxnSp>
        <p:nvCxnSpPr>
          <p:cNvPr id="38" name="Прямая соединительная линия 37"/>
          <p:cNvCxnSpPr/>
          <p:nvPr/>
        </p:nvCxnSpPr>
        <p:spPr bwMode="auto">
          <a:xfrm flipH="1">
            <a:off x="6626" y="32051"/>
            <a:ext cx="12153623" cy="6799777"/>
          </a:xfrm>
          <a:prstGeom prst="line">
            <a:avLst/>
          </a:prstGeom>
          <a:gradFill rotWithShape="1">
            <a:gsLst>
              <a:gs pos="0">
                <a:schemeClr val="bg2">
                  <a:gamma/>
                  <a:tint val="26667"/>
                  <a:invGamma/>
                </a:schemeClr>
              </a:gs>
              <a:gs pos="100000">
                <a:schemeClr val="bg2">
                  <a:alpha val="14999"/>
                </a:schemeClr>
              </a:gs>
            </a:gsLst>
            <a:lin ang="5400000" scaled="1"/>
          </a:gradFill>
          <a:ln w="38100" cap="flat" cmpd="sng" algn="ctr">
            <a:solidFill>
              <a:schemeClr val="bg1"/>
            </a:solidFill>
            <a:prstDash val="solid"/>
            <a:round/>
            <a:headEnd type="none" w="med" len="med"/>
            <a:tailEnd type="none" w="med" len="med"/>
          </a:ln>
          <a:effectLst/>
          <a:extLst/>
        </p:spPr>
      </p:cxnSp>
      <p:cxnSp>
        <p:nvCxnSpPr>
          <p:cNvPr id="41" name="Прямая соединительная линия 40"/>
          <p:cNvCxnSpPr/>
          <p:nvPr/>
        </p:nvCxnSpPr>
        <p:spPr bwMode="auto">
          <a:xfrm flipH="1">
            <a:off x="0" y="12704"/>
            <a:ext cx="12168717" cy="4233"/>
          </a:xfrm>
          <a:prstGeom prst="line">
            <a:avLst/>
          </a:prstGeom>
          <a:gradFill rotWithShape="1">
            <a:gsLst>
              <a:gs pos="0">
                <a:schemeClr val="bg2">
                  <a:gamma/>
                  <a:tint val="26667"/>
                  <a:invGamma/>
                </a:schemeClr>
              </a:gs>
              <a:gs pos="100000">
                <a:schemeClr val="bg2">
                  <a:alpha val="14999"/>
                </a:schemeClr>
              </a:gs>
            </a:gsLst>
            <a:lin ang="5400000" scaled="1"/>
          </a:gradFill>
          <a:ln w="19050" cap="flat" cmpd="sng" algn="ctr">
            <a:solidFill>
              <a:schemeClr val="bg1"/>
            </a:solidFill>
            <a:prstDash val="solid"/>
            <a:round/>
            <a:headEnd type="none" w="med" len="med"/>
            <a:tailEnd type="none" w="med" len="med"/>
          </a:ln>
          <a:effectLst/>
          <a:extLst/>
        </p:spPr>
      </p:cxnSp>
      <p:cxnSp>
        <p:nvCxnSpPr>
          <p:cNvPr id="18" name="Прямая соединительная линия 17"/>
          <p:cNvCxnSpPr/>
          <p:nvPr/>
        </p:nvCxnSpPr>
        <p:spPr bwMode="auto">
          <a:xfrm>
            <a:off x="15079" y="1814"/>
            <a:ext cx="12204000" cy="0"/>
          </a:xfrm>
          <a:prstGeom prst="line">
            <a:avLst/>
          </a:prstGeom>
          <a:gradFill rotWithShape="1">
            <a:gsLst>
              <a:gs pos="0">
                <a:schemeClr val="bg2">
                  <a:gamma/>
                  <a:tint val="26667"/>
                  <a:invGamma/>
                </a:schemeClr>
              </a:gs>
              <a:gs pos="100000">
                <a:schemeClr val="bg2">
                  <a:alpha val="14999"/>
                </a:schemeClr>
              </a:gs>
            </a:gsLst>
            <a:lin ang="5400000" scaled="1"/>
          </a:gradFill>
          <a:ln w="38100" cap="flat" cmpd="sng" algn="ctr">
            <a:solidFill>
              <a:schemeClr val="bg1"/>
            </a:solidFill>
            <a:prstDash val="solid"/>
            <a:round/>
            <a:headEnd type="none" w="med" len="med"/>
            <a:tailEnd type="none" w="med" len="med"/>
          </a:ln>
          <a:effectLst/>
          <a:extLst/>
        </p:spPr>
      </p:cxnSp>
      <p:cxnSp>
        <p:nvCxnSpPr>
          <p:cNvPr id="22" name="Прямая соединительная линия 21"/>
          <p:cNvCxnSpPr/>
          <p:nvPr/>
        </p:nvCxnSpPr>
        <p:spPr bwMode="auto">
          <a:xfrm flipH="1">
            <a:off x="12195798" y="11930"/>
            <a:ext cx="0" cy="6836834"/>
          </a:xfrm>
          <a:prstGeom prst="line">
            <a:avLst/>
          </a:prstGeom>
          <a:gradFill rotWithShape="1">
            <a:gsLst>
              <a:gs pos="0">
                <a:schemeClr val="bg2">
                  <a:gamma/>
                  <a:tint val="26667"/>
                  <a:invGamma/>
                </a:schemeClr>
              </a:gs>
              <a:gs pos="100000">
                <a:schemeClr val="bg2">
                  <a:alpha val="14999"/>
                </a:schemeClr>
              </a:gs>
            </a:gsLst>
            <a:lin ang="5400000" scaled="1"/>
          </a:gradFill>
          <a:ln w="38100" cap="flat" cmpd="sng" algn="ctr">
            <a:solidFill>
              <a:schemeClr val="bg1"/>
            </a:solidFill>
            <a:prstDash val="solid"/>
            <a:round/>
            <a:headEnd type="none" w="med" len="med"/>
            <a:tailEnd type="none" w="med" len="med"/>
          </a:ln>
          <a:effectLst/>
          <a:extLst/>
        </p:spPr>
      </p:cxnSp>
      <p:sp>
        <p:nvSpPr>
          <p:cNvPr id="4" name="TextBox 3"/>
          <p:cNvSpPr txBox="1"/>
          <p:nvPr/>
        </p:nvSpPr>
        <p:spPr>
          <a:xfrm>
            <a:off x="5116325" y="4112608"/>
            <a:ext cx="7034959" cy="892552"/>
          </a:xfrm>
          <a:prstGeom prst="rect">
            <a:avLst/>
          </a:prstGeom>
          <a:noFill/>
        </p:spPr>
        <p:txBody>
          <a:bodyPr wrap="square" rtlCol="0">
            <a:spAutoFit/>
          </a:bodyPr>
          <a:lstStyle/>
          <a:p>
            <a:pPr algn="ctr"/>
            <a:r>
              <a:rPr lang="ru-RU" sz="2600" b="1" dirty="0" smtClean="0">
                <a:solidFill>
                  <a:schemeClr val="accent5">
                    <a:lumMod val="50000"/>
                  </a:schemeClr>
                </a:solidFill>
                <a:latin typeface="Arial" panose="020B0604020202020204" pitchFamily="34" charset="0"/>
                <a:cs typeface="Arial" panose="020B0604020202020204" pitchFamily="34" charset="0"/>
              </a:rPr>
              <a:t>«Социальное благополучие населения как основной вектор развития региона»</a:t>
            </a:r>
            <a:endParaRPr lang="ru-RU" sz="2600" b="1" dirty="0">
              <a:solidFill>
                <a:schemeClr val="accent5">
                  <a:lumMod val="50000"/>
                </a:schemeClr>
              </a:solidFill>
              <a:latin typeface="Arial" panose="020B0604020202020204" pitchFamily="34" charset="0"/>
              <a:cs typeface="Arial" panose="020B0604020202020204" pitchFamily="34" charset="0"/>
            </a:endParaRPr>
          </a:p>
        </p:txBody>
      </p:sp>
      <p:sp>
        <p:nvSpPr>
          <p:cNvPr id="16" name="TextBox 7"/>
          <p:cNvSpPr txBox="1">
            <a:spLocks noChangeArrowheads="1"/>
          </p:cNvSpPr>
          <p:nvPr/>
        </p:nvSpPr>
        <p:spPr bwMode="auto">
          <a:xfrm>
            <a:off x="3266512" y="5623624"/>
            <a:ext cx="8728074" cy="75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7160" tIns="68580" rIns="137160" bIns="68580">
            <a:spAutoFit/>
          </a:bodyPr>
          <a:lstStyle>
            <a:lvl1pPr>
              <a:spcBef>
                <a:spcPct val="20000"/>
              </a:spcBef>
              <a:buChar char="•"/>
              <a:defRPr sz="3200">
                <a:solidFill>
                  <a:schemeClr val="tx1"/>
                </a:solidFill>
                <a:latin typeface="Microsoft Sans Serif" panose="020B0604020202020204" pitchFamily="34" charset="0"/>
              </a:defRPr>
            </a:lvl1pPr>
            <a:lvl2pPr marL="742950" indent="-285750">
              <a:spcBef>
                <a:spcPct val="20000"/>
              </a:spcBef>
              <a:buChar char="–"/>
              <a:defRPr sz="2800">
                <a:solidFill>
                  <a:schemeClr val="tx1"/>
                </a:solidFill>
                <a:latin typeface="Microsoft Sans Serif" panose="020B0604020202020204" pitchFamily="34" charset="0"/>
              </a:defRPr>
            </a:lvl2pPr>
            <a:lvl3pPr marL="1143000" indent="-228600">
              <a:spcBef>
                <a:spcPct val="20000"/>
              </a:spcBef>
              <a:buChar char="•"/>
              <a:defRPr sz="2400">
                <a:solidFill>
                  <a:schemeClr val="tx1"/>
                </a:solidFill>
                <a:latin typeface="Microsoft Sans Serif" panose="020B0604020202020204" pitchFamily="34" charset="0"/>
              </a:defRPr>
            </a:lvl3pPr>
            <a:lvl4pPr marL="1600200" indent="-228600">
              <a:spcBef>
                <a:spcPct val="20000"/>
              </a:spcBef>
              <a:buChar char="–"/>
              <a:defRPr sz="2000">
                <a:solidFill>
                  <a:schemeClr val="tx1"/>
                </a:solidFill>
                <a:latin typeface="Microsoft Sans Serif" panose="020B0604020202020204" pitchFamily="34" charset="0"/>
              </a:defRPr>
            </a:lvl4pPr>
            <a:lvl5pPr marL="2057400" indent="-228600">
              <a:spcBef>
                <a:spcPct val="20000"/>
              </a:spcBef>
              <a:buChar char="»"/>
              <a:defRPr sz="2000">
                <a:solidFill>
                  <a:schemeClr val="tx1"/>
                </a:solidFill>
                <a:latin typeface="Microsoft Sans Serif"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Microsoft Sans Serif"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Microsoft Sans Serif"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Microsoft Sans Serif"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Microsoft Sans Serif" panose="020B0604020202020204" pitchFamily="34" charset="0"/>
              </a:defRPr>
            </a:lvl9pPr>
          </a:lstStyle>
          <a:p>
            <a:pPr algn="r" fontAlgn="base">
              <a:spcBef>
                <a:spcPct val="0"/>
              </a:spcBef>
              <a:spcAft>
                <a:spcPct val="0"/>
              </a:spcAft>
              <a:buFontTx/>
              <a:buNone/>
            </a:pPr>
            <a:r>
              <a:rPr lang="ru-RU" altLang="ru-RU" sz="2000" dirty="0" smtClean="0">
                <a:solidFill>
                  <a:schemeClr val="accent5">
                    <a:lumMod val="50000"/>
                  </a:schemeClr>
                </a:solidFill>
                <a:latin typeface="Arial" panose="020B0604020202020204" pitchFamily="34" charset="0"/>
              </a:rPr>
              <a:t>Бахарева Елена Викторовна</a:t>
            </a:r>
          </a:p>
          <a:p>
            <a:pPr algn="r" fontAlgn="base">
              <a:spcBef>
                <a:spcPct val="0"/>
              </a:spcBef>
              <a:spcAft>
                <a:spcPct val="0"/>
              </a:spcAft>
              <a:buFontTx/>
              <a:buNone/>
            </a:pPr>
            <a:r>
              <a:rPr lang="ru-RU" altLang="ru-RU" sz="2000" dirty="0" smtClean="0">
                <a:solidFill>
                  <a:schemeClr val="accent5">
                    <a:lumMod val="50000"/>
                  </a:schemeClr>
                </a:solidFill>
                <a:latin typeface="Arial" panose="020B0604020202020204" pitchFamily="34" charset="0"/>
              </a:rPr>
              <a:t>министр труда и социального развития Новосибирской области</a:t>
            </a:r>
            <a:endParaRPr lang="ru-RU" altLang="ru-RU" sz="2000" dirty="0">
              <a:solidFill>
                <a:schemeClr val="accent5">
                  <a:lumMod val="50000"/>
                </a:schemeClr>
              </a:solidFill>
              <a:latin typeface="Arial" panose="020B0604020202020204" pitchFamily="34" charset="0"/>
            </a:endParaRPr>
          </a:p>
        </p:txBody>
      </p:sp>
    </p:spTree>
    <p:extLst>
      <p:ext uri="{BB962C8B-B14F-4D97-AF65-F5344CB8AC3E}">
        <p14:creationId xmlns:p14="http://schemas.microsoft.com/office/powerpoint/2010/main" val="2077563712"/>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Диаграмма 18"/>
          <p:cNvGraphicFramePr/>
          <p:nvPr>
            <p:extLst/>
          </p:nvPr>
        </p:nvGraphicFramePr>
        <p:xfrm>
          <a:off x="0" y="1924475"/>
          <a:ext cx="4949723" cy="4933525"/>
        </p:xfrm>
        <a:graphic>
          <a:graphicData uri="http://schemas.openxmlformats.org/drawingml/2006/chart">
            <c:chart xmlns:c="http://schemas.openxmlformats.org/drawingml/2006/chart" xmlns:r="http://schemas.openxmlformats.org/officeDocument/2006/relationships" r:id="rId2"/>
          </a:graphicData>
        </a:graphic>
      </p:graphicFrame>
      <p:sp>
        <p:nvSpPr>
          <p:cNvPr id="20" name="Прямоугольник 19"/>
          <p:cNvSpPr/>
          <p:nvPr/>
        </p:nvSpPr>
        <p:spPr>
          <a:xfrm>
            <a:off x="0" y="1154116"/>
            <a:ext cx="4673599" cy="523220"/>
          </a:xfrm>
          <a:prstGeom prst="rect">
            <a:avLst/>
          </a:prstGeom>
        </p:spPr>
        <p:txBody>
          <a:bodyPr wrap="square">
            <a:spAutoFit/>
          </a:bodyPr>
          <a:lstStyle/>
          <a:p>
            <a:pPr algn="ctr"/>
            <a:r>
              <a:rPr lang="ru-RU" sz="1400" b="1" dirty="0" smtClean="0">
                <a:solidFill>
                  <a:schemeClr val="accent5">
                    <a:lumMod val="50000"/>
                  </a:schemeClr>
                </a:solidFill>
                <a:latin typeface="Arial" panose="020B0604020202020204" pitchFamily="34" charset="0"/>
                <a:cs typeface="Arial" panose="020B0604020202020204" pitchFamily="34" charset="0"/>
              </a:rPr>
              <a:t>СЕМЬИ С ДЕТЬМИ, НАХОДЯЩИЕСЯ</a:t>
            </a:r>
          </a:p>
          <a:p>
            <a:pPr algn="ctr"/>
            <a:r>
              <a:rPr lang="ru-RU" sz="1400" b="1" dirty="0" smtClean="0">
                <a:solidFill>
                  <a:schemeClr val="accent5">
                    <a:lumMod val="50000"/>
                  </a:schemeClr>
                </a:solidFill>
                <a:latin typeface="Arial" panose="020B0604020202020204" pitchFamily="34" charset="0"/>
                <a:cs typeface="Arial" panose="020B0604020202020204" pitchFamily="34" charset="0"/>
              </a:rPr>
              <a:t> В СОЦИАЛЬНО ОПАСНОМ ПОЛОЖЕНИИ</a:t>
            </a:r>
            <a:endParaRPr lang="ru-RU" sz="1400" b="1" dirty="0">
              <a:solidFill>
                <a:schemeClr val="accent5">
                  <a:lumMod val="50000"/>
                </a:schemeClr>
              </a:solidFill>
              <a:latin typeface="Arial" panose="020B0604020202020204" pitchFamily="34" charset="0"/>
              <a:cs typeface="Arial" panose="020B0604020202020204" pitchFamily="34" charset="0"/>
            </a:endParaRPr>
          </a:p>
        </p:txBody>
      </p:sp>
      <p:sp>
        <p:nvSpPr>
          <p:cNvPr id="21" name="Прямоугольник 20"/>
          <p:cNvSpPr/>
          <p:nvPr/>
        </p:nvSpPr>
        <p:spPr>
          <a:xfrm>
            <a:off x="4460239" y="1160754"/>
            <a:ext cx="6279244" cy="523220"/>
          </a:xfrm>
          <a:prstGeom prst="rect">
            <a:avLst/>
          </a:prstGeom>
        </p:spPr>
        <p:txBody>
          <a:bodyPr wrap="square">
            <a:spAutoFit/>
          </a:bodyPr>
          <a:lstStyle/>
          <a:p>
            <a:pPr algn="ctr"/>
            <a:r>
              <a:rPr lang="ru-RU" sz="1400" b="1" dirty="0" smtClean="0">
                <a:solidFill>
                  <a:schemeClr val="accent5">
                    <a:lumMod val="50000"/>
                  </a:schemeClr>
                </a:solidFill>
                <a:latin typeface="Arial" panose="020B0604020202020204" pitchFamily="34" charset="0"/>
                <a:cs typeface="Arial" panose="020B0604020202020204" pitchFamily="34" charset="0"/>
              </a:rPr>
              <a:t>НЕСОВЕРШЕННОЛЕТНИЕ, ПРОШЕДШИЕ РЕАБИЛИТАЦИЮ </a:t>
            </a:r>
          </a:p>
          <a:p>
            <a:pPr algn="ctr"/>
            <a:r>
              <a:rPr lang="ru-RU" sz="1400" b="1" dirty="0" smtClean="0">
                <a:solidFill>
                  <a:schemeClr val="accent5">
                    <a:lumMod val="50000"/>
                  </a:schemeClr>
                </a:solidFill>
                <a:latin typeface="Arial" panose="020B0604020202020204" pitchFamily="34" charset="0"/>
                <a:cs typeface="Arial" panose="020B0604020202020204" pitchFamily="34" charset="0"/>
              </a:rPr>
              <a:t>В СПЕЦИАЛИЗИРОВАННЫХ УЧРЕЖДЕНИЯХ </a:t>
            </a:r>
            <a:endParaRPr lang="ru-RU" sz="1400" b="1" dirty="0">
              <a:solidFill>
                <a:schemeClr val="accent5">
                  <a:lumMod val="50000"/>
                </a:schemeClr>
              </a:solidFill>
              <a:latin typeface="Arial" panose="020B0604020202020204" pitchFamily="34" charset="0"/>
              <a:cs typeface="Arial" panose="020B0604020202020204" pitchFamily="34" charset="0"/>
            </a:endParaRPr>
          </a:p>
        </p:txBody>
      </p:sp>
      <p:graphicFrame>
        <p:nvGraphicFramePr>
          <p:cNvPr id="22" name="Диаграмма 21"/>
          <p:cNvGraphicFramePr/>
          <p:nvPr>
            <p:extLst>
              <p:ext uri="{D42A27DB-BD31-4B8C-83A1-F6EECF244321}">
                <p14:modId xmlns:p14="http://schemas.microsoft.com/office/powerpoint/2010/main" val="3328096569"/>
              </p:ext>
            </p:extLst>
          </p:nvPr>
        </p:nvGraphicFramePr>
        <p:xfrm>
          <a:off x="4825099" y="2010821"/>
          <a:ext cx="5728601" cy="2278004"/>
        </p:xfrm>
        <a:graphic>
          <a:graphicData uri="http://schemas.openxmlformats.org/drawingml/2006/chart">
            <c:chart xmlns:c="http://schemas.openxmlformats.org/drawingml/2006/chart" xmlns:r="http://schemas.openxmlformats.org/officeDocument/2006/relationships" r:id="rId3"/>
          </a:graphicData>
        </a:graphic>
      </p:graphicFrame>
      <p:sp>
        <p:nvSpPr>
          <p:cNvPr id="24" name="Прямоугольник 23"/>
          <p:cNvSpPr/>
          <p:nvPr/>
        </p:nvSpPr>
        <p:spPr>
          <a:xfrm>
            <a:off x="5065986" y="4689722"/>
            <a:ext cx="6691561" cy="1569660"/>
          </a:xfrm>
          <a:prstGeom prst="rect">
            <a:avLst/>
          </a:prstGeom>
        </p:spPr>
        <p:txBody>
          <a:bodyPr wrap="square">
            <a:spAutoFit/>
          </a:bodyPr>
          <a:lstStyle/>
          <a:p>
            <a:pPr algn="just">
              <a:spcAft>
                <a:spcPts val="0"/>
              </a:spcAft>
            </a:pPr>
            <a:r>
              <a:rPr lang="x-none" sz="16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По результатам 2021 года </a:t>
            </a:r>
            <a:r>
              <a:rPr lang="ru-RU" sz="16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наблюдается снижение </a:t>
            </a:r>
            <a:r>
              <a:rPr lang="x-none" sz="16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численности семей в социально опасном </a:t>
            </a:r>
            <a:r>
              <a:rPr lang="x-none" sz="1600"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положении</a:t>
            </a:r>
            <a:r>
              <a:rPr lang="ru-RU" sz="1600"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a:t>
            </a:r>
          </a:p>
          <a:p>
            <a:pPr algn="just">
              <a:spcAft>
                <a:spcPts val="0"/>
              </a:spcAft>
            </a:pPr>
            <a:r>
              <a:rPr lang="x-none" sz="1600" b="1"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570 </a:t>
            </a:r>
            <a:r>
              <a:rPr lang="x-none" sz="1600" b="1"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семей </a:t>
            </a:r>
            <a:r>
              <a:rPr lang="x-none" sz="1600" b="1"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a:t>
            </a:r>
            <a:r>
              <a:rPr lang="ru-RU" sz="1600" b="1"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2020 год</a:t>
            </a:r>
            <a:r>
              <a:rPr lang="x-none" sz="1600" b="1"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 </a:t>
            </a:r>
            <a:r>
              <a:rPr lang="x-none" sz="1600" b="1"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- 752 семьи).</a:t>
            </a:r>
            <a:endParaRPr lang="ru-RU" sz="1600" b="1"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endParaRPr>
          </a:p>
          <a:p>
            <a:pPr algn="just"/>
            <a:endParaRPr lang="ru-RU" sz="1600"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endParaRPr>
          </a:p>
          <a:p>
            <a:pPr algn="just"/>
            <a:r>
              <a:rPr lang="ru-RU" sz="1600"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Все </a:t>
            </a:r>
            <a:r>
              <a:rPr lang="ru-RU" sz="16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семьи в социально опасном положении находятся на социальном патронаже.</a:t>
            </a:r>
          </a:p>
        </p:txBody>
      </p:sp>
      <p:sp>
        <p:nvSpPr>
          <p:cNvPr id="14" name="TextBox 13"/>
          <p:cNvSpPr txBox="1"/>
          <p:nvPr/>
        </p:nvSpPr>
        <p:spPr>
          <a:xfrm>
            <a:off x="0" y="-3918"/>
            <a:ext cx="12192000" cy="276999"/>
          </a:xfrm>
          <a:prstGeom prst="rect">
            <a:avLst/>
          </a:prstGeom>
          <a:solidFill>
            <a:srgbClr val="28659C"/>
          </a:solidFill>
        </p:spPr>
        <p:txBody>
          <a:bodyPr wrap="square" rtlCol="0">
            <a:spAutoFit/>
          </a:bodyPr>
          <a:lstStyle/>
          <a:p>
            <a:pPr algn="r"/>
            <a:r>
              <a:rPr lang="ru-RU" sz="1200" b="1" dirty="0" smtClean="0">
                <a:solidFill>
                  <a:schemeClr val="bg1"/>
                </a:solidFill>
                <a:latin typeface="Arial" panose="020B0604020202020204" pitchFamily="34" charset="0"/>
                <a:cs typeface="Arial" panose="020B0604020202020204" pitchFamily="34" charset="0"/>
              </a:rPr>
              <a:t>КОЛЛЕГИЯ МИНИСТЕРСТВА ТРУДА И СОЦИАЛЬНОГО РАЗВИТИЯ НОВОСИБИРСКОЙ ОБЛАСТИ</a:t>
            </a:r>
            <a:endParaRPr lang="ru-RU" sz="1200" b="1" dirty="0">
              <a:solidFill>
                <a:schemeClr val="bg1"/>
              </a:solidFill>
              <a:latin typeface="Arial" panose="020B0604020202020204" pitchFamily="34" charset="0"/>
              <a:cs typeface="Arial" panose="020B0604020202020204" pitchFamily="34" charset="0"/>
            </a:endParaRPr>
          </a:p>
        </p:txBody>
      </p:sp>
      <p:sp>
        <p:nvSpPr>
          <p:cNvPr id="7" name="Прямоугольник 6"/>
          <p:cNvSpPr/>
          <p:nvPr/>
        </p:nvSpPr>
        <p:spPr>
          <a:xfrm>
            <a:off x="581547" y="497388"/>
            <a:ext cx="11176000" cy="369332"/>
          </a:xfrm>
          <a:prstGeom prst="rect">
            <a:avLst/>
          </a:prstGeom>
        </p:spPr>
        <p:txBody>
          <a:bodyPr wrap="square">
            <a:spAutoFit/>
          </a:bodyPr>
          <a:lstStyle/>
          <a:p>
            <a:r>
              <a:rPr lang="ru-RU" b="1" dirty="0">
                <a:solidFill>
                  <a:schemeClr val="accent5">
                    <a:lumMod val="50000"/>
                  </a:schemeClr>
                </a:solidFill>
                <a:latin typeface="Arial" pitchFamily="34" charset="0"/>
                <a:cs typeface="Arial" pitchFamily="34" charset="0"/>
              </a:rPr>
              <a:t>ПРОФИЛАКТИКА СЕМЕЙНОГО НЕБЛАГОПОЛУЧИЯ. РЕАБИЛИТАЦИЯ НЕСОВЕРШЕННОЛЕТНИХ</a:t>
            </a:r>
            <a:endParaRPr lang="ru-RU" dirty="0">
              <a:solidFill>
                <a:schemeClr val="accent5">
                  <a:lumMod val="50000"/>
                </a:schemeClr>
              </a:solidFill>
            </a:endParaRPr>
          </a:p>
        </p:txBody>
      </p:sp>
      <p:sp>
        <p:nvSpPr>
          <p:cNvPr id="8" name="TextBox 7"/>
          <p:cNvSpPr txBox="1"/>
          <p:nvPr/>
        </p:nvSpPr>
        <p:spPr>
          <a:xfrm>
            <a:off x="10099040" y="1924475"/>
            <a:ext cx="2092960" cy="1169551"/>
          </a:xfrm>
          <a:prstGeom prst="rect">
            <a:avLst/>
          </a:prstGeom>
          <a:noFill/>
        </p:spPr>
        <p:txBody>
          <a:bodyPr wrap="square" rtlCol="0">
            <a:spAutoFit/>
          </a:bodyPr>
          <a:lstStyle/>
          <a:p>
            <a:r>
              <a:rPr lang="ru-RU" sz="1400" b="1" dirty="0" smtClean="0">
                <a:solidFill>
                  <a:schemeClr val="accent1">
                    <a:lumMod val="50000"/>
                  </a:schemeClr>
                </a:solidFill>
                <a:latin typeface="Arial" panose="020B0604020202020204" pitchFamily="34" charset="0"/>
                <a:cs typeface="Arial" panose="020B0604020202020204" pitchFamily="34" charset="0"/>
              </a:rPr>
              <a:t>70%  </a:t>
            </a:r>
            <a:r>
              <a:rPr lang="ru-RU" sz="1400" dirty="0" smtClean="0">
                <a:solidFill>
                  <a:schemeClr val="accent1">
                    <a:lumMod val="50000"/>
                  </a:schemeClr>
                </a:solidFill>
                <a:latin typeface="Arial" panose="020B0604020202020204" pitchFamily="34" charset="0"/>
                <a:cs typeface="Arial" panose="020B0604020202020204" pitchFamily="34" charset="0"/>
              </a:rPr>
              <a:t>несовершеннолетних, прошедших реабилитацию, вернулись в семьи</a:t>
            </a:r>
            <a:endParaRPr lang="ru-RU" sz="140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3438867"/>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813" y="370099"/>
            <a:ext cx="11979287" cy="646331"/>
          </a:xfrm>
          <a:prstGeom prst="rect">
            <a:avLst/>
          </a:prstGeom>
        </p:spPr>
        <p:txBody>
          <a:bodyPr wrap="square">
            <a:spAutoFit/>
          </a:bodyPr>
          <a:lstStyle/>
          <a:p>
            <a:r>
              <a:rPr lang="ru-RU" b="1" dirty="0" smtClean="0">
                <a:solidFill>
                  <a:schemeClr val="accent5">
                    <a:lumMod val="50000"/>
                  </a:schemeClr>
                </a:solidFill>
                <a:latin typeface="Arial" panose="020B0604020202020204" pitchFamily="34" charset="0"/>
                <a:cs typeface="Arial" pitchFamily="34" charset="0"/>
              </a:rPr>
              <a:t>ПОВЫШЕНИЕ ЭФФЕКТИВНОСТИ ДЕЯТЕЛЬНОСТИ </a:t>
            </a:r>
            <a:endParaRPr lang="en-US" b="1" dirty="0" smtClean="0">
              <a:solidFill>
                <a:schemeClr val="accent5">
                  <a:lumMod val="50000"/>
                </a:schemeClr>
              </a:solidFill>
              <a:latin typeface="Arial" panose="020B0604020202020204" pitchFamily="34" charset="0"/>
              <a:cs typeface="Arial" pitchFamily="34" charset="0"/>
            </a:endParaRPr>
          </a:p>
          <a:p>
            <a:r>
              <a:rPr lang="ru-RU" b="1" dirty="0" smtClean="0">
                <a:solidFill>
                  <a:schemeClr val="accent5">
                    <a:lumMod val="50000"/>
                  </a:schemeClr>
                </a:solidFill>
                <a:latin typeface="Arial" panose="020B0604020202020204" pitchFamily="34" charset="0"/>
                <a:cs typeface="Arial" pitchFamily="34" charset="0"/>
              </a:rPr>
              <a:t>СПЕЦИАЛИЗИРОВАННЫХ УЧРЕЖДЕНИЙ ДЛЯ НЕСОВЕРШЕННОЛЕТНИХ </a:t>
            </a:r>
            <a:endParaRPr lang="ru-RU" b="1" dirty="0">
              <a:solidFill>
                <a:schemeClr val="accent5">
                  <a:lumMod val="50000"/>
                </a:schemeClr>
              </a:solidFill>
              <a:latin typeface="Arial" panose="020B0604020202020204" pitchFamily="34" charset="0"/>
              <a:cs typeface="Arial" pitchFamily="34" charset="0"/>
            </a:endParaRPr>
          </a:p>
        </p:txBody>
      </p:sp>
      <p:grpSp>
        <p:nvGrpSpPr>
          <p:cNvPr id="127" name="组合 8">
            <a:extLst>
              <a:ext uri="{FF2B5EF4-FFF2-40B4-BE49-F238E27FC236}">
                <a16:creationId xmlns="" xmlns:a16="http://schemas.microsoft.com/office/drawing/2014/main" id="{B413A960-BE88-4340-A821-548ADCC76E2E}"/>
              </a:ext>
            </a:extLst>
          </p:cNvPr>
          <p:cNvGrpSpPr/>
          <p:nvPr/>
        </p:nvGrpSpPr>
        <p:grpSpPr>
          <a:xfrm>
            <a:off x="0" y="1199091"/>
            <a:ext cx="3133725" cy="1711711"/>
            <a:chOff x="5377231" y="1504222"/>
            <a:chExt cx="3518278" cy="2548394"/>
          </a:xfrm>
        </p:grpSpPr>
        <p:sp>
          <p:nvSpPr>
            <p:cNvPr id="129" name="任意多边形 22">
              <a:extLst>
                <a:ext uri="{FF2B5EF4-FFF2-40B4-BE49-F238E27FC236}">
                  <a16:creationId xmlns="" xmlns:a16="http://schemas.microsoft.com/office/drawing/2014/main" id="{6078C745-3D1A-4719-8165-C5AB7CAE7A84}"/>
                </a:ext>
              </a:extLst>
            </p:cNvPr>
            <p:cNvSpPr/>
            <p:nvPr/>
          </p:nvSpPr>
          <p:spPr>
            <a:xfrm>
              <a:off x="5377231" y="1504222"/>
              <a:ext cx="3518278" cy="2056008"/>
            </a:xfrm>
            <a:custGeom>
              <a:avLst/>
              <a:gdLst>
                <a:gd name="connsiteX0" fmla="*/ 2094002 w 3002464"/>
                <a:gd name="connsiteY0" fmla="*/ 0 h 1816925"/>
                <a:gd name="connsiteX1" fmla="*/ 3002464 w 3002464"/>
                <a:gd name="connsiteY1" fmla="*/ 908463 h 1816925"/>
                <a:gd name="connsiteX2" fmla="*/ 2094002 w 3002464"/>
                <a:gd name="connsiteY2" fmla="*/ 1816925 h 1816925"/>
                <a:gd name="connsiteX3" fmla="*/ 2094002 w 3002464"/>
                <a:gd name="connsiteY3" fmla="*/ 1493322 h 1816925"/>
                <a:gd name="connsiteX4" fmla="*/ 0 w 3002464"/>
                <a:gd name="connsiteY4" fmla="*/ 1493322 h 1816925"/>
                <a:gd name="connsiteX5" fmla="*/ 1170103 w 3002464"/>
                <a:gd name="connsiteY5" fmla="*/ 323603 h 1816925"/>
                <a:gd name="connsiteX6" fmla="*/ 2094002 w 3002464"/>
                <a:gd name="connsiteY6" fmla="*/ 323603 h 181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2464" h="1816925">
                  <a:moveTo>
                    <a:pt x="2094002" y="0"/>
                  </a:moveTo>
                  <a:lnTo>
                    <a:pt x="3002464" y="908463"/>
                  </a:lnTo>
                  <a:lnTo>
                    <a:pt x="2094002" y="1816925"/>
                  </a:lnTo>
                  <a:lnTo>
                    <a:pt x="2094002" y="1493322"/>
                  </a:lnTo>
                  <a:lnTo>
                    <a:pt x="0" y="1493322"/>
                  </a:lnTo>
                  <a:lnTo>
                    <a:pt x="1170103" y="323603"/>
                  </a:lnTo>
                  <a:lnTo>
                    <a:pt x="2094002" y="323603"/>
                  </a:lnTo>
                  <a:close/>
                </a:path>
              </a:pathLst>
            </a:custGeom>
            <a:solidFill>
              <a:srgbClr val="00A7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30" name="直角三角形 11">
              <a:extLst>
                <a:ext uri="{FF2B5EF4-FFF2-40B4-BE49-F238E27FC236}">
                  <a16:creationId xmlns="" xmlns:a16="http://schemas.microsoft.com/office/drawing/2014/main" id="{9B6A09DA-FEF9-4DD6-B31F-128E66EF9C10}"/>
                </a:ext>
              </a:extLst>
            </p:cNvPr>
            <p:cNvSpPr/>
            <p:nvPr/>
          </p:nvSpPr>
          <p:spPr>
            <a:xfrm flipV="1">
              <a:off x="5388248" y="3186171"/>
              <a:ext cx="716952" cy="866445"/>
            </a:xfrm>
            <a:prstGeom prst="rtTriangle">
              <a:avLst/>
            </a:prstGeom>
            <a:solidFill>
              <a:srgbClr val="0082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sp>
        <p:nvSpPr>
          <p:cNvPr id="131" name="TextBox 130"/>
          <p:cNvSpPr txBox="1"/>
          <p:nvPr/>
        </p:nvSpPr>
        <p:spPr>
          <a:xfrm>
            <a:off x="792480" y="1739218"/>
            <a:ext cx="2125995" cy="369332"/>
          </a:xfrm>
          <a:prstGeom prst="rect">
            <a:avLst/>
          </a:prstGeom>
          <a:noFill/>
        </p:spPr>
        <p:txBody>
          <a:bodyPr wrap="square" rtlCol="0">
            <a:spAutoFit/>
          </a:bodyPr>
          <a:lstStyle/>
          <a:p>
            <a:pPr algn="ctr"/>
            <a:r>
              <a:rPr lang="ru-RU" b="1" dirty="0" smtClean="0">
                <a:solidFill>
                  <a:schemeClr val="bg1"/>
                </a:solidFill>
                <a:latin typeface="Arial" panose="020B0604020202020204" pitchFamily="34" charset="0"/>
                <a:cs typeface="Arial" panose="020B0604020202020204" pitchFamily="34" charset="0"/>
              </a:rPr>
              <a:t>ОПТИМИЗАЦИЯ</a:t>
            </a:r>
            <a:endParaRPr lang="ru-RU" b="1" dirty="0">
              <a:solidFill>
                <a:schemeClr val="bg1"/>
              </a:solidFill>
              <a:latin typeface="Arial" panose="020B0604020202020204" pitchFamily="34" charset="0"/>
              <a:cs typeface="Arial" panose="020B0604020202020204" pitchFamily="34" charset="0"/>
            </a:endParaRPr>
          </a:p>
        </p:txBody>
      </p:sp>
      <p:sp>
        <p:nvSpPr>
          <p:cNvPr id="132" name="Прямоугольник 131"/>
          <p:cNvSpPr/>
          <p:nvPr/>
        </p:nvSpPr>
        <p:spPr>
          <a:xfrm>
            <a:off x="3143537" y="1014802"/>
            <a:ext cx="8784304" cy="1569660"/>
          </a:xfrm>
          <a:prstGeom prst="rect">
            <a:avLst/>
          </a:prstGeom>
        </p:spPr>
        <p:txBody>
          <a:bodyPr wrap="square">
            <a:spAutoFit/>
          </a:bodyPr>
          <a:lstStyle/>
          <a:p>
            <a:pPr algn="just"/>
            <a:r>
              <a:rPr lang="ru-RU" sz="16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П</a:t>
            </a:r>
            <a:r>
              <a:rPr lang="ru-RU" sz="1600"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роведена </a:t>
            </a:r>
            <a:r>
              <a:rPr lang="ru-RU" sz="16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оптимизация сети муниципальных социально-реабилитационных центров для несовершеннолетних, которые включены в структуру комплексных центров социального обслуживания населения муниципальных районов и городских округов Новосибирской </a:t>
            </a:r>
            <a:r>
              <a:rPr lang="ru-RU" sz="1600"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области </a:t>
            </a:r>
            <a:r>
              <a:rPr lang="ru-RU" sz="1600" b="1"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(3 СРЦН реорганизованы на базе КЦСОН в </a:t>
            </a:r>
            <a:r>
              <a:rPr lang="ru-RU" sz="1600" b="1" dirty="0" smtClean="0">
                <a:solidFill>
                  <a:schemeClr val="accent5">
                    <a:lumMod val="50000"/>
                  </a:schemeClr>
                </a:solidFill>
                <a:latin typeface="Arial" panose="020B0604020202020204" pitchFamily="34" charset="0"/>
                <a:cs typeface="Arial" panose="020B0604020202020204" pitchFamily="34" charset="0"/>
              </a:rPr>
              <a:t>социально-реабилитационные </a:t>
            </a:r>
            <a:r>
              <a:rPr lang="ru-RU" sz="1600" b="1" dirty="0">
                <a:solidFill>
                  <a:schemeClr val="accent5">
                    <a:lumMod val="50000"/>
                  </a:schemeClr>
                </a:solidFill>
                <a:latin typeface="Arial" panose="020B0604020202020204" pitchFamily="34" charset="0"/>
                <a:cs typeface="Arial" panose="020B0604020202020204" pitchFamily="34" charset="0"/>
              </a:rPr>
              <a:t>отделения для </a:t>
            </a:r>
            <a:r>
              <a:rPr lang="ru-RU" sz="1600" b="1" dirty="0" smtClean="0">
                <a:solidFill>
                  <a:schemeClr val="accent5">
                    <a:lumMod val="50000"/>
                  </a:schemeClr>
                </a:solidFill>
                <a:latin typeface="Arial" panose="020B0604020202020204" pitchFamily="34" charset="0"/>
                <a:cs typeface="Arial" panose="020B0604020202020204" pitchFamily="34" charset="0"/>
              </a:rPr>
              <a:t>несовершеннолетних, 1 центр социальной помощи семье и детям    г. Бердска присоединен к КЦСОН)</a:t>
            </a:r>
            <a:endParaRPr lang="ru-RU" sz="1600" b="1" dirty="0">
              <a:solidFill>
                <a:schemeClr val="accent5">
                  <a:lumMod val="50000"/>
                </a:schemeClr>
              </a:solidFill>
              <a:latin typeface="Arial" panose="020B0604020202020204" pitchFamily="34" charset="0"/>
              <a:cs typeface="Arial" panose="020B0604020202020204" pitchFamily="34" charset="0"/>
            </a:endParaRPr>
          </a:p>
        </p:txBody>
      </p:sp>
      <p:sp>
        <p:nvSpPr>
          <p:cNvPr id="137" name="Прямоугольник 136"/>
          <p:cNvSpPr/>
          <p:nvPr/>
        </p:nvSpPr>
        <p:spPr>
          <a:xfrm>
            <a:off x="3133725" y="2800560"/>
            <a:ext cx="8844372" cy="1815882"/>
          </a:xfrm>
          <a:prstGeom prst="rect">
            <a:avLst/>
          </a:prstGeom>
        </p:spPr>
        <p:txBody>
          <a:bodyPr wrap="square">
            <a:spAutoFit/>
          </a:bodyPr>
          <a:lstStyle/>
          <a:p>
            <a:pPr algn="just"/>
            <a:r>
              <a:rPr lang="ru-RU" sz="1600"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С</a:t>
            </a:r>
            <a:r>
              <a:rPr lang="x-none" sz="1600"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пектр </a:t>
            </a:r>
            <a:r>
              <a:rPr lang="x-none" sz="16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социальных услуг расширяется в рамках работы по внедрению определенной специализации для каждого из </a:t>
            </a:r>
            <a:r>
              <a:rPr lang="ru-RU" sz="1600"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специализированных учреждений</a:t>
            </a:r>
            <a:r>
              <a:rPr lang="x-none" sz="1600"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 </a:t>
            </a:r>
            <a:r>
              <a:rPr lang="x-none" sz="16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для </a:t>
            </a:r>
            <a:r>
              <a:rPr lang="x-none" sz="1600"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несовершеннолетних</a:t>
            </a:r>
            <a:r>
              <a:rPr lang="ru-RU" sz="1600"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 </a:t>
            </a:r>
            <a:r>
              <a:rPr lang="ru-RU" sz="1600" b="1"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(центр «Виктория» – профилактика жестокого обращения с детьми, центр «Снегири» - комплексная реабилитация несовершеннолетних в конфликте с законом, центр «Семья» - психолого-педагогическое сопровождение семей в трудной жизненной ситуации, центр «Рассвет» - комплексная </a:t>
            </a:r>
            <a:r>
              <a:rPr lang="ru-RU" sz="1600" b="1" dirty="0" err="1"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абилитация</a:t>
            </a:r>
            <a:r>
              <a:rPr lang="ru-RU" sz="1600" b="1"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 и реабилитация детей с инвалидностью и ОВЗ)</a:t>
            </a:r>
            <a:endParaRPr lang="ru-RU" sz="1600" b="1" dirty="0">
              <a:solidFill>
                <a:schemeClr val="accent5">
                  <a:lumMod val="50000"/>
                </a:schemeClr>
              </a:solidFill>
              <a:latin typeface="Arial" panose="020B0604020202020204" pitchFamily="34" charset="0"/>
              <a:cs typeface="Arial" panose="020B0604020202020204" pitchFamily="34" charset="0"/>
            </a:endParaRPr>
          </a:p>
        </p:txBody>
      </p:sp>
      <p:grpSp>
        <p:nvGrpSpPr>
          <p:cNvPr id="138" name="组合 8">
            <a:extLst>
              <a:ext uri="{FF2B5EF4-FFF2-40B4-BE49-F238E27FC236}">
                <a16:creationId xmlns="" xmlns:a16="http://schemas.microsoft.com/office/drawing/2014/main" id="{B413A960-BE88-4340-A821-548ADCC76E2E}"/>
              </a:ext>
            </a:extLst>
          </p:cNvPr>
          <p:cNvGrpSpPr/>
          <p:nvPr/>
        </p:nvGrpSpPr>
        <p:grpSpPr>
          <a:xfrm>
            <a:off x="-9329" y="2853954"/>
            <a:ext cx="3133725" cy="1711711"/>
            <a:chOff x="5377231" y="1504222"/>
            <a:chExt cx="3518278" cy="2548394"/>
          </a:xfrm>
        </p:grpSpPr>
        <p:sp>
          <p:nvSpPr>
            <p:cNvPr id="139" name="任意多边形 22">
              <a:extLst>
                <a:ext uri="{FF2B5EF4-FFF2-40B4-BE49-F238E27FC236}">
                  <a16:creationId xmlns="" xmlns:a16="http://schemas.microsoft.com/office/drawing/2014/main" id="{6078C745-3D1A-4719-8165-C5AB7CAE7A84}"/>
                </a:ext>
              </a:extLst>
            </p:cNvPr>
            <p:cNvSpPr/>
            <p:nvPr/>
          </p:nvSpPr>
          <p:spPr>
            <a:xfrm>
              <a:off x="5377231" y="1504222"/>
              <a:ext cx="3518278" cy="2056008"/>
            </a:xfrm>
            <a:custGeom>
              <a:avLst/>
              <a:gdLst>
                <a:gd name="connsiteX0" fmla="*/ 2094002 w 3002464"/>
                <a:gd name="connsiteY0" fmla="*/ 0 h 1816925"/>
                <a:gd name="connsiteX1" fmla="*/ 3002464 w 3002464"/>
                <a:gd name="connsiteY1" fmla="*/ 908463 h 1816925"/>
                <a:gd name="connsiteX2" fmla="*/ 2094002 w 3002464"/>
                <a:gd name="connsiteY2" fmla="*/ 1816925 h 1816925"/>
                <a:gd name="connsiteX3" fmla="*/ 2094002 w 3002464"/>
                <a:gd name="connsiteY3" fmla="*/ 1493322 h 1816925"/>
                <a:gd name="connsiteX4" fmla="*/ 0 w 3002464"/>
                <a:gd name="connsiteY4" fmla="*/ 1493322 h 1816925"/>
                <a:gd name="connsiteX5" fmla="*/ 1170103 w 3002464"/>
                <a:gd name="connsiteY5" fmla="*/ 323603 h 1816925"/>
                <a:gd name="connsiteX6" fmla="*/ 2094002 w 3002464"/>
                <a:gd name="connsiteY6" fmla="*/ 323603 h 181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2464" h="1816925">
                  <a:moveTo>
                    <a:pt x="2094002" y="0"/>
                  </a:moveTo>
                  <a:lnTo>
                    <a:pt x="3002464" y="908463"/>
                  </a:lnTo>
                  <a:lnTo>
                    <a:pt x="2094002" y="1816925"/>
                  </a:lnTo>
                  <a:lnTo>
                    <a:pt x="2094002" y="1493322"/>
                  </a:lnTo>
                  <a:lnTo>
                    <a:pt x="0" y="1493322"/>
                  </a:lnTo>
                  <a:lnTo>
                    <a:pt x="1170103" y="323603"/>
                  </a:lnTo>
                  <a:lnTo>
                    <a:pt x="2094002" y="323603"/>
                  </a:lnTo>
                  <a:close/>
                </a:path>
              </a:pathLst>
            </a:custGeom>
            <a:solidFill>
              <a:srgbClr val="00A7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40" name="直角三角形 11">
              <a:extLst>
                <a:ext uri="{FF2B5EF4-FFF2-40B4-BE49-F238E27FC236}">
                  <a16:creationId xmlns="" xmlns:a16="http://schemas.microsoft.com/office/drawing/2014/main" id="{9B6A09DA-FEF9-4DD6-B31F-128E66EF9C10}"/>
                </a:ext>
              </a:extLst>
            </p:cNvPr>
            <p:cNvSpPr/>
            <p:nvPr/>
          </p:nvSpPr>
          <p:spPr>
            <a:xfrm flipV="1">
              <a:off x="5388248" y="3186171"/>
              <a:ext cx="716952" cy="866445"/>
            </a:xfrm>
            <a:prstGeom prst="rtTriangle">
              <a:avLst/>
            </a:prstGeom>
            <a:solidFill>
              <a:srgbClr val="0082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sp>
        <p:nvSpPr>
          <p:cNvPr id="136" name="TextBox 135"/>
          <p:cNvSpPr txBox="1"/>
          <p:nvPr/>
        </p:nvSpPr>
        <p:spPr>
          <a:xfrm>
            <a:off x="692745" y="3374218"/>
            <a:ext cx="2307635" cy="369332"/>
          </a:xfrm>
          <a:prstGeom prst="rect">
            <a:avLst/>
          </a:prstGeom>
          <a:noFill/>
        </p:spPr>
        <p:txBody>
          <a:bodyPr wrap="square" rtlCol="0">
            <a:spAutoFit/>
          </a:bodyPr>
          <a:lstStyle/>
          <a:p>
            <a:pPr algn="ctr"/>
            <a:r>
              <a:rPr lang="ru-RU" b="1" dirty="0" smtClean="0">
                <a:solidFill>
                  <a:schemeClr val="bg1"/>
                </a:solidFill>
                <a:latin typeface="Arial" panose="020B0604020202020204" pitchFamily="34" charset="0"/>
                <a:cs typeface="Arial" panose="020B0604020202020204" pitchFamily="34" charset="0"/>
              </a:rPr>
              <a:t>СПЕЦИАЛИЗАЦИЯ</a:t>
            </a:r>
            <a:endParaRPr lang="ru-RU" b="1" dirty="0">
              <a:solidFill>
                <a:schemeClr val="bg1"/>
              </a:solidFill>
              <a:latin typeface="Arial" panose="020B0604020202020204" pitchFamily="34" charset="0"/>
              <a:cs typeface="Arial" panose="020B0604020202020204" pitchFamily="34" charset="0"/>
            </a:endParaRPr>
          </a:p>
        </p:txBody>
      </p:sp>
      <p:grpSp>
        <p:nvGrpSpPr>
          <p:cNvPr id="141" name="组合 8">
            <a:extLst>
              <a:ext uri="{FF2B5EF4-FFF2-40B4-BE49-F238E27FC236}">
                <a16:creationId xmlns="" xmlns:a16="http://schemas.microsoft.com/office/drawing/2014/main" id="{B413A960-BE88-4340-A821-548ADCC76E2E}"/>
              </a:ext>
            </a:extLst>
          </p:cNvPr>
          <p:cNvGrpSpPr/>
          <p:nvPr/>
        </p:nvGrpSpPr>
        <p:grpSpPr>
          <a:xfrm>
            <a:off x="-9330" y="4575190"/>
            <a:ext cx="3133725" cy="1711711"/>
            <a:chOff x="5377231" y="1504222"/>
            <a:chExt cx="3518278" cy="2548394"/>
          </a:xfrm>
        </p:grpSpPr>
        <p:sp>
          <p:nvSpPr>
            <p:cNvPr id="142" name="任意多边形 22">
              <a:extLst>
                <a:ext uri="{FF2B5EF4-FFF2-40B4-BE49-F238E27FC236}">
                  <a16:creationId xmlns="" xmlns:a16="http://schemas.microsoft.com/office/drawing/2014/main" id="{6078C745-3D1A-4719-8165-C5AB7CAE7A84}"/>
                </a:ext>
              </a:extLst>
            </p:cNvPr>
            <p:cNvSpPr/>
            <p:nvPr/>
          </p:nvSpPr>
          <p:spPr>
            <a:xfrm>
              <a:off x="5377231" y="1504222"/>
              <a:ext cx="3518278" cy="2056008"/>
            </a:xfrm>
            <a:custGeom>
              <a:avLst/>
              <a:gdLst>
                <a:gd name="connsiteX0" fmla="*/ 2094002 w 3002464"/>
                <a:gd name="connsiteY0" fmla="*/ 0 h 1816925"/>
                <a:gd name="connsiteX1" fmla="*/ 3002464 w 3002464"/>
                <a:gd name="connsiteY1" fmla="*/ 908463 h 1816925"/>
                <a:gd name="connsiteX2" fmla="*/ 2094002 w 3002464"/>
                <a:gd name="connsiteY2" fmla="*/ 1816925 h 1816925"/>
                <a:gd name="connsiteX3" fmla="*/ 2094002 w 3002464"/>
                <a:gd name="connsiteY3" fmla="*/ 1493322 h 1816925"/>
                <a:gd name="connsiteX4" fmla="*/ 0 w 3002464"/>
                <a:gd name="connsiteY4" fmla="*/ 1493322 h 1816925"/>
                <a:gd name="connsiteX5" fmla="*/ 1170103 w 3002464"/>
                <a:gd name="connsiteY5" fmla="*/ 323603 h 1816925"/>
                <a:gd name="connsiteX6" fmla="*/ 2094002 w 3002464"/>
                <a:gd name="connsiteY6" fmla="*/ 323603 h 181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2464" h="1816925">
                  <a:moveTo>
                    <a:pt x="2094002" y="0"/>
                  </a:moveTo>
                  <a:lnTo>
                    <a:pt x="3002464" y="908463"/>
                  </a:lnTo>
                  <a:lnTo>
                    <a:pt x="2094002" y="1816925"/>
                  </a:lnTo>
                  <a:lnTo>
                    <a:pt x="2094002" y="1493322"/>
                  </a:lnTo>
                  <a:lnTo>
                    <a:pt x="0" y="1493322"/>
                  </a:lnTo>
                  <a:lnTo>
                    <a:pt x="1170103" y="323603"/>
                  </a:lnTo>
                  <a:lnTo>
                    <a:pt x="2094002" y="323603"/>
                  </a:lnTo>
                  <a:close/>
                </a:path>
              </a:pathLst>
            </a:custGeom>
            <a:solidFill>
              <a:srgbClr val="00A7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43" name="直角三角形 11">
              <a:extLst>
                <a:ext uri="{FF2B5EF4-FFF2-40B4-BE49-F238E27FC236}">
                  <a16:creationId xmlns="" xmlns:a16="http://schemas.microsoft.com/office/drawing/2014/main" id="{9B6A09DA-FEF9-4DD6-B31F-128E66EF9C10}"/>
                </a:ext>
              </a:extLst>
            </p:cNvPr>
            <p:cNvSpPr/>
            <p:nvPr/>
          </p:nvSpPr>
          <p:spPr>
            <a:xfrm flipV="1">
              <a:off x="5388248" y="3186171"/>
              <a:ext cx="716952" cy="866445"/>
            </a:xfrm>
            <a:prstGeom prst="rtTriangle">
              <a:avLst/>
            </a:prstGeom>
            <a:solidFill>
              <a:srgbClr val="0082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sp>
        <p:nvSpPr>
          <p:cNvPr id="144" name="TextBox 143"/>
          <p:cNvSpPr txBox="1"/>
          <p:nvPr/>
        </p:nvSpPr>
        <p:spPr>
          <a:xfrm>
            <a:off x="657389" y="5101336"/>
            <a:ext cx="2307635" cy="369332"/>
          </a:xfrm>
          <a:prstGeom prst="rect">
            <a:avLst/>
          </a:prstGeom>
          <a:noFill/>
        </p:spPr>
        <p:txBody>
          <a:bodyPr wrap="square" rtlCol="0">
            <a:spAutoFit/>
          </a:bodyPr>
          <a:lstStyle>
            <a:defPPr>
              <a:defRPr lang="ru-RU"/>
            </a:defPPr>
            <a:lvl1pPr>
              <a:defRPr b="1">
                <a:solidFill>
                  <a:schemeClr val="bg1"/>
                </a:solidFill>
              </a:defRPr>
            </a:lvl1pPr>
          </a:lstStyle>
          <a:p>
            <a:pPr algn="ctr"/>
            <a:r>
              <a:rPr lang="ru-RU" dirty="0" smtClean="0">
                <a:latin typeface="Arial" panose="020B0604020202020204" pitchFamily="34" charset="0"/>
                <a:cs typeface="Arial" panose="020B0604020202020204" pitchFamily="34" charset="0"/>
              </a:rPr>
              <a:t>РАЗВИТИЕ</a:t>
            </a:r>
            <a:endParaRPr lang="ru-RU" dirty="0">
              <a:latin typeface="Arial" panose="020B0604020202020204" pitchFamily="34" charset="0"/>
              <a:cs typeface="Arial" panose="020B0604020202020204" pitchFamily="34" charset="0"/>
            </a:endParaRPr>
          </a:p>
        </p:txBody>
      </p:sp>
      <p:sp>
        <p:nvSpPr>
          <p:cNvPr id="145" name="Прямоугольник 144"/>
          <p:cNvSpPr/>
          <p:nvPr/>
        </p:nvSpPr>
        <p:spPr>
          <a:xfrm>
            <a:off x="3143535" y="4832540"/>
            <a:ext cx="8834561" cy="1815882"/>
          </a:xfrm>
          <a:prstGeom prst="rect">
            <a:avLst/>
          </a:prstGeom>
        </p:spPr>
        <p:txBody>
          <a:bodyPr wrap="square">
            <a:spAutoFit/>
          </a:bodyPr>
          <a:lstStyle/>
          <a:p>
            <a:pPr algn="just"/>
            <a:r>
              <a:rPr lang="ru-RU" sz="1600" dirty="0" smtClean="0">
                <a:solidFill>
                  <a:schemeClr val="accent5">
                    <a:lumMod val="50000"/>
                  </a:schemeClr>
                </a:solidFill>
                <a:latin typeface="Arial" panose="020B0604020202020204" pitchFamily="34" charset="0"/>
                <a:cs typeface="Arial" panose="020B0604020202020204" pitchFamily="34" charset="0"/>
              </a:rPr>
              <a:t>Создаются новые социальные сервисы, внедряются новый диагностический инструментарий и новые формы работы с несовершеннолетними и их родителями. Совершенствуются подходы к маршрутизации несовершеннолетних, расширяется спектр реабилитационных мероприятий, в том числе за счет привлечения внебюджетных источников финансирования  </a:t>
            </a:r>
            <a:r>
              <a:rPr lang="ru-RU" sz="1600" b="1" dirty="0" smtClean="0">
                <a:solidFill>
                  <a:schemeClr val="accent5">
                    <a:lumMod val="50000"/>
                  </a:schemeClr>
                </a:solidFill>
                <a:latin typeface="Arial" panose="020B0604020202020204" pitchFamily="34" charset="0"/>
                <a:cs typeface="Arial" panose="020B0604020202020204" pitchFamily="34" charset="0"/>
              </a:rPr>
              <a:t>(новые технологии и социальные сервисы внедрены на базе 23 организаций социального обслуживания)</a:t>
            </a:r>
          </a:p>
          <a:p>
            <a:pPr algn="just"/>
            <a:r>
              <a:rPr lang="ru-RU" sz="1600" dirty="0" smtClean="0">
                <a:solidFill>
                  <a:schemeClr val="accent5">
                    <a:lumMod val="50000"/>
                  </a:schemeClr>
                </a:solidFill>
                <a:latin typeface="Arial" panose="020B0604020202020204" pitchFamily="34" charset="0"/>
                <a:cs typeface="Arial" panose="020B0604020202020204" pitchFamily="34" charset="0"/>
              </a:rPr>
              <a:t> </a:t>
            </a:r>
            <a:endParaRPr lang="ru-RU" sz="1600" dirty="0">
              <a:solidFill>
                <a:schemeClr val="accent5">
                  <a:lumMod val="50000"/>
                </a:schemeClr>
              </a:solidFill>
              <a:latin typeface="Arial" panose="020B0604020202020204" pitchFamily="34" charset="0"/>
              <a:cs typeface="Arial" panose="020B0604020202020204" pitchFamily="34" charset="0"/>
            </a:endParaRPr>
          </a:p>
        </p:txBody>
      </p:sp>
      <p:sp>
        <p:nvSpPr>
          <p:cNvPr id="19" name="TextBox 18"/>
          <p:cNvSpPr txBox="1"/>
          <p:nvPr/>
        </p:nvSpPr>
        <p:spPr>
          <a:xfrm>
            <a:off x="-9330" y="-687"/>
            <a:ext cx="12192000" cy="276999"/>
          </a:xfrm>
          <a:prstGeom prst="rect">
            <a:avLst/>
          </a:prstGeom>
          <a:solidFill>
            <a:srgbClr val="28659C"/>
          </a:solidFill>
        </p:spPr>
        <p:txBody>
          <a:bodyPr wrap="square" rtlCol="0">
            <a:spAutoFit/>
          </a:bodyPr>
          <a:lstStyle/>
          <a:p>
            <a:pPr algn="r"/>
            <a:r>
              <a:rPr lang="ru-RU" sz="1200" b="1" dirty="0" smtClean="0">
                <a:solidFill>
                  <a:schemeClr val="bg1"/>
                </a:solidFill>
                <a:latin typeface="Arial" panose="020B0604020202020204" pitchFamily="34" charset="0"/>
                <a:cs typeface="Arial" panose="020B0604020202020204" pitchFamily="34" charset="0"/>
              </a:rPr>
              <a:t>КОЛЛЕГИЯ МИНИСТЕРСТВА ТРУДА И СОЦИАЛЬНОГО РАЗВИТИЯ НОВОСИБИРСКОЙ ОБЛАСТИ</a:t>
            </a:r>
            <a:endParaRPr lang="ru-RU" sz="1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1882628"/>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57962" y="339192"/>
            <a:ext cx="8983934" cy="646331"/>
          </a:xfrm>
          <a:prstGeom prst="rect">
            <a:avLst/>
          </a:prstGeom>
        </p:spPr>
        <p:txBody>
          <a:bodyPr wrap="square">
            <a:spAutoFit/>
          </a:bodyPr>
          <a:lstStyle/>
          <a:p>
            <a:pPr algn="ctr"/>
            <a:r>
              <a:rPr lang="ru-RU" b="1" dirty="0" smtClean="0">
                <a:solidFill>
                  <a:schemeClr val="accent5">
                    <a:lumMod val="50000"/>
                  </a:schemeClr>
                </a:solidFill>
                <a:latin typeface="Arial" panose="020B0604020202020204" pitchFamily="34" charset="0"/>
                <a:cs typeface="Arial" pitchFamily="34" charset="0"/>
              </a:rPr>
              <a:t>СОЗДАНИЕ УСЛОВИЙ ДЛЯ СОПРОВОЖДЕНИЯ ДЕТЕЙ </a:t>
            </a:r>
            <a:endParaRPr lang="en-US" b="1" dirty="0" smtClean="0">
              <a:solidFill>
                <a:schemeClr val="accent5">
                  <a:lumMod val="50000"/>
                </a:schemeClr>
              </a:solidFill>
              <a:latin typeface="Arial" panose="020B0604020202020204" pitchFamily="34" charset="0"/>
              <a:cs typeface="Arial" pitchFamily="34" charset="0"/>
            </a:endParaRPr>
          </a:p>
          <a:p>
            <a:pPr algn="ctr"/>
            <a:r>
              <a:rPr lang="ru-RU" b="1" dirty="0" smtClean="0">
                <a:solidFill>
                  <a:schemeClr val="accent5">
                    <a:lumMod val="50000"/>
                  </a:schemeClr>
                </a:solidFill>
                <a:latin typeface="Arial" panose="020B0604020202020204" pitchFamily="34" charset="0"/>
                <a:cs typeface="Arial" pitchFamily="34" charset="0"/>
              </a:rPr>
              <a:t>С ИНВАЛИДНОСТЬЮ НА ВСЕХ ВОЗРАСТНЫХ СТУПЕНЯХ РАЗВИТИЯ </a:t>
            </a:r>
            <a:endParaRPr lang="ru-RU" b="1" dirty="0">
              <a:solidFill>
                <a:schemeClr val="accent5">
                  <a:lumMod val="50000"/>
                </a:schemeClr>
              </a:solidFill>
              <a:latin typeface="Arial" panose="020B0604020202020204" pitchFamily="34" charset="0"/>
              <a:cs typeface="Arial" pitchFamily="34" charset="0"/>
            </a:endParaRPr>
          </a:p>
        </p:txBody>
      </p:sp>
      <p:sp>
        <p:nvSpPr>
          <p:cNvPr id="45" name="TextBox 44"/>
          <p:cNvSpPr txBox="1"/>
          <p:nvPr/>
        </p:nvSpPr>
        <p:spPr>
          <a:xfrm>
            <a:off x="2765473" y="1486926"/>
            <a:ext cx="6603005" cy="1107996"/>
          </a:xfrm>
          <a:prstGeom prst="rect">
            <a:avLst/>
          </a:prstGeom>
          <a:noFill/>
        </p:spPr>
        <p:txBody>
          <a:bodyPr wrap="square" rtlCol="0">
            <a:spAutoFit/>
          </a:bodyPr>
          <a:lstStyle/>
          <a:p>
            <a:pPr algn="just"/>
            <a:r>
              <a:rPr lang="ru-RU" altLang="zh-CN" b="1" dirty="0" smtClean="0">
                <a:solidFill>
                  <a:schemeClr val="accent5">
                    <a:lumMod val="50000"/>
                  </a:schemeClr>
                </a:solidFill>
                <a:latin typeface="Arial" panose="020B0604020202020204" pitchFamily="34" charset="0"/>
                <a:cs typeface="Arial" panose="020B0604020202020204" pitchFamily="34" charset="0"/>
              </a:rPr>
              <a:t>1-3 года</a:t>
            </a:r>
            <a:endParaRPr lang="en-US" altLang="zh-CN" b="1" dirty="0" smtClean="0">
              <a:solidFill>
                <a:schemeClr val="accent5">
                  <a:lumMod val="50000"/>
                </a:schemeClr>
              </a:solidFill>
              <a:latin typeface="Arial" panose="020B0604020202020204" pitchFamily="34" charset="0"/>
              <a:cs typeface="Arial" panose="020B0604020202020204" pitchFamily="34" charset="0"/>
            </a:endParaRPr>
          </a:p>
          <a:p>
            <a:pPr algn="just"/>
            <a:r>
              <a:rPr lang="ru-RU" sz="1600" dirty="0">
                <a:solidFill>
                  <a:schemeClr val="accent5">
                    <a:lumMod val="50000"/>
                  </a:schemeClr>
                </a:solidFill>
                <a:latin typeface="Arial" panose="020B0604020202020204" pitchFamily="34" charset="0"/>
                <a:cs typeface="Arial" panose="020B0604020202020204" pitchFamily="34" charset="0"/>
              </a:rPr>
              <a:t>Комплексное сопровождение семей, воспитывающих детей раннего возраста</a:t>
            </a:r>
            <a:r>
              <a:rPr lang="ru-RU" sz="1600" dirty="0" smtClean="0">
                <a:solidFill>
                  <a:schemeClr val="accent5">
                    <a:lumMod val="50000"/>
                  </a:schemeClr>
                </a:solidFill>
                <a:latin typeface="Arial" panose="020B0604020202020204" pitchFamily="34" charset="0"/>
                <a:cs typeface="Arial" panose="020B0604020202020204" pitchFamily="34" charset="0"/>
              </a:rPr>
              <a:t>, имеющих </a:t>
            </a:r>
            <a:r>
              <a:rPr lang="ru-RU" sz="1600" dirty="0">
                <a:solidFill>
                  <a:schemeClr val="accent5">
                    <a:lumMod val="50000"/>
                  </a:schemeClr>
                </a:solidFill>
                <a:latin typeface="Arial" panose="020B0604020202020204" pitchFamily="34" charset="0"/>
                <a:cs typeface="Arial" panose="020B0604020202020204" pitchFamily="34" charset="0"/>
              </a:rPr>
              <a:t>риск развития нарушений, выявленные нарушения в развитии</a:t>
            </a:r>
            <a:r>
              <a:rPr lang="ru-RU" sz="1600" dirty="0" smtClean="0">
                <a:solidFill>
                  <a:schemeClr val="accent5">
                    <a:lumMod val="50000"/>
                  </a:schemeClr>
                </a:solidFill>
                <a:latin typeface="Arial" panose="020B0604020202020204" pitchFamily="34" charset="0"/>
                <a:cs typeface="Arial" panose="020B0604020202020204" pitchFamily="34" charset="0"/>
              </a:rPr>
              <a:t>, в </a:t>
            </a:r>
            <a:r>
              <a:rPr lang="ru-RU" sz="1600" dirty="0">
                <a:solidFill>
                  <a:schemeClr val="accent5">
                    <a:lumMod val="50000"/>
                  </a:schemeClr>
                </a:solidFill>
                <a:latin typeface="Arial" panose="020B0604020202020204" pitchFamily="34" charset="0"/>
                <a:cs typeface="Arial" panose="020B0604020202020204" pitchFamily="34" charset="0"/>
              </a:rPr>
              <a:t>системе ранней </a:t>
            </a:r>
            <a:r>
              <a:rPr lang="ru-RU" sz="1600" dirty="0" smtClean="0">
                <a:solidFill>
                  <a:schemeClr val="accent5">
                    <a:lumMod val="50000"/>
                  </a:schemeClr>
                </a:solidFill>
                <a:latin typeface="Arial" panose="020B0604020202020204" pitchFamily="34" charset="0"/>
                <a:cs typeface="Arial" panose="020B0604020202020204" pitchFamily="34" charset="0"/>
              </a:rPr>
              <a:t>помощи</a:t>
            </a:r>
            <a:endParaRPr lang="ru-RU" sz="1600" kern="0" dirty="0">
              <a:solidFill>
                <a:schemeClr val="accent5">
                  <a:lumMod val="50000"/>
                </a:schemeClr>
              </a:solidFill>
              <a:latin typeface="Arial" panose="020B0604020202020204" pitchFamily="34" charset="0"/>
              <a:cs typeface="Arial" panose="020B0604020202020204" pitchFamily="34" charset="0"/>
            </a:endParaRPr>
          </a:p>
        </p:txBody>
      </p:sp>
      <p:sp>
        <p:nvSpPr>
          <p:cNvPr id="49" name="TextBox 48"/>
          <p:cNvSpPr txBox="1"/>
          <p:nvPr/>
        </p:nvSpPr>
        <p:spPr>
          <a:xfrm>
            <a:off x="2764453" y="2691429"/>
            <a:ext cx="6650938" cy="1107996"/>
          </a:xfrm>
          <a:prstGeom prst="rect">
            <a:avLst/>
          </a:prstGeom>
          <a:noFill/>
        </p:spPr>
        <p:txBody>
          <a:bodyPr wrap="square" rtlCol="0">
            <a:spAutoFit/>
          </a:bodyPr>
          <a:lstStyle/>
          <a:p>
            <a:r>
              <a:rPr lang="ru-RU" altLang="zh-CN" b="1" dirty="0" smtClean="0">
                <a:solidFill>
                  <a:schemeClr val="accent5">
                    <a:lumMod val="50000"/>
                  </a:schemeClr>
                </a:solidFill>
                <a:latin typeface="Arial" panose="020B0604020202020204" pitchFamily="34" charset="0"/>
                <a:cs typeface="Arial" panose="020B0604020202020204" pitchFamily="34" charset="0"/>
              </a:rPr>
              <a:t>4-7 лет</a:t>
            </a:r>
            <a:endParaRPr lang="en-US" altLang="zh-CN" b="1" dirty="0" smtClean="0">
              <a:solidFill>
                <a:schemeClr val="accent5">
                  <a:lumMod val="50000"/>
                </a:schemeClr>
              </a:solidFill>
              <a:latin typeface="Arial" panose="020B0604020202020204" pitchFamily="34" charset="0"/>
              <a:cs typeface="Arial" panose="020B0604020202020204" pitchFamily="34" charset="0"/>
            </a:endParaRPr>
          </a:p>
          <a:p>
            <a:pPr algn="just"/>
            <a:r>
              <a:rPr lang="ru-RU" sz="1600" dirty="0">
                <a:solidFill>
                  <a:schemeClr val="accent5">
                    <a:lumMod val="50000"/>
                  </a:schemeClr>
                </a:solidFill>
                <a:latin typeface="Arial" panose="020B0604020202020204" pitchFamily="34" charset="0"/>
                <a:cs typeface="Arial" panose="020B0604020202020204" pitchFamily="34" charset="0"/>
              </a:rPr>
              <a:t>Медико-социальная и психолого-педагогическая помощь ребенку с </a:t>
            </a:r>
            <a:r>
              <a:rPr lang="ru-RU" sz="1600" dirty="0" smtClean="0">
                <a:solidFill>
                  <a:schemeClr val="accent5">
                    <a:lumMod val="50000"/>
                  </a:schemeClr>
                </a:solidFill>
                <a:latin typeface="Arial" panose="020B0604020202020204" pitchFamily="34" charset="0"/>
                <a:cs typeface="Arial" panose="020B0604020202020204" pitchFamily="34" charset="0"/>
              </a:rPr>
              <a:t>ограниченными возможностями здоровья, включая </a:t>
            </a:r>
            <a:r>
              <a:rPr lang="ru-RU" sz="1600" dirty="0">
                <a:solidFill>
                  <a:schemeClr val="accent5">
                    <a:lumMod val="50000"/>
                  </a:schemeClr>
                </a:solidFill>
                <a:latin typeface="Arial" panose="020B0604020202020204" pitchFamily="34" charset="0"/>
                <a:cs typeface="Arial" panose="020B0604020202020204" pitchFamily="34" charset="0"/>
              </a:rPr>
              <a:t>непрерывное сопровождение </a:t>
            </a:r>
            <a:r>
              <a:rPr lang="ru-RU" sz="1600" dirty="0" smtClean="0">
                <a:solidFill>
                  <a:schemeClr val="accent5">
                    <a:lumMod val="50000"/>
                  </a:schemeClr>
                </a:solidFill>
                <a:latin typeface="Arial" panose="020B0604020202020204" pitchFamily="34" charset="0"/>
                <a:cs typeface="Arial" panose="020B0604020202020204" pitchFamily="34" charset="0"/>
              </a:rPr>
              <a:t>родителей</a:t>
            </a:r>
            <a:endParaRPr lang="ru-RU" sz="1600" dirty="0">
              <a:solidFill>
                <a:schemeClr val="accent5">
                  <a:lumMod val="50000"/>
                </a:schemeClr>
              </a:solidFill>
              <a:latin typeface="Arial" panose="020B0604020202020204" pitchFamily="34" charset="0"/>
              <a:cs typeface="Arial" panose="020B0604020202020204" pitchFamily="34" charset="0"/>
            </a:endParaRPr>
          </a:p>
        </p:txBody>
      </p:sp>
      <p:sp>
        <p:nvSpPr>
          <p:cNvPr id="53" name="TextBox 52"/>
          <p:cNvSpPr txBox="1"/>
          <p:nvPr/>
        </p:nvSpPr>
        <p:spPr>
          <a:xfrm>
            <a:off x="2779794" y="3935007"/>
            <a:ext cx="6687169" cy="1107996"/>
          </a:xfrm>
          <a:prstGeom prst="rect">
            <a:avLst/>
          </a:prstGeom>
          <a:noFill/>
        </p:spPr>
        <p:txBody>
          <a:bodyPr wrap="square" rtlCol="0">
            <a:spAutoFit/>
          </a:bodyPr>
          <a:lstStyle/>
          <a:p>
            <a:pPr algn="just"/>
            <a:r>
              <a:rPr lang="ru-RU" altLang="zh-CN" b="1" dirty="0" smtClean="0">
                <a:solidFill>
                  <a:schemeClr val="accent5">
                    <a:lumMod val="50000"/>
                  </a:schemeClr>
                </a:solidFill>
                <a:latin typeface="Arial" panose="020B0604020202020204" pitchFamily="34" charset="0"/>
                <a:cs typeface="Arial" panose="020B0604020202020204" pitchFamily="34" charset="0"/>
              </a:rPr>
              <a:t>8-16 лет</a:t>
            </a:r>
            <a:endParaRPr lang="en-US" altLang="zh-CN" b="1" dirty="0" smtClean="0">
              <a:solidFill>
                <a:schemeClr val="accent5">
                  <a:lumMod val="50000"/>
                </a:schemeClr>
              </a:solidFill>
              <a:latin typeface="Arial" panose="020B0604020202020204" pitchFamily="34" charset="0"/>
              <a:cs typeface="Arial" panose="020B0604020202020204" pitchFamily="34" charset="0"/>
            </a:endParaRPr>
          </a:p>
          <a:p>
            <a:pPr algn="just"/>
            <a:r>
              <a:rPr lang="ru-RU" sz="1600" dirty="0">
                <a:solidFill>
                  <a:schemeClr val="accent5">
                    <a:lumMod val="50000"/>
                  </a:schemeClr>
                </a:solidFill>
                <a:latin typeface="Arial" panose="020B0604020202020204" pitchFamily="34" charset="0"/>
                <a:cs typeface="Arial" panose="020B0604020202020204" pitchFamily="34" charset="0"/>
              </a:rPr>
              <a:t>Сопровождение семьи и ребёнка с </a:t>
            </a:r>
            <a:r>
              <a:rPr lang="ru-RU" sz="1600" dirty="0" smtClean="0">
                <a:solidFill>
                  <a:schemeClr val="accent5">
                    <a:lumMod val="50000"/>
                  </a:schemeClr>
                </a:solidFill>
                <a:latin typeface="Arial" panose="020B0604020202020204" pitchFamily="34" charset="0"/>
                <a:cs typeface="Arial" panose="020B0604020202020204" pitchFamily="34" charset="0"/>
              </a:rPr>
              <a:t>ОВЗ </a:t>
            </a:r>
            <a:r>
              <a:rPr lang="ru-RU" sz="1600" dirty="0">
                <a:solidFill>
                  <a:schemeClr val="accent5">
                    <a:lumMod val="50000"/>
                  </a:schemeClr>
                </a:solidFill>
                <a:latin typeface="Arial" panose="020B0604020202020204" pitchFamily="34" charset="0"/>
                <a:cs typeface="Arial" panose="020B0604020202020204" pitchFamily="34" charset="0"/>
              </a:rPr>
              <a:t>в период подготовки к </a:t>
            </a:r>
            <a:r>
              <a:rPr lang="ru-RU" sz="1600" dirty="0" smtClean="0">
                <a:solidFill>
                  <a:schemeClr val="accent5">
                    <a:lumMod val="50000"/>
                  </a:schemeClr>
                </a:solidFill>
                <a:latin typeface="Arial" panose="020B0604020202020204" pitchFamily="34" charset="0"/>
                <a:cs typeface="Arial" panose="020B0604020202020204" pitchFamily="34" charset="0"/>
              </a:rPr>
              <a:t>самостоятельной жизни</a:t>
            </a:r>
            <a:r>
              <a:rPr lang="ru-RU" sz="1600" dirty="0">
                <a:solidFill>
                  <a:schemeClr val="accent5">
                    <a:lumMod val="50000"/>
                  </a:schemeClr>
                </a:solidFill>
                <a:latin typeface="Arial" panose="020B0604020202020204" pitchFamily="34" charset="0"/>
                <a:cs typeface="Arial" panose="020B0604020202020204" pitchFamily="34" charset="0"/>
              </a:rPr>
              <a:t>, </a:t>
            </a:r>
            <a:r>
              <a:rPr lang="ru-RU" sz="1600" dirty="0" smtClean="0">
                <a:solidFill>
                  <a:schemeClr val="accent5">
                    <a:lumMod val="50000"/>
                  </a:schemeClr>
                </a:solidFill>
                <a:latin typeface="Arial" panose="020B0604020202020204" pitchFamily="34" charset="0"/>
                <a:cs typeface="Arial" panose="020B0604020202020204" pitchFamily="34" charset="0"/>
              </a:rPr>
              <a:t>преемственность </a:t>
            </a:r>
            <a:r>
              <a:rPr lang="ru-RU" sz="1600" dirty="0">
                <a:solidFill>
                  <a:schemeClr val="accent5">
                    <a:lumMod val="50000"/>
                  </a:schemeClr>
                </a:solidFill>
                <a:latin typeface="Arial" panose="020B0604020202020204" pitchFamily="34" charset="0"/>
                <a:cs typeface="Arial" panose="020B0604020202020204" pitchFamily="34" charset="0"/>
              </a:rPr>
              <a:t>при </a:t>
            </a:r>
            <a:r>
              <a:rPr lang="ru-RU" sz="1600" dirty="0" smtClean="0">
                <a:solidFill>
                  <a:schemeClr val="accent5">
                    <a:lumMod val="50000"/>
                  </a:schemeClr>
                </a:solidFill>
                <a:latin typeface="Arial" panose="020B0604020202020204" pitchFamily="34" charset="0"/>
                <a:cs typeface="Arial" panose="020B0604020202020204" pitchFamily="34" charset="0"/>
              </a:rPr>
              <a:t>переходе в </a:t>
            </a:r>
            <a:r>
              <a:rPr lang="ru-RU" sz="1600" dirty="0">
                <a:solidFill>
                  <a:schemeClr val="accent5">
                    <a:lumMod val="50000"/>
                  </a:schemeClr>
                </a:solidFill>
                <a:latin typeface="Arial" panose="020B0604020202020204" pitchFamily="34" charset="0"/>
                <a:cs typeface="Arial" panose="020B0604020202020204" pitchFamily="34" charset="0"/>
              </a:rPr>
              <a:t>систему сопровождаемого </a:t>
            </a:r>
            <a:r>
              <a:rPr lang="ru-RU" sz="1600" dirty="0" smtClean="0">
                <a:solidFill>
                  <a:schemeClr val="accent5">
                    <a:lumMod val="50000"/>
                  </a:schemeClr>
                </a:solidFill>
                <a:latin typeface="Arial" panose="020B0604020202020204" pitchFamily="34" charset="0"/>
                <a:cs typeface="Arial" panose="020B0604020202020204" pitchFamily="34" charset="0"/>
              </a:rPr>
              <a:t>проживания</a:t>
            </a:r>
            <a:endParaRPr lang="ru-RU" sz="1600" dirty="0">
              <a:solidFill>
                <a:schemeClr val="accent5">
                  <a:lumMod val="50000"/>
                </a:schemeClr>
              </a:solidFill>
              <a:latin typeface="Arial" panose="020B0604020202020204" pitchFamily="34" charset="0"/>
              <a:cs typeface="Arial" panose="020B0604020202020204" pitchFamily="34" charset="0"/>
            </a:endParaRPr>
          </a:p>
        </p:txBody>
      </p:sp>
      <p:grpSp>
        <p:nvGrpSpPr>
          <p:cNvPr id="3" name="Группа 2"/>
          <p:cNvGrpSpPr/>
          <p:nvPr/>
        </p:nvGrpSpPr>
        <p:grpSpPr>
          <a:xfrm>
            <a:off x="164901" y="502752"/>
            <a:ext cx="2439626" cy="5574497"/>
            <a:chOff x="164901" y="502752"/>
            <a:chExt cx="2506540" cy="5574497"/>
          </a:xfrm>
          <a:solidFill>
            <a:schemeClr val="accent1">
              <a:lumMod val="20000"/>
              <a:lumOff val="80000"/>
            </a:schemeClr>
          </a:solidFill>
        </p:grpSpPr>
        <p:sp>
          <p:nvSpPr>
            <p:cNvPr id="31" name="空心弧 3"/>
            <p:cNvSpPr/>
            <p:nvPr/>
          </p:nvSpPr>
          <p:spPr>
            <a:xfrm>
              <a:off x="917367" y="1552421"/>
              <a:ext cx="1386123" cy="1309819"/>
            </a:xfrm>
            <a:prstGeom prst="blockArc">
              <a:avLst>
                <a:gd name="adj1" fmla="val 14475132"/>
                <a:gd name="adj2" fmla="val 45922"/>
                <a:gd name="adj3" fmla="val 10057"/>
              </a:avLst>
            </a:prstGeom>
            <a:grpFill/>
            <a:ln w="25400" cap="flat" cmpd="sng" algn="ctr">
              <a:noFill/>
              <a:prstDash val="solid"/>
            </a:ln>
            <a:effectLst/>
          </p:spPr>
          <p:txBody>
            <a:bodyPr rtlCol="0" anchor="ctr"/>
            <a:lstStyle/>
            <a:p>
              <a:pPr algn="ctr">
                <a:defRPr/>
              </a:pPr>
              <a:endParaRPr lang="zh-CN" altLang="en-US" kern="0" smtClean="0">
                <a:solidFill>
                  <a:prstClr val="black"/>
                </a:solidFill>
              </a:endParaRPr>
            </a:p>
          </p:txBody>
        </p:sp>
        <p:sp>
          <p:nvSpPr>
            <p:cNvPr id="32" name="空心弧 4"/>
            <p:cNvSpPr/>
            <p:nvPr/>
          </p:nvSpPr>
          <p:spPr>
            <a:xfrm flipV="1">
              <a:off x="917367" y="1664691"/>
              <a:ext cx="1386123" cy="1309819"/>
            </a:xfrm>
            <a:prstGeom prst="blockArc">
              <a:avLst>
                <a:gd name="adj1" fmla="val 13928781"/>
                <a:gd name="adj2" fmla="val 45922"/>
                <a:gd name="adj3" fmla="val 10057"/>
              </a:avLst>
            </a:prstGeom>
            <a:grpFill/>
            <a:ln w="25400" cap="flat" cmpd="sng" algn="ctr">
              <a:noFill/>
              <a:prstDash val="solid"/>
            </a:ln>
            <a:effectLst/>
          </p:spPr>
          <p:txBody>
            <a:bodyPr rtlCol="0" anchor="ctr"/>
            <a:lstStyle/>
            <a:p>
              <a:pPr algn="ctr">
                <a:defRPr/>
              </a:pPr>
              <a:endParaRPr lang="zh-CN" altLang="en-US" kern="0" smtClean="0">
                <a:solidFill>
                  <a:prstClr val="black"/>
                </a:solidFill>
              </a:endParaRPr>
            </a:p>
          </p:txBody>
        </p:sp>
        <p:sp>
          <p:nvSpPr>
            <p:cNvPr id="33" name="空心弧 14"/>
            <p:cNvSpPr/>
            <p:nvPr/>
          </p:nvSpPr>
          <p:spPr>
            <a:xfrm flipH="1">
              <a:off x="164901" y="2586668"/>
              <a:ext cx="1386123" cy="1309819"/>
            </a:xfrm>
            <a:prstGeom prst="blockArc">
              <a:avLst>
                <a:gd name="adj1" fmla="val 14475132"/>
                <a:gd name="adj2" fmla="val 45922"/>
                <a:gd name="adj3" fmla="val 10057"/>
              </a:avLst>
            </a:prstGeom>
            <a:grpFill/>
            <a:ln w="25400" cap="flat" cmpd="sng" algn="ctr">
              <a:noFill/>
              <a:prstDash val="solid"/>
            </a:ln>
            <a:effectLst/>
          </p:spPr>
          <p:txBody>
            <a:bodyPr rtlCol="0" anchor="ctr"/>
            <a:lstStyle/>
            <a:p>
              <a:pPr algn="ctr">
                <a:defRPr/>
              </a:pPr>
              <a:endParaRPr lang="zh-CN" altLang="en-US" kern="0" smtClean="0">
                <a:solidFill>
                  <a:prstClr val="black"/>
                </a:solidFill>
              </a:endParaRPr>
            </a:p>
          </p:txBody>
        </p:sp>
        <p:sp>
          <p:nvSpPr>
            <p:cNvPr id="34" name="空心弧 15"/>
            <p:cNvSpPr/>
            <p:nvPr/>
          </p:nvSpPr>
          <p:spPr>
            <a:xfrm flipH="1" flipV="1">
              <a:off x="164901" y="2698938"/>
              <a:ext cx="1386123" cy="1309819"/>
            </a:xfrm>
            <a:prstGeom prst="blockArc">
              <a:avLst>
                <a:gd name="adj1" fmla="val 13928781"/>
                <a:gd name="adj2" fmla="val 45922"/>
                <a:gd name="adj3" fmla="val 10057"/>
              </a:avLst>
            </a:prstGeom>
            <a:grpFill/>
            <a:ln w="25400" cap="flat" cmpd="sng" algn="ctr">
              <a:noFill/>
              <a:prstDash val="solid"/>
            </a:ln>
            <a:effectLst/>
          </p:spPr>
          <p:txBody>
            <a:bodyPr rtlCol="0" anchor="ctr"/>
            <a:lstStyle/>
            <a:p>
              <a:pPr algn="ctr">
                <a:defRPr/>
              </a:pPr>
              <a:endParaRPr lang="zh-CN" altLang="en-US" kern="0" smtClean="0">
                <a:solidFill>
                  <a:prstClr val="black"/>
                </a:solidFill>
              </a:endParaRPr>
            </a:p>
          </p:txBody>
        </p:sp>
        <p:sp>
          <p:nvSpPr>
            <p:cNvPr id="35" name="空心弧 17"/>
            <p:cNvSpPr/>
            <p:nvPr/>
          </p:nvSpPr>
          <p:spPr>
            <a:xfrm>
              <a:off x="917367" y="3620914"/>
              <a:ext cx="1386123" cy="1309819"/>
            </a:xfrm>
            <a:prstGeom prst="blockArc">
              <a:avLst>
                <a:gd name="adj1" fmla="val 14475132"/>
                <a:gd name="adj2" fmla="val 45922"/>
                <a:gd name="adj3" fmla="val 10057"/>
              </a:avLst>
            </a:prstGeom>
            <a:grpFill/>
            <a:ln w="25400" cap="flat" cmpd="sng" algn="ctr">
              <a:noFill/>
              <a:prstDash val="solid"/>
            </a:ln>
            <a:effectLst/>
          </p:spPr>
          <p:txBody>
            <a:bodyPr rtlCol="0" anchor="ctr"/>
            <a:lstStyle/>
            <a:p>
              <a:pPr algn="ctr">
                <a:defRPr/>
              </a:pPr>
              <a:endParaRPr lang="zh-CN" altLang="en-US" kern="0" smtClean="0">
                <a:solidFill>
                  <a:prstClr val="black"/>
                </a:solidFill>
              </a:endParaRPr>
            </a:p>
          </p:txBody>
        </p:sp>
        <p:sp>
          <p:nvSpPr>
            <p:cNvPr id="36" name="空心弧 18"/>
            <p:cNvSpPr/>
            <p:nvPr/>
          </p:nvSpPr>
          <p:spPr>
            <a:xfrm flipV="1">
              <a:off x="917367" y="3733184"/>
              <a:ext cx="1386123" cy="1309819"/>
            </a:xfrm>
            <a:prstGeom prst="blockArc">
              <a:avLst>
                <a:gd name="adj1" fmla="val 13928781"/>
                <a:gd name="adj2" fmla="val 45922"/>
                <a:gd name="adj3" fmla="val 10057"/>
              </a:avLst>
            </a:prstGeom>
            <a:grpFill/>
            <a:ln w="25400" cap="flat" cmpd="sng" algn="ctr">
              <a:noFill/>
              <a:prstDash val="solid"/>
            </a:ln>
            <a:effectLst/>
          </p:spPr>
          <p:txBody>
            <a:bodyPr rtlCol="0" anchor="ctr"/>
            <a:lstStyle/>
            <a:p>
              <a:pPr algn="ctr">
                <a:defRPr/>
              </a:pPr>
              <a:endParaRPr lang="zh-CN" altLang="en-US" kern="0" smtClean="0">
                <a:solidFill>
                  <a:prstClr val="black"/>
                </a:solidFill>
              </a:endParaRPr>
            </a:p>
          </p:txBody>
        </p:sp>
        <p:sp>
          <p:nvSpPr>
            <p:cNvPr id="37" name="空心弧 20"/>
            <p:cNvSpPr/>
            <p:nvPr/>
          </p:nvSpPr>
          <p:spPr>
            <a:xfrm flipH="1">
              <a:off x="164901" y="4655160"/>
              <a:ext cx="1386123" cy="1309819"/>
            </a:xfrm>
            <a:prstGeom prst="blockArc">
              <a:avLst>
                <a:gd name="adj1" fmla="val 14475132"/>
                <a:gd name="adj2" fmla="val 45922"/>
                <a:gd name="adj3" fmla="val 10057"/>
              </a:avLst>
            </a:prstGeom>
            <a:grpFill/>
            <a:ln w="25400" cap="flat" cmpd="sng" algn="ctr">
              <a:noFill/>
              <a:prstDash val="solid"/>
            </a:ln>
            <a:effectLst/>
          </p:spPr>
          <p:txBody>
            <a:bodyPr rtlCol="0" anchor="ctr"/>
            <a:lstStyle/>
            <a:p>
              <a:pPr algn="ctr">
                <a:defRPr/>
              </a:pPr>
              <a:endParaRPr lang="zh-CN" altLang="en-US" kern="0" smtClean="0">
                <a:solidFill>
                  <a:prstClr val="black"/>
                </a:solidFill>
              </a:endParaRPr>
            </a:p>
          </p:txBody>
        </p:sp>
        <p:sp>
          <p:nvSpPr>
            <p:cNvPr id="38" name="空心弧 21"/>
            <p:cNvSpPr/>
            <p:nvPr/>
          </p:nvSpPr>
          <p:spPr>
            <a:xfrm flipH="1" flipV="1">
              <a:off x="164901" y="4767431"/>
              <a:ext cx="1386123" cy="1309818"/>
            </a:xfrm>
            <a:prstGeom prst="blockArc">
              <a:avLst>
                <a:gd name="adj1" fmla="val 12408394"/>
                <a:gd name="adj2" fmla="val 45922"/>
                <a:gd name="adj3" fmla="val 10057"/>
              </a:avLst>
            </a:prstGeom>
            <a:grpFill/>
            <a:ln w="25400" cap="flat" cmpd="sng" algn="ctr">
              <a:noFill/>
              <a:prstDash val="solid"/>
            </a:ln>
            <a:effectLst/>
          </p:spPr>
          <p:txBody>
            <a:bodyPr rtlCol="0" anchor="ctr"/>
            <a:lstStyle/>
            <a:p>
              <a:pPr algn="ctr">
                <a:defRPr/>
              </a:pPr>
              <a:endParaRPr lang="zh-CN" altLang="en-US" kern="0" smtClean="0">
                <a:solidFill>
                  <a:prstClr val="black"/>
                </a:solidFill>
              </a:endParaRPr>
            </a:p>
          </p:txBody>
        </p:sp>
        <p:sp>
          <p:nvSpPr>
            <p:cNvPr id="39" name="空心弧 23"/>
            <p:cNvSpPr/>
            <p:nvPr/>
          </p:nvSpPr>
          <p:spPr>
            <a:xfrm flipH="1">
              <a:off x="164901" y="518175"/>
              <a:ext cx="1386123" cy="1309818"/>
            </a:xfrm>
            <a:prstGeom prst="blockArc">
              <a:avLst>
                <a:gd name="adj1" fmla="val 17273819"/>
                <a:gd name="adj2" fmla="val 45922"/>
                <a:gd name="adj3" fmla="val 10057"/>
              </a:avLst>
            </a:prstGeom>
            <a:grpFill/>
            <a:ln w="25400" cap="flat" cmpd="sng" algn="ctr">
              <a:noFill/>
              <a:prstDash val="solid"/>
            </a:ln>
            <a:effectLst/>
          </p:spPr>
          <p:txBody>
            <a:bodyPr rtlCol="0" anchor="ctr"/>
            <a:lstStyle/>
            <a:p>
              <a:pPr algn="ctr">
                <a:defRPr/>
              </a:pPr>
              <a:endParaRPr lang="zh-CN" altLang="en-US" kern="0" smtClean="0">
                <a:solidFill>
                  <a:prstClr val="black"/>
                </a:solidFill>
              </a:endParaRPr>
            </a:p>
          </p:txBody>
        </p:sp>
        <p:sp>
          <p:nvSpPr>
            <p:cNvPr id="40" name="空心弧 24"/>
            <p:cNvSpPr/>
            <p:nvPr/>
          </p:nvSpPr>
          <p:spPr>
            <a:xfrm flipH="1" flipV="1">
              <a:off x="164901" y="630445"/>
              <a:ext cx="1386123" cy="1309819"/>
            </a:xfrm>
            <a:prstGeom prst="blockArc">
              <a:avLst>
                <a:gd name="adj1" fmla="val 13928781"/>
                <a:gd name="adj2" fmla="val 45922"/>
                <a:gd name="adj3" fmla="val 10057"/>
              </a:avLst>
            </a:prstGeom>
            <a:grpFill/>
            <a:ln w="25400" cap="flat" cmpd="sng" algn="ctr">
              <a:noFill/>
              <a:prstDash val="solid"/>
            </a:ln>
            <a:effectLst/>
          </p:spPr>
          <p:txBody>
            <a:bodyPr rtlCol="0" anchor="ctr"/>
            <a:lstStyle/>
            <a:p>
              <a:pPr algn="ctr">
                <a:defRPr/>
              </a:pPr>
              <a:endParaRPr lang="zh-CN" altLang="en-US" kern="0" smtClean="0">
                <a:solidFill>
                  <a:prstClr val="black"/>
                </a:solidFill>
              </a:endParaRPr>
            </a:p>
          </p:txBody>
        </p:sp>
        <p:sp>
          <p:nvSpPr>
            <p:cNvPr id="75" name="空心弧 3"/>
            <p:cNvSpPr/>
            <p:nvPr/>
          </p:nvSpPr>
          <p:spPr>
            <a:xfrm>
              <a:off x="917367" y="1536998"/>
              <a:ext cx="1386123" cy="1309819"/>
            </a:xfrm>
            <a:prstGeom prst="blockArc">
              <a:avLst>
                <a:gd name="adj1" fmla="val 14475132"/>
                <a:gd name="adj2" fmla="val 45922"/>
                <a:gd name="adj3" fmla="val 10057"/>
              </a:avLst>
            </a:prstGeom>
            <a:grpFill/>
            <a:ln w="25400" cap="flat" cmpd="sng" algn="ctr">
              <a:noFill/>
              <a:prstDash val="solid"/>
            </a:ln>
            <a:effectLst/>
          </p:spPr>
          <p:txBody>
            <a:bodyPr rtlCol="0" anchor="ctr"/>
            <a:lstStyle/>
            <a:p>
              <a:pPr algn="ctr">
                <a:defRPr/>
              </a:pPr>
              <a:endParaRPr lang="zh-CN" altLang="en-US" kern="0" smtClean="0">
                <a:solidFill>
                  <a:prstClr val="black"/>
                </a:solidFill>
              </a:endParaRPr>
            </a:p>
          </p:txBody>
        </p:sp>
        <p:sp>
          <p:nvSpPr>
            <p:cNvPr id="76" name="空心弧 4"/>
            <p:cNvSpPr/>
            <p:nvPr/>
          </p:nvSpPr>
          <p:spPr>
            <a:xfrm flipV="1">
              <a:off x="917367" y="1649268"/>
              <a:ext cx="1386123" cy="1309819"/>
            </a:xfrm>
            <a:prstGeom prst="blockArc">
              <a:avLst>
                <a:gd name="adj1" fmla="val 13928781"/>
                <a:gd name="adj2" fmla="val 45922"/>
                <a:gd name="adj3" fmla="val 10057"/>
              </a:avLst>
            </a:prstGeom>
            <a:grpFill/>
            <a:ln w="25400" cap="flat" cmpd="sng" algn="ctr">
              <a:noFill/>
              <a:prstDash val="solid"/>
            </a:ln>
            <a:effectLst/>
          </p:spPr>
          <p:txBody>
            <a:bodyPr rtlCol="0" anchor="ctr"/>
            <a:lstStyle/>
            <a:p>
              <a:pPr algn="ctr">
                <a:defRPr/>
              </a:pPr>
              <a:endParaRPr lang="zh-CN" altLang="en-US" kern="0" smtClean="0">
                <a:solidFill>
                  <a:prstClr val="black"/>
                </a:solidFill>
              </a:endParaRPr>
            </a:p>
          </p:txBody>
        </p:sp>
        <p:sp>
          <p:nvSpPr>
            <p:cNvPr id="77" name="空心弧 14"/>
            <p:cNvSpPr/>
            <p:nvPr/>
          </p:nvSpPr>
          <p:spPr>
            <a:xfrm flipH="1">
              <a:off x="164901" y="2571245"/>
              <a:ext cx="1386123" cy="1309819"/>
            </a:xfrm>
            <a:prstGeom prst="blockArc">
              <a:avLst>
                <a:gd name="adj1" fmla="val 14475132"/>
                <a:gd name="adj2" fmla="val 45922"/>
                <a:gd name="adj3" fmla="val 10057"/>
              </a:avLst>
            </a:prstGeom>
            <a:grpFill/>
            <a:ln w="25400" cap="flat" cmpd="sng" algn="ctr">
              <a:noFill/>
              <a:prstDash val="solid"/>
            </a:ln>
            <a:effectLst/>
          </p:spPr>
          <p:txBody>
            <a:bodyPr rtlCol="0" anchor="ctr"/>
            <a:lstStyle/>
            <a:p>
              <a:pPr algn="ctr">
                <a:defRPr/>
              </a:pPr>
              <a:endParaRPr lang="zh-CN" altLang="en-US" kern="0" smtClean="0">
                <a:solidFill>
                  <a:prstClr val="black"/>
                </a:solidFill>
              </a:endParaRPr>
            </a:p>
          </p:txBody>
        </p:sp>
        <p:sp>
          <p:nvSpPr>
            <p:cNvPr id="78" name="空心弧 15"/>
            <p:cNvSpPr/>
            <p:nvPr/>
          </p:nvSpPr>
          <p:spPr>
            <a:xfrm flipH="1" flipV="1">
              <a:off x="164901" y="2683515"/>
              <a:ext cx="1386123" cy="1309819"/>
            </a:xfrm>
            <a:prstGeom prst="blockArc">
              <a:avLst>
                <a:gd name="adj1" fmla="val 13928781"/>
                <a:gd name="adj2" fmla="val 45922"/>
                <a:gd name="adj3" fmla="val 10057"/>
              </a:avLst>
            </a:prstGeom>
            <a:grpFill/>
            <a:ln w="25400" cap="flat" cmpd="sng" algn="ctr">
              <a:noFill/>
              <a:prstDash val="solid"/>
            </a:ln>
            <a:effectLst/>
          </p:spPr>
          <p:txBody>
            <a:bodyPr rtlCol="0" anchor="ctr"/>
            <a:lstStyle/>
            <a:p>
              <a:pPr algn="ctr">
                <a:defRPr/>
              </a:pPr>
              <a:endParaRPr lang="zh-CN" altLang="en-US" kern="0" smtClean="0">
                <a:solidFill>
                  <a:prstClr val="black"/>
                </a:solidFill>
              </a:endParaRPr>
            </a:p>
          </p:txBody>
        </p:sp>
        <p:sp>
          <p:nvSpPr>
            <p:cNvPr id="79" name="空心弧 17"/>
            <p:cNvSpPr/>
            <p:nvPr/>
          </p:nvSpPr>
          <p:spPr>
            <a:xfrm>
              <a:off x="917367" y="3605491"/>
              <a:ext cx="1386123" cy="1309819"/>
            </a:xfrm>
            <a:prstGeom prst="blockArc">
              <a:avLst>
                <a:gd name="adj1" fmla="val 14475132"/>
                <a:gd name="adj2" fmla="val 45922"/>
                <a:gd name="adj3" fmla="val 10057"/>
              </a:avLst>
            </a:prstGeom>
            <a:grpFill/>
            <a:ln w="25400" cap="flat" cmpd="sng" algn="ctr">
              <a:noFill/>
              <a:prstDash val="solid"/>
            </a:ln>
            <a:effectLst/>
          </p:spPr>
          <p:txBody>
            <a:bodyPr rtlCol="0" anchor="ctr"/>
            <a:lstStyle/>
            <a:p>
              <a:pPr algn="ctr">
                <a:defRPr/>
              </a:pPr>
              <a:endParaRPr lang="zh-CN" altLang="en-US" kern="0" smtClean="0">
                <a:solidFill>
                  <a:prstClr val="black"/>
                </a:solidFill>
              </a:endParaRPr>
            </a:p>
          </p:txBody>
        </p:sp>
        <p:sp>
          <p:nvSpPr>
            <p:cNvPr id="80" name="空心弧 23"/>
            <p:cNvSpPr/>
            <p:nvPr/>
          </p:nvSpPr>
          <p:spPr>
            <a:xfrm flipH="1">
              <a:off x="164901" y="502752"/>
              <a:ext cx="1386123" cy="1309818"/>
            </a:xfrm>
            <a:prstGeom prst="blockArc">
              <a:avLst>
                <a:gd name="adj1" fmla="val 17273819"/>
                <a:gd name="adj2" fmla="val 45922"/>
                <a:gd name="adj3" fmla="val 10057"/>
              </a:avLst>
            </a:prstGeom>
            <a:grpFill/>
            <a:ln w="25400" cap="flat" cmpd="sng" algn="ctr">
              <a:noFill/>
              <a:prstDash val="solid"/>
            </a:ln>
            <a:effectLst/>
          </p:spPr>
          <p:txBody>
            <a:bodyPr rtlCol="0" anchor="ctr"/>
            <a:lstStyle/>
            <a:p>
              <a:pPr algn="ctr">
                <a:defRPr/>
              </a:pPr>
              <a:endParaRPr lang="zh-CN" altLang="en-US" kern="0" smtClean="0">
                <a:solidFill>
                  <a:prstClr val="black"/>
                </a:solidFill>
              </a:endParaRPr>
            </a:p>
          </p:txBody>
        </p:sp>
        <p:sp>
          <p:nvSpPr>
            <p:cNvPr id="81" name="空心弧 24"/>
            <p:cNvSpPr/>
            <p:nvPr/>
          </p:nvSpPr>
          <p:spPr>
            <a:xfrm flipH="1" flipV="1">
              <a:off x="164901" y="615022"/>
              <a:ext cx="1386123" cy="1309819"/>
            </a:xfrm>
            <a:prstGeom prst="blockArc">
              <a:avLst>
                <a:gd name="adj1" fmla="val 13928781"/>
                <a:gd name="adj2" fmla="val 45922"/>
                <a:gd name="adj3" fmla="val 10057"/>
              </a:avLst>
            </a:prstGeom>
            <a:grpFill/>
            <a:ln w="25400" cap="flat" cmpd="sng" algn="ctr">
              <a:noFill/>
              <a:prstDash val="solid"/>
            </a:ln>
            <a:effectLst/>
          </p:spPr>
          <p:txBody>
            <a:bodyPr rtlCol="0" anchor="ctr"/>
            <a:lstStyle/>
            <a:p>
              <a:pPr algn="ctr">
                <a:defRPr/>
              </a:pPr>
              <a:endParaRPr lang="zh-CN" altLang="en-US" kern="0" smtClean="0">
                <a:solidFill>
                  <a:prstClr val="black"/>
                </a:solidFill>
              </a:endParaRPr>
            </a:p>
          </p:txBody>
        </p:sp>
        <p:sp>
          <p:nvSpPr>
            <p:cNvPr id="43" name="TextBox 42"/>
            <p:cNvSpPr txBox="1"/>
            <p:nvPr/>
          </p:nvSpPr>
          <p:spPr>
            <a:xfrm>
              <a:off x="469232" y="2047783"/>
              <a:ext cx="1600503" cy="369332"/>
            </a:xfrm>
            <a:prstGeom prst="rect">
              <a:avLst/>
            </a:prstGeom>
            <a:noFill/>
            <a:effectLst/>
          </p:spPr>
          <p:txBody>
            <a:bodyPr wrap="none" rtlCol="0">
              <a:spAutoFit/>
            </a:bodyPr>
            <a:lstStyle/>
            <a:p>
              <a:r>
                <a:rPr lang="en-US" altLang="zh-CN" b="1" dirty="0" smtClean="0">
                  <a:solidFill>
                    <a:schemeClr val="accent5">
                      <a:lumMod val="50000"/>
                    </a:schemeClr>
                  </a:solidFill>
                  <a:latin typeface="Arial" panose="020B0604020202020204" pitchFamily="34" charset="0"/>
                  <a:ea typeface="Arial Unicode MS" pitchFamily="34" charset="-122"/>
                  <a:cs typeface="Arial" panose="020B0604020202020204" pitchFamily="34" charset="0"/>
                </a:rPr>
                <a:t>1</a:t>
              </a:r>
              <a:r>
                <a:rPr lang="ru-RU" altLang="zh-CN" b="1" dirty="0" smtClean="0">
                  <a:solidFill>
                    <a:schemeClr val="accent5">
                      <a:lumMod val="50000"/>
                    </a:schemeClr>
                  </a:solidFill>
                  <a:latin typeface="Arial" panose="020B0604020202020204" pitchFamily="34" charset="0"/>
                  <a:ea typeface="Arial Unicode MS" pitchFamily="34" charset="-122"/>
                  <a:cs typeface="Arial" panose="020B0604020202020204" pitchFamily="34" charset="0"/>
                </a:rPr>
                <a:t> компонент</a:t>
              </a:r>
              <a:endParaRPr lang="zh-CN" altLang="en-US" b="1" dirty="0">
                <a:solidFill>
                  <a:schemeClr val="accent5">
                    <a:lumMod val="50000"/>
                  </a:schemeClr>
                </a:solidFill>
                <a:latin typeface="Arial" panose="020B0604020202020204" pitchFamily="34" charset="0"/>
                <a:ea typeface="Arial Unicode MS" pitchFamily="34" charset="-122"/>
                <a:cs typeface="Arial" panose="020B0604020202020204" pitchFamily="34" charset="0"/>
              </a:endParaRPr>
            </a:p>
          </p:txBody>
        </p:sp>
        <p:sp>
          <p:nvSpPr>
            <p:cNvPr id="44" name="燕尾形 35"/>
            <p:cNvSpPr/>
            <p:nvPr/>
          </p:nvSpPr>
          <p:spPr>
            <a:xfrm>
              <a:off x="2425004" y="2156438"/>
              <a:ext cx="228609" cy="216024"/>
            </a:xfrm>
            <a:prstGeom prst="chevron">
              <a:avLst/>
            </a:prstGeom>
            <a:grpFill/>
            <a:ln w="25400" cap="flat" cmpd="sng" algn="ctr">
              <a:noFill/>
              <a:prstDash val="solid"/>
            </a:ln>
            <a:effectLst/>
          </p:spPr>
          <p:txBody>
            <a:bodyPr rtlCol="0" anchor="ctr"/>
            <a:lstStyle/>
            <a:p>
              <a:pPr algn="ctr">
                <a:defRPr/>
              </a:pPr>
              <a:endParaRPr lang="zh-CN" altLang="en-US" sz="1600" kern="0" smtClean="0">
                <a:solidFill>
                  <a:prstClr val="black"/>
                </a:solidFill>
                <a:latin typeface="Arial" panose="020B0604020202020204" pitchFamily="34" charset="0"/>
                <a:cs typeface="Arial" panose="020B0604020202020204" pitchFamily="34" charset="0"/>
              </a:endParaRPr>
            </a:p>
          </p:txBody>
        </p:sp>
        <p:sp>
          <p:nvSpPr>
            <p:cNvPr id="47" name="TextBox 46"/>
            <p:cNvSpPr txBox="1"/>
            <p:nvPr/>
          </p:nvSpPr>
          <p:spPr>
            <a:xfrm>
              <a:off x="469232" y="3121564"/>
              <a:ext cx="1600503" cy="369332"/>
            </a:xfrm>
            <a:prstGeom prst="rect">
              <a:avLst/>
            </a:prstGeom>
            <a:noFill/>
            <a:effectLst/>
          </p:spPr>
          <p:txBody>
            <a:bodyPr wrap="none" rtlCol="0">
              <a:spAutoFit/>
            </a:bodyPr>
            <a:lstStyle/>
            <a:p>
              <a:r>
                <a:rPr lang="ru-RU" altLang="zh-CN" b="1" dirty="0" smtClean="0">
                  <a:solidFill>
                    <a:schemeClr val="accent5">
                      <a:lumMod val="50000"/>
                    </a:schemeClr>
                  </a:solidFill>
                  <a:latin typeface="Arial" panose="020B0604020202020204" pitchFamily="34" charset="0"/>
                  <a:ea typeface="Arial Unicode MS" pitchFamily="34" charset="-122"/>
                  <a:cs typeface="Arial" panose="020B0604020202020204" pitchFamily="34" charset="0"/>
                </a:rPr>
                <a:t>2 компонент</a:t>
              </a:r>
              <a:endParaRPr lang="zh-CN" altLang="en-US" b="1" dirty="0">
                <a:solidFill>
                  <a:schemeClr val="accent5">
                    <a:lumMod val="50000"/>
                  </a:schemeClr>
                </a:solidFill>
                <a:latin typeface="Arial" panose="020B0604020202020204" pitchFamily="34" charset="0"/>
                <a:ea typeface="Arial Unicode MS" pitchFamily="34" charset="-122"/>
                <a:cs typeface="Arial" panose="020B0604020202020204" pitchFamily="34" charset="0"/>
              </a:endParaRPr>
            </a:p>
          </p:txBody>
        </p:sp>
        <p:sp>
          <p:nvSpPr>
            <p:cNvPr id="48" name="燕尾形 34"/>
            <p:cNvSpPr/>
            <p:nvPr/>
          </p:nvSpPr>
          <p:spPr>
            <a:xfrm>
              <a:off x="2428274" y="3190404"/>
              <a:ext cx="199117" cy="216024"/>
            </a:xfrm>
            <a:prstGeom prst="chevron">
              <a:avLst/>
            </a:prstGeom>
            <a:grpFill/>
            <a:ln w="25400" cap="flat" cmpd="sng" algn="ctr">
              <a:noFill/>
              <a:prstDash val="solid"/>
            </a:ln>
            <a:effectLst/>
          </p:spPr>
          <p:txBody>
            <a:bodyPr rtlCol="0" anchor="ctr"/>
            <a:lstStyle/>
            <a:p>
              <a:pPr algn="ctr">
                <a:defRPr/>
              </a:pPr>
              <a:endParaRPr lang="zh-CN" altLang="en-US" sz="1600" kern="0" smtClean="0">
                <a:solidFill>
                  <a:prstClr val="black"/>
                </a:solidFill>
                <a:latin typeface="Arial" panose="020B0604020202020204" pitchFamily="34" charset="0"/>
                <a:cs typeface="Arial" panose="020B0604020202020204" pitchFamily="34" charset="0"/>
              </a:endParaRPr>
            </a:p>
          </p:txBody>
        </p:sp>
        <p:sp>
          <p:nvSpPr>
            <p:cNvPr id="51" name="TextBox 50"/>
            <p:cNvSpPr txBox="1"/>
            <p:nvPr/>
          </p:nvSpPr>
          <p:spPr>
            <a:xfrm>
              <a:off x="469232" y="4174439"/>
              <a:ext cx="1600503" cy="369332"/>
            </a:xfrm>
            <a:prstGeom prst="rect">
              <a:avLst/>
            </a:prstGeom>
            <a:noFill/>
            <a:effectLst/>
          </p:spPr>
          <p:txBody>
            <a:bodyPr wrap="none" rtlCol="0">
              <a:spAutoFit/>
            </a:bodyPr>
            <a:lstStyle/>
            <a:p>
              <a:r>
                <a:rPr lang="ru-RU" altLang="zh-CN" b="1" dirty="0" smtClean="0">
                  <a:solidFill>
                    <a:schemeClr val="accent5">
                      <a:lumMod val="50000"/>
                    </a:schemeClr>
                  </a:solidFill>
                  <a:latin typeface="Arial" panose="020B0604020202020204" pitchFamily="34" charset="0"/>
                  <a:ea typeface="Arial Unicode MS" pitchFamily="34" charset="-122"/>
                  <a:cs typeface="Arial" panose="020B0604020202020204" pitchFamily="34" charset="0"/>
                </a:rPr>
                <a:t>3 компонент</a:t>
              </a:r>
              <a:endParaRPr lang="zh-CN" altLang="en-US" b="1" dirty="0">
                <a:solidFill>
                  <a:schemeClr val="accent5">
                    <a:lumMod val="50000"/>
                  </a:schemeClr>
                </a:solidFill>
                <a:latin typeface="Arial" panose="020B0604020202020204" pitchFamily="34" charset="0"/>
                <a:ea typeface="Arial Unicode MS" pitchFamily="34" charset="-122"/>
                <a:cs typeface="Arial" panose="020B0604020202020204" pitchFamily="34" charset="0"/>
              </a:endParaRPr>
            </a:p>
          </p:txBody>
        </p:sp>
        <p:sp>
          <p:nvSpPr>
            <p:cNvPr id="52" name="燕尾形 36"/>
            <p:cNvSpPr/>
            <p:nvPr/>
          </p:nvSpPr>
          <p:spPr>
            <a:xfrm>
              <a:off x="2442832" y="4260401"/>
              <a:ext cx="228609" cy="216024"/>
            </a:xfrm>
            <a:prstGeom prst="chevron">
              <a:avLst>
                <a:gd name="adj" fmla="val 54150"/>
              </a:avLst>
            </a:prstGeom>
            <a:grpFill/>
            <a:ln w="25400" cap="flat" cmpd="sng" algn="ctr">
              <a:noFill/>
              <a:prstDash val="solid"/>
            </a:ln>
            <a:effectLst/>
          </p:spPr>
          <p:txBody>
            <a:bodyPr rtlCol="0" anchor="ctr"/>
            <a:lstStyle/>
            <a:p>
              <a:pPr algn="ctr">
                <a:defRPr/>
              </a:pPr>
              <a:endParaRPr lang="zh-CN" altLang="en-US" sz="1600" kern="0" smtClean="0">
                <a:solidFill>
                  <a:prstClr val="black"/>
                </a:solidFill>
                <a:latin typeface="Arial" panose="020B0604020202020204" pitchFamily="34" charset="0"/>
                <a:cs typeface="Arial" panose="020B0604020202020204" pitchFamily="34" charset="0"/>
              </a:endParaRPr>
            </a:p>
          </p:txBody>
        </p:sp>
        <p:sp>
          <p:nvSpPr>
            <p:cNvPr id="55" name="燕尾形 34"/>
            <p:cNvSpPr/>
            <p:nvPr/>
          </p:nvSpPr>
          <p:spPr>
            <a:xfrm>
              <a:off x="2420727" y="5310401"/>
              <a:ext cx="199117" cy="216024"/>
            </a:xfrm>
            <a:prstGeom prst="chevron">
              <a:avLst/>
            </a:prstGeom>
            <a:grpFill/>
            <a:ln w="25400" cap="flat" cmpd="sng" algn="ctr">
              <a:noFill/>
              <a:prstDash val="solid"/>
            </a:ln>
            <a:effectLst/>
          </p:spPr>
          <p:txBody>
            <a:bodyPr rtlCol="0" anchor="ctr"/>
            <a:lstStyle/>
            <a:p>
              <a:pPr algn="ctr">
                <a:defRPr/>
              </a:pPr>
              <a:endParaRPr lang="zh-CN" altLang="en-US" sz="1600" kern="0" smtClean="0">
                <a:solidFill>
                  <a:prstClr val="black"/>
                </a:solidFill>
                <a:latin typeface="Arial" panose="020B0604020202020204" pitchFamily="34" charset="0"/>
                <a:cs typeface="Arial" panose="020B0604020202020204" pitchFamily="34" charset="0"/>
              </a:endParaRPr>
            </a:p>
          </p:txBody>
        </p:sp>
        <p:sp>
          <p:nvSpPr>
            <p:cNvPr id="56" name="TextBox 55"/>
            <p:cNvSpPr txBox="1"/>
            <p:nvPr/>
          </p:nvSpPr>
          <p:spPr>
            <a:xfrm>
              <a:off x="469231" y="5207804"/>
              <a:ext cx="1600503" cy="369332"/>
            </a:xfrm>
            <a:prstGeom prst="rect">
              <a:avLst/>
            </a:prstGeom>
            <a:noFill/>
            <a:effectLst/>
          </p:spPr>
          <p:txBody>
            <a:bodyPr wrap="none" rtlCol="0">
              <a:spAutoFit/>
            </a:bodyPr>
            <a:lstStyle/>
            <a:p>
              <a:r>
                <a:rPr lang="ru-RU" altLang="zh-CN" b="1" dirty="0">
                  <a:solidFill>
                    <a:schemeClr val="accent5">
                      <a:lumMod val="50000"/>
                    </a:schemeClr>
                  </a:solidFill>
                  <a:latin typeface="Arial" panose="020B0604020202020204" pitchFamily="34" charset="0"/>
                  <a:ea typeface="Arial Unicode MS" pitchFamily="34" charset="-122"/>
                  <a:cs typeface="Arial" panose="020B0604020202020204" pitchFamily="34" charset="0"/>
                </a:rPr>
                <a:t>4</a:t>
              </a:r>
              <a:r>
                <a:rPr lang="ru-RU" altLang="zh-CN" b="1" dirty="0" smtClean="0">
                  <a:solidFill>
                    <a:schemeClr val="accent5">
                      <a:lumMod val="50000"/>
                    </a:schemeClr>
                  </a:solidFill>
                  <a:latin typeface="Arial" panose="020B0604020202020204" pitchFamily="34" charset="0"/>
                  <a:ea typeface="Arial Unicode MS" pitchFamily="34" charset="-122"/>
                  <a:cs typeface="Arial" panose="020B0604020202020204" pitchFamily="34" charset="0"/>
                </a:rPr>
                <a:t> компонент</a:t>
              </a:r>
              <a:endParaRPr lang="zh-CN" altLang="en-US" b="1" dirty="0">
                <a:solidFill>
                  <a:schemeClr val="accent5">
                    <a:lumMod val="50000"/>
                  </a:schemeClr>
                </a:solidFill>
                <a:latin typeface="Arial" panose="020B0604020202020204" pitchFamily="34" charset="0"/>
                <a:ea typeface="Arial Unicode MS" pitchFamily="34" charset="-122"/>
                <a:cs typeface="Arial" panose="020B0604020202020204" pitchFamily="34" charset="0"/>
              </a:endParaRPr>
            </a:p>
          </p:txBody>
        </p:sp>
      </p:grpSp>
      <p:sp>
        <p:nvSpPr>
          <p:cNvPr id="57" name="TextBox 56"/>
          <p:cNvSpPr txBox="1"/>
          <p:nvPr/>
        </p:nvSpPr>
        <p:spPr>
          <a:xfrm>
            <a:off x="2779794" y="5144700"/>
            <a:ext cx="5411123" cy="615553"/>
          </a:xfrm>
          <a:prstGeom prst="rect">
            <a:avLst/>
          </a:prstGeom>
          <a:noFill/>
        </p:spPr>
        <p:txBody>
          <a:bodyPr wrap="square" rtlCol="0">
            <a:spAutoFit/>
          </a:bodyPr>
          <a:lstStyle/>
          <a:p>
            <a:r>
              <a:rPr lang="ru-RU" altLang="zh-CN" b="1" dirty="0" smtClean="0">
                <a:solidFill>
                  <a:schemeClr val="accent5">
                    <a:lumMod val="50000"/>
                  </a:schemeClr>
                </a:solidFill>
                <a:latin typeface="Arial" panose="020B0604020202020204" pitchFamily="34" charset="0"/>
                <a:cs typeface="Arial" panose="020B0604020202020204" pitchFamily="34" charset="0"/>
              </a:rPr>
              <a:t>16-18 лет</a:t>
            </a:r>
          </a:p>
          <a:p>
            <a:r>
              <a:rPr lang="ru-RU" sz="1600" dirty="0" smtClean="0">
                <a:solidFill>
                  <a:schemeClr val="accent5">
                    <a:lumMod val="50000"/>
                  </a:schemeClr>
                </a:solidFill>
                <a:latin typeface="Arial" panose="020B0604020202020204" pitchFamily="34" charset="0"/>
                <a:cs typeface="Arial" panose="020B0604020202020204" pitchFamily="34" charset="0"/>
              </a:rPr>
              <a:t>Учебное </a:t>
            </a:r>
            <a:r>
              <a:rPr lang="ru-RU" sz="1600" dirty="0">
                <a:solidFill>
                  <a:schemeClr val="accent5">
                    <a:lumMod val="50000"/>
                  </a:schemeClr>
                </a:solidFill>
                <a:latin typeface="Arial" panose="020B0604020202020204" pitchFamily="34" charset="0"/>
                <a:cs typeface="Arial" panose="020B0604020202020204" pitchFamily="34" charset="0"/>
              </a:rPr>
              <a:t>проживание. Сопровождаемое </a:t>
            </a:r>
            <a:r>
              <a:rPr lang="ru-RU" sz="1600" dirty="0" smtClean="0">
                <a:solidFill>
                  <a:schemeClr val="accent5">
                    <a:lumMod val="50000"/>
                  </a:schemeClr>
                </a:solidFill>
                <a:latin typeface="Arial" panose="020B0604020202020204" pitchFamily="34" charset="0"/>
                <a:cs typeface="Arial" panose="020B0604020202020204" pitchFamily="34" charset="0"/>
              </a:rPr>
              <a:t>проживание</a:t>
            </a:r>
            <a:endParaRPr lang="zh-CN" altLang="en-US" sz="1600" b="1" dirty="0">
              <a:solidFill>
                <a:schemeClr val="accent5">
                  <a:lumMod val="50000"/>
                </a:schemeClr>
              </a:solidFill>
              <a:latin typeface="Arial" panose="020B0604020202020204" pitchFamily="34" charset="0"/>
              <a:cs typeface="Arial" panose="020B0604020202020204" pitchFamily="34" charset="0"/>
            </a:endParaRPr>
          </a:p>
        </p:txBody>
      </p:sp>
      <p:sp>
        <p:nvSpPr>
          <p:cNvPr id="58" name="椭圆 33"/>
          <p:cNvSpPr/>
          <p:nvPr/>
        </p:nvSpPr>
        <p:spPr>
          <a:xfrm flipV="1">
            <a:off x="7933062" y="6494909"/>
            <a:ext cx="210706" cy="210706"/>
          </a:xfrm>
          <a:prstGeom prst="ellipse">
            <a:avLst/>
          </a:prstGeom>
          <a:solidFill>
            <a:schemeClr val="accent1">
              <a:lumMod val="20000"/>
              <a:lumOff val="80000"/>
            </a:schemeClr>
          </a:solidFill>
          <a:ln w="25400" cap="flat" cmpd="sng" algn="ctr">
            <a:noFill/>
            <a:prstDash val="solid"/>
          </a:ln>
          <a:effectLst/>
        </p:spPr>
        <p:txBody>
          <a:bodyPr rtlCol="0" anchor="ctr"/>
          <a:lstStyle/>
          <a:p>
            <a:pPr algn="ctr">
              <a:defRPr/>
            </a:pPr>
            <a:endParaRPr lang="zh-CN" altLang="en-US" kern="0" smtClean="0">
              <a:solidFill>
                <a:srgbClr val="007033"/>
              </a:solidFill>
            </a:endParaRPr>
          </a:p>
        </p:txBody>
      </p:sp>
      <p:sp>
        <p:nvSpPr>
          <p:cNvPr id="59" name="椭圆 44"/>
          <p:cNvSpPr/>
          <p:nvPr/>
        </p:nvSpPr>
        <p:spPr>
          <a:xfrm>
            <a:off x="5640732" y="6494909"/>
            <a:ext cx="210706" cy="210706"/>
          </a:xfrm>
          <a:prstGeom prst="ellipse">
            <a:avLst/>
          </a:prstGeom>
          <a:solidFill>
            <a:schemeClr val="accent1">
              <a:lumMod val="20000"/>
              <a:lumOff val="80000"/>
            </a:schemeClr>
          </a:solidFill>
          <a:ln w="25400" cap="flat" cmpd="sng" algn="ctr">
            <a:noFill/>
            <a:prstDash val="solid"/>
          </a:ln>
          <a:effectLst/>
        </p:spPr>
        <p:txBody>
          <a:bodyPr rtlCol="0" anchor="ctr"/>
          <a:lstStyle/>
          <a:p>
            <a:pPr algn="ctr">
              <a:defRPr/>
            </a:pPr>
            <a:endParaRPr lang="zh-CN" altLang="en-US" kern="0" smtClean="0">
              <a:solidFill>
                <a:srgbClr val="007033"/>
              </a:solidFill>
            </a:endParaRPr>
          </a:p>
        </p:txBody>
      </p:sp>
      <p:sp>
        <p:nvSpPr>
          <p:cNvPr id="60" name="椭圆 54"/>
          <p:cNvSpPr/>
          <p:nvPr/>
        </p:nvSpPr>
        <p:spPr>
          <a:xfrm>
            <a:off x="3473320" y="6498534"/>
            <a:ext cx="210706" cy="210706"/>
          </a:xfrm>
          <a:prstGeom prst="ellipse">
            <a:avLst/>
          </a:prstGeom>
          <a:solidFill>
            <a:schemeClr val="accent1">
              <a:lumMod val="20000"/>
              <a:lumOff val="80000"/>
            </a:schemeClr>
          </a:solidFill>
          <a:ln w="25400" cap="flat" cmpd="sng" algn="ctr">
            <a:noFill/>
            <a:prstDash val="solid"/>
          </a:ln>
          <a:effectLst/>
        </p:spPr>
        <p:txBody>
          <a:bodyPr rtlCol="0" anchor="ctr"/>
          <a:lstStyle/>
          <a:p>
            <a:pPr algn="ctr">
              <a:defRPr/>
            </a:pPr>
            <a:endParaRPr lang="zh-CN" altLang="en-US" kern="0" smtClean="0">
              <a:solidFill>
                <a:srgbClr val="007033"/>
              </a:solidFill>
            </a:endParaRPr>
          </a:p>
        </p:txBody>
      </p:sp>
      <p:sp>
        <p:nvSpPr>
          <p:cNvPr id="61" name="TextBox 60"/>
          <p:cNvSpPr txBox="1"/>
          <p:nvPr/>
        </p:nvSpPr>
        <p:spPr>
          <a:xfrm flipH="1">
            <a:off x="2303490" y="6167497"/>
            <a:ext cx="2617849" cy="342273"/>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defRPr/>
            </a:pPr>
            <a:r>
              <a:rPr lang="en-US" altLang="zh-CN" sz="2000" i="1" dirty="0" smtClean="0">
                <a:solidFill>
                  <a:schemeClr val="accent5">
                    <a:lumMod val="50000"/>
                  </a:schemeClr>
                </a:solidFill>
                <a:latin typeface="Arial Rounded MT Bold" pitchFamily="34" charset="0"/>
                <a:cs typeface="Times New Roman" pitchFamily="18" charset="0"/>
              </a:rPr>
              <a:t>#</a:t>
            </a:r>
            <a:r>
              <a:rPr lang="ru-RU" altLang="zh-CN" sz="2000" i="1" dirty="0" smtClean="0">
                <a:solidFill>
                  <a:schemeClr val="accent5">
                    <a:lumMod val="50000"/>
                  </a:schemeClr>
                </a:solidFill>
                <a:latin typeface="Arial Rounded MT Bold" pitchFamily="34" charset="0"/>
                <a:cs typeface="Times New Roman" pitchFamily="18" charset="0"/>
              </a:rPr>
              <a:t> КОМПЛЕКСНОСТЬ</a:t>
            </a:r>
            <a:endParaRPr lang="zh-CN" altLang="en-US" sz="2000" i="1" dirty="0">
              <a:solidFill>
                <a:schemeClr val="accent5">
                  <a:lumMod val="50000"/>
                </a:schemeClr>
              </a:solidFill>
              <a:latin typeface="Arial Rounded MT Bold" pitchFamily="34" charset="0"/>
              <a:cs typeface="Times New Roman" pitchFamily="18" charset="0"/>
            </a:endParaRPr>
          </a:p>
        </p:txBody>
      </p:sp>
      <p:sp>
        <p:nvSpPr>
          <p:cNvPr id="62" name="TextBox 61"/>
          <p:cNvSpPr txBox="1"/>
          <p:nvPr/>
        </p:nvSpPr>
        <p:spPr>
          <a:xfrm flipH="1">
            <a:off x="4624288" y="6162539"/>
            <a:ext cx="2615177" cy="342273"/>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defRPr/>
            </a:pPr>
            <a:r>
              <a:rPr lang="en-US" altLang="zh-CN" sz="2000" i="1" dirty="0" smtClean="0">
                <a:solidFill>
                  <a:schemeClr val="accent5">
                    <a:lumMod val="50000"/>
                  </a:schemeClr>
                </a:solidFill>
                <a:latin typeface="Arial Rounded MT Bold" pitchFamily="34" charset="0"/>
                <a:cs typeface="Times New Roman" pitchFamily="18" charset="0"/>
              </a:rPr>
              <a:t>#</a:t>
            </a:r>
            <a:r>
              <a:rPr lang="ru-RU" altLang="zh-CN" sz="2000" i="1" dirty="0" smtClean="0">
                <a:solidFill>
                  <a:schemeClr val="accent5">
                    <a:lumMod val="50000"/>
                  </a:schemeClr>
                </a:solidFill>
                <a:latin typeface="Arial Rounded MT Bold" pitchFamily="34" charset="0"/>
                <a:cs typeface="Times New Roman" pitchFamily="18" charset="0"/>
              </a:rPr>
              <a:t> ПРЕЕМСТВЕННОСТЬ</a:t>
            </a:r>
            <a:endParaRPr lang="zh-CN" altLang="en-US" sz="2000" i="1" dirty="0">
              <a:solidFill>
                <a:schemeClr val="accent5">
                  <a:lumMod val="50000"/>
                </a:schemeClr>
              </a:solidFill>
              <a:latin typeface="Arial Rounded MT Bold" pitchFamily="34" charset="0"/>
              <a:cs typeface="Times New Roman" pitchFamily="18" charset="0"/>
            </a:endParaRPr>
          </a:p>
        </p:txBody>
      </p:sp>
      <p:sp>
        <p:nvSpPr>
          <p:cNvPr id="63" name="TextBox 62"/>
          <p:cNvSpPr txBox="1"/>
          <p:nvPr/>
        </p:nvSpPr>
        <p:spPr>
          <a:xfrm flipH="1">
            <a:off x="7086574" y="6167497"/>
            <a:ext cx="2105542" cy="342273"/>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defRPr/>
            </a:pPr>
            <a:r>
              <a:rPr lang="en-US" altLang="zh-CN" sz="2000" i="1" dirty="0" smtClean="0">
                <a:solidFill>
                  <a:schemeClr val="accent5">
                    <a:lumMod val="50000"/>
                  </a:schemeClr>
                </a:solidFill>
                <a:latin typeface="Arial Rounded MT Bold" pitchFamily="34" charset="0"/>
                <a:cs typeface="Times New Roman" pitchFamily="18" charset="0"/>
              </a:rPr>
              <a:t>#</a:t>
            </a:r>
            <a:r>
              <a:rPr lang="ru-RU" altLang="zh-CN" sz="2000" i="1" dirty="0" smtClean="0">
                <a:solidFill>
                  <a:schemeClr val="accent5">
                    <a:lumMod val="50000"/>
                  </a:schemeClr>
                </a:solidFill>
                <a:latin typeface="Arial Rounded MT Bold" pitchFamily="34" charset="0"/>
                <a:cs typeface="Times New Roman" pitchFamily="18" charset="0"/>
              </a:rPr>
              <a:t> ПОСТОЯНСТВО</a:t>
            </a:r>
            <a:endParaRPr lang="zh-CN" altLang="en-US" sz="2000" i="1" dirty="0">
              <a:solidFill>
                <a:schemeClr val="accent5">
                  <a:lumMod val="50000"/>
                </a:schemeClr>
              </a:solidFill>
              <a:latin typeface="Arial Rounded MT Bold" pitchFamily="34" charset="0"/>
              <a:cs typeface="Times New Roman" pitchFamily="18" charset="0"/>
            </a:endParaRPr>
          </a:p>
        </p:txBody>
      </p:sp>
      <p:sp>
        <p:nvSpPr>
          <p:cNvPr id="64" name="Прямоугольник 63"/>
          <p:cNvSpPr/>
          <p:nvPr/>
        </p:nvSpPr>
        <p:spPr>
          <a:xfrm>
            <a:off x="2476152" y="6580352"/>
            <a:ext cx="6598178" cy="6802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pic>
        <p:nvPicPr>
          <p:cNvPr id="65" name="Рисунок 64"/>
          <p:cNvPicPr>
            <a:picLocks noChangeAspect="1"/>
          </p:cNvPicPr>
          <p:nvPr/>
        </p:nvPicPr>
        <p:blipFill rotWithShape="1">
          <a:blip r:embed="rId2" cstate="print">
            <a:extLst>
              <a:ext uri="{28A0092B-C50C-407E-A947-70E740481C1C}">
                <a14:useLocalDpi xmlns:a14="http://schemas.microsoft.com/office/drawing/2010/main" val="0"/>
              </a:ext>
            </a:extLst>
          </a:blip>
          <a:srcRect t="5627"/>
          <a:stretch/>
        </p:blipFill>
        <p:spPr>
          <a:xfrm>
            <a:off x="9583160" y="68686"/>
            <a:ext cx="2520000" cy="1585469"/>
          </a:xfrm>
          <a:prstGeom prst="rect">
            <a:avLst/>
          </a:prstGeom>
        </p:spPr>
      </p:pic>
      <p:pic>
        <p:nvPicPr>
          <p:cNvPr id="66" name="Picture 4" descr="D:\МЕДИА ФАЙЛЫ\Открытые занятия педагогов\Открытое занятие Крышталева 2018 г\DSC_0044 - копия.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902" r="5880" b="-3236"/>
          <a:stretch/>
        </p:blipFill>
        <p:spPr bwMode="auto">
          <a:xfrm>
            <a:off x="9575317" y="1703127"/>
            <a:ext cx="2520000" cy="1746581"/>
          </a:xfrm>
          <a:prstGeom prst="rect">
            <a:avLst/>
          </a:prstGeom>
          <a:extLst>
            <a:ext uri="{909E8E84-426E-40DD-AFC4-6F175D3DCCD1}">
              <a14:hiddenFill xmlns:a14="http://schemas.microsoft.com/office/drawing/2010/main">
                <a:solidFill>
                  <a:srgbClr val="FFFFFF"/>
                </a:solidFill>
              </a14:hiddenFill>
            </a:ext>
          </a:extLst>
        </p:spPr>
      </p:pic>
      <p:pic>
        <p:nvPicPr>
          <p:cNvPr id="67" name="Рисунок 66"/>
          <p:cNvPicPr>
            <a:picLocks noChangeAspect="1"/>
          </p:cNvPicPr>
          <p:nvPr/>
        </p:nvPicPr>
        <p:blipFill rotWithShape="1">
          <a:blip r:embed="rId4" cstate="print">
            <a:extLst>
              <a:ext uri="{28A0092B-C50C-407E-A947-70E740481C1C}">
                <a14:useLocalDpi xmlns:a14="http://schemas.microsoft.com/office/drawing/2010/main" val="0"/>
              </a:ext>
            </a:extLst>
          </a:blip>
          <a:srcRect r="18963" b="18922"/>
          <a:stretch/>
        </p:blipFill>
        <p:spPr>
          <a:xfrm>
            <a:off x="9575317" y="3433544"/>
            <a:ext cx="2520000" cy="1680866"/>
          </a:xfrm>
          <a:prstGeom prst="rect">
            <a:avLst/>
          </a:prstGeom>
        </p:spPr>
      </p:pic>
      <p:pic>
        <p:nvPicPr>
          <p:cNvPr id="68" name="Рисунок 67"/>
          <p:cNvPicPr>
            <a:picLocks noChangeAspect="1"/>
          </p:cNvPicPr>
          <p:nvPr/>
        </p:nvPicPr>
        <p:blipFill rotWithShape="1">
          <a:blip r:embed="rId5" cstate="print">
            <a:extLst>
              <a:ext uri="{28A0092B-C50C-407E-A947-70E740481C1C}">
                <a14:useLocalDpi xmlns:a14="http://schemas.microsoft.com/office/drawing/2010/main" val="0"/>
              </a:ext>
            </a:extLst>
          </a:blip>
          <a:srcRect l="4760" t="10933" r="8711" b="5329"/>
          <a:stretch/>
        </p:blipFill>
        <p:spPr>
          <a:xfrm>
            <a:off x="9583160" y="5158613"/>
            <a:ext cx="2520000" cy="1624748"/>
          </a:xfrm>
          <a:prstGeom prst="rect">
            <a:avLst/>
          </a:prstGeom>
        </p:spPr>
      </p:pic>
      <p:sp>
        <p:nvSpPr>
          <p:cNvPr id="41" name="TextBox 40"/>
          <p:cNvSpPr txBox="1"/>
          <p:nvPr/>
        </p:nvSpPr>
        <p:spPr>
          <a:xfrm>
            <a:off x="0" y="-3918"/>
            <a:ext cx="12192000" cy="276999"/>
          </a:xfrm>
          <a:prstGeom prst="rect">
            <a:avLst/>
          </a:prstGeom>
          <a:solidFill>
            <a:srgbClr val="28659C"/>
          </a:solidFill>
        </p:spPr>
        <p:txBody>
          <a:bodyPr wrap="square" rtlCol="0">
            <a:spAutoFit/>
          </a:bodyPr>
          <a:lstStyle/>
          <a:p>
            <a:pPr algn="r"/>
            <a:r>
              <a:rPr lang="ru-RU" sz="1200" b="1" dirty="0" smtClean="0">
                <a:solidFill>
                  <a:schemeClr val="bg1"/>
                </a:solidFill>
                <a:latin typeface="Arial" panose="020B0604020202020204" pitchFamily="34" charset="0"/>
                <a:cs typeface="Arial" panose="020B0604020202020204" pitchFamily="34" charset="0"/>
              </a:rPr>
              <a:t>КОЛЛЕГИЯ МИНИСТЕРСТВА ТРУДА И СОЦИАЛЬНОГО РАЗВИТИЯ НОВОСИБИРСКОЙ ОБЛАСТИ</a:t>
            </a:r>
            <a:endParaRPr lang="ru-RU" sz="1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5972659"/>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46858" y="496176"/>
            <a:ext cx="9113539" cy="369332"/>
          </a:xfrm>
          <a:prstGeom prst="rect">
            <a:avLst/>
          </a:prstGeom>
        </p:spPr>
        <p:txBody>
          <a:bodyPr wrap="square">
            <a:spAutoFit/>
          </a:bodyPr>
          <a:lstStyle/>
          <a:p>
            <a:r>
              <a:rPr lang="ru-RU" b="1" dirty="0" smtClean="0">
                <a:solidFill>
                  <a:schemeClr val="accent5">
                    <a:lumMod val="50000"/>
                  </a:schemeClr>
                </a:solidFill>
                <a:latin typeface="Arial" panose="020B0604020202020204" pitchFamily="34" charset="0"/>
                <a:cs typeface="Arial" pitchFamily="34" charset="0"/>
              </a:rPr>
              <a:t>ДЕТИ-СИРОТЫ И ДЕТИ, ОСТАВШИЕСЯ БЕЗ ПОПЕЧЕНИЯ РОДИТЕЛЕЙ</a:t>
            </a:r>
            <a:endParaRPr lang="ru-RU" b="1" dirty="0">
              <a:solidFill>
                <a:schemeClr val="accent5">
                  <a:lumMod val="50000"/>
                </a:schemeClr>
              </a:solidFill>
              <a:latin typeface="Arial" panose="020B0604020202020204" pitchFamily="34" charset="0"/>
              <a:cs typeface="Arial" pitchFamily="34" charset="0"/>
            </a:endParaRPr>
          </a:p>
        </p:txBody>
      </p:sp>
      <p:sp>
        <p:nvSpPr>
          <p:cNvPr id="47" name="Стрелка вниз 46"/>
          <p:cNvSpPr/>
          <p:nvPr/>
        </p:nvSpPr>
        <p:spPr>
          <a:xfrm rot="10800000">
            <a:off x="10457502" y="1813939"/>
            <a:ext cx="1189789" cy="1755119"/>
          </a:xfrm>
          <a:prstGeom prst="downArrow">
            <a:avLst>
              <a:gd name="adj1" fmla="val 64010"/>
              <a:gd name="adj2" fmla="val 35788"/>
            </a:avLst>
          </a:prstGeom>
          <a:solidFill>
            <a:schemeClr val="accent1">
              <a:lumMod val="40000"/>
              <a:lumOff val="60000"/>
            </a:schemeClr>
          </a:solidFill>
          <a:ln w="15875" cap="flat" cmpd="sng" algn="ctr">
            <a:noFill/>
            <a:prstDash val="solid"/>
          </a:ln>
          <a:effectLst/>
        </p:spPr>
        <p:txBody>
          <a:bodyPr rtlCol="0" anchor="ctr"/>
          <a:lstStyle/>
          <a:p>
            <a:pPr marL="0" marR="0" lvl="0" indent="0" algn="ctr" defTabSz="609626" eaLnBrk="1" fontAlgn="auto" latinLnBrk="0" hangingPunct="1">
              <a:lnSpc>
                <a:spcPct val="100000"/>
              </a:lnSpc>
              <a:spcBef>
                <a:spcPts val="0"/>
              </a:spcBef>
              <a:spcAft>
                <a:spcPts val="0"/>
              </a:spcAft>
              <a:buClrTx/>
              <a:buSzTx/>
              <a:buFontTx/>
              <a:buNone/>
              <a:tabLst/>
              <a:defRPr/>
            </a:pPr>
            <a:endParaRPr kumimoji="0" lang="ru-RU" sz="1200" b="0" i="0" u="none" strike="noStrike" kern="0" cap="none" spc="0" normalizeH="0" baseline="0" noProof="0" smtClean="0">
              <a:ln>
                <a:noFill/>
              </a:ln>
              <a:solidFill>
                <a:prstClr val="white"/>
              </a:solidFill>
              <a:effectLst/>
              <a:uLnTx/>
              <a:uFillTx/>
              <a:latin typeface="Trebuchet MS"/>
              <a:ea typeface="+mn-ea"/>
              <a:cs typeface="+mn-cs"/>
            </a:endParaRPr>
          </a:p>
        </p:txBody>
      </p:sp>
      <p:sp>
        <p:nvSpPr>
          <p:cNvPr id="48" name="TextBox 47"/>
          <p:cNvSpPr txBox="1"/>
          <p:nvPr/>
        </p:nvSpPr>
        <p:spPr>
          <a:xfrm>
            <a:off x="10674886" y="2654496"/>
            <a:ext cx="928915" cy="359009"/>
          </a:xfrm>
          <a:prstGeom prst="rect">
            <a:avLst/>
          </a:prstGeom>
          <a:noFill/>
        </p:spPr>
        <p:txBody>
          <a:bodyPr wrap="square" rtlCol="0">
            <a:spAutoFit/>
          </a:bodyPr>
          <a:lstStyle/>
          <a:p>
            <a:pPr marL="0" marR="0" lvl="0" indent="0" defTabSz="609626" eaLnBrk="1" fontAlgn="auto" latinLnBrk="0" hangingPunct="1">
              <a:lnSpc>
                <a:spcPct val="100000"/>
              </a:lnSpc>
              <a:spcBef>
                <a:spcPts val="0"/>
              </a:spcBef>
              <a:spcAft>
                <a:spcPts val="0"/>
              </a:spcAft>
              <a:buClrTx/>
              <a:buSzTx/>
              <a:buFontTx/>
              <a:buNone/>
              <a:tabLst/>
              <a:defRPr/>
            </a:pPr>
            <a:r>
              <a:rPr kumimoji="0" lang="ru-RU" sz="1733" b="1" i="0" u="none" strike="noStrike" kern="0" cap="none" spc="0" normalizeH="0" baseline="0" noProof="0" dirty="0" smtClean="0">
                <a:ln>
                  <a:noFill/>
                </a:ln>
                <a:solidFill>
                  <a:schemeClr val="accent5">
                    <a:lumMod val="50000"/>
                  </a:schemeClr>
                </a:solidFill>
                <a:effectLst/>
                <a:uLnTx/>
                <a:uFillTx/>
                <a:latin typeface="Arial" pitchFamily="34" charset="0"/>
                <a:cs typeface="Arial" pitchFamily="34" charset="0"/>
              </a:rPr>
              <a:t>+0,7%</a:t>
            </a:r>
          </a:p>
        </p:txBody>
      </p:sp>
      <p:sp>
        <p:nvSpPr>
          <p:cNvPr id="50" name="TextBox 49"/>
          <p:cNvSpPr txBox="1"/>
          <p:nvPr/>
        </p:nvSpPr>
        <p:spPr>
          <a:xfrm>
            <a:off x="6967364" y="1137509"/>
            <a:ext cx="4764876" cy="584775"/>
          </a:xfrm>
          <a:prstGeom prst="rect">
            <a:avLst/>
          </a:prstGeom>
          <a:noFill/>
        </p:spPr>
        <p:txBody>
          <a:bodyPr wrap="square" rtlCol="0">
            <a:spAutoFit/>
          </a:bodyPr>
          <a:lstStyle/>
          <a:p>
            <a:pPr marL="0" marR="0" lvl="0" indent="0" algn="ctr" defTabSz="609626" eaLnBrk="1" fontAlgn="auto" latinLnBrk="0" hangingPunct="1">
              <a:lnSpc>
                <a:spcPct val="100000"/>
              </a:lnSpc>
              <a:spcBef>
                <a:spcPts val="0"/>
              </a:spcBef>
              <a:spcAft>
                <a:spcPts val="0"/>
              </a:spcAft>
              <a:buClrTx/>
              <a:buSzTx/>
              <a:buFontTx/>
              <a:buNone/>
              <a:tabLst/>
              <a:defRPr/>
            </a:pPr>
            <a:r>
              <a:rPr kumimoji="0" lang="ru-RU" sz="1600" b="1" i="0" u="none" strike="noStrike" kern="0" cap="none" spc="0" normalizeH="0" baseline="0" noProof="0" dirty="0" smtClean="0">
                <a:ln>
                  <a:noFill/>
                </a:ln>
                <a:solidFill>
                  <a:schemeClr val="accent5">
                    <a:lumMod val="50000"/>
                  </a:schemeClr>
                </a:solidFill>
                <a:effectLst/>
                <a:uLnTx/>
                <a:uFillTx/>
                <a:latin typeface="Arial" panose="020B0604020202020204" pitchFamily="34" charset="0"/>
                <a:cs typeface="Arial" panose="020B0604020202020204" pitchFamily="34" charset="0"/>
              </a:rPr>
              <a:t>Число  выявленных детей-сирот детей, оставшихся без попечения родителей</a:t>
            </a:r>
          </a:p>
        </p:txBody>
      </p:sp>
      <p:sp>
        <p:nvSpPr>
          <p:cNvPr id="73" name="Прямоугольник 72"/>
          <p:cNvSpPr/>
          <p:nvPr/>
        </p:nvSpPr>
        <p:spPr>
          <a:xfrm>
            <a:off x="894774" y="1131635"/>
            <a:ext cx="5481309" cy="338554"/>
          </a:xfrm>
          <a:prstGeom prst="rect">
            <a:avLst/>
          </a:prstGeom>
        </p:spPr>
        <p:txBody>
          <a:bodyPr wrap="none">
            <a:spAutoFit/>
          </a:bodyPr>
          <a:lstStyle/>
          <a:p>
            <a:pPr algn="ctr" defTabSz="609626">
              <a:defRPr sz="2160" b="1" i="0" u="none" strike="noStrike" kern="1200" baseline="0">
                <a:solidFill>
                  <a:srgbClr val="B4DCFA">
                    <a:lumMod val="25000"/>
                  </a:srgbClr>
                </a:solidFill>
                <a:latin typeface="+mn-lt"/>
                <a:ea typeface="+mn-ea"/>
                <a:cs typeface="+mn-cs"/>
              </a:defRPr>
            </a:pPr>
            <a:r>
              <a:rPr lang="ru-RU" sz="1600" b="1" dirty="0">
                <a:solidFill>
                  <a:schemeClr val="accent5">
                    <a:lumMod val="50000"/>
                  </a:schemeClr>
                </a:solidFill>
                <a:latin typeface="Arial" panose="020B0604020202020204" pitchFamily="34" charset="0"/>
                <a:cs typeface="Arial" panose="020B0604020202020204" pitchFamily="34" charset="0"/>
              </a:rPr>
              <a:t>Число детей, оставшихся без попечения родителей</a:t>
            </a:r>
          </a:p>
        </p:txBody>
      </p:sp>
      <p:sp>
        <p:nvSpPr>
          <p:cNvPr id="74" name="TextBox 73"/>
          <p:cNvSpPr txBox="1"/>
          <p:nvPr/>
        </p:nvSpPr>
        <p:spPr>
          <a:xfrm>
            <a:off x="7206792" y="4304727"/>
            <a:ext cx="4437606" cy="830997"/>
          </a:xfrm>
          <a:prstGeom prst="rect">
            <a:avLst/>
          </a:prstGeom>
          <a:noFill/>
        </p:spPr>
        <p:txBody>
          <a:bodyPr wrap="square" rtlCol="0">
            <a:spAutoFit/>
          </a:bodyPr>
          <a:lstStyle/>
          <a:p>
            <a:pPr algn="ctr" defTabSz="609626">
              <a:defRPr sz="2160" b="1" i="0" u="none" strike="noStrike" kern="1200" baseline="0">
                <a:solidFill>
                  <a:srgbClr val="B4DCFA">
                    <a:lumMod val="25000"/>
                  </a:srgbClr>
                </a:solidFill>
                <a:latin typeface="+mn-lt"/>
                <a:ea typeface="+mn-ea"/>
                <a:cs typeface="+mn-cs"/>
              </a:defRPr>
            </a:pPr>
            <a:r>
              <a:rPr lang="ru-RU" sz="1600" b="1" dirty="0">
                <a:solidFill>
                  <a:schemeClr val="accent5">
                    <a:lumMod val="50000"/>
                  </a:schemeClr>
                </a:solidFill>
                <a:latin typeface="Arial" panose="020B0604020202020204" pitchFamily="34" charset="0"/>
                <a:cs typeface="Arial" panose="020B0604020202020204" pitchFamily="34" charset="0"/>
              </a:rPr>
              <a:t>Численность детей, проживающих в организациях для детей-сирот и детей, оставшихся без попечения родителей </a:t>
            </a:r>
          </a:p>
        </p:txBody>
      </p:sp>
      <p:sp>
        <p:nvSpPr>
          <p:cNvPr id="75" name="TextBox 74"/>
          <p:cNvSpPr txBox="1"/>
          <p:nvPr/>
        </p:nvSpPr>
        <p:spPr>
          <a:xfrm>
            <a:off x="6967364" y="5547319"/>
            <a:ext cx="2973322" cy="1036181"/>
          </a:xfrm>
          <a:prstGeom prst="rect">
            <a:avLst/>
          </a:prstGeom>
          <a:noFill/>
        </p:spPr>
        <p:txBody>
          <a:bodyPr wrap="square" rtlCol="0">
            <a:spAutoFit/>
          </a:bodyPr>
          <a:lstStyle/>
          <a:p>
            <a:pPr defTabSz="609626">
              <a:spcAft>
                <a:spcPts val="800"/>
              </a:spcAft>
            </a:pPr>
            <a:r>
              <a:rPr lang="ru-RU" sz="1600" dirty="0" smtClean="0">
                <a:solidFill>
                  <a:schemeClr val="accent5">
                    <a:lumMod val="50000"/>
                  </a:schemeClr>
                </a:solidFill>
                <a:latin typeface="Arial" panose="020B0604020202020204" pitchFamily="34" charset="0"/>
                <a:cs typeface="Arial" panose="020B0604020202020204" pitchFamily="34" charset="0"/>
              </a:rPr>
              <a:t>На 01.01.2021 – 540 человек</a:t>
            </a:r>
          </a:p>
          <a:p>
            <a:pPr defTabSz="609626">
              <a:spcAft>
                <a:spcPts val="800"/>
              </a:spcAft>
            </a:pPr>
            <a:r>
              <a:rPr lang="ru-RU" sz="1600" dirty="0" smtClean="0">
                <a:solidFill>
                  <a:schemeClr val="accent5">
                    <a:lumMod val="50000"/>
                  </a:schemeClr>
                </a:solidFill>
                <a:latin typeface="Arial" panose="020B0604020202020204" pitchFamily="34" charset="0"/>
                <a:cs typeface="Arial" panose="020B0604020202020204" pitchFamily="34" charset="0"/>
              </a:rPr>
              <a:t>На </a:t>
            </a:r>
            <a:r>
              <a:rPr lang="ru-RU" sz="1600" dirty="0">
                <a:solidFill>
                  <a:schemeClr val="accent5">
                    <a:lumMod val="50000"/>
                  </a:schemeClr>
                </a:solidFill>
                <a:latin typeface="Arial" panose="020B0604020202020204" pitchFamily="34" charset="0"/>
                <a:cs typeface="Arial" panose="020B0604020202020204" pitchFamily="34" charset="0"/>
              </a:rPr>
              <a:t>01.01.2022 – 521 человек </a:t>
            </a:r>
          </a:p>
          <a:p>
            <a:pPr defTabSz="609626">
              <a:spcAft>
                <a:spcPts val="800"/>
              </a:spcAft>
            </a:pPr>
            <a:endParaRPr lang="ru-RU" sz="1600" dirty="0">
              <a:solidFill>
                <a:schemeClr val="accent5">
                  <a:lumMod val="50000"/>
                </a:schemeClr>
              </a:solidFill>
              <a:latin typeface="Arial" panose="020B0604020202020204" pitchFamily="34" charset="0"/>
              <a:cs typeface="Arial" panose="020B0604020202020204" pitchFamily="34" charset="0"/>
            </a:endParaRPr>
          </a:p>
        </p:txBody>
      </p:sp>
      <p:sp>
        <p:nvSpPr>
          <p:cNvPr id="76" name="Rectangle 15">
            <a:extLst>
              <a:ext uri="{FF2B5EF4-FFF2-40B4-BE49-F238E27FC236}">
                <a16:creationId xmlns="" xmlns:a16="http://schemas.microsoft.com/office/drawing/2014/main" id="{B4D21890-4B73-4C02-AA00-F29664FBD81B}"/>
              </a:ext>
            </a:extLst>
          </p:cNvPr>
          <p:cNvSpPr/>
          <p:nvPr/>
        </p:nvSpPr>
        <p:spPr>
          <a:xfrm rot="5400000">
            <a:off x="10187446" y="5397183"/>
            <a:ext cx="743260" cy="1018108"/>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noFill/>
          <a:ln w="15875" cap="flat" cmpd="sng" algn="ctr">
            <a:solidFill>
              <a:srgbClr val="0082B0"/>
            </a:solidFill>
            <a:prstDash val="solid"/>
          </a:ln>
          <a:effectLst/>
        </p:spPr>
        <p:txBody>
          <a:bodyPr rot="0" spcFirstLastPara="0" vert="horz" wrap="square" lIns="60960" tIns="30480" rIns="60960" bIns="3048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200" b="0" i="0" u="none" strike="noStrike" kern="1200" cap="none" spc="0" normalizeH="0" baseline="0" noProof="0" dirty="0">
              <a:ln>
                <a:noFill/>
              </a:ln>
              <a:solidFill>
                <a:prstClr val="white"/>
              </a:solidFill>
              <a:effectLst/>
              <a:uLnTx/>
              <a:uFillTx/>
              <a:latin typeface="Trebuchet MS"/>
              <a:cs typeface="+mn-cs"/>
            </a:endParaRPr>
          </a:p>
        </p:txBody>
      </p:sp>
      <p:sp>
        <p:nvSpPr>
          <p:cNvPr id="77" name="TextBox 76">
            <a:extLst>
              <a:ext uri="{FF2B5EF4-FFF2-40B4-BE49-F238E27FC236}">
                <a16:creationId xmlns:a16="http://schemas.microsoft.com/office/drawing/2014/main" xmlns="" id="{1417698E-C421-4954-B253-A3B35F240354}"/>
              </a:ext>
            </a:extLst>
          </p:cNvPr>
          <p:cNvSpPr txBox="1"/>
          <p:nvPr/>
        </p:nvSpPr>
        <p:spPr>
          <a:xfrm rot="1397205">
            <a:off x="10133074" y="5341599"/>
            <a:ext cx="986320" cy="400110"/>
          </a:xfrm>
          <a:prstGeom prst="rect">
            <a:avLst/>
          </a:prstGeom>
          <a:noFill/>
          <a:effectLst/>
        </p:spPr>
        <p:txBody>
          <a:bodyPr wrap="square" rtlCol="0">
            <a:spAutoFit/>
          </a:bodyPr>
          <a:lstStyle/>
          <a:p>
            <a:pPr algn="just">
              <a:defRPr/>
            </a:pPr>
            <a:r>
              <a:rPr lang="ru-RU" sz="2000" b="1" dirty="0">
                <a:solidFill>
                  <a:schemeClr val="accent5">
                    <a:lumMod val="50000"/>
                  </a:schemeClr>
                </a:solidFill>
                <a:latin typeface="Arial" panose="020B0604020202020204" pitchFamily="34" charset="0"/>
                <a:cs typeface="Arial" panose="020B0604020202020204" pitchFamily="34" charset="0"/>
              </a:rPr>
              <a:t>- </a:t>
            </a:r>
            <a:r>
              <a:rPr lang="ru-RU" sz="2000" b="1" dirty="0" smtClean="0">
                <a:solidFill>
                  <a:schemeClr val="accent5">
                    <a:lumMod val="50000"/>
                  </a:schemeClr>
                </a:solidFill>
                <a:latin typeface="Arial" panose="020B0604020202020204" pitchFamily="34" charset="0"/>
                <a:cs typeface="Arial" panose="020B0604020202020204" pitchFamily="34" charset="0"/>
              </a:rPr>
              <a:t>3,5</a:t>
            </a:r>
            <a:r>
              <a:rPr lang="en-US" sz="2000" b="1" dirty="0" smtClean="0">
                <a:solidFill>
                  <a:schemeClr val="accent5">
                    <a:lumMod val="50000"/>
                  </a:schemeClr>
                </a:solidFill>
                <a:latin typeface="Arial" panose="020B0604020202020204" pitchFamily="34" charset="0"/>
                <a:cs typeface="Arial" panose="020B0604020202020204" pitchFamily="34" charset="0"/>
              </a:rPr>
              <a:t>%</a:t>
            </a:r>
            <a:endParaRPr lang="en-GB" sz="2000" b="1" dirty="0">
              <a:solidFill>
                <a:schemeClr val="accent5">
                  <a:lumMod val="50000"/>
                </a:schemeClr>
              </a:solidFill>
              <a:latin typeface="Arial" panose="020B0604020202020204" pitchFamily="34" charset="0"/>
              <a:ea typeface="Noto Sans" panose="020B0502040504020204" pitchFamily="34"/>
              <a:cs typeface="Arial" panose="020B0604020202020204" pitchFamily="34" charset="0"/>
            </a:endParaRPr>
          </a:p>
        </p:txBody>
      </p:sp>
      <p:graphicFrame>
        <p:nvGraphicFramePr>
          <p:cNvPr id="78" name="Объект 16"/>
          <p:cNvGraphicFramePr>
            <a:graphicFrameLocks/>
          </p:cNvGraphicFramePr>
          <p:nvPr>
            <p:extLst>
              <p:ext uri="{D42A27DB-BD31-4B8C-83A1-F6EECF244321}">
                <p14:modId xmlns:p14="http://schemas.microsoft.com/office/powerpoint/2010/main" val="1630355714"/>
              </p:ext>
            </p:extLst>
          </p:nvPr>
        </p:nvGraphicFramePr>
        <p:xfrm>
          <a:off x="-330923" y="1511598"/>
          <a:ext cx="7230794" cy="2358710"/>
        </p:xfrm>
        <a:graphic>
          <a:graphicData uri="http://schemas.openxmlformats.org/drawingml/2006/chart">
            <c:chart xmlns:c="http://schemas.openxmlformats.org/drawingml/2006/chart" xmlns:r="http://schemas.openxmlformats.org/officeDocument/2006/relationships" r:id="rId2"/>
          </a:graphicData>
        </a:graphic>
      </p:graphicFrame>
      <p:sp>
        <p:nvSpPr>
          <p:cNvPr id="79" name="Rectangle 3"/>
          <p:cNvSpPr>
            <a:spLocks noChangeArrowheads="1"/>
          </p:cNvSpPr>
          <p:nvPr/>
        </p:nvSpPr>
        <p:spPr bwMode="auto">
          <a:xfrm>
            <a:off x="-1032920" y="2337834"/>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pPr defTabSz="609626"/>
            <a:endParaRPr lang="ru-RU" sz="1200">
              <a:solidFill>
                <a:prstClr val="black"/>
              </a:solidFill>
              <a:latin typeface="Trebuchet MS"/>
            </a:endParaRPr>
          </a:p>
        </p:txBody>
      </p:sp>
      <p:grpSp>
        <p:nvGrpSpPr>
          <p:cNvPr id="90" name="Группа 89"/>
          <p:cNvGrpSpPr/>
          <p:nvPr/>
        </p:nvGrpSpPr>
        <p:grpSpPr>
          <a:xfrm>
            <a:off x="1350344" y="4046037"/>
            <a:ext cx="4437606" cy="2385718"/>
            <a:chOff x="271513" y="386174"/>
            <a:chExt cx="4437606" cy="2385718"/>
          </a:xfrm>
        </p:grpSpPr>
        <p:sp>
          <p:nvSpPr>
            <p:cNvPr id="65" name="TextBox 64"/>
            <p:cNvSpPr txBox="1"/>
            <p:nvPr/>
          </p:nvSpPr>
          <p:spPr>
            <a:xfrm>
              <a:off x="336402" y="2464115"/>
              <a:ext cx="1206618" cy="307777"/>
            </a:xfrm>
            <a:prstGeom prst="rect">
              <a:avLst/>
            </a:prstGeom>
            <a:noFill/>
          </p:spPr>
          <p:txBody>
            <a:bodyPr wrap="square" rtlCol="0">
              <a:spAutoFit/>
            </a:bodyPr>
            <a:lstStyle/>
            <a:p>
              <a:pPr marL="0" marR="0" lvl="0" indent="0" algn="ctr" defTabSz="609626"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smtClean="0">
                  <a:ln>
                    <a:noFill/>
                  </a:ln>
                  <a:solidFill>
                    <a:schemeClr val="accent5">
                      <a:lumMod val="50000"/>
                    </a:schemeClr>
                  </a:solidFill>
                  <a:effectLst/>
                  <a:uLnTx/>
                  <a:uFillTx/>
                  <a:latin typeface="Arial" panose="020B0604020202020204" pitchFamily="34" charset="0"/>
                  <a:cs typeface="Arial" panose="020B0604020202020204" pitchFamily="34" charset="0"/>
                </a:rPr>
                <a:t>2020 год</a:t>
              </a:r>
            </a:p>
          </p:txBody>
        </p:sp>
        <p:sp>
          <p:nvSpPr>
            <p:cNvPr id="72" name="TextBox 71"/>
            <p:cNvSpPr txBox="1"/>
            <p:nvPr/>
          </p:nvSpPr>
          <p:spPr>
            <a:xfrm>
              <a:off x="271513" y="386174"/>
              <a:ext cx="4437606" cy="584775"/>
            </a:xfrm>
            <a:prstGeom prst="rect">
              <a:avLst/>
            </a:prstGeom>
            <a:noFill/>
          </p:spPr>
          <p:txBody>
            <a:bodyPr wrap="square" rtlCol="0">
              <a:spAutoFit/>
            </a:bodyPr>
            <a:lstStyle/>
            <a:p>
              <a:pPr algn="ctr" defTabSz="609626">
                <a:defRPr sz="2160" b="1" i="0" u="none" strike="noStrike" kern="1200" baseline="0">
                  <a:solidFill>
                    <a:srgbClr val="B4DCFA">
                      <a:lumMod val="25000"/>
                    </a:srgbClr>
                  </a:solidFill>
                  <a:latin typeface="+mn-lt"/>
                  <a:ea typeface="+mn-ea"/>
                  <a:cs typeface="+mn-cs"/>
                </a:defRPr>
              </a:pPr>
              <a:r>
                <a:rPr lang="ru-RU" sz="1600" b="1" dirty="0">
                  <a:solidFill>
                    <a:schemeClr val="accent5">
                      <a:lumMod val="50000"/>
                    </a:schemeClr>
                  </a:solidFill>
                  <a:latin typeface="Arial" panose="020B0604020202020204" pitchFamily="34" charset="0"/>
                  <a:cs typeface="Arial" panose="020B0604020202020204" pitchFamily="34" charset="0"/>
                </a:rPr>
                <a:t>Доля детей, воспитывающихся в замещающих семьях </a:t>
              </a:r>
            </a:p>
          </p:txBody>
        </p:sp>
        <p:sp>
          <p:nvSpPr>
            <p:cNvPr id="85" name="TextBox 84"/>
            <p:cNvSpPr txBox="1"/>
            <p:nvPr/>
          </p:nvSpPr>
          <p:spPr>
            <a:xfrm>
              <a:off x="2748300" y="2464115"/>
              <a:ext cx="1285044" cy="307777"/>
            </a:xfrm>
            <a:prstGeom prst="rect">
              <a:avLst/>
            </a:prstGeom>
            <a:noFill/>
          </p:spPr>
          <p:txBody>
            <a:bodyPr wrap="square" rtlCol="0">
              <a:spAutoFit/>
            </a:bodyPr>
            <a:lstStyle/>
            <a:p>
              <a:pPr marL="0" marR="0" lvl="0" indent="0" algn="ctr" defTabSz="609626"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smtClean="0">
                  <a:ln>
                    <a:noFill/>
                  </a:ln>
                  <a:solidFill>
                    <a:schemeClr val="accent5">
                      <a:lumMod val="50000"/>
                    </a:schemeClr>
                  </a:solidFill>
                  <a:effectLst/>
                  <a:uLnTx/>
                  <a:uFillTx/>
                  <a:latin typeface="Arial" panose="020B0604020202020204" pitchFamily="34" charset="0"/>
                  <a:cs typeface="Arial" panose="020B0604020202020204" pitchFamily="34" charset="0"/>
                </a:rPr>
                <a:t>2021 год</a:t>
              </a:r>
            </a:p>
          </p:txBody>
        </p:sp>
      </p:grpSp>
      <p:grpSp>
        <p:nvGrpSpPr>
          <p:cNvPr id="88" name="Группа 87"/>
          <p:cNvGrpSpPr/>
          <p:nvPr/>
        </p:nvGrpSpPr>
        <p:grpSpPr>
          <a:xfrm>
            <a:off x="6986521" y="2542702"/>
            <a:ext cx="3558192" cy="397813"/>
            <a:chOff x="7769996" y="1732062"/>
            <a:chExt cx="3558192" cy="397813"/>
          </a:xfrm>
        </p:grpSpPr>
        <p:sp>
          <p:nvSpPr>
            <p:cNvPr id="52" name="Rectangle 1">
              <a:extLst>
                <a:ext uri="{FF2B5EF4-FFF2-40B4-BE49-F238E27FC236}">
                  <a16:creationId xmlns:a16="http://schemas.microsoft.com/office/drawing/2014/main" xmlns="" id="{6EA39465-BBC8-40E7-95A7-A665D0F91962}"/>
                </a:ext>
              </a:extLst>
            </p:cNvPr>
            <p:cNvSpPr/>
            <p:nvPr/>
          </p:nvSpPr>
          <p:spPr>
            <a:xfrm>
              <a:off x="8832562" y="1732062"/>
              <a:ext cx="2495626" cy="397813"/>
            </a:xfrm>
            <a:prstGeom prst="rect">
              <a:avLst/>
            </a:prstGeom>
            <a:solidFill>
              <a:srgbClr val="008EC0"/>
            </a:solidFill>
            <a:ln w="12700" cap="flat" cmpd="sng" algn="ctr">
              <a:noFill/>
              <a:prstDash val="solid"/>
              <a:miter lim="800000"/>
            </a:ln>
            <a:effectLst/>
          </p:spPr>
          <p:txBody>
            <a:bodyPr rtlCol="0" anchor="ctr"/>
            <a:lstStyle/>
            <a:p>
              <a:pPr marL="0" marR="0" lvl="0" indent="0" algn="ctr" defTabSz="609626"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Arial" panose="020B0604020202020204" pitchFamily="34" charset="0"/>
                <a:cs typeface="Arial" pitchFamily="34" charset="0"/>
              </a:endParaRPr>
            </a:p>
          </p:txBody>
        </p:sp>
        <p:sp>
          <p:nvSpPr>
            <p:cNvPr id="54" name="TextBox 53">
              <a:extLst>
                <a:ext uri="{FF2B5EF4-FFF2-40B4-BE49-F238E27FC236}">
                  <a16:creationId xmlns:a16="http://schemas.microsoft.com/office/drawing/2014/main" xmlns="" id="{8B978828-045A-45AB-9F48-63182F75E568}"/>
                </a:ext>
              </a:extLst>
            </p:cNvPr>
            <p:cNvSpPr txBox="1"/>
            <p:nvPr/>
          </p:nvSpPr>
          <p:spPr>
            <a:xfrm>
              <a:off x="9353147" y="1761691"/>
              <a:ext cx="1321852" cy="338554"/>
            </a:xfrm>
            <a:prstGeom prst="rect">
              <a:avLst/>
            </a:prstGeom>
            <a:noFill/>
          </p:spPr>
          <p:txBody>
            <a:bodyPr wrap="square" rtlCol="0">
              <a:spAutoFit/>
            </a:bodyPr>
            <a:lstStyle/>
            <a:p>
              <a:pPr marL="0" marR="0" lvl="0" indent="0" algn="ctr" defTabSz="609626" eaLnBrk="1" fontAlgn="auto" latinLnBrk="0" hangingPunct="1">
                <a:lnSpc>
                  <a:spcPct val="100000"/>
                </a:lnSpc>
                <a:spcBef>
                  <a:spcPts val="0"/>
                </a:spcBef>
                <a:spcAft>
                  <a:spcPts val="0"/>
                </a:spcAft>
                <a:buClrTx/>
                <a:buSzTx/>
                <a:buFontTx/>
                <a:buNone/>
                <a:tabLst/>
                <a:defRPr/>
              </a:pPr>
              <a:r>
                <a:rPr kumimoji="0" lang="ru-RU" sz="1600" b="1" i="0" u="none" strike="noStrike" kern="0" cap="none" spc="0" normalizeH="0" baseline="0" noProof="0" dirty="0" smtClean="0">
                  <a:ln>
                    <a:noFill/>
                  </a:ln>
                  <a:solidFill>
                    <a:srgbClr val="FFFFFF"/>
                  </a:solidFill>
                  <a:effectLst/>
                  <a:uLnTx/>
                  <a:uFillTx/>
                  <a:latin typeface="Arial" panose="020B0604020202020204" pitchFamily="34" charset="0"/>
                  <a:ea typeface="Noto Sans" panose="020B0502040504020204" pitchFamily="34"/>
                  <a:cs typeface="Arial" panose="020B0604020202020204" pitchFamily="34" charset="0"/>
                </a:rPr>
                <a:t>950</a:t>
              </a:r>
              <a:endParaRPr kumimoji="0" lang="en-US" sz="1600" b="1" i="0" u="none" strike="noStrike" kern="0" cap="none" spc="0" normalizeH="0" baseline="0" noProof="0" dirty="0">
                <a:ln>
                  <a:noFill/>
                </a:ln>
                <a:solidFill>
                  <a:srgbClr val="FFFFFF"/>
                </a:solidFill>
                <a:effectLst/>
                <a:uLnTx/>
                <a:uFillTx/>
                <a:latin typeface="Arial" panose="020B0604020202020204" pitchFamily="34" charset="0"/>
                <a:ea typeface="Noto Sans" panose="020B0502040504020204" pitchFamily="34"/>
                <a:cs typeface="Arial" panose="020B0604020202020204" pitchFamily="34" charset="0"/>
              </a:endParaRPr>
            </a:p>
          </p:txBody>
        </p:sp>
        <p:sp>
          <p:nvSpPr>
            <p:cNvPr id="86" name="TextBox 85"/>
            <p:cNvSpPr txBox="1"/>
            <p:nvPr/>
          </p:nvSpPr>
          <p:spPr>
            <a:xfrm>
              <a:off x="7769996" y="1732062"/>
              <a:ext cx="1280071" cy="369332"/>
            </a:xfrm>
            <a:prstGeom prst="rect">
              <a:avLst/>
            </a:prstGeom>
            <a:noFill/>
          </p:spPr>
          <p:txBody>
            <a:bodyPr wrap="square" rtlCol="0">
              <a:spAutoFit/>
            </a:bodyPr>
            <a:lstStyle/>
            <a:p>
              <a:r>
                <a:rPr lang="ru-RU" dirty="0" smtClean="0">
                  <a:latin typeface="Arial" panose="020B0604020202020204" pitchFamily="34" charset="0"/>
                  <a:cs typeface="Arial" panose="020B0604020202020204" pitchFamily="34" charset="0"/>
                </a:rPr>
                <a:t>2021 год</a:t>
              </a:r>
              <a:endParaRPr lang="ru-RU" dirty="0">
                <a:latin typeface="Arial" panose="020B0604020202020204" pitchFamily="34" charset="0"/>
                <a:cs typeface="Arial" panose="020B0604020202020204" pitchFamily="34" charset="0"/>
              </a:endParaRPr>
            </a:p>
          </p:txBody>
        </p:sp>
      </p:grpSp>
      <p:grpSp>
        <p:nvGrpSpPr>
          <p:cNvPr id="89" name="Группа 88"/>
          <p:cNvGrpSpPr/>
          <p:nvPr/>
        </p:nvGrpSpPr>
        <p:grpSpPr>
          <a:xfrm>
            <a:off x="6986521" y="3151624"/>
            <a:ext cx="3508071" cy="415635"/>
            <a:chOff x="7808086" y="2521063"/>
            <a:chExt cx="3508071" cy="415635"/>
          </a:xfrm>
        </p:grpSpPr>
        <p:sp>
          <p:nvSpPr>
            <p:cNvPr id="51" name="Rectangle 46">
              <a:extLst>
                <a:ext uri="{FF2B5EF4-FFF2-40B4-BE49-F238E27FC236}">
                  <a16:creationId xmlns:a16="http://schemas.microsoft.com/office/drawing/2014/main" xmlns="" id="{105F2342-AE88-4E31-8DED-15931F81BA46}"/>
                </a:ext>
              </a:extLst>
            </p:cNvPr>
            <p:cNvSpPr/>
            <p:nvPr/>
          </p:nvSpPr>
          <p:spPr>
            <a:xfrm>
              <a:off x="8888187" y="2521063"/>
              <a:ext cx="2427970" cy="405532"/>
            </a:xfrm>
            <a:prstGeom prst="rect">
              <a:avLst/>
            </a:prstGeom>
            <a:solidFill>
              <a:srgbClr val="00B0F0">
                <a:alpha val="30000"/>
              </a:srgbClr>
            </a:solidFill>
            <a:ln w="12700" cap="flat" cmpd="sng" algn="ctr">
              <a:noFill/>
              <a:prstDash val="solid"/>
              <a:miter lim="800000"/>
            </a:ln>
            <a:effectLst/>
          </p:spPr>
          <p:txBody>
            <a:bodyPr rtlCol="0" anchor="ctr"/>
            <a:lstStyle/>
            <a:p>
              <a:pPr marL="0" marR="0" lvl="0" indent="0" algn="ctr" defTabSz="60962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endParaRPr>
            </a:p>
          </p:txBody>
        </p:sp>
        <p:sp>
          <p:nvSpPr>
            <p:cNvPr id="53" name="Rectangle 40">
              <a:extLst>
                <a:ext uri="{FF2B5EF4-FFF2-40B4-BE49-F238E27FC236}">
                  <a16:creationId xmlns:a16="http://schemas.microsoft.com/office/drawing/2014/main" xmlns="" id="{68F8F9CA-BC75-4A3F-877E-E7306EE847F0}"/>
                </a:ext>
              </a:extLst>
            </p:cNvPr>
            <p:cNvSpPr/>
            <p:nvPr/>
          </p:nvSpPr>
          <p:spPr>
            <a:xfrm>
              <a:off x="8888188" y="2523575"/>
              <a:ext cx="2208127" cy="397813"/>
            </a:xfrm>
            <a:prstGeom prst="rect">
              <a:avLst/>
            </a:prstGeom>
            <a:solidFill>
              <a:srgbClr val="29C7FF"/>
            </a:solidFill>
            <a:ln w="12700" cap="flat" cmpd="sng" algn="ctr">
              <a:noFill/>
              <a:prstDash val="solid"/>
              <a:miter lim="800000"/>
            </a:ln>
            <a:effectLst/>
          </p:spPr>
          <p:txBody>
            <a:bodyPr rtlCol="0" anchor="ctr"/>
            <a:lstStyle/>
            <a:p>
              <a:pPr marL="0" marR="0" lvl="0" indent="0" algn="ctr" defTabSz="609626"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Arial" panose="020B0604020202020204" pitchFamily="34" charset="0"/>
                <a:cs typeface="Arial" pitchFamily="34" charset="0"/>
              </a:endParaRPr>
            </a:p>
          </p:txBody>
        </p:sp>
        <p:sp>
          <p:nvSpPr>
            <p:cNvPr id="55" name="TextBox 54">
              <a:extLst>
                <a:ext uri="{FF2B5EF4-FFF2-40B4-BE49-F238E27FC236}">
                  <a16:creationId xmlns:a16="http://schemas.microsoft.com/office/drawing/2014/main" xmlns="" id="{5AD9D00E-B582-4C20-B6B9-6D1E988F9D3F}"/>
                </a:ext>
              </a:extLst>
            </p:cNvPr>
            <p:cNvSpPr txBox="1"/>
            <p:nvPr/>
          </p:nvSpPr>
          <p:spPr>
            <a:xfrm>
              <a:off x="9422566" y="2559841"/>
              <a:ext cx="1212638" cy="338554"/>
            </a:xfrm>
            <a:prstGeom prst="rect">
              <a:avLst/>
            </a:prstGeom>
            <a:noFill/>
          </p:spPr>
          <p:txBody>
            <a:bodyPr wrap="square" rtlCol="0">
              <a:spAutoFit/>
            </a:bodyPr>
            <a:lstStyle/>
            <a:p>
              <a:pPr marL="0" marR="0" lvl="0" indent="0" algn="ctr" defTabSz="609626" eaLnBrk="1" fontAlgn="auto" latinLnBrk="0" hangingPunct="1">
                <a:lnSpc>
                  <a:spcPct val="100000"/>
                </a:lnSpc>
                <a:spcBef>
                  <a:spcPts val="0"/>
                </a:spcBef>
                <a:spcAft>
                  <a:spcPts val="0"/>
                </a:spcAft>
                <a:buClrTx/>
                <a:buSzTx/>
                <a:buFontTx/>
                <a:buNone/>
                <a:tabLst/>
                <a:defRPr/>
              </a:pPr>
              <a:r>
                <a:rPr kumimoji="0" lang="ru-RU" sz="1600" b="1" i="0" u="none" strike="noStrike" kern="0" cap="none" spc="0" normalizeH="0" baseline="0" noProof="0" dirty="0" smtClean="0">
                  <a:ln>
                    <a:noFill/>
                  </a:ln>
                  <a:effectLst/>
                  <a:uLnTx/>
                  <a:uFillTx/>
                  <a:latin typeface="Arial" panose="020B0604020202020204" pitchFamily="34" charset="0"/>
                  <a:ea typeface="Noto Sans" panose="020B0502040504020204" pitchFamily="34"/>
                  <a:cs typeface="Arial" panose="020B0604020202020204" pitchFamily="34" charset="0"/>
                </a:rPr>
                <a:t>943</a:t>
              </a:r>
              <a:r>
                <a:rPr kumimoji="0" lang="ru-RU" sz="1200" b="1" i="0" u="none" strike="noStrike" kern="0" cap="none" spc="0" normalizeH="0" baseline="0" noProof="0" dirty="0" smtClean="0">
                  <a:ln>
                    <a:noFill/>
                  </a:ln>
                  <a:effectLst/>
                  <a:uLnTx/>
                  <a:uFillTx/>
                  <a:latin typeface="Arial" panose="020B0604020202020204" pitchFamily="34" charset="0"/>
                  <a:ea typeface="Noto Sans" panose="020B0502040504020204" pitchFamily="34"/>
                  <a:cs typeface="Arial" panose="020B0604020202020204" pitchFamily="34" charset="0"/>
                </a:rPr>
                <a:t> </a:t>
              </a:r>
              <a:endParaRPr kumimoji="0" lang="en-US" sz="1200" b="1" i="0" u="none" strike="noStrike" kern="0" cap="none" spc="0" normalizeH="0" baseline="0" noProof="0" dirty="0">
                <a:ln>
                  <a:noFill/>
                </a:ln>
                <a:effectLst/>
                <a:uLnTx/>
                <a:uFillTx/>
                <a:latin typeface="Arial" panose="020B0604020202020204" pitchFamily="34" charset="0"/>
                <a:ea typeface="Noto Sans" panose="020B0502040504020204" pitchFamily="34"/>
                <a:cs typeface="Arial" panose="020B0604020202020204" pitchFamily="34" charset="0"/>
              </a:endParaRPr>
            </a:p>
          </p:txBody>
        </p:sp>
        <p:sp>
          <p:nvSpPr>
            <p:cNvPr id="87" name="TextBox 86"/>
            <p:cNvSpPr txBox="1"/>
            <p:nvPr/>
          </p:nvSpPr>
          <p:spPr>
            <a:xfrm>
              <a:off x="7808086" y="2567366"/>
              <a:ext cx="1280071" cy="369332"/>
            </a:xfrm>
            <a:prstGeom prst="rect">
              <a:avLst/>
            </a:prstGeom>
            <a:noFill/>
          </p:spPr>
          <p:txBody>
            <a:bodyPr wrap="square" rtlCol="0">
              <a:spAutoFit/>
            </a:bodyPr>
            <a:lstStyle/>
            <a:p>
              <a:r>
                <a:rPr lang="ru-RU" dirty="0" smtClean="0">
                  <a:latin typeface="Arial" panose="020B0604020202020204" pitchFamily="34" charset="0"/>
                  <a:cs typeface="Arial" panose="020B0604020202020204" pitchFamily="34" charset="0"/>
                </a:rPr>
                <a:t>2020 год</a:t>
              </a:r>
              <a:endParaRPr lang="ru-RU" dirty="0">
                <a:latin typeface="Arial" panose="020B0604020202020204" pitchFamily="34" charset="0"/>
                <a:cs typeface="Arial" panose="020B0604020202020204" pitchFamily="34" charset="0"/>
              </a:endParaRPr>
            </a:p>
          </p:txBody>
        </p:sp>
      </p:grpSp>
      <p:sp>
        <p:nvSpPr>
          <p:cNvPr id="36" name="Rectangle 9"/>
          <p:cNvSpPr/>
          <p:nvPr/>
        </p:nvSpPr>
        <p:spPr>
          <a:xfrm>
            <a:off x="1153759" y="4806541"/>
            <a:ext cx="1729567" cy="1258869"/>
          </a:xfrm>
          <a:custGeom>
            <a:avLst/>
            <a:gdLst/>
            <a:ahLst/>
            <a:cxnLst/>
            <a:rect l="l" t="t" r="r" b="b"/>
            <a:pathLst>
              <a:path w="4389742" h="4382614">
                <a:moveTo>
                  <a:pt x="2202886" y="873603"/>
                </a:moveTo>
                <a:lnTo>
                  <a:pt x="3622682" y="2293399"/>
                </a:lnTo>
                <a:lnTo>
                  <a:pt x="3622683" y="2293399"/>
                </a:lnTo>
                <a:lnTo>
                  <a:pt x="3622683" y="4382614"/>
                </a:lnTo>
                <a:lnTo>
                  <a:pt x="3168352" y="4382614"/>
                </a:lnTo>
                <a:lnTo>
                  <a:pt x="2740028" y="4382614"/>
                </a:lnTo>
                <a:lnTo>
                  <a:pt x="1665743" y="4382614"/>
                </a:lnTo>
                <a:lnTo>
                  <a:pt x="1224136" y="4382614"/>
                </a:lnTo>
                <a:lnTo>
                  <a:pt x="783088" y="4382614"/>
                </a:lnTo>
                <a:lnTo>
                  <a:pt x="783088" y="2293399"/>
                </a:lnTo>
                <a:lnTo>
                  <a:pt x="783091" y="2293399"/>
                </a:lnTo>
                <a:close/>
                <a:moveTo>
                  <a:pt x="693498" y="166833"/>
                </a:moveTo>
                <a:lnTo>
                  <a:pt x="1280999" y="166833"/>
                </a:lnTo>
                <a:lnTo>
                  <a:pt x="1280999" y="737771"/>
                </a:lnTo>
                <a:lnTo>
                  <a:pt x="693498" y="1325273"/>
                </a:lnTo>
                <a:close/>
                <a:moveTo>
                  <a:pt x="2202888" y="9653"/>
                </a:moveTo>
                <a:lnTo>
                  <a:pt x="4389742" y="2293396"/>
                </a:lnTo>
                <a:lnTo>
                  <a:pt x="3944039" y="2293396"/>
                </a:lnTo>
                <a:lnTo>
                  <a:pt x="2202888" y="475103"/>
                </a:lnTo>
                <a:close/>
                <a:moveTo>
                  <a:pt x="2202886" y="0"/>
                </a:moveTo>
                <a:lnTo>
                  <a:pt x="2202886" y="465450"/>
                </a:lnTo>
                <a:lnTo>
                  <a:pt x="448970" y="2283744"/>
                </a:lnTo>
                <a:lnTo>
                  <a:pt x="0" y="2283744"/>
                </a:lnTo>
                <a:close/>
              </a:path>
            </a:pathLst>
          </a:custGeom>
          <a:solidFill>
            <a:srgbClr val="009BD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tLang="ko-KR" sz="2800" dirty="0" smtClean="0">
              <a:solidFill>
                <a:schemeClr val="bg1"/>
              </a:solidFill>
              <a:latin typeface="Arial" panose="020B0604020202020204" pitchFamily="34" charset="0"/>
              <a:cs typeface="Arial" panose="020B0604020202020204" pitchFamily="34" charset="0"/>
            </a:endParaRPr>
          </a:p>
          <a:p>
            <a:pPr algn="ctr"/>
            <a:endParaRPr lang="ru-RU" altLang="ko-KR" sz="2800" dirty="0" smtClean="0">
              <a:solidFill>
                <a:schemeClr val="bg1"/>
              </a:solidFill>
              <a:latin typeface="Arial" panose="020B0604020202020204" pitchFamily="34" charset="0"/>
              <a:cs typeface="Arial" panose="020B0604020202020204" pitchFamily="34" charset="0"/>
            </a:endParaRPr>
          </a:p>
          <a:p>
            <a:pPr algn="ctr"/>
            <a:r>
              <a:rPr lang="ru-RU" altLang="ko-KR" sz="2800" dirty="0" smtClean="0">
                <a:solidFill>
                  <a:schemeClr val="bg1"/>
                </a:solidFill>
                <a:latin typeface="Arial" panose="020B0604020202020204" pitchFamily="34" charset="0"/>
                <a:cs typeface="Arial" panose="020B0604020202020204" pitchFamily="34" charset="0"/>
              </a:rPr>
              <a:t>92,5%</a:t>
            </a:r>
            <a:endParaRPr lang="ko-KR" altLang="en-US" sz="2800" dirty="0">
              <a:solidFill>
                <a:schemeClr val="bg1"/>
              </a:solidFill>
              <a:latin typeface="Arial" panose="020B0604020202020204" pitchFamily="34" charset="0"/>
              <a:cs typeface="Arial" panose="020B0604020202020204" pitchFamily="34" charset="0"/>
            </a:endParaRPr>
          </a:p>
        </p:txBody>
      </p:sp>
      <p:sp>
        <p:nvSpPr>
          <p:cNvPr id="37" name="TextBox 36"/>
          <p:cNvSpPr txBox="1"/>
          <p:nvPr/>
        </p:nvSpPr>
        <p:spPr>
          <a:xfrm>
            <a:off x="0" y="-3918"/>
            <a:ext cx="12192000" cy="276999"/>
          </a:xfrm>
          <a:prstGeom prst="rect">
            <a:avLst/>
          </a:prstGeom>
          <a:solidFill>
            <a:srgbClr val="28659C"/>
          </a:solidFill>
        </p:spPr>
        <p:txBody>
          <a:bodyPr wrap="square" rtlCol="0">
            <a:spAutoFit/>
          </a:bodyPr>
          <a:lstStyle/>
          <a:p>
            <a:pPr algn="r"/>
            <a:r>
              <a:rPr lang="ru-RU" sz="1200" b="1" dirty="0" smtClean="0">
                <a:solidFill>
                  <a:schemeClr val="bg1"/>
                </a:solidFill>
                <a:latin typeface="Arial" panose="020B0604020202020204" pitchFamily="34" charset="0"/>
                <a:cs typeface="Arial" panose="020B0604020202020204" pitchFamily="34" charset="0"/>
              </a:rPr>
              <a:t>КОЛЛЕГИЯ МИНИСТЕРСТВА ТРУДА И СОЦИАЛЬНОГО РАЗВИТИЯ НОВОСИБИРСКОЙ ОБЛАСТИ</a:t>
            </a:r>
            <a:endParaRPr lang="ru-RU" sz="1200" b="1" dirty="0">
              <a:solidFill>
                <a:schemeClr val="bg1"/>
              </a:solidFill>
              <a:latin typeface="Arial" panose="020B0604020202020204" pitchFamily="34" charset="0"/>
              <a:cs typeface="Arial" panose="020B0604020202020204" pitchFamily="34" charset="0"/>
            </a:endParaRPr>
          </a:p>
        </p:txBody>
      </p:sp>
      <p:sp>
        <p:nvSpPr>
          <p:cNvPr id="38" name="Rectangle 9"/>
          <p:cNvSpPr/>
          <p:nvPr/>
        </p:nvSpPr>
        <p:spPr>
          <a:xfrm>
            <a:off x="3498438" y="4630812"/>
            <a:ext cx="1744821" cy="1435452"/>
          </a:xfrm>
          <a:custGeom>
            <a:avLst/>
            <a:gdLst/>
            <a:ahLst/>
            <a:cxnLst/>
            <a:rect l="l" t="t" r="r" b="b"/>
            <a:pathLst>
              <a:path w="4389742" h="4382614">
                <a:moveTo>
                  <a:pt x="2202886" y="873603"/>
                </a:moveTo>
                <a:lnTo>
                  <a:pt x="3622682" y="2293399"/>
                </a:lnTo>
                <a:lnTo>
                  <a:pt x="3622683" y="2293399"/>
                </a:lnTo>
                <a:lnTo>
                  <a:pt x="3622683" y="4382614"/>
                </a:lnTo>
                <a:lnTo>
                  <a:pt x="3168352" y="4382614"/>
                </a:lnTo>
                <a:lnTo>
                  <a:pt x="2740028" y="4382614"/>
                </a:lnTo>
                <a:lnTo>
                  <a:pt x="1665743" y="4382614"/>
                </a:lnTo>
                <a:lnTo>
                  <a:pt x="1224136" y="4382614"/>
                </a:lnTo>
                <a:lnTo>
                  <a:pt x="783088" y="4382614"/>
                </a:lnTo>
                <a:lnTo>
                  <a:pt x="783088" y="2293399"/>
                </a:lnTo>
                <a:lnTo>
                  <a:pt x="783091" y="2293399"/>
                </a:lnTo>
                <a:close/>
                <a:moveTo>
                  <a:pt x="693498" y="166833"/>
                </a:moveTo>
                <a:lnTo>
                  <a:pt x="1280999" y="166833"/>
                </a:lnTo>
                <a:lnTo>
                  <a:pt x="1280999" y="737771"/>
                </a:lnTo>
                <a:lnTo>
                  <a:pt x="693498" y="1325273"/>
                </a:lnTo>
                <a:close/>
                <a:moveTo>
                  <a:pt x="2202888" y="9653"/>
                </a:moveTo>
                <a:lnTo>
                  <a:pt x="4389742" y="2293396"/>
                </a:lnTo>
                <a:lnTo>
                  <a:pt x="3944039" y="2293396"/>
                </a:lnTo>
                <a:lnTo>
                  <a:pt x="2202888" y="475103"/>
                </a:lnTo>
                <a:close/>
                <a:moveTo>
                  <a:pt x="2202886" y="0"/>
                </a:moveTo>
                <a:lnTo>
                  <a:pt x="2202886" y="465450"/>
                </a:lnTo>
                <a:lnTo>
                  <a:pt x="448970" y="2283744"/>
                </a:lnTo>
                <a:lnTo>
                  <a:pt x="0" y="2283744"/>
                </a:lnTo>
                <a:close/>
              </a:path>
            </a:pathLst>
          </a:custGeom>
          <a:solidFill>
            <a:srgbClr val="009BD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tLang="ko-KR" sz="2800" dirty="0" smtClean="0">
              <a:solidFill>
                <a:schemeClr val="bg1"/>
              </a:solidFill>
              <a:latin typeface="Arial" panose="020B0604020202020204" pitchFamily="34" charset="0"/>
              <a:cs typeface="Arial" panose="020B0604020202020204" pitchFamily="34" charset="0"/>
            </a:endParaRPr>
          </a:p>
          <a:p>
            <a:pPr algn="ctr"/>
            <a:endParaRPr lang="ru-RU" altLang="ko-KR" sz="2800" dirty="0">
              <a:solidFill>
                <a:schemeClr val="bg1"/>
              </a:solidFill>
              <a:latin typeface="Arial" panose="020B0604020202020204" pitchFamily="34" charset="0"/>
              <a:cs typeface="Arial" panose="020B0604020202020204" pitchFamily="34" charset="0"/>
            </a:endParaRPr>
          </a:p>
          <a:p>
            <a:pPr algn="ctr"/>
            <a:r>
              <a:rPr lang="ru-RU" altLang="ko-KR" sz="2800" dirty="0" smtClean="0">
                <a:solidFill>
                  <a:schemeClr val="bg1"/>
                </a:solidFill>
                <a:latin typeface="Arial" panose="020B0604020202020204" pitchFamily="34" charset="0"/>
                <a:cs typeface="Arial" panose="020B0604020202020204" pitchFamily="34" charset="0"/>
              </a:rPr>
              <a:t>92,8%</a:t>
            </a:r>
            <a:endParaRPr lang="ko-KR" altLang="en-US"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130249"/>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32383" y="425680"/>
            <a:ext cx="9987430" cy="369332"/>
          </a:xfrm>
          <a:prstGeom prst="rect">
            <a:avLst/>
          </a:prstGeom>
        </p:spPr>
        <p:txBody>
          <a:bodyPr wrap="square">
            <a:spAutoFit/>
          </a:bodyPr>
          <a:lstStyle/>
          <a:p>
            <a:r>
              <a:rPr lang="ru-RU" altLang="ru-RU" b="1" dirty="0" smtClean="0">
                <a:solidFill>
                  <a:schemeClr val="accent5">
                    <a:lumMod val="50000"/>
                  </a:schemeClr>
                </a:solidFill>
                <a:latin typeface="Arial" panose="020B0604020202020204" pitchFamily="34" charset="0"/>
                <a:cs typeface="Arial" pitchFamily="34" charset="0"/>
              </a:rPr>
              <a:t>ДЕЯТЕЛЬНОСТЬ </a:t>
            </a:r>
            <a:r>
              <a:rPr lang="ru-RU" altLang="ru-RU" b="1" dirty="0">
                <a:solidFill>
                  <a:schemeClr val="accent5">
                    <a:lumMod val="50000"/>
                  </a:schemeClr>
                </a:solidFill>
                <a:latin typeface="Arial" panose="020B0604020202020204" pitchFamily="34" charset="0"/>
                <a:cs typeface="Arial" pitchFamily="34" charset="0"/>
              </a:rPr>
              <a:t>ПО ПОДГОТОВКЕ  И СОПРОВОЖДЕНИЮ ПРИЕМНЫХ </a:t>
            </a:r>
            <a:r>
              <a:rPr lang="ru-RU" altLang="ru-RU" b="1" dirty="0" smtClean="0">
                <a:solidFill>
                  <a:schemeClr val="accent5">
                    <a:lumMod val="50000"/>
                  </a:schemeClr>
                </a:solidFill>
                <a:latin typeface="Arial" panose="020B0604020202020204" pitchFamily="34" charset="0"/>
                <a:cs typeface="Arial" pitchFamily="34" charset="0"/>
              </a:rPr>
              <a:t>РОДИТЕЛЕЙ</a:t>
            </a:r>
            <a:endParaRPr lang="ru-RU" altLang="ru-RU" b="1" dirty="0">
              <a:solidFill>
                <a:schemeClr val="accent5">
                  <a:lumMod val="50000"/>
                </a:schemeClr>
              </a:solidFill>
              <a:latin typeface="Arial" panose="020B0604020202020204" pitchFamily="34" charset="0"/>
              <a:cs typeface="Arial" pitchFamily="34" charset="0"/>
            </a:endParaRPr>
          </a:p>
        </p:txBody>
      </p:sp>
      <p:sp>
        <p:nvSpPr>
          <p:cNvPr id="27" name="TextBox 26"/>
          <p:cNvSpPr txBox="1"/>
          <p:nvPr/>
        </p:nvSpPr>
        <p:spPr>
          <a:xfrm>
            <a:off x="0" y="-3918"/>
            <a:ext cx="12192000" cy="276999"/>
          </a:xfrm>
          <a:prstGeom prst="rect">
            <a:avLst/>
          </a:prstGeom>
          <a:solidFill>
            <a:srgbClr val="28659C"/>
          </a:solidFill>
        </p:spPr>
        <p:txBody>
          <a:bodyPr wrap="square" rtlCol="0">
            <a:spAutoFit/>
          </a:bodyPr>
          <a:lstStyle/>
          <a:p>
            <a:pPr algn="r"/>
            <a:r>
              <a:rPr lang="ru-RU" sz="1200" b="1" dirty="0" smtClean="0">
                <a:solidFill>
                  <a:schemeClr val="bg1"/>
                </a:solidFill>
                <a:latin typeface="Arial" panose="020B0604020202020204" pitchFamily="34" charset="0"/>
                <a:cs typeface="Arial" panose="020B0604020202020204" pitchFamily="34" charset="0"/>
              </a:rPr>
              <a:t>КОЛЛЕГИЯ МИНИСТЕРСТВА ТРУДА И СОЦИАЛЬНОГО РАЗВИТИЯ НОВОСИБИРСКОЙ ОБЛАСТИ</a:t>
            </a:r>
            <a:endParaRPr lang="ru-RU" sz="1200" b="1" dirty="0">
              <a:solidFill>
                <a:schemeClr val="bg1"/>
              </a:solidFill>
              <a:latin typeface="Arial" panose="020B0604020202020204" pitchFamily="34" charset="0"/>
              <a:cs typeface="Arial" panose="020B0604020202020204" pitchFamily="34" charset="0"/>
            </a:endParaRPr>
          </a:p>
        </p:txBody>
      </p:sp>
      <p:grpSp>
        <p:nvGrpSpPr>
          <p:cNvPr id="9" name="Группа 8"/>
          <p:cNvGrpSpPr/>
          <p:nvPr/>
        </p:nvGrpSpPr>
        <p:grpSpPr>
          <a:xfrm>
            <a:off x="548640" y="1226812"/>
            <a:ext cx="5547360" cy="4795520"/>
            <a:chOff x="-11148" y="649064"/>
            <a:chExt cx="6761528" cy="5910388"/>
          </a:xfrm>
          <a:effectLst/>
        </p:grpSpPr>
        <p:pic>
          <p:nvPicPr>
            <p:cNvPr id="10" name="Рисунок 9"/>
            <p:cNvPicPr>
              <a:picLocks noChangeAspect="1"/>
            </p:cNvPicPr>
            <p:nvPr/>
          </p:nvPicPr>
          <p:blipFill>
            <a:blip r:embed="rId2">
              <a:lum bright="70000" contrast="-70000"/>
            </a:blip>
            <a:stretch>
              <a:fillRect/>
            </a:stretch>
          </p:blipFill>
          <p:spPr>
            <a:xfrm>
              <a:off x="-11148" y="649064"/>
              <a:ext cx="6761528" cy="5910388"/>
            </a:xfrm>
            <a:prstGeom prst="rect">
              <a:avLst/>
            </a:prstGeom>
          </p:spPr>
        </p:pic>
        <p:sp>
          <p:nvSpPr>
            <p:cNvPr id="12" name="Прямоугольник 11"/>
            <p:cNvSpPr/>
            <p:nvPr/>
          </p:nvSpPr>
          <p:spPr>
            <a:xfrm>
              <a:off x="1425646" y="4495645"/>
              <a:ext cx="3491939" cy="1820779"/>
            </a:xfrm>
            <a:prstGeom prst="rect">
              <a:avLst/>
            </a:prstGeom>
          </p:spPr>
          <p:txBody>
            <a:bodyPr wrap="square">
              <a:spAutoFit/>
            </a:bodyPr>
            <a:lstStyle/>
            <a:p>
              <a:pPr lvl="0" algn="ctr">
                <a:spcAft>
                  <a:spcPts val="0"/>
                </a:spcAft>
              </a:pPr>
              <a:r>
                <a:rPr lang="ru-RU" sz="1500" dirty="0" smtClean="0">
                  <a:solidFill>
                    <a:schemeClr val="accent5">
                      <a:lumMod val="50000"/>
                    </a:schemeClr>
                  </a:solidFill>
                  <a:latin typeface="Arial" panose="020B0604020202020204" pitchFamily="34" charset="0"/>
                  <a:cs typeface="Arial" panose="020B0604020202020204" pitchFamily="34" charset="0"/>
                </a:rPr>
                <a:t>Работают </a:t>
              </a:r>
              <a:r>
                <a:rPr lang="ru-RU" sz="1500" b="1" dirty="0" smtClean="0">
                  <a:solidFill>
                    <a:schemeClr val="accent5">
                      <a:lumMod val="50000"/>
                    </a:schemeClr>
                  </a:solidFill>
                  <a:latin typeface="Arial" panose="020B0604020202020204" pitchFamily="34" charset="0"/>
                  <a:cs typeface="Arial" panose="020B0604020202020204" pitchFamily="34" charset="0"/>
                </a:rPr>
                <a:t>7</a:t>
              </a:r>
              <a:r>
                <a:rPr lang="ru-RU" sz="1500" dirty="0" smtClean="0">
                  <a:solidFill>
                    <a:schemeClr val="accent5">
                      <a:lumMod val="50000"/>
                    </a:schemeClr>
                  </a:solidFill>
                  <a:latin typeface="Arial" panose="020B0604020202020204" pitchFamily="34" charset="0"/>
                  <a:cs typeface="Arial" panose="020B0604020202020204" pitchFamily="34" charset="0"/>
                </a:rPr>
                <a:t> </a:t>
              </a:r>
              <a:r>
                <a:rPr lang="ru-RU" sz="1500" b="1" dirty="0" smtClean="0">
                  <a:solidFill>
                    <a:schemeClr val="accent5">
                      <a:lumMod val="50000"/>
                    </a:schemeClr>
                  </a:solidFill>
                  <a:latin typeface="Arial" panose="020B0604020202020204" pitchFamily="34" charset="0"/>
                  <a:cs typeface="Arial" panose="020B0604020202020204" pitchFamily="34" charset="0"/>
                </a:rPr>
                <a:t>школ </a:t>
              </a:r>
            </a:p>
            <a:p>
              <a:pPr lvl="0" algn="ctr">
                <a:spcAft>
                  <a:spcPts val="0"/>
                </a:spcAft>
              </a:pPr>
              <a:r>
                <a:rPr lang="ru-RU" sz="1500" dirty="0" smtClean="0">
                  <a:solidFill>
                    <a:schemeClr val="accent5">
                      <a:lumMod val="50000"/>
                    </a:schemeClr>
                  </a:solidFill>
                  <a:latin typeface="Arial" panose="020B0604020202020204" pitchFamily="34" charset="0"/>
                  <a:cs typeface="Arial" panose="020B0604020202020204" pitchFamily="34" charset="0"/>
                </a:rPr>
                <a:t>приёмных родителей,</a:t>
              </a:r>
            </a:p>
            <a:p>
              <a:pPr lvl="0" algn="ctr">
                <a:spcAft>
                  <a:spcPts val="0"/>
                </a:spcAft>
              </a:pPr>
              <a:r>
                <a:rPr lang="ru-RU" sz="1500" dirty="0">
                  <a:solidFill>
                    <a:schemeClr val="accent5">
                      <a:lumMod val="50000"/>
                    </a:schemeClr>
                  </a:solidFill>
                  <a:latin typeface="Arial" panose="020B0604020202020204" pitchFamily="34" charset="0"/>
                  <a:cs typeface="Arial" panose="020B0604020202020204" pitchFamily="34" charset="0"/>
                </a:rPr>
                <a:t>о</a:t>
              </a:r>
              <a:r>
                <a:rPr lang="ru-RU" sz="1500" dirty="0" smtClean="0">
                  <a:solidFill>
                    <a:schemeClr val="accent5">
                      <a:lumMod val="50000"/>
                    </a:schemeClr>
                  </a:solidFill>
                  <a:latin typeface="Arial" panose="020B0604020202020204" pitchFamily="34" charset="0"/>
                  <a:cs typeface="Arial" panose="020B0604020202020204" pitchFamily="34" charset="0"/>
                </a:rPr>
                <a:t>бщее </a:t>
              </a:r>
              <a:r>
                <a:rPr lang="ru-RU" sz="1500" dirty="0">
                  <a:solidFill>
                    <a:schemeClr val="accent5">
                      <a:lumMod val="50000"/>
                    </a:schemeClr>
                  </a:solidFill>
                  <a:latin typeface="Arial" panose="020B0604020202020204" pitchFamily="34" charset="0"/>
                  <a:cs typeface="Arial" panose="020B0604020202020204" pitchFamily="34" charset="0"/>
                </a:rPr>
                <a:t>количество прошедших </a:t>
              </a:r>
              <a:r>
                <a:rPr lang="ru-RU" sz="1500" dirty="0" smtClean="0">
                  <a:solidFill>
                    <a:schemeClr val="accent5">
                      <a:lumMod val="50000"/>
                    </a:schemeClr>
                  </a:solidFill>
                  <a:latin typeface="Arial" panose="020B0604020202020204" pitchFamily="34" charset="0"/>
                  <a:cs typeface="Arial" panose="020B0604020202020204" pitchFamily="34" charset="0"/>
                </a:rPr>
                <a:t>обучение </a:t>
              </a:r>
            </a:p>
            <a:p>
              <a:pPr lvl="0" algn="ctr">
                <a:spcAft>
                  <a:spcPts val="0"/>
                </a:spcAft>
              </a:pPr>
              <a:r>
                <a:rPr lang="ru-RU" sz="1500" dirty="0" smtClean="0">
                  <a:solidFill>
                    <a:schemeClr val="accent5">
                      <a:lumMod val="50000"/>
                    </a:schemeClr>
                  </a:solidFill>
                  <a:latin typeface="Arial" panose="020B0604020202020204" pitchFamily="34" charset="0"/>
                  <a:cs typeface="Arial" panose="020B0604020202020204" pitchFamily="34" charset="0"/>
                </a:rPr>
                <a:t>в 2021 </a:t>
              </a:r>
              <a:r>
                <a:rPr lang="ru-RU" sz="1500" dirty="0">
                  <a:solidFill>
                    <a:schemeClr val="accent5">
                      <a:lumMod val="50000"/>
                    </a:schemeClr>
                  </a:solidFill>
                  <a:latin typeface="Arial" panose="020B0604020202020204" pitchFamily="34" charset="0"/>
                  <a:cs typeface="Arial" panose="020B0604020202020204" pitchFamily="34" charset="0"/>
                </a:rPr>
                <a:t>году </a:t>
              </a:r>
              <a:endParaRPr lang="ru-RU" sz="1500" dirty="0" smtClean="0">
                <a:solidFill>
                  <a:schemeClr val="accent5">
                    <a:lumMod val="50000"/>
                  </a:schemeClr>
                </a:solidFill>
                <a:latin typeface="Arial" panose="020B0604020202020204" pitchFamily="34" charset="0"/>
                <a:cs typeface="Arial" panose="020B0604020202020204" pitchFamily="34" charset="0"/>
              </a:endParaRPr>
            </a:p>
            <a:p>
              <a:pPr lvl="0" algn="ctr">
                <a:spcAft>
                  <a:spcPts val="0"/>
                </a:spcAft>
              </a:pPr>
              <a:r>
                <a:rPr lang="ru-RU" sz="1500" b="1" dirty="0" smtClean="0">
                  <a:solidFill>
                    <a:schemeClr val="accent5">
                      <a:lumMod val="50000"/>
                    </a:schemeClr>
                  </a:solidFill>
                  <a:latin typeface="Arial" panose="020B0604020202020204" pitchFamily="34" charset="0"/>
                  <a:cs typeface="Arial" panose="020B0604020202020204" pitchFamily="34" charset="0"/>
                </a:rPr>
                <a:t>740</a:t>
              </a:r>
              <a:r>
                <a:rPr lang="ru-RU" sz="1500" dirty="0" smtClean="0">
                  <a:solidFill>
                    <a:schemeClr val="accent5">
                      <a:lumMod val="50000"/>
                    </a:schemeClr>
                  </a:solidFill>
                  <a:latin typeface="Arial" panose="020B0604020202020204" pitchFamily="34" charset="0"/>
                  <a:cs typeface="Arial" panose="020B0604020202020204" pitchFamily="34" charset="0"/>
                </a:rPr>
                <a:t> </a:t>
              </a:r>
              <a:r>
                <a:rPr lang="ru-RU" sz="1500" b="1" dirty="0">
                  <a:solidFill>
                    <a:schemeClr val="accent5">
                      <a:lumMod val="50000"/>
                    </a:schemeClr>
                  </a:solidFill>
                  <a:latin typeface="Arial" panose="020B0604020202020204" pitchFamily="34" charset="0"/>
                  <a:cs typeface="Arial" panose="020B0604020202020204" pitchFamily="34" charset="0"/>
                </a:rPr>
                <a:t>человек</a:t>
              </a:r>
            </a:p>
          </p:txBody>
        </p:sp>
        <p:sp>
          <p:nvSpPr>
            <p:cNvPr id="13" name="Прямоугольник 12"/>
            <p:cNvSpPr/>
            <p:nvPr/>
          </p:nvSpPr>
          <p:spPr>
            <a:xfrm>
              <a:off x="772445" y="1598014"/>
              <a:ext cx="2238042" cy="1820779"/>
            </a:xfrm>
            <a:prstGeom prst="rect">
              <a:avLst/>
            </a:prstGeom>
          </p:spPr>
          <p:txBody>
            <a:bodyPr wrap="square">
              <a:spAutoFit/>
            </a:bodyPr>
            <a:lstStyle/>
            <a:p>
              <a:pPr algn="ctr"/>
              <a:r>
                <a:rPr lang="ru-RU" sz="1500" dirty="0" smtClean="0">
                  <a:solidFill>
                    <a:schemeClr val="accent5">
                      <a:lumMod val="50000"/>
                    </a:schemeClr>
                  </a:solidFill>
                  <a:latin typeface="Arial" panose="020B0604020202020204" pitchFamily="34" charset="0"/>
                  <a:cs typeface="Arial" panose="020B0604020202020204" pitchFamily="34" charset="0"/>
                </a:rPr>
                <a:t>На </a:t>
              </a:r>
              <a:r>
                <a:rPr lang="ru-RU" sz="1500" dirty="0" err="1" smtClean="0">
                  <a:solidFill>
                    <a:schemeClr val="accent5">
                      <a:lumMod val="50000"/>
                    </a:schemeClr>
                  </a:solidFill>
                  <a:latin typeface="Arial" panose="020B0604020202020204" pitchFamily="34" charset="0"/>
                  <a:cs typeface="Arial" panose="020B0604020202020204" pitchFamily="34" charset="0"/>
                </a:rPr>
                <a:t>постинтернатном</a:t>
              </a:r>
              <a:r>
                <a:rPr lang="ru-RU" sz="1500" dirty="0" smtClean="0">
                  <a:solidFill>
                    <a:schemeClr val="accent5">
                      <a:lumMod val="50000"/>
                    </a:schemeClr>
                  </a:solidFill>
                  <a:latin typeface="Arial" panose="020B0604020202020204" pitchFamily="34" charset="0"/>
                  <a:cs typeface="Arial" panose="020B0604020202020204" pitchFamily="34" charset="0"/>
                </a:rPr>
                <a:t> сопровождении находятся</a:t>
              </a:r>
            </a:p>
            <a:p>
              <a:pPr algn="ctr"/>
              <a:r>
                <a:rPr lang="ru-RU" sz="1500" b="1" dirty="0" smtClean="0">
                  <a:solidFill>
                    <a:schemeClr val="accent5">
                      <a:lumMod val="50000"/>
                    </a:schemeClr>
                  </a:solidFill>
                  <a:latin typeface="Arial" panose="020B0604020202020204" pitchFamily="34" charset="0"/>
                  <a:cs typeface="Arial" panose="020B0604020202020204" pitchFamily="34" charset="0"/>
                </a:rPr>
                <a:t>453 </a:t>
              </a:r>
              <a:r>
                <a:rPr lang="ru-RU" sz="1500" b="1" dirty="0">
                  <a:solidFill>
                    <a:schemeClr val="accent5">
                      <a:lumMod val="50000"/>
                    </a:schemeClr>
                  </a:solidFill>
                  <a:latin typeface="Arial" panose="020B0604020202020204" pitchFamily="34" charset="0"/>
                  <a:cs typeface="Arial" panose="020B0604020202020204" pitchFamily="34" charset="0"/>
                </a:rPr>
                <a:t>человека</a:t>
              </a:r>
              <a:endParaRPr lang="ru-RU" sz="1500" b="1" dirty="0">
                <a:solidFill>
                  <a:schemeClr val="accent5">
                    <a:lumMod val="50000"/>
                  </a:schemeClr>
                </a:solidFill>
              </a:endParaRPr>
            </a:p>
            <a:p>
              <a:pPr lvl="0" algn="ctr">
                <a:spcAft>
                  <a:spcPts val="0"/>
                </a:spcAft>
              </a:pPr>
              <a:endParaRPr lang="ru-RU" sz="1500" dirty="0">
                <a:solidFill>
                  <a:schemeClr val="accent5">
                    <a:lumMod val="50000"/>
                  </a:schemeClr>
                </a:solidFill>
                <a:latin typeface="Arial" panose="020B0604020202020204" pitchFamily="34" charset="0"/>
                <a:cs typeface="Arial" panose="020B0604020202020204" pitchFamily="34" charset="0"/>
              </a:endParaRPr>
            </a:p>
          </p:txBody>
        </p:sp>
        <p:sp>
          <p:nvSpPr>
            <p:cNvPr id="81" name="Прямоугольник 80"/>
            <p:cNvSpPr/>
            <p:nvPr/>
          </p:nvSpPr>
          <p:spPr>
            <a:xfrm>
              <a:off x="3526656" y="1759234"/>
              <a:ext cx="2637739" cy="2105275"/>
            </a:xfrm>
            <a:prstGeom prst="rect">
              <a:avLst/>
            </a:prstGeom>
          </p:spPr>
          <p:txBody>
            <a:bodyPr wrap="square">
              <a:spAutoFit/>
            </a:bodyPr>
            <a:lstStyle/>
            <a:p>
              <a:pPr lvl="0" algn="ctr">
                <a:spcAft>
                  <a:spcPts val="0"/>
                </a:spcAft>
              </a:pPr>
              <a:r>
                <a:rPr lang="ru-RU" sz="1500" dirty="0" smtClean="0">
                  <a:solidFill>
                    <a:schemeClr val="accent5">
                      <a:lumMod val="50000"/>
                    </a:schemeClr>
                  </a:solidFill>
                  <a:latin typeface="Arial" panose="020B0604020202020204" pitchFamily="34" charset="0"/>
                  <a:cs typeface="Arial" panose="020B0604020202020204" pitchFamily="34" charset="0"/>
                </a:rPr>
                <a:t>Сопровождением охвачено </a:t>
              </a:r>
            </a:p>
            <a:p>
              <a:pPr algn="ctr"/>
              <a:r>
                <a:rPr lang="ru-RU" sz="1500" b="1" dirty="0">
                  <a:solidFill>
                    <a:schemeClr val="accent5">
                      <a:lumMod val="50000"/>
                    </a:schemeClr>
                  </a:solidFill>
                  <a:latin typeface="Arial" panose="020B0604020202020204" pitchFamily="34" charset="0"/>
                  <a:cs typeface="Arial" panose="020B0604020202020204" pitchFamily="34" charset="0"/>
                </a:rPr>
                <a:t>1 820 замещающих </a:t>
              </a:r>
              <a:r>
                <a:rPr lang="ru-RU" sz="1500" b="1" dirty="0" smtClean="0">
                  <a:solidFill>
                    <a:schemeClr val="accent5">
                      <a:lumMod val="50000"/>
                    </a:schemeClr>
                  </a:solidFill>
                  <a:latin typeface="Arial" panose="020B0604020202020204" pitchFamily="34" charset="0"/>
                  <a:cs typeface="Arial" panose="020B0604020202020204" pitchFamily="34" charset="0"/>
                </a:rPr>
                <a:t>семей, </a:t>
              </a:r>
              <a:r>
                <a:rPr lang="ru-RU" sz="1500" dirty="0" smtClean="0">
                  <a:solidFill>
                    <a:schemeClr val="accent5">
                      <a:lumMod val="50000"/>
                    </a:schemeClr>
                  </a:solidFill>
                  <a:latin typeface="Arial" panose="020B0604020202020204" pitchFamily="34" charset="0"/>
                  <a:cs typeface="Arial" panose="020B0604020202020204" pitchFamily="34" charset="0"/>
                </a:rPr>
                <a:t>воспитывающих </a:t>
              </a:r>
            </a:p>
            <a:p>
              <a:pPr lvl="0" algn="ctr">
                <a:spcAft>
                  <a:spcPts val="0"/>
                </a:spcAft>
              </a:pPr>
              <a:r>
                <a:rPr lang="ru-RU" sz="1500" b="1" dirty="0" smtClean="0">
                  <a:solidFill>
                    <a:schemeClr val="accent5">
                      <a:lumMod val="50000"/>
                    </a:schemeClr>
                  </a:solidFill>
                  <a:latin typeface="Arial" panose="020B0604020202020204" pitchFamily="34" charset="0"/>
                  <a:cs typeface="Arial" panose="020B0604020202020204" pitchFamily="34" charset="0"/>
                </a:rPr>
                <a:t>3 016 </a:t>
              </a:r>
            </a:p>
            <a:p>
              <a:pPr lvl="0" algn="ctr">
                <a:spcAft>
                  <a:spcPts val="0"/>
                </a:spcAft>
              </a:pPr>
              <a:r>
                <a:rPr lang="ru-RU" sz="1500" dirty="0" smtClean="0">
                  <a:solidFill>
                    <a:schemeClr val="accent5">
                      <a:lumMod val="50000"/>
                    </a:schemeClr>
                  </a:solidFill>
                  <a:latin typeface="Arial" panose="020B0604020202020204" pitchFamily="34" charset="0"/>
                  <a:cs typeface="Arial" panose="020B0604020202020204" pitchFamily="34" charset="0"/>
                </a:rPr>
                <a:t>  </a:t>
              </a:r>
              <a:r>
                <a:rPr lang="ru-RU" sz="1500" b="1" dirty="0" smtClean="0">
                  <a:solidFill>
                    <a:schemeClr val="accent5">
                      <a:lumMod val="50000"/>
                    </a:schemeClr>
                  </a:solidFill>
                  <a:latin typeface="Arial" panose="020B0604020202020204" pitchFamily="34" charset="0"/>
                  <a:cs typeface="Arial" panose="020B0604020202020204" pitchFamily="34" charset="0"/>
                </a:rPr>
                <a:t>детей-сирот</a:t>
              </a:r>
              <a:endParaRPr lang="ru-RU" sz="1500" b="1" dirty="0">
                <a:solidFill>
                  <a:schemeClr val="accent5">
                    <a:lumMod val="50000"/>
                  </a:schemeClr>
                </a:solidFill>
                <a:latin typeface="Arial" panose="020B0604020202020204" pitchFamily="34" charset="0"/>
                <a:cs typeface="Arial" panose="020B0604020202020204" pitchFamily="34" charset="0"/>
              </a:endParaRPr>
            </a:p>
          </p:txBody>
        </p:sp>
      </p:grpSp>
      <p:sp>
        <p:nvSpPr>
          <p:cNvPr id="11" name="Прямоугольник 10"/>
          <p:cNvSpPr/>
          <p:nvPr/>
        </p:nvSpPr>
        <p:spPr>
          <a:xfrm>
            <a:off x="6747349" y="907026"/>
            <a:ext cx="5438604" cy="233022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Региональный </a:t>
            </a:r>
            <a:r>
              <a:rPr lang="ru-RU" sz="1600" b="1"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ресурсный центр</a:t>
            </a:r>
            <a:r>
              <a:rPr lang="ru-RU" sz="16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 </a:t>
            </a:r>
            <a:endParaRPr lang="ru-RU" sz="1600"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endParaRPr>
          </a:p>
          <a:p>
            <a:pPr algn="ctr"/>
            <a:r>
              <a:rPr lang="ru-RU" sz="1600"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(на базе </a:t>
            </a:r>
            <a:r>
              <a:rPr lang="ru-RU" sz="1600" b="1"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Центра развития семейных форм устройства детей-сирот и детей, оставшихся без попечения </a:t>
            </a:r>
            <a:r>
              <a:rPr lang="ru-RU" sz="1600" b="1"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родителей</a:t>
            </a:r>
            <a:r>
              <a:rPr lang="ru-RU" sz="1600"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 по </a:t>
            </a:r>
            <a:r>
              <a:rPr lang="ru-RU" sz="16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подготовке к самостоятельной </a:t>
            </a:r>
            <a:r>
              <a:rPr lang="ru-RU" sz="1600"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жизни </a:t>
            </a:r>
            <a:r>
              <a:rPr lang="ru-RU" sz="16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воспитанников организаций для детей-сирот и детей, оставшихся без попечения </a:t>
            </a:r>
            <a:r>
              <a:rPr lang="ru-RU" sz="1600"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родителей, </a:t>
            </a:r>
            <a:r>
              <a:rPr lang="ru-RU" sz="16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детей из замещающих </a:t>
            </a:r>
            <a:r>
              <a:rPr lang="ru-RU" sz="1600"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семей,</a:t>
            </a:r>
            <a:endParaRPr lang="ru-RU" sz="16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endParaRPr>
          </a:p>
          <a:p>
            <a:pPr algn="ctr"/>
            <a:r>
              <a:rPr lang="ru-RU" sz="1600" dirty="0" err="1">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постинтернатному</a:t>
            </a:r>
            <a:r>
              <a:rPr lang="ru-RU" sz="16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 сопровождению и адаптации выпускников таких </a:t>
            </a:r>
            <a:r>
              <a:rPr lang="ru-RU" sz="1600"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организаций</a:t>
            </a:r>
          </a:p>
        </p:txBody>
      </p:sp>
      <p:pic>
        <p:nvPicPr>
          <p:cNvPr id="14" name="Рисунок 13"/>
          <p:cNvPicPr>
            <a:picLocks noChangeAspect="1"/>
          </p:cNvPicPr>
          <p:nvPr/>
        </p:nvPicPr>
        <p:blipFill rotWithShape="1">
          <a:blip r:embed="rId3" cstate="print">
            <a:extLst>
              <a:ext uri="{28A0092B-C50C-407E-A947-70E740481C1C}">
                <a14:useLocalDpi xmlns:a14="http://schemas.microsoft.com/office/drawing/2010/main" val="0"/>
              </a:ext>
            </a:extLst>
          </a:blip>
          <a:srcRect l="-144" t="6026"/>
          <a:stretch/>
        </p:blipFill>
        <p:spPr>
          <a:xfrm>
            <a:off x="6731000" y="3454400"/>
            <a:ext cx="5461000" cy="3403600"/>
          </a:xfrm>
          <a:prstGeom prst="rect">
            <a:avLst/>
          </a:prstGeom>
          <a:effectLst>
            <a:softEdge rad="0"/>
          </a:effectLst>
        </p:spPr>
      </p:pic>
      <p:sp>
        <p:nvSpPr>
          <p:cNvPr id="3" name="Прямоугольник 2"/>
          <p:cNvSpPr/>
          <p:nvPr/>
        </p:nvSpPr>
        <p:spPr>
          <a:xfrm>
            <a:off x="6663559" y="3436882"/>
            <a:ext cx="5522394" cy="3421117"/>
          </a:xfrm>
          <a:prstGeom prst="rect">
            <a:avLst/>
          </a:prstGeom>
          <a:solidFill>
            <a:schemeClr val="bg1">
              <a:alpha val="43000"/>
            </a:schemeClr>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30735919"/>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0" y="-3918"/>
            <a:ext cx="12192000" cy="276999"/>
          </a:xfrm>
          <a:prstGeom prst="rect">
            <a:avLst/>
          </a:prstGeom>
          <a:solidFill>
            <a:srgbClr val="28659C"/>
          </a:solidFill>
        </p:spPr>
        <p:txBody>
          <a:bodyPr wrap="square" rtlCol="0">
            <a:spAutoFit/>
          </a:bodyPr>
          <a:lstStyle/>
          <a:p>
            <a:pPr algn="r"/>
            <a:r>
              <a:rPr lang="ru-RU" sz="1200" b="1" dirty="0" smtClean="0">
                <a:solidFill>
                  <a:schemeClr val="bg1"/>
                </a:solidFill>
                <a:latin typeface="Arial" panose="020B0604020202020204" pitchFamily="34" charset="0"/>
                <a:cs typeface="Arial" panose="020B0604020202020204" pitchFamily="34" charset="0"/>
              </a:rPr>
              <a:t>КОЛЛЕГИЯ МИНИСТЕРСТВА ТРУДА И СОЦИАЛЬНОГО РАЗВИТИЯ НОВОСИБИРСКОЙ ОБЛАСТИ</a:t>
            </a:r>
            <a:endParaRPr lang="ru-RU" sz="1200" b="1" dirty="0">
              <a:solidFill>
                <a:schemeClr val="bg1"/>
              </a:solidFill>
              <a:latin typeface="Arial" panose="020B0604020202020204" pitchFamily="34" charset="0"/>
              <a:cs typeface="Arial" panose="020B0604020202020204" pitchFamily="34" charset="0"/>
            </a:endParaRPr>
          </a:p>
        </p:txBody>
      </p:sp>
      <p:sp>
        <p:nvSpPr>
          <p:cNvPr id="17" name="Rectangle 3"/>
          <p:cNvSpPr/>
          <p:nvPr/>
        </p:nvSpPr>
        <p:spPr>
          <a:xfrm>
            <a:off x="475381" y="4790210"/>
            <a:ext cx="11139638" cy="5030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nvGrpSpPr>
          <p:cNvPr id="37" name="Группа 36"/>
          <p:cNvGrpSpPr/>
          <p:nvPr/>
        </p:nvGrpSpPr>
        <p:grpSpPr>
          <a:xfrm>
            <a:off x="461392" y="3122044"/>
            <a:ext cx="11153627" cy="1710090"/>
            <a:chOff x="461392" y="3426844"/>
            <a:chExt cx="11153627" cy="1710090"/>
          </a:xfrm>
        </p:grpSpPr>
        <p:graphicFrame>
          <p:nvGraphicFramePr>
            <p:cNvPr id="21" name="Диаграмма 20"/>
            <p:cNvGraphicFramePr/>
            <p:nvPr>
              <p:extLst>
                <p:ext uri="{D42A27DB-BD31-4B8C-83A1-F6EECF244321}">
                  <p14:modId xmlns:p14="http://schemas.microsoft.com/office/powerpoint/2010/main" val="1590977334"/>
                </p:ext>
              </p:extLst>
            </p:nvPr>
          </p:nvGraphicFramePr>
          <p:xfrm>
            <a:off x="3037841" y="3426844"/>
            <a:ext cx="8577178" cy="1710090"/>
          </p:xfrm>
          <a:graphic>
            <a:graphicData uri="http://schemas.openxmlformats.org/drawingml/2006/chart">
              <c:chart xmlns:c="http://schemas.openxmlformats.org/drawingml/2006/chart" xmlns:r="http://schemas.openxmlformats.org/officeDocument/2006/relationships" r:id="rId2"/>
            </a:graphicData>
          </a:graphic>
        </p:graphicFrame>
        <p:sp>
          <p:nvSpPr>
            <p:cNvPr id="22" name="TextBox 21"/>
            <p:cNvSpPr txBox="1"/>
            <p:nvPr/>
          </p:nvSpPr>
          <p:spPr>
            <a:xfrm>
              <a:off x="461392" y="3873732"/>
              <a:ext cx="3771499" cy="830997"/>
            </a:xfrm>
            <a:prstGeom prst="rect">
              <a:avLst/>
            </a:prstGeom>
            <a:noFill/>
          </p:spPr>
          <p:txBody>
            <a:bodyPr wrap="square" rtlCol="0">
              <a:spAutoFit/>
            </a:bodyPr>
            <a:lstStyle/>
            <a:p>
              <a:r>
                <a:rPr lang="ru-RU" sz="1600" b="1" dirty="0" smtClean="0">
                  <a:solidFill>
                    <a:schemeClr val="accent5">
                      <a:lumMod val="50000"/>
                    </a:schemeClr>
                  </a:solidFill>
                  <a:latin typeface="Arial" panose="020B0604020202020204" pitchFamily="34" charset="0"/>
                  <a:cs typeface="Arial" panose="020B0604020202020204" pitchFamily="34" charset="0"/>
                </a:rPr>
                <a:t>Численность граждан, обеспеченных жилыми помещениями</a:t>
              </a:r>
              <a:endParaRPr lang="ru-RU" sz="1600" b="1" dirty="0">
                <a:solidFill>
                  <a:schemeClr val="accent5">
                    <a:lumMod val="50000"/>
                  </a:schemeClr>
                </a:solidFill>
                <a:latin typeface="Arial" panose="020B0604020202020204" pitchFamily="34" charset="0"/>
                <a:cs typeface="Arial" panose="020B0604020202020204" pitchFamily="34" charset="0"/>
              </a:endParaRPr>
            </a:p>
          </p:txBody>
        </p:sp>
      </p:grpSp>
      <p:sp>
        <p:nvSpPr>
          <p:cNvPr id="23" name="Прямоугольник 22"/>
          <p:cNvSpPr/>
          <p:nvPr/>
        </p:nvSpPr>
        <p:spPr>
          <a:xfrm>
            <a:off x="768244" y="418998"/>
            <a:ext cx="11239266" cy="369332"/>
          </a:xfrm>
          <a:prstGeom prst="rect">
            <a:avLst/>
          </a:prstGeom>
        </p:spPr>
        <p:txBody>
          <a:bodyPr wrap="square">
            <a:spAutoFit/>
          </a:bodyPr>
          <a:lstStyle/>
          <a:p>
            <a:r>
              <a:rPr lang="ru-RU" b="1" dirty="0" smtClean="0">
                <a:solidFill>
                  <a:schemeClr val="accent5">
                    <a:lumMod val="50000"/>
                  </a:schemeClr>
                </a:solidFill>
                <a:latin typeface="Arial" panose="020B0604020202020204" pitchFamily="34" charset="0"/>
                <a:cs typeface="Arial" pitchFamily="34" charset="0"/>
              </a:rPr>
              <a:t>ОБЕСПЕЧЕНИЕ ЖИЛЬЕМ ДЕТЕЙ-СИРОТ </a:t>
            </a:r>
            <a:r>
              <a:rPr lang="ru-RU" b="1" dirty="0">
                <a:solidFill>
                  <a:schemeClr val="accent5">
                    <a:lumMod val="50000"/>
                  </a:schemeClr>
                </a:solidFill>
                <a:latin typeface="Arial" panose="020B0604020202020204" pitchFamily="34" charset="0"/>
                <a:cs typeface="Arial" pitchFamily="34" charset="0"/>
              </a:rPr>
              <a:t>И ДЕТЕЙ, ОСТАВШИХСЯ БЕЗ ПОПЕЧЕНИЯ </a:t>
            </a:r>
            <a:r>
              <a:rPr lang="ru-RU" b="1" dirty="0" smtClean="0">
                <a:solidFill>
                  <a:schemeClr val="accent5">
                    <a:lumMod val="50000"/>
                  </a:schemeClr>
                </a:solidFill>
                <a:latin typeface="Arial" panose="020B0604020202020204" pitchFamily="34" charset="0"/>
                <a:cs typeface="Arial" pitchFamily="34" charset="0"/>
              </a:rPr>
              <a:t>РОДИТЕЛЕЙ</a:t>
            </a:r>
            <a:endParaRPr lang="ru-RU" b="1" dirty="0">
              <a:solidFill>
                <a:schemeClr val="accent5">
                  <a:lumMod val="50000"/>
                </a:schemeClr>
              </a:solidFill>
              <a:latin typeface="Arial" panose="020B0604020202020204" pitchFamily="34" charset="0"/>
              <a:cs typeface="Arial" pitchFamily="34" charset="0"/>
            </a:endParaRPr>
          </a:p>
        </p:txBody>
      </p:sp>
      <p:sp>
        <p:nvSpPr>
          <p:cNvPr id="26" name="TextBox 25"/>
          <p:cNvSpPr txBox="1"/>
          <p:nvPr/>
        </p:nvSpPr>
        <p:spPr>
          <a:xfrm>
            <a:off x="299870" y="1324334"/>
            <a:ext cx="4450805" cy="1212127"/>
          </a:xfrm>
          <a:prstGeom prst="rect">
            <a:avLst/>
          </a:prstGeom>
          <a:noFill/>
        </p:spPr>
        <p:txBody>
          <a:bodyPr wrap="square" rtlCol="0">
            <a:spAutoFit/>
          </a:bodyPr>
          <a:lstStyle/>
          <a:p>
            <a:pPr algn="ctr">
              <a:lnSpc>
                <a:spcPct val="107000"/>
              </a:lnSpc>
            </a:pPr>
            <a:r>
              <a:rPr lang="ru-RU" sz="17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В список на получение жилья включено </a:t>
            </a:r>
            <a:endParaRPr lang="ru-RU" sz="1700"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endParaRPr>
          </a:p>
          <a:p>
            <a:pPr algn="ctr">
              <a:lnSpc>
                <a:spcPct val="107000"/>
              </a:lnSpc>
            </a:pPr>
            <a:r>
              <a:rPr lang="ru-RU" sz="1700" b="1"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7 854 человека </a:t>
            </a:r>
            <a:r>
              <a:rPr lang="ru-RU" sz="17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из числа детей-сирот и детей, оставшихся без попечения родителей, в возрасте от 14 лет и </a:t>
            </a:r>
            <a:r>
              <a:rPr lang="ru-RU" sz="1700"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старше</a:t>
            </a:r>
            <a:endParaRPr lang="ru-RU" sz="17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29" name="TextBox 28"/>
          <p:cNvSpPr txBox="1"/>
          <p:nvPr/>
        </p:nvSpPr>
        <p:spPr>
          <a:xfrm>
            <a:off x="475381" y="5024900"/>
            <a:ext cx="4506791" cy="738664"/>
          </a:xfrm>
          <a:prstGeom prst="rect">
            <a:avLst/>
          </a:prstGeom>
          <a:noFill/>
        </p:spPr>
        <p:txBody>
          <a:bodyPr wrap="square" rtlCol="0">
            <a:spAutoFit/>
          </a:bodyPr>
          <a:lstStyle/>
          <a:p>
            <a:pPr algn="ctr"/>
            <a:r>
              <a:rPr lang="ru-RU" sz="1400" b="1"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Компенсация </a:t>
            </a:r>
            <a:r>
              <a:rPr lang="ru-RU" sz="1400" b="1"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платы за наем жилого помещения</a:t>
            </a:r>
            <a:endParaRPr lang="ru-RU" sz="1400" b="1" dirty="0">
              <a:solidFill>
                <a:schemeClr val="accent5">
                  <a:lumMod val="50000"/>
                </a:schemeClr>
              </a:solidFill>
              <a:latin typeface="Arial" panose="020B0604020202020204" pitchFamily="34" charset="0"/>
              <a:cs typeface="Arial" panose="020B0604020202020204" pitchFamily="34" charset="0"/>
            </a:endParaRPr>
          </a:p>
          <a:p>
            <a:pPr algn="just">
              <a:spcAft>
                <a:spcPts val="0"/>
              </a:spcAft>
            </a:pPr>
            <a:r>
              <a:rPr lang="ru-RU" sz="14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п</a:t>
            </a:r>
            <a:r>
              <a:rPr lang="ru-RU" sz="1400"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редоставлена </a:t>
            </a:r>
            <a:r>
              <a:rPr lang="ru-RU" sz="1400" b="1"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336 </a:t>
            </a:r>
            <a:r>
              <a:rPr lang="ru-RU" sz="1400" b="1"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гражданам</a:t>
            </a:r>
            <a:r>
              <a:rPr lang="ru-RU" sz="14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 на общую сумму </a:t>
            </a:r>
            <a:r>
              <a:rPr lang="ru-RU" sz="1400" b="1"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50,8 млн рублей</a:t>
            </a:r>
            <a:endParaRPr lang="ru-RU" sz="1400" b="1"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33" name="TextBox 32"/>
          <p:cNvSpPr txBox="1"/>
          <p:nvPr/>
        </p:nvSpPr>
        <p:spPr>
          <a:xfrm>
            <a:off x="5775463" y="5024900"/>
            <a:ext cx="6464300" cy="1815882"/>
          </a:xfrm>
          <a:prstGeom prst="rect">
            <a:avLst/>
          </a:prstGeom>
          <a:noFill/>
        </p:spPr>
        <p:txBody>
          <a:bodyPr wrap="square" rtlCol="0">
            <a:spAutoFit/>
          </a:bodyPr>
          <a:lstStyle/>
          <a:p>
            <a:pPr>
              <a:spcAft>
                <a:spcPts val="0"/>
              </a:spcAft>
            </a:pPr>
            <a:r>
              <a:rPr lang="ru-RU" sz="1400" b="1" dirty="0">
                <a:solidFill>
                  <a:schemeClr val="accent5">
                    <a:lumMod val="50000"/>
                  </a:schemeClr>
                </a:solidFill>
                <a:latin typeface="Arial" panose="020B0604020202020204" pitchFamily="34" charset="0"/>
                <a:cs typeface="Arial" panose="020B0604020202020204" pitchFamily="34" charset="0"/>
              </a:rPr>
              <a:t>Социальная выплата (жилищный сертификат) на приобретение жилого помещения в собственность </a:t>
            </a:r>
            <a:endParaRPr lang="ru-RU" sz="1400" b="1" dirty="0" smtClean="0">
              <a:solidFill>
                <a:schemeClr val="accent5">
                  <a:lumMod val="50000"/>
                </a:schemeClr>
              </a:solidFill>
              <a:latin typeface="Arial" panose="020B0604020202020204" pitchFamily="34" charset="0"/>
              <a:cs typeface="Arial" panose="020B0604020202020204" pitchFamily="34" charset="0"/>
            </a:endParaRPr>
          </a:p>
          <a:p>
            <a:pPr algn="just">
              <a:spcAft>
                <a:spcPts val="0"/>
              </a:spcAft>
            </a:pPr>
            <a:endParaRPr lang="ru-RU" sz="1400" b="1" dirty="0" smtClean="0">
              <a:solidFill>
                <a:schemeClr val="accent5">
                  <a:lumMod val="50000"/>
                </a:schemeClr>
              </a:solidFill>
              <a:latin typeface="Arial" panose="020B0604020202020204" pitchFamily="34" charset="0"/>
              <a:cs typeface="Arial" panose="020B0604020202020204" pitchFamily="34" charset="0"/>
            </a:endParaRPr>
          </a:p>
          <a:p>
            <a:pPr algn="just">
              <a:spcAft>
                <a:spcPts val="0"/>
              </a:spcAft>
            </a:pPr>
            <a:r>
              <a:rPr lang="ru-RU" sz="1400" dirty="0" smtClean="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Размер </a:t>
            </a:r>
            <a:r>
              <a:rPr lang="ru-RU" sz="140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выплаты в 2021 г. – </a:t>
            </a:r>
            <a:r>
              <a:rPr lang="ru-RU" sz="1400" b="1"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1,6 млн рублей</a:t>
            </a:r>
            <a:r>
              <a:rPr lang="ru-RU" sz="140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 </a:t>
            </a:r>
            <a:endParaRPr lang="ru-RU" sz="1400" dirty="0" smtClean="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ru-RU" sz="140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Размер выплаты в </a:t>
            </a:r>
            <a:r>
              <a:rPr lang="ru-RU" sz="1400" dirty="0" smtClean="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2022 </a:t>
            </a:r>
            <a:r>
              <a:rPr lang="ru-RU" sz="140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г. – </a:t>
            </a:r>
            <a:r>
              <a:rPr lang="ru-RU" sz="1400" b="1" dirty="0" smtClean="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1,78 </a:t>
            </a:r>
            <a:r>
              <a:rPr lang="ru-RU" sz="1400" b="1"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млн рублей</a:t>
            </a:r>
            <a:endParaRPr lang="ru-RU" sz="1400" dirty="0" smtClean="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endParaRPr lang="ru-RU" sz="1400" dirty="0" smtClean="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ru-RU" sz="1400" dirty="0" smtClean="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Сертификатом </a:t>
            </a:r>
            <a:r>
              <a:rPr lang="ru-RU" sz="140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воспользовались </a:t>
            </a:r>
            <a:r>
              <a:rPr lang="ru-RU" sz="1400" b="1" dirty="0" smtClean="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228 граждан</a:t>
            </a:r>
            <a:endParaRPr lang="ru-RU" sz="1400" dirty="0" smtClean="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endParaRPr>
          </a:p>
          <a:p>
            <a:endParaRPr lang="ru-RU" sz="1400" b="1" dirty="0">
              <a:solidFill>
                <a:schemeClr val="accent5">
                  <a:lumMod val="50000"/>
                </a:schemeClr>
              </a:solidFill>
              <a:latin typeface="Arial" panose="020B0604020202020204" pitchFamily="34" charset="0"/>
              <a:cs typeface="Arial" panose="020B0604020202020204" pitchFamily="34" charset="0"/>
            </a:endParaRPr>
          </a:p>
        </p:txBody>
      </p:sp>
      <p:sp>
        <p:nvSpPr>
          <p:cNvPr id="34" name="TextBox 33"/>
          <p:cNvSpPr txBox="1"/>
          <p:nvPr/>
        </p:nvSpPr>
        <p:spPr>
          <a:xfrm>
            <a:off x="6592974" y="1238886"/>
            <a:ext cx="5937649" cy="646331"/>
          </a:xfrm>
          <a:prstGeom prst="rect">
            <a:avLst/>
          </a:prstGeom>
          <a:noFill/>
        </p:spPr>
        <p:txBody>
          <a:bodyPr wrap="square" rtlCol="0">
            <a:spAutoFit/>
          </a:bodyPr>
          <a:lstStyle/>
          <a:p>
            <a:pPr algn="ctr"/>
            <a:r>
              <a:rPr lang="ru-RU" dirty="0">
                <a:solidFill>
                  <a:schemeClr val="accent5">
                    <a:lumMod val="50000"/>
                  </a:schemeClr>
                </a:solidFill>
                <a:latin typeface="Arial" panose="020B0604020202020204" pitchFamily="34" charset="0"/>
                <a:cs typeface="Arial" panose="020B0604020202020204" pitchFamily="34" charset="0"/>
              </a:rPr>
              <a:t>Выделено на обеспечение жильем в 2021 году</a:t>
            </a:r>
          </a:p>
          <a:p>
            <a:pPr algn="ctr"/>
            <a:r>
              <a:rPr lang="ru-RU" b="1" dirty="0" smtClean="0">
                <a:solidFill>
                  <a:schemeClr val="accent5">
                    <a:lumMod val="50000"/>
                  </a:schemeClr>
                </a:solidFill>
                <a:latin typeface="Arial" panose="020B0604020202020204" pitchFamily="34" charset="0"/>
                <a:cs typeface="Arial" panose="020B0604020202020204" pitchFamily="34" charset="0"/>
              </a:rPr>
              <a:t>1 311,1 млн руб.</a:t>
            </a:r>
            <a:endParaRPr lang="ru-RU" b="1" dirty="0">
              <a:solidFill>
                <a:schemeClr val="accent5">
                  <a:lumMod val="50000"/>
                </a:schemeClr>
              </a:solidFill>
              <a:latin typeface="Arial" panose="020B0604020202020204" pitchFamily="34" charset="0"/>
              <a:cs typeface="Arial" panose="020B0604020202020204" pitchFamily="34" charset="0"/>
            </a:endParaRPr>
          </a:p>
        </p:txBody>
      </p:sp>
      <p:grpSp>
        <p:nvGrpSpPr>
          <p:cNvPr id="35" name="Группа 34"/>
          <p:cNvGrpSpPr/>
          <p:nvPr/>
        </p:nvGrpSpPr>
        <p:grpSpPr>
          <a:xfrm>
            <a:off x="7275630" y="1906543"/>
            <a:ext cx="4509289" cy="803386"/>
            <a:chOff x="6178165" y="2168249"/>
            <a:chExt cx="5607435" cy="1203552"/>
          </a:xfrm>
        </p:grpSpPr>
        <p:sp>
          <p:nvSpPr>
            <p:cNvPr id="44" name="Прямоугольник 43"/>
            <p:cNvSpPr/>
            <p:nvPr/>
          </p:nvSpPr>
          <p:spPr>
            <a:xfrm>
              <a:off x="7263688" y="2168249"/>
              <a:ext cx="4521912" cy="76844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5" name="Прямоугольник 44"/>
            <p:cNvSpPr/>
            <p:nvPr/>
          </p:nvSpPr>
          <p:spPr>
            <a:xfrm>
              <a:off x="6178165" y="3113999"/>
              <a:ext cx="129301" cy="11500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TextBox 45"/>
            <p:cNvSpPr txBox="1"/>
            <p:nvPr/>
          </p:nvSpPr>
          <p:spPr>
            <a:xfrm>
              <a:off x="8664519" y="2982572"/>
              <a:ext cx="2846634" cy="276999"/>
            </a:xfrm>
            <a:prstGeom prst="rect">
              <a:avLst/>
            </a:prstGeom>
            <a:noFill/>
          </p:spPr>
          <p:txBody>
            <a:bodyPr wrap="square" rtlCol="0">
              <a:spAutoFit/>
            </a:bodyPr>
            <a:lstStyle/>
            <a:p>
              <a:r>
                <a:rPr lang="ru-RU" sz="1200" dirty="0" smtClean="0">
                  <a:solidFill>
                    <a:schemeClr val="accent5">
                      <a:lumMod val="50000"/>
                    </a:schemeClr>
                  </a:solidFill>
                  <a:latin typeface="Arial" panose="020B0604020202020204" pitchFamily="34" charset="0"/>
                  <a:cs typeface="Arial" panose="020B0604020202020204" pitchFamily="34" charset="0"/>
                </a:rPr>
                <a:t>Областной бюджет</a:t>
              </a:r>
              <a:endParaRPr lang="ru-RU" sz="1200" dirty="0">
                <a:solidFill>
                  <a:schemeClr val="accent5">
                    <a:lumMod val="50000"/>
                  </a:schemeClr>
                </a:solidFill>
                <a:latin typeface="Arial" panose="020B0604020202020204" pitchFamily="34" charset="0"/>
                <a:cs typeface="Arial" panose="020B0604020202020204" pitchFamily="34" charset="0"/>
              </a:endParaRPr>
            </a:p>
          </p:txBody>
        </p:sp>
        <p:sp>
          <p:nvSpPr>
            <p:cNvPr id="47" name="Прямоугольник 46"/>
            <p:cNvSpPr/>
            <p:nvPr/>
          </p:nvSpPr>
          <p:spPr>
            <a:xfrm>
              <a:off x="8601740" y="3139379"/>
              <a:ext cx="129301" cy="115001"/>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TextBox 47"/>
            <p:cNvSpPr txBox="1"/>
            <p:nvPr/>
          </p:nvSpPr>
          <p:spPr>
            <a:xfrm rot="10800000" flipV="1">
              <a:off x="6282196" y="2956829"/>
              <a:ext cx="2205107" cy="414972"/>
            </a:xfrm>
            <a:prstGeom prst="rect">
              <a:avLst/>
            </a:prstGeom>
            <a:noFill/>
          </p:spPr>
          <p:txBody>
            <a:bodyPr wrap="square" rtlCol="0">
              <a:spAutoFit/>
            </a:bodyPr>
            <a:lstStyle/>
            <a:p>
              <a:r>
                <a:rPr lang="ru-RU" sz="1200" dirty="0" smtClean="0">
                  <a:solidFill>
                    <a:schemeClr val="accent5">
                      <a:lumMod val="50000"/>
                    </a:schemeClr>
                  </a:solidFill>
                  <a:latin typeface="Arial" panose="020B0604020202020204" pitchFamily="34" charset="0"/>
                  <a:cs typeface="Arial" panose="020B0604020202020204" pitchFamily="34" charset="0"/>
                </a:rPr>
                <a:t>Федеральный бюджет</a:t>
              </a:r>
              <a:endParaRPr lang="ru-RU" sz="1200" dirty="0">
                <a:solidFill>
                  <a:schemeClr val="accent5">
                    <a:lumMod val="50000"/>
                  </a:schemeClr>
                </a:solidFill>
                <a:latin typeface="Arial" panose="020B0604020202020204" pitchFamily="34" charset="0"/>
                <a:cs typeface="Arial" panose="020B0604020202020204" pitchFamily="34" charset="0"/>
              </a:endParaRPr>
            </a:p>
          </p:txBody>
        </p:sp>
        <p:sp>
          <p:nvSpPr>
            <p:cNvPr id="43" name="Прямоугольник 42"/>
            <p:cNvSpPr/>
            <p:nvPr/>
          </p:nvSpPr>
          <p:spPr>
            <a:xfrm>
              <a:off x="6178165" y="2168249"/>
              <a:ext cx="1540048" cy="76844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bg1"/>
                  </a:solidFill>
                  <a:latin typeface="Arial" panose="020B0604020202020204" pitchFamily="34" charset="0"/>
                  <a:ea typeface="Calibri" panose="020F0502020204030204" pitchFamily="34" charset="0"/>
                  <a:cs typeface="Arial" panose="020B0604020202020204" pitchFamily="34" charset="0"/>
                </a:rPr>
                <a:t>170,8 </a:t>
              </a:r>
            </a:p>
            <a:p>
              <a:pPr algn="ctr"/>
              <a:r>
                <a:rPr lang="ru-RU" sz="1600" b="1" dirty="0" smtClean="0">
                  <a:solidFill>
                    <a:schemeClr val="bg1"/>
                  </a:solidFill>
                  <a:latin typeface="Arial" panose="020B0604020202020204" pitchFamily="34" charset="0"/>
                  <a:ea typeface="Calibri" panose="020F0502020204030204" pitchFamily="34" charset="0"/>
                  <a:cs typeface="Arial" panose="020B0604020202020204" pitchFamily="34" charset="0"/>
                </a:rPr>
                <a:t>млн руб.</a:t>
              </a:r>
              <a:endParaRPr lang="ru-RU" sz="1600" dirty="0">
                <a:solidFill>
                  <a:schemeClr val="bg1"/>
                </a:solidFill>
                <a:latin typeface="Arial" panose="020B0604020202020204" pitchFamily="34" charset="0"/>
                <a:cs typeface="Arial" panose="020B0604020202020204" pitchFamily="34" charset="0"/>
              </a:endParaRPr>
            </a:p>
          </p:txBody>
        </p:sp>
      </p:grpSp>
      <p:sp>
        <p:nvSpPr>
          <p:cNvPr id="36" name="Прямоугольник 35"/>
          <p:cNvSpPr/>
          <p:nvPr/>
        </p:nvSpPr>
        <p:spPr>
          <a:xfrm>
            <a:off x="9132553" y="1963534"/>
            <a:ext cx="1810624" cy="338554"/>
          </a:xfrm>
          <a:prstGeom prst="rect">
            <a:avLst/>
          </a:prstGeom>
        </p:spPr>
        <p:txBody>
          <a:bodyPr wrap="none">
            <a:spAutoFit/>
          </a:bodyPr>
          <a:lstStyle/>
          <a:p>
            <a:pPr algn="ctr"/>
            <a:r>
              <a:rPr lang="ru-RU" sz="1600" b="1" dirty="0" smtClean="0">
                <a:solidFill>
                  <a:schemeClr val="bg1"/>
                </a:solidFill>
                <a:latin typeface="Arial" panose="020B0604020202020204" pitchFamily="34" charset="0"/>
                <a:ea typeface="Calibri" panose="020F0502020204030204" pitchFamily="34" charset="0"/>
                <a:cs typeface="Arial" panose="020B0604020202020204" pitchFamily="34" charset="0"/>
              </a:rPr>
              <a:t>1 140,3 млн руб.</a:t>
            </a:r>
            <a:endParaRPr lang="ru-RU" sz="1600" dirty="0">
              <a:solidFill>
                <a:schemeClr val="bg1"/>
              </a:solidFill>
              <a:latin typeface="Arial" panose="020B0604020202020204" pitchFamily="34" charset="0"/>
              <a:cs typeface="Arial" panose="020B0604020202020204" pitchFamily="34" charset="0"/>
            </a:endParaRPr>
          </a:p>
        </p:txBody>
      </p:sp>
      <p:pic>
        <p:nvPicPr>
          <p:cNvPr id="5" name="Рисунок 4"/>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5041562" y="1322068"/>
            <a:ext cx="1615595" cy="1615595"/>
          </a:xfrm>
          <a:prstGeom prst="rect">
            <a:avLst/>
          </a:prstGeom>
        </p:spPr>
      </p:pic>
    </p:spTree>
    <p:extLst>
      <p:ext uri="{BB962C8B-B14F-4D97-AF65-F5344CB8AC3E}">
        <p14:creationId xmlns:p14="http://schemas.microsoft.com/office/powerpoint/2010/main" val="2752203147"/>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3">
            <a:extLst>
              <a:ext uri="{FF2B5EF4-FFF2-40B4-BE49-F238E27FC236}">
                <a16:creationId xmlns="" xmlns:a16="http://schemas.microsoft.com/office/drawing/2014/main" id="{DCA7C011-3719-4C41-AD94-C9F181F6499B}"/>
              </a:ext>
            </a:extLst>
          </p:cNvPr>
          <p:cNvSpPr/>
          <p:nvPr/>
        </p:nvSpPr>
        <p:spPr>
          <a:xfrm>
            <a:off x="87080" y="5007697"/>
            <a:ext cx="9926946" cy="886361"/>
          </a:xfrm>
          <a:prstGeom prst="rightArrow">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400" dirty="0">
              <a:latin typeface="Calibri" panose="020F0502020204030204" pitchFamily="34" charset="0"/>
              <a:cs typeface="Calibri" panose="020F0502020204030204" pitchFamily="34" charset="0"/>
            </a:endParaRPr>
          </a:p>
        </p:txBody>
      </p:sp>
      <p:sp>
        <p:nvSpPr>
          <p:cNvPr id="20" name="TextBox 19"/>
          <p:cNvSpPr txBox="1"/>
          <p:nvPr/>
        </p:nvSpPr>
        <p:spPr>
          <a:xfrm>
            <a:off x="1337509" y="5315832"/>
            <a:ext cx="5560474" cy="307777"/>
          </a:xfrm>
          <a:prstGeom prst="rect">
            <a:avLst/>
          </a:prstGeom>
          <a:noFill/>
        </p:spPr>
        <p:txBody>
          <a:bodyPr wrap="square" rtlCol="0">
            <a:spAutoFit/>
          </a:bodyPr>
          <a:lstStyle/>
          <a:p>
            <a:pPr algn="ctr"/>
            <a:r>
              <a:rPr lang="ru-RU" sz="1400" b="1" dirty="0" smtClean="0">
                <a:solidFill>
                  <a:schemeClr val="bg1"/>
                </a:solidFill>
                <a:latin typeface="Arial" pitchFamily="34" charset="0"/>
                <a:ea typeface="Calibri" panose="020F0502020204030204" pitchFamily="34" charset="0"/>
                <a:cs typeface="Arial" pitchFamily="34" charset="0"/>
              </a:rPr>
              <a:t>ОРГАНИЗАЦИИ ОТДЫХА И ОЗДОРОВЛЕНИЯ</a:t>
            </a:r>
            <a:endParaRPr lang="ru-RU" sz="1400" b="1" dirty="0">
              <a:solidFill>
                <a:schemeClr val="bg1"/>
              </a:solidFill>
              <a:latin typeface="Arial" pitchFamily="34" charset="0"/>
              <a:cs typeface="Arial" pitchFamily="34" charset="0"/>
            </a:endParaRPr>
          </a:p>
        </p:txBody>
      </p:sp>
      <p:sp>
        <p:nvSpPr>
          <p:cNvPr id="6" name="Right Arrow 4">
            <a:extLst>
              <a:ext uri="{FF2B5EF4-FFF2-40B4-BE49-F238E27FC236}">
                <a16:creationId xmlns="" xmlns:a16="http://schemas.microsoft.com/office/drawing/2014/main" id="{48BC2B2B-C61B-4C53-A1A4-8CC7B74D97E4}"/>
              </a:ext>
            </a:extLst>
          </p:cNvPr>
          <p:cNvSpPr/>
          <p:nvPr/>
        </p:nvSpPr>
        <p:spPr>
          <a:xfrm>
            <a:off x="2423638" y="4309868"/>
            <a:ext cx="7590388" cy="993560"/>
          </a:xfrm>
          <a:prstGeom prst="rightArrow">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400" dirty="0">
              <a:latin typeface="Calibri" panose="020F0502020204030204" pitchFamily="34" charset="0"/>
              <a:cs typeface="Calibri" panose="020F0502020204030204" pitchFamily="34" charset="0"/>
            </a:endParaRPr>
          </a:p>
        </p:txBody>
      </p:sp>
      <p:sp>
        <p:nvSpPr>
          <p:cNvPr id="14" name="Heart 17">
            <a:extLst>
              <a:ext uri="{FF2B5EF4-FFF2-40B4-BE49-F238E27FC236}">
                <a16:creationId xmlns="" xmlns:a16="http://schemas.microsoft.com/office/drawing/2014/main" xmlns:lc="http://schemas.openxmlformats.org/drawingml/2006/lockedCanvas" id="{FD25AA3C-FD36-4FC1-9406-60F9CCE3DC0D}"/>
              </a:ext>
            </a:extLst>
          </p:cNvPr>
          <p:cNvSpPr/>
          <p:nvPr/>
        </p:nvSpPr>
        <p:spPr>
          <a:xfrm>
            <a:off x="2508103" y="4684698"/>
            <a:ext cx="405098" cy="250160"/>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ko-KR" altLang="en-US" sz="1400" dirty="0">
              <a:latin typeface="Calibri" panose="020F0502020204030204" pitchFamily="34" charset="0"/>
              <a:cs typeface="Calibri" panose="020F0502020204030204" pitchFamily="34" charset="0"/>
            </a:endParaRPr>
          </a:p>
        </p:txBody>
      </p:sp>
      <p:sp>
        <p:nvSpPr>
          <p:cNvPr id="21" name="TextBox 20"/>
          <p:cNvSpPr txBox="1"/>
          <p:nvPr/>
        </p:nvSpPr>
        <p:spPr>
          <a:xfrm>
            <a:off x="3047670" y="4652759"/>
            <a:ext cx="5149261" cy="307777"/>
          </a:xfrm>
          <a:prstGeom prst="rect">
            <a:avLst/>
          </a:prstGeom>
          <a:solidFill>
            <a:srgbClr val="00B0F0"/>
          </a:solidFill>
        </p:spPr>
        <p:txBody>
          <a:bodyPr wrap="square" rtlCol="0">
            <a:spAutoFit/>
          </a:bodyPr>
          <a:lstStyle/>
          <a:p>
            <a:pPr algn="ctr"/>
            <a:r>
              <a:rPr lang="ru-RU" sz="1400" b="1" dirty="0" smtClean="0">
                <a:solidFill>
                  <a:schemeClr val="bg1"/>
                </a:solidFill>
                <a:latin typeface="Arial" pitchFamily="34" charset="0"/>
                <a:ea typeface="Calibri" panose="020F0502020204030204" pitchFamily="34" charset="0"/>
                <a:cs typeface="Arial" pitchFamily="34" charset="0"/>
              </a:rPr>
              <a:t>ПРОФИЛЬНЫЕ СМЕНЫ</a:t>
            </a:r>
            <a:endParaRPr lang="ru-RU" sz="1400" b="1" dirty="0">
              <a:solidFill>
                <a:schemeClr val="bg1"/>
              </a:solidFill>
              <a:latin typeface="Arial" pitchFamily="34" charset="0"/>
              <a:cs typeface="Arial" pitchFamily="34" charset="0"/>
            </a:endParaRPr>
          </a:p>
        </p:txBody>
      </p:sp>
      <p:sp>
        <p:nvSpPr>
          <p:cNvPr id="7" name="Right Arrow 5">
            <a:extLst>
              <a:ext uri="{FF2B5EF4-FFF2-40B4-BE49-F238E27FC236}">
                <a16:creationId xmlns="" xmlns:a16="http://schemas.microsoft.com/office/drawing/2014/main" id="{ADC088CE-6E92-44A7-82B4-D74B8838AC08}"/>
              </a:ext>
            </a:extLst>
          </p:cNvPr>
          <p:cNvSpPr/>
          <p:nvPr/>
        </p:nvSpPr>
        <p:spPr>
          <a:xfrm>
            <a:off x="4574595" y="3725123"/>
            <a:ext cx="5439432" cy="886361"/>
          </a:xfrm>
          <a:prstGeom prst="rightArrow">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400" dirty="0">
              <a:latin typeface="Calibri" panose="020F0502020204030204" pitchFamily="34" charset="0"/>
              <a:cs typeface="Calibri" panose="020F0502020204030204" pitchFamily="34" charset="0"/>
            </a:endParaRPr>
          </a:p>
        </p:txBody>
      </p:sp>
      <p:sp>
        <p:nvSpPr>
          <p:cNvPr id="25" name="TextBox 24"/>
          <p:cNvSpPr txBox="1"/>
          <p:nvPr/>
        </p:nvSpPr>
        <p:spPr>
          <a:xfrm>
            <a:off x="4972712" y="4006767"/>
            <a:ext cx="4149875" cy="307777"/>
          </a:xfrm>
          <a:prstGeom prst="rect">
            <a:avLst/>
          </a:prstGeom>
          <a:noFill/>
        </p:spPr>
        <p:txBody>
          <a:bodyPr wrap="square" rtlCol="0">
            <a:spAutoFit/>
          </a:bodyPr>
          <a:lstStyle/>
          <a:p>
            <a:pPr algn="ctr"/>
            <a:r>
              <a:rPr lang="ru-RU" sz="1400" b="1" dirty="0" smtClean="0">
                <a:solidFill>
                  <a:schemeClr val="bg1"/>
                </a:solidFill>
                <a:latin typeface="Arial" pitchFamily="34" charset="0"/>
                <a:ea typeface="Calibri" panose="020F0502020204030204" pitchFamily="34" charset="0"/>
                <a:cs typeface="Arial" pitchFamily="34" charset="0"/>
              </a:rPr>
              <a:t>ВСЕРОССИЙСКИЕ ДЕТСКИЕ  ЦЕНТРЫ</a:t>
            </a:r>
            <a:endParaRPr lang="ru-RU" sz="1400" b="1" dirty="0">
              <a:solidFill>
                <a:schemeClr val="bg1"/>
              </a:solidFill>
              <a:latin typeface="Arial" pitchFamily="34" charset="0"/>
              <a:cs typeface="Arial" pitchFamily="34" charset="0"/>
            </a:endParaRPr>
          </a:p>
        </p:txBody>
      </p:sp>
      <p:sp>
        <p:nvSpPr>
          <p:cNvPr id="8" name="Right Arrow 6">
            <a:extLst>
              <a:ext uri="{FF2B5EF4-FFF2-40B4-BE49-F238E27FC236}">
                <a16:creationId xmlns="" xmlns:a16="http://schemas.microsoft.com/office/drawing/2014/main" id="{3A3D9813-633A-4FB7-B40A-4E23E8797FEA}"/>
              </a:ext>
            </a:extLst>
          </p:cNvPr>
          <p:cNvSpPr/>
          <p:nvPr/>
        </p:nvSpPr>
        <p:spPr>
          <a:xfrm>
            <a:off x="6371969" y="3064134"/>
            <a:ext cx="3603175" cy="886361"/>
          </a:xfrm>
          <a:prstGeom prst="rightArrow">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400" dirty="0">
              <a:latin typeface="Calibri" panose="020F0502020204030204" pitchFamily="34" charset="0"/>
              <a:cs typeface="Calibri" panose="020F0502020204030204" pitchFamily="34" charset="0"/>
            </a:endParaRPr>
          </a:p>
        </p:txBody>
      </p:sp>
      <p:sp>
        <p:nvSpPr>
          <p:cNvPr id="31" name="TextBox 30"/>
          <p:cNvSpPr txBox="1"/>
          <p:nvPr/>
        </p:nvSpPr>
        <p:spPr>
          <a:xfrm>
            <a:off x="5897255" y="3310335"/>
            <a:ext cx="4331911" cy="307777"/>
          </a:xfrm>
          <a:prstGeom prst="rect">
            <a:avLst/>
          </a:prstGeom>
          <a:noFill/>
          <a:effectLst/>
        </p:spPr>
        <p:txBody>
          <a:bodyPr wrap="square" rtlCol="0">
            <a:spAutoFit/>
          </a:bodyPr>
          <a:lstStyle/>
          <a:p>
            <a:pPr algn="ctr"/>
            <a:r>
              <a:rPr lang="ru-RU" sz="1400" b="1" dirty="0" smtClean="0">
                <a:solidFill>
                  <a:schemeClr val="bg1"/>
                </a:solidFill>
                <a:latin typeface="Arial" pitchFamily="34" charset="0"/>
                <a:ea typeface="Calibri" panose="020F0502020204030204" pitchFamily="34" charset="0"/>
                <a:cs typeface="Arial" pitchFamily="34" charset="0"/>
              </a:rPr>
              <a:t>«МАЛЫЕ» ФОРМЫ ЗАНЯТОСТИ</a:t>
            </a:r>
            <a:endParaRPr lang="ru-RU" sz="1400" b="1" dirty="0">
              <a:solidFill>
                <a:schemeClr val="bg1"/>
              </a:solidFill>
              <a:latin typeface="Arial" pitchFamily="34" charset="0"/>
              <a:ea typeface="Calibri" panose="020F0502020204030204" pitchFamily="34" charset="0"/>
              <a:cs typeface="Arial" pitchFamily="34" charset="0"/>
            </a:endParaRPr>
          </a:p>
        </p:txBody>
      </p:sp>
      <p:sp>
        <p:nvSpPr>
          <p:cNvPr id="44" name="TextBox 43"/>
          <p:cNvSpPr txBox="1"/>
          <p:nvPr/>
        </p:nvSpPr>
        <p:spPr>
          <a:xfrm>
            <a:off x="0" y="-3918"/>
            <a:ext cx="12192000" cy="276999"/>
          </a:xfrm>
          <a:prstGeom prst="rect">
            <a:avLst/>
          </a:prstGeom>
          <a:solidFill>
            <a:srgbClr val="28659C"/>
          </a:solidFill>
        </p:spPr>
        <p:txBody>
          <a:bodyPr wrap="square" rtlCol="0">
            <a:spAutoFit/>
          </a:bodyPr>
          <a:lstStyle/>
          <a:p>
            <a:pPr algn="r"/>
            <a:r>
              <a:rPr lang="ru-RU" sz="1200" b="1" dirty="0" smtClean="0">
                <a:solidFill>
                  <a:schemeClr val="bg1"/>
                </a:solidFill>
                <a:latin typeface="Arial" panose="020B0604020202020204" pitchFamily="34" charset="0"/>
                <a:cs typeface="Arial" panose="020B0604020202020204" pitchFamily="34" charset="0"/>
              </a:rPr>
              <a:t>КОЛЛЕГИЯ МИНИСТЕРСТВА ТРУДА И СОЦИАЛЬНОГО РАЗВИТИЯ НОВОСИБИРСКОЙ ОБЛАСТИ</a:t>
            </a:r>
            <a:endParaRPr lang="ru-RU" sz="1200" b="1" dirty="0">
              <a:solidFill>
                <a:schemeClr val="bg1"/>
              </a:solidFill>
              <a:latin typeface="Arial" panose="020B0604020202020204" pitchFamily="34" charset="0"/>
              <a:cs typeface="Arial" panose="020B0604020202020204" pitchFamily="34" charset="0"/>
            </a:endParaRPr>
          </a:p>
        </p:txBody>
      </p:sp>
      <p:sp>
        <p:nvSpPr>
          <p:cNvPr id="46" name="TextBox 45"/>
          <p:cNvSpPr txBox="1"/>
          <p:nvPr/>
        </p:nvSpPr>
        <p:spPr>
          <a:xfrm>
            <a:off x="3684258" y="445965"/>
            <a:ext cx="4662739" cy="400110"/>
          </a:xfrm>
          <a:prstGeom prst="rect">
            <a:avLst/>
          </a:prstGeom>
          <a:noFill/>
        </p:spPr>
        <p:txBody>
          <a:bodyPr wrap="square" rtlCol="0">
            <a:spAutoFit/>
          </a:bodyPr>
          <a:lstStyle/>
          <a:p>
            <a:r>
              <a:rPr lang="ru-RU" sz="2000" b="1" dirty="0" smtClean="0">
                <a:solidFill>
                  <a:schemeClr val="accent5">
                    <a:lumMod val="50000"/>
                  </a:schemeClr>
                </a:solidFill>
                <a:latin typeface="Arial" panose="020B0604020202020204" pitchFamily="34" charset="0"/>
                <a:cs typeface="Arial" pitchFamily="34" charset="0"/>
              </a:rPr>
              <a:t>ОТДЫХ И ОЗДОРОВЛЕНИЕ ДЕТЕЙ</a:t>
            </a:r>
            <a:endParaRPr lang="ru-RU" sz="2000" b="1" dirty="0">
              <a:solidFill>
                <a:schemeClr val="accent5">
                  <a:lumMod val="50000"/>
                </a:schemeClr>
              </a:solidFill>
              <a:latin typeface="Arial" panose="020B0604020202020204" pitchFamily="34" charset="0"/>
              <a:cs typeface="Arial" pitchFamily="34" charset="0"/>
            </a:endParaRPr>
          </a:p>
        </p:txBody>
      </p:sp>
      <p:sp>
        <p:nvSpPr>
          <p:cNvPr id="3" name="Прямоугольник 2"/>
          <p:cNvSpPr/>
          <p:nvPr/>
        </p:nvSpPr>
        <p:spPr>
          <a:xfrm>
            <a:off x="328773" y="996624"/>
            <a:ext cx="2179458" cy="3319498"/>
          </a:xfrm>
          <a:prstGeom prst="rect">
            <a:avLst/>
          </a:prstGeom>
        </p:spPr>
        <p:txBody>
          <a:bodyPr wrap="square">
            <a:spAutoFit/>
          </a:bodyPr>
          <a:lstStyle/>
          <a:p>
            <a:pPr>
              <a:lnSpc>
                <a:spcPct val="107000"/>
              </a:lnSpc>
            </a:pPr>
            <a:r>
              <a:rPr lang="ru-RU" sz="14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В период летней оздоровительной кампании осуществляли свою деятельность 57 организаций отдыха и оздоровления, из них: 50 стационарных лагерей; 3 программных лагеря; 4 детских лагеря палаточного типа.</a:t>
            </a:r>
          </a:p>
          <a:p>
            <a:pPr algn="just">
              <a:lnSpc>
                <a:spcPct val="107000"/>
              </a:lnSpc>
            </a:pPr>
            <a:r>
              <a:rPr lang="ru-RU" sz="14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Работали 957 лагерей с дневным пребыванием</a:t>
            </a:r>
            <a:endParaRPr lang="ru-RU" sz="1400" dirty="0">
              <a:solidFill>
                <a:schemeClr val="accent5">
                  <a:lumMod val="50000"/>
                </a:schemeClr>
              </a:solidFill>
              <a:latin typeface="Arial" panose="020B0604020202020204" pitchFamily="34" charset="0"/>
              <a:cs typeface="Arial" panose="020B0604020202020204" pitchFamily="34" charset="0"/>
            </a:endParaRPr>
          </a:p>
        </p:txBody>
      </p:sp>
      <p:sp>
        <p:nvSpPr>
          <p:cNvPr id="48" name="Прямоугольник 47"/>
          <p:cNvSpPr/>
          <p:nvPr/>
        </p:nvSpPr>
        <p:spPr>
          <a:xfrm>
            <a:off x="10067816" y="2972605"/>
            <a:ext cx="1988329" cy="1804853"/>
          </a:xfrm>
          <a:prstGeom prst="rect">
            <a:avLst/>
          </a:prstGeom>
        </p:spPr>
        <p:txBody>
          <a:bodyPr wrap="square">
            <a:spAutoFit/>
          </a:bodyPr>
          <a:lstStyle/>
          <a:p>
            <a:pPr>
              <a:lnSpc>
                <a:spcPct val="107000"/>
              </a:lnSpc>
            </a:pPr>
            <a:r>
              <a:rPr lang="ru-RU" sz="16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Организованными формами отдыха и оздоровления охвачено </a:t>
            </a:r>
            <a:endParaRPr lang="ru-RU" sz="1600"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ru-RU" sz="2000" b="1"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117 963 ребенка</a:t>
            </a:r>
            <a:endParaRPr lang="ru-RU" sz="2000"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11" name="Прямоугольник 10"/>
          <p:cNvSpPr/>
          <p:nvPr/>
        </p:nvSpPr>
        <p:spPr>
          <a:xfrm>
            <a:off x="2591151" y="992075"/>
            <a:ext cx="1526595" cy="2677656"/>
          </a:xfrm>
          <a:prstGeom prst="rect">
            <a:avLst/>
          </a:prstGeom>
        </p:spPr>
        <p:txBody>
          <a:bodyPr wrap="square">
            <a:spAutoFit/>
          </a:bodyPr>
          <a:lstStyle/>
          <a:p>
            <a:r>
              <a:rPr lang="ru-RU" sz="1400"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Проведено </a:t>
            </a:r>
            <a:r>
              <a:rPr lang="ru-RU" sz="14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86 областных профильных смен с охватом 7 тысяч детей, из них летом 60 областных профильных смен, участниками которых стали 4 957 детей</a:t>
            </a:r>
            <a:endParaRPr lang="ru-RU" sz="1400" dirty="0">
              <a:solidFill>
                <a:schemeClr val="accent5">
                  <a:lumMod val="50000"/>
                </a:schemeClr>
              </a:solidFill>
              <a:latin typeface="Arial" panose="020B0604020202020204" pitchFamily="34" charset="0"/>
              <a:cs typeface="Arial" panose="020B0604020202020204" pitchFamily="34" charset="0"/>
            </a:endParaRPr>
          </a:p>
        </p:txBody>
      </p:sp>
      <p:sp>
        <p:nvSpPr>
          <p:cNvPr id="13" name="Прямоугольник 12"/>
          <p:cNvSpPr/>
          <p:nvPr/>
        </p:nvSpPr>
        <p:spPr>
          <a:xfrm>
            <a:off x="4477776" y="998630"/>
            <a:ext cx="1570675" cy="2893100"/>
          </a:xfrm>
          <a:prstGeom prst="rect">
            <a:avLst/>
          </a:prstGeom>
        </p:spPr>
        <p:txBody>
          <a:bodyPr wrap="square">
            <a:spAutoFit/>
          </a:bodyPr>
          <a:lstStyle/>
          <a:p>
            <a:r>
              <a:rPr lang="ru-RU" sz="1400"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Оздоровлено 455 </a:t>
            </a:r>
            <a:r>
              <a:rPr lang="ru-RU" sz="14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детей (из них 294 ребенка в ВДЦ «Океан» (Приморский край); 113 детей в ФГБУ МДЦ «Артек» (Республика Крым); 48 детей в ВДЦ «Смена» (Краснодарский край)</a:t>
            </a:r>
            <a:endParaRPr lang="ru-RU" sz="1400" dirty="0">
              <a:solidFill>
                <a:schemeClr val="accent5">
                  <a:lumMod val="50000"/>
                </a:schemeClr>
              </a:solidFill>
              <a:latin typeface="Arial" panose="020B0604020202020204" pitchFamily="34" charset="0"/>
              <a:cs typeface="Arial" panose="020B0604020202020204" pitchFamily="34" charset="0"/>
            </a:endParaRPr>
          </a:p>
        </p:txBody>
      </p:sp>
      <p:sp>
        <p:nvSpPr>
          <p:cNvPr id="15" name="Прямоугольник 14"/>
          <p:cNvSpPr/>
          <p:nvPr/>
        </p:nvSpPr>
        <p:spPr>
          <a:xfrm>
            <a:off x="6310272" y="987195"/>
            <a:ext cx="3023139" cy="1384995"/>
          </a:xfrm>
          <a:prstGeom prst="rect">
            <a:avLst/>
          </a:prstGeom>
        </p:spPr>
        <p:txBody>
          <a:bodyPr wrap="square">
            <a:spAutoFit/>
          </a:bodyPr>
          <a:lstStyle/>
          <a:p>
            <a:r>
              <a:rPr lang="ru-RU" sz="1400"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Походы</a:t>
            </a:r>
            <a:r>
              <a:rPr lang="ru-RU" sz="14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 соревнования, конкурсы, клубная работа, трудовые бригады и другие, в том числе с использованием дистанционных </a:t>
            </a:r>
            <a:r>
              <a:rPr lang="ru-RU" sz="1400"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технологий – охвачено более 201 тысячи детей</a:t>
            </a:r>
            <a:endParaRPr lang="ru-RU" sz="1400" dirty="0">
              <a:solidFill>
                <a:schemeClr val="accent5">
                  <a:lumMod val="50000"/>
                </a:schemeClr>
              </a:solidFill>
              <a:latin typeface="Arial" panose="020B0604020202020204" pitchFamily="34" charset="0"/>
              <a:cs typeface="Arial" panose="020B0604020202020204" pitchFamily="34" charset="0"/>
            </a:endParaRPr>
          </a:p>
        </p:txBody>
      </p:sp>
      <p:sp>
        <p:nvSpPr>
          <p:cNvPr id="18" name="TextBox 17"/>
          <p:cNvSpPr txBox="1"/>
          <p:nvPr/>
        </p:nvSpPr>
        <p:spPr>
          <a:xfrm flipH="1">
            <a:off x="446942" y="6105605"/>
            <a:ext cx="8962419" cy="369332"/>
          </a:xfrm>
          <a:prstGeom prst="rect">
            <a:avLst/>
          </a:prstGeom>
          <a:noFill/>
        </p:spPr>
        <p:txBody>
          <a:bodyPr wrap="square" rtlCol="0">
            <a:spAutoFit/>
          </a:bodyPr>
          <a:lstStyle/>
          <a:p>
            <a:r>
              <a:rPr lang="ru-RU" dirty="0" smtClean="0">
                <a:solidFill>
                  <a:schemeClr val="accent5">
                    <a:lumMod val="50000"/>
                  </a:schemeClr>
                </a:solidFill>
                <a:latin typeface="Arial" panose="020B0604020202020204" pitchFamily="34" charset="0"/>
                <a:cs typeface="Arial" panose="020B0604020202020204" pitchFamily="34" charset="0"/>
              </a:rPr>
              <a:t>Объем средств на оздоровительную кампанию 2021 года  - </a:t>
            </a:r>
            <a:r>
              <a:rPr lang="ru-RU" b="1" dirty="0" smtClean="0">
                <a:solidFill>
                  <a:schemeClr val="accent5">
                    <a:lumMod val="50000"/>
                  </a:schemeClr>
                </a:solidFill>
                <a:latin typeface="Arial" panose="020B0604020202020204" pitchFamily="34" charset="0"/>
                <a:cs typeface="Arial" panose="020B0604020202020204" pitchFamily="34" charset="0"/>
              </a:rPr>
              <a:t>613,9 млн рублей</a:t>
            </a:r>
            <a:endParaRPr lang="ru-RU" b="1" dirty="0">
              <a:solidFill>
                <a:schemeClr val="accent5">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6700805"/>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rutnov.ru/wp-content/uploads/2021/06/eoan%CE%B1a%CE%9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32271" y="2498271"/>
            <a:ext cx="4359729" cy="4359729"/>
          </a:xfrm>
          <a:prstGeom prst="rect">
            <a:avLst/>
          </a:prstGeom>
          <a:noFill/>
          <a:extLst>
            <a:ext uri="{909E8E84-426E-40DD-AFC4-6F175D3DCCD1}">
              <a14:hiddenFill xmlns:a14="http://schemas.microsoft.com/office/drawing/2010/main">
                <a:solidFill>
                  <a:srgbClr val="FFFFFF"/>
                </a:solidFill>
              </a14:hiddenFill>
            </a:ext>
          </a:extLst>
        </p:spPr>
      </p:pic>
      <p:sp>
        <p:nvSpPr>
          <p:cNvPr id="11" name="Прямоугольник 10"/>
          <p:cNvSpPr/>
          <p:nvPr/>
        </p:nvSpPr>
        <p:spPr>
          <a:xfrm>
            <a:off x="499159" y="2497435"/>
            <a:ext cx="6663641" cy="1574149"/>
          </a:xfrm>
          <a:prstGeom prst="rect">
            <a:avLst/>
          </a:prstGeom>
        </p:spPr>
        <p:txBody>
          <a:bodyPr wrap="square">
            <a:spAutoFit/>
          </a:bodyPr>
          <a:lstStyle/>
          <a:p>
            <a:pPr algn="just">
              <a:lnSpc>
                <a:spcPct val="107000"/>
              </a:lnSpc>
            </a:pPr>
            <a:r>
              <a:rPr lang="ru-RU"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Участие в программе </a:t>
            </a:r>
            <a:r>
              <a:rPr lang="ru-RU"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детского туристического </a:t>
            </a:r>
            <a:r>
              <a:rPr lang="ru-RU" dirty="0" err="1"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кэшбэка</a:t>
            </a:r>
            <a:r>
              <a:rPr lang="ru-RU"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 приняли </a:t>
            </a:r>
            <a:r>
              <a:rPr lang="ru-RU" b="1"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100</a:t>
            </a:r>
            <a:r>
              <a:rPr lang="ru-RU" b="1"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 стационарных детских лагерей региона</a:t>
            </a:r>
            <a:r>
              <a:rPr lang="ru-RU"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 Всего за период с 25 мая по 31 августа </a:t>
            </a:r>
            <a:r>
              <a:rPr lang="ru-RU"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ими реализовано </a:t>
            </a:r>
            <a:r>
              <a:rPr lang="ru-RU"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гражданам </a:t>
            </a:r>
            <a:r>
              <a:rPr lang="ru-RU" b="1"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8 210 </a:t>
            </a:r>
            <a:r>
              <a:rPr lang="ru-RU" b="1"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путевок</a:t>
            </a:r>
            <a:r>
              <a:rPr lang="ru-RU"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 с </a:t>
            </a:r>
            <a:r>
              <a:rPr lang="ru-RU" dirty="0" err="1">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кэшбэком</a:t>
            </a:r>
            <a:r>
              <a:rPr lang="ru-RU"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 общая сумма полученного </a:t>
            </a:r>
            <a:r>
              <a:rPr lang="ru-RU" dirty="0" err="1">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кэшбэка</a:t>
            </a:r>
            <a:r>
              <a:rPr lang="ru-RU"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 составила </a:t>
            </a:r>
            <a:r>
              <a:rPr lang="ru-RU" b="1"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84,5 млн </a:t>
            </a:r>
            <a:r>
              <a:rPr lang="ru-RU" b="1"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рублей </a:t>
            </a:r>
            <a:endParaRPr lang="ru-RU" sz="1400" b="1"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12" name="Прямоугольник 11"/>
          <p:cNvSpPr/>
          <p:nvPr/>
        </p:nvSpPr>
        <p:spPr>
          <a:xfrm>
            <a:off x="807752" y="1492825"/>
            <a:ext cx="10576495" cy="369332"/>
          </a:xfrm>
          <a:prstGeom prst="rect">
            <a:avLst/>
          </a:prstGeom>
        </p:spPr>
        <p:txBody>
          <a:bodyPr wrap="square">
            <a:spAutoFit/>
          </a:bodyPr>
          <a:lstStyle/>
          <a:p>
            <a:pPr algn="ctr"/>
            <a:r>
              <a:rPr lang="ru-RU" b="1"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ОБЕСПЕЧЕНИЕ УСЛОВИЙ ПОЛУЧЕНИЯ ГРАЖДАНАМИ КЭШБЭКА ЗА ДЕТСКИЙ ОТДЫХ</a:t>
            </a:r>
            <a:endParaRPr lang="ru-RU" b="1" dirty="0">
              <a:solidFill>
                <a:schemeClr val="accent5">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3764629" y="457437"/>
            <a:ext cx="4662739" cy="400110"/>
          </a:xfrm>
          <a:prstGeom prst="rect">
            <a:avLst/>
          </a:prstGeom>
          <a:noFill/>
        </p:spPr>
        <p:txBody>
          <a:bodyPr wrap="square" rtlCol="0">
            <a:spAutoFit/>
          </a:bodyPr>
          <a:lstStyle/>
          <a:p>
            <a:r>
              <a:rPr lang="ru-RU" sz="2000" b="1" dirty="0" smtClean="0">
                <a:solidFill>
                  <a:schemeClr val="accent5">
                    <a:lumMod val="50000"/>
                  </a:schemeClr>
                </a:solidFill>
                <a:latin typeface="Arial" panose="020B0604020202020204" pitchFamily="34" charset="0"/>
                <a:cs typeface="Arial" pitchFamily="34" charset="0"/>
              </a:rPr>
              <a:t>ОТДЫХ И ОЗДОРОВЛЕНИЕ ДЕТЕЙ</a:t>
            </a:r>
            <a:endParaRPr lang="ru-RU" sz="2000" b="1" dirty="0">
              <a:solidFill>
                <a:schemeClr val="accent5">
                  <a:lumMod val="50000"/>
                </a:schemeClr>
              </a:solidFill>
              <a:latin typeface="Arial" panose="020B0604020202020204" pitchFamily="34" charset="0"/>
              <a:cs typeface="Arial" pitchFamily="34" charset="0"/>
            </a:endParaRPr>
          </a:p>
        </p:txBody>
      </p:sp>
      <p:sp>
        <p:nvSpPr>
          <p:cNvPr id="14" name="TextBox 13"/>
          <p:cNvSpPr txBox="1"/>
          <p:nvPr/>
        </p:nvSpPr>
        <p:spPr>
          <a:xfrm>
            <a:off x="0" y="-3918"/>
            <a:ext cx="12192000" cy="276999"/>
          </a:xfrm>
          <a:prstGeom prst="rect">
            <a:avLst/>
          </a:prstGeom>
          <a:solidFill>
            <a:srgbClr val="28659C"/>
          </a:solidFill>
        </p:spPr>
        <p:txBody>
          <a:bodyPr wrap="square" rtlCol="0">
            <a:spAutoFit/>
          </a:bodyPr>
          <a:lstStyle/>
          <a:p>
            <a:pPr algn="r"/>
            <a:r>
              <a:rPr lang="ru-RU" sz="1200" b="1" dirty="0" smtClean="0">
                <a:solidFill>
                  <a:schemeClr val="bg1"/>
                </a:solidFill>
                <a:latin typeface="Arial" panose="020B0604020202020204" pitchFamily="34" charset="0"/>
                <a:cs typeface="Arial" panose="020B0604020202020204" pitchFamily="34" charset="0"/>
              </a:rPr>
              <a:t>КОЛЛЕГИЯ МИНИСТЕРСТВА ТРУДА И СОЦИАЛЬНОГО РАЗВИТИЯ НОВОСИБИРСКОЙ ОБЛАСТИ</a:t>
            </a:r>
            <a:endParaRPr lang="ru-RU" sz="1200" b="1" dirty="0">
              <a:solidFill>
                <a:schemeClr val="bg1"/>
              </a:solidFill>
              <a:latin typeface="Arial" panose="020B0604020202020204" pitchFamily="34" charset="0"/>
              <a:cs typeface="Arial" panose="020B0604020202020204" pitchFamily="34" charset="0"/>
            </a:endParaRPr>
          </a:p>
        </p:txBody>
      </p:sp>
      <p:sp>
        <p:nvSpPr>
          <p:cNvPr id="2" name="Прямоугольник 1"/>
          <p:cNvSpPr/>
          <p:nvPr/>
        </p:nvSpPr>
        <p:spPr>
          <a:xfrm>
            <a:off x="499159" y="4678135"/>
            <a:ext cx="6663641" cy="1277786"/>
          </a:xfrm>
          <a:prstGeom prst="rect">
            <a:avLst/>
          </a:prstGeom>
        </p:spPr>
        <p:txBody>
          <a:bodyPr wrap="square">
            <a:spAutoFit/>
          </a:bodyPr>
          <a:lstStyle/>
          <a:p>
            <a:pPr algn="just">
              <a:lnSpc>
                <a:spcPct val="107000"/>
              </a:lnSpc>
              <a:spcAft>
                <a:spcPts val="0"/>
              </a:spcAft>
            </a:pPr>
            <a:r>
              <a:rPr lang="ru-RU"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Начиная с 15 июня, министерством принято к рассмотрению 898 заявлений, из них по </a:t>
            </a:r>
            <a:r>
              <a:rPr lang="ru-RU" b="1"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512 заявлениям </a:t>
            </a:r>
            <a:r>
              <a:rPr lang="ru-RU"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граждане </a:t>
            </a:r>
            <a:r>
              <a:rPr lang="ru-RU"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получили выплаты, общая сумма выплат составила </a:t>
            </a:r>
            <a:r>
              <a:rPr lang="ru-RU"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        </a:t>
            </a:r>
            <a:r>
              <a:rPr lang="ru-RU" b="1"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4,95 </a:t>
            </a:r>
            <a:r>
              <a:rPr lang="ru-RU" b="1"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млн </a:t>
            </a:r>
            <a:r>
              <a:rPr lang="ru-RU" b="1"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рублей</a:t>
            </a:r>
            <a:endParaRPr lang="ru-RU" sz="1200" b="1" dirty="0">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 name="Прямоугольник 2"/>
          <p:cNvSpPr/>
          <p:nvPr/>
        </p:nvSpPr>
        <p:spPr>
          <a:xfrm>
            <a:off x="7832272" y="2497434"/>
            <a:ext cx="4359728" cy="4360565"/>
          </a:xfrm>
          <a:prstGeom prst="rect">
            <a:avLst/>
          </a:prstGeom>
          <a:solidFill>
            <a:schemeClr val="bg1">
              <a:alpha val="3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850712506"/>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Диаграмма 12"/>
          <p:cNvGraphicFramePr>
            <a:graphicFrameLocks/>
          </p:cNvGraphicFramePr>
          <p:nvPr>
            <p:extLst>
              <p:ext uri="{D42A27DB-BD31-4B8C-83A1-F6EECF244321}">
                <p14:modId xmlns:p14="http://schemas.microsoft.com/office/powerpoint/2010/main" val="4011569631"/>
              </p:ext>
            </p:extLst>
          </p:nvPr>
        </p:nvGraphicFramePr>
        <p:xfrm>
          <a:off x="6231045" y="834805"/>
          <a:ext cx="5852161" cy="521585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 xmlns:a16="http://schemas.microsoft.com/office/drawing/2014/main" id="{D281BDA2-3E34-408E-9BEC-2B4564C67558}"/>
              </a:ext>
            </a:extLst>
          </p:cNvPr>
          <p:cNvSpPr txBox="1"/>
          <p:nvPr/>
        </p:nvSpPr>
        <p:spPr>
          <a:xfrm>
            <a:off x="128944" y="4973446"/>
            <a:ext cx="6271911" cy="1077218"/>
          </a:xfrm>
          <a:prstGeom prst="rect">
            <a:avLst/>
          </a:prstGeom>
          <a:solidFill>
            <a:schemeClr val="accent1">
              <a:lumMod val="20000"/>
              <a:lumOff val="80000"/>
            </a:schemeClr>
          </a:solidFill>
          <a:ln w="19050">
            <a:noFill/>
          </a:ln>
        </p:spPr>
        <p:txBody>
          <a:bodyPr wrap="square">
            <a:spAutoFit/>
          </a:bodyPr>
          <a:lstStyle/>
          <a:p>
            <a:pPr>
              <a:defRPr/>
            </a:pPr>
            <a:r>
              <a:rPr lang="ru-RU" sz="1600" dirty="0">
                <a:solidFill>
                  <a:schemeClr val="accent5">
                    <a:lumMod val="50000"/>
                  </a:schemeClr>
                </a:solidFill>
                <a:latin typeface="Arial" panose="020B0604020202020204" pitchFamily="34" charset="0"/>
                <a:cs typeface="Arial" panose="020B0604020202020204" pitchFamily="34" charset="0"/>
              </a:rPr>
              <a:t>Всего на </a:t>
            </a:r>
            <a:r>
              <a:rPr lang="ru-RU" sz="1600" dirty="0" smtClean="0">
                <a:solidFill>
                  <a:schemeClr val="accent5">
                    <a:lumMod val="50000"/>
                  </a:schemeClr>
                </a:solidFill>
                <a:latin typeface="Arial" panose="020B0604020202020204" pitchFamily="34" charset="0"/>
                <a:cs typeface="Arial" panose="020B0604020202020204" pitchFamily="34" charset="0"/>
              </a:rPr>
              <a:t>карте </a:t>
            </a:r>
            <a:r>
              <a:rPr lang="en-US" sz="1600" b="1" dirty="0" smtClean="0">
                <a:solidFill>
                  <a:schemeClr val="accent5">
                    <a:lumMod val="50000"/>
                  </a:schemeClr>
                </a:solidFill>
                <a:latin typeface="Arial" panose="020B0604020202020204" pitchFamily="34" charset="0"/>
                <a:cs typeface="Arial" panose="020B0604020202020204" pitchFamily="34" charset="0"/>
              </a:rPr>
              <a:t>1</a:t>
            </a:r>
            <a:r>
              <a:rPr lang="ru-RU" sz="1600" b="1" dirty="0" smtClean="0">
                <a:solidFill>
                  <a:schemeClr val="accent5">
                    <a:lumMod val="50000"/>
                  </a:schemeClr>
                </a:solidFill>
                <a:latin typeface="Arial" panose="020B0604020202020204" pitchFamily="34" charset="0"/>
                <a:cs typeface="Arial" panose="020B0604020202020204" pitchFamily="34" charset="0"/>
              </a:rPr>
              <a:t> 1</a:t>
            </a:r>
            <a:r>
              <a:rPr lang="en-US" sz="1600" b="1" dirty="0" smtClean="0">
                <a:solidFill>
                  <a:schemeClr val="accent5">
                    <a:lumMod val="50000"/>
                  </a:schemeClr>
                </a:solidFill>
                <a:latin typeface="Arial" panose="020B0604020202020204" pitchFamily="34" charset="0"/>
                <a:cs typeface="Arial" panose="020B0604020202020204" pitchFamily="34" charset="0"/>
              </a:rPr>
              <a:t>12</a:t>
            </a:r>
            <a:r>
              <a:rPr lang="ru-RU" sz="1600" b="1" dirty="0" smtClean="0">
                <a:solidFill>
                  <a:schemeClr val="accent5">
                    <a:lumMod val="50000"/>
                  </a:schemeClr>
                </a:solidFill>
                <a:latin typeface="Arial" panose="020B0604020202020204" pitchFamily="34" charset="0"/>
                <a:cs typeface="Arial" panose="020B0604020202020204" pitchFamily="34" charset="0"/>
              </a:rPr>
              <a:t> </a:t>
            </a:r>
            <a:r>
              <a:rPr lang="ru-RU" sz="1600" b="1" dirty="0">
                <a:solidFill>
                  <a:schemeClr val="accent5">
                    <a:lumMod val="50000"/>
                  </a:schemeClr>
                </a:solidFill>
                <a:latin typeface="Arial" panose="020B0604020202020204" pitchFamily="34" charset="0"/>
                <a:cs typeface="Arial" panose="020B0604020202020204" pitchFamily="34" charset="0"/>
              </a:rPr>
              <a:t>опасных </a:t>
            </a:r>
            <a:r>
              <a:rPr lang="ru-RU" sz="1600" b="1" dirty="0" smtClean="0">
                <a:solidFill>
                  <a:schemeClr val="accent5">
                    <a:lumMod val="50000"/>
                  </a:schemeClr>
                </a:solidFill>
                <a:latin typeface="Arial" panose="020B0604020202020204" pitchFamily="34" charset="0"/>
                <a:cs typeface="Arial" panose="020B0604020202020204" pitchFamily="34" charset="0"/>
              </a:rPr>
              <a:t>мест: </a:t>
            </a:r>
          </a:p>
          <a:p>
            <a:pPr>
              <a:defRPr/>
            </a:pPr>
            <a:r>
              <a:rPr lang="ru-RU" sz="1600" dirty="0" smtClean="0">
                <a:solidFill>
                  <a:schemeClr val="accent5">
                    <a:lumMod val="50000"/>
                  </a:schemeClr>
                </a:solidFill>
                <a:latin typeface="Arial" panose="020B0604020202020204" pitchFamily="34" charset="0"/>
                <a:cs typeface="Arial" panose="020B0604020202020204" pitchFamily="34" charset="0"/>
              </a:rPr>
              <a:t>водных </a:t>
            </a:r>
            <a:r>
              <a:rPr lang="ru-RU" sz="1600" dirty="0">
                <a:solidFill>
                  <a:schemeClr val="accent5">
                    <a:lumMod val="50000"/>
                  </a:schemeClr>
                </a:solidFill>
                <a:latin typeface="Arial" panose="020B0604020202020204" pitchFamily="34" charset="0"/>
                <a:cs typeface="Arial" panose="020B0604020202020204" pitchFamily="34" charset="0"/>
              </a:rPr>
              <a:t>– </a:t>
            </a:r>
            <a:r>
              <a:rPr lang="en-US" sz="1600" b="1" dirty="0">
                <a:solidFill>
                  <a:schemeClr val="accent5">
                    <a:lumMod val="50000"/>
                  </a:schemeClr>
                </a:solidFill>
                <a:latin typeface="Arial" panose="020B0604020202020204" pitchFamily="34" charset="0"/>
                <a:cs typeface="Arial" panose="020B0604020202020204" pitchFamily="34" charset="0"/>
              </a:rPr>
              <a:t>175</a:t>
            </a:r>
            <a:r>
              <a:rPr lang="ru-RU" sz="1600" dirty="0">
                <a:solidFill>
                  <a:schemeClr val="accent5">
                    <a:lumMod val="50000"/>
                  </a:schemeClr>
                </a:solidFill>
                <a:latin typeface="Arial" panose="020B0604020202020204" pitchFamily="34" charset="0"/>
                <a:cs typeface="Arial" panose="020B0604020202020204" pitchFamily="34" charset="0"/>
              </a:rPr>
              <a:t>, </a:t>
            </a:r>
            <a:endParaRPr lang="ru-RU" sz="1600" dirty="0" smtClean="0">
              <a:solidFill>
                <a:schemeClr val="accent5">
                  <a:lumMod val="50000"/>
                </a:schemeClr>
              </a:solidFill>
              <a:latin typeface="Arial" panose="020B0604020202020204" pitchFamily="34" charset="0"/>
              <a:cs typeface="Arial" panose="020B0604020202020204" pitchFamily="34" charset="0"/>
            </a:endParaRPr>
          </a:p>
          <a:p>
            <a:pPr>
              <a:defRPr/>
            </a:pPr>
            <a:r>
              <a:rPr lang="ru-RU" sz="1600" dirty="0" smtClean="0">
                <a:solidFill>
                  <a:schemeClr val="accent5">
                    <a:lumMod val="50000"/>
                  </a:schemeClr>
                </a:solidFill>
                <a:latin typeface="Arial" panose="020B0604020202020204" pitchFamily="34" charset="0"/>
                <a:cs typeface="Arial" panose="020B0604020202020204" pitchFamily="34" charset="0"/>
              </a:rPr>
              <a:t>техногенного </a:t>
            </a:r>
            <a:r>
              <a:rPr lang="ru-RU" sz="1600" dirty="0">
                <a:solidFill>
                  <a:schemeClr val="accent5">
                    <a:lumMod val="50000"/>
                  </a:schemeClr>
                </a:solidFill>
                <a:latin typeface="Arial" panose="020B0604020202020204" pitchFamily="34" charset="0"/>
                <a:cs typeface="Arial" panose="020B0604020202020204" pitchFamily="34" charset="0"/>
              </a:rPr>
              <a:t>характера – </a:t>
            </a:r>
            <a:r>
              <a:rPr lang="en-US" sz="1600" b="1" dirty="0">
                <a:solidFill>
                  <a:schemeClr val="accent5">
                    <a:lumMod val="50000"/>
                  </a:schemeClr>
                </a:solidFill>
                <a:latin typeface="Arial" panose="020B0604020202020204" pitchFamily="34" charset="0"/>
                <a:cs typeface="Arial" panose="020B0604020202020204" pitchFamily="34" charset="0"/>
              </a:rPr>
              <a:t>138</a:t>
            </a:r>
            <a:r>
              <a:rPr lang="ru-RU" sz="1600" dirty="0" smtClean="0">
                <a:solidFill>
                  <a:schemeClr val="accent5">
                    <a:lumMod val="50000"/>
                  </a:schemeClr>
                </a:solidFill>
                <a:latin typeface="Arial" panose="020B0604020202020204" pitchFamily="34" charset="0"/>
                <a:cs typeface="Arial" panose="020B0604020202020204" pitchFamily="34" charset="0"/>
              </a:rPr>
              <a:t>,</a:t>
            </a:r>
          </a:p>
          <a:p>
            <a:pPr>
              <a:defRPr/>
            </a:pPr>
            <a:r>
              <a:rPr lang="ru-RU" sz="1600" dirty="0" smtClean="0">
                <a:solidFill>
                  <a:schemeClr val="accent5">
                    <a:lumMod val="50000"/>
                  </a:schemeClr>
                </a:solidFill>
                <a:latin typeface="Arial" panose="020B0604020202020204" pitchFamily="34" charset="0"/>
                <a:cs typeface="Arial" panose="020B0604020202020204" pitchFamily="34" charset="0"/>
              </a:rPr>
              <a:t>недостроенные</a:t>
            </a:r>
            <a:r>
              <a:rPr lang="ru-RU" sz="1600" dirty="0">
                <a:solidFill>
                  <a:schemeClr val="accent5">
                    <a:lumMod val="50000"/>
                  </a:schemeClr>
                </a:solidFill>
                <a:latin typeface="Arial" panose="020B0604020202020204" pitchFamily="34" charset="0"/>
                <a:cs typeface="Arial" panose="020B0604020202020204" pitchFamily="34" charset="0"/>
              </a:rPr>
              <a:t>, </a:t>
            </a:r>
            <a:r>
              <a:rPr lang="ru-RU" sz="1600" dirty="0" smtClean="0">
                <a:solidFill>
                  <a:schemeClr val="accent5">
                    <a:lumMod val="50000"/>
                  </a:schemeClr>
                </a:solidFill>
                <a:latin typeface="Arial" panose="020B0604020202020204" pitchFamily="34" charset="0"/>
                <a:cs typeface="Arial" panose="020B0604020202020204" pitchFamily="34" charset="0"/>
              </a:rPr>
              <a:t>либо </a:t>
            </a:r>
            <a:r>
              <a:rPr lang="ru-RU" sz="1600" dirty="0">
                <a:solidFill>
                  <a:schemeClr val="accent5">
                    <a:lumMod val="50000"/>
                  </a:schemeClr>
                </a:solidFill>
                <a:latin typeface="Arial" panose="020B0604020202020204" pitchFamily="34" charset="0"/>
                <a:cs typeface="Arial" panose="020B0604020202020204" pitchFamily="34" charset="0"/>
              </a:rPr>
              <a:t>заброшенные здания и сооружения </a:t>
            </a:r>
            <a:r>
              <a:rPr lang="ru-RU" sz="1600" dirty="0" smtClean="0">
                <a:solidFill>
                  <a:schemeClr val="accent5">
                    <a:lumMod val="50000"/>
                  </a:schemeClr>
                </a:solidFill>
                <a:latin typeface="Arial" panose="020B0604020202020204" pitchFamily="34" charset="0"/>
                <a:cs typeface="Arial" panose="020B0604020202020204" pitchFamily="34" charset="0"/>
              </a:rPr>
              <a:t>– </a:t>
            </a:r>
            <a:r>
              <a:rPr lang="en-US" sz="1600" dirty="0" smtClean="0">
                <a:solidFill>
                  <a:schemeClr val="accent5">
                    <a:lumMod val="50000"/>
                  </a:schemeClr>
                </a:solidFill>
                <a:latin typeface="Arial" panose="020B0604020202020204" pitchFamily="34" charset="0"/>
                <a:cs typeface="Arial" panose="020B0604020202020204" pitchFamily="34" charset="0"/>
              </a:rPr>
              <a:t>799</a:t>
            </a:r>
            <a:r>
              <a:rPr lang="ru-RU" sz="1600" dirty="0" smtClean="0">
                <a:solidFill>
                  <a:schemeClr val="accent5">
                    <a:lumMod val="50000"/>
                  </a:schemeClr>
                </a:solidFill>
                <a:latin typeface="Arial" panose="020B0604020202020204" pitchFamily="34" charset="0"/>
                <a:cs typeface="Arial" panose="020B0604020202020204" pitchFamily="34" charset="0"/>
              </a:rPr>
              <a:t> </a:t>
            </a:r>
            <a:endParaRPr lang="ru-RU" sz="2133" dirty="0">
              <a:solidFill>
                <a:schemeClr val="accent5">
                  <a:lumMod val="50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 xmlns:a16="http://schemas.microsoft.com/office/drawing/2014/main" id="{225AFB9B-7B46-402A-9602-B9335E0C83D8}"/>
              </a:ext>
            </a:extLst>
          </p:cNvPr>
          <p:cNvSpPr txBox="1"/>
          <p:nvPr/>
        </p:nvSpPr>
        <p:spPr>
          <a:xfrm>
            <a:off x="6722918" y="937065"/>
            <a:ext cx="5360288" cy="338554"/>
          </a:xfrm>
          <a:prstGeom prst="rect">
            <a:avLst/>
          </a:prstGeom>
          <a:noFill/>
        </p:spPr>
        <p:txBody>
          <a:bodyPr wrap="square">
            <a:spAutoFit/>
          </a:bodyPr>
          <a:lstStyle/>
          <a:p>
            <a:pPr algn="ctr">
              <a:defRPr/>
            </a:pPr>
            <a:r>
              <a:rPr lang="ru-RU" sz="1600" dirty="0">
                <a:solidFill>
                  <a:schemeClr val="accent5">
                    <a:lumMod val="50000"/>
                  </a:schemeClr>
                </a:solidFill>
                <a:latin typeface="Arial" panose="020B0604020202020204" pitchFamily="34" charset="0"/>
                <a:cs typeface="Arial" panose="020B0604020202020204" pitchFamily="34" charset="0"/>
              </a:rPr>
              <a:t>О</a:t>
            </a:r>
            <a:r>
              <a:rPr lang="ru-RU" sz="1600" dirty="0" smtClean="0">
                <a:solidFill>
                  <a:schemeClr val="accent5">
                    <a:lumMod val="50000"/>
                  </a:schemeClr>
                </a:solidFill>
                <a:latin typeface="Arial" panose="020B0604020202020204" pitchFamily="34" charset="0"/>
                <a:cs typeface="Arial" panose="020B0604020202020204" pitchFamily="34" charset="0"/>
              </a:rPr>
              <a:t>пасность устранена на </a:t>
            </a:r>
            <a:r>
              <a:rPr lang="en-US" sz="1600" dirty="0" smtClean="0">
                <a:solidFill>
                  <a:schemeClr val="accent5">
                    <a:lumMod val="50000"/>
                  </a:schemeClr>
                </a:solidFill>
                <a:latin typeface="Arial" panose="020B0604020202020204" pitchFamily="34" charset="0"/>
                <a:cs typeface="Arial" panose="020B0604020202020204" pitchFamily="34" charset="0"/>
              </a:rPr>
              <a:t>294</a:t>
            </a:r>
            <a:r>
              <a:rPr lang="ru-RU" sz="1600" dirty="0" smtClean="0">
                <a:solidFill>
                  <a:schemeClr val="accent5">
                    <a:lumMod val="50000"/>
                  </a:schemeClr>
                </a:solidFill>
                <a:latin typeface="Arial" panose="020B0604020202020204" pitchFamily="34" charset="0"/>
                <a:cs typeface="Arial" panose="020B0604020202020204" pitchFamily="34" charset="0"/>
              </a:rPr>
              <a:t> объектах (</a:t>
            </a:r>
            <a:r>
              <a:rPr lang="en-US" sz="1600" dirty="0" smtClean="0">
                <a:solidFill>
                  <a:schemeClr val="accent5">
                    <a:lumMod val="50000"/>
                  </a:schemeClr>
                </a:solidFill>
                <a:latin typeface="Arial" panose="020B0604020202020204" pitchFamily="34" charset="0"/>
                <a:cs typeface="Arial" panose="020B0604020202020204" pitchFamily="34" charset="0"/>
              </a:rPr>
              <a:t>26</a:t>
            </a:r>
            <a:r>
              <a:rPr lang="ru-RU" sz="1600" dirty="0" smtClean="0">
                <a:solidFill>
                  <a:schemeClr val="accent5">
                    <a:lumMod val="50000"/>
                  </a:schemeClr>
                </a:solidFill>
                <a:latin typeface="Arial" panose="020B0604020202020204" pitchFamily="34" charset="0"/>
                <a:cs typeface="Arial" panose="020B0604020202020204" pitchFamily="34" charset="0"/>
              </a:rPr>
              <a:t>%)</a:t>
            </a:r>
            <a:endParaRPr lang="ru-RU" sz="1600" dirty="0">
              <a:solidFill>
                <a:schemeClr val="accent5">
                  <a:lumMod val="50000"/>
                </a:schemeClr>
              </a:solidFill>
              <a:latin typeface="Arial" panose="020B0604020202020204" pitchFamily="34" charset="0"/>
              <a:cs typeface="Arial" panose="020B0604020202020204" pitchFamily="34" charset="0"/>
            </a:endParaRPr>
          </a:p>
        </p:txBody>
      </p:sp>
      <p:pic>
        <p:nvPicPr>
          <p:cNvPr id="18" name="Рисунок 4">
            <a:extLst>
              <a:ext uri="{FF2B5EF4-FFF2-40B4-BE49-F238E27FC236}">
                <a16:creationId xmlns="" xmlns:a16="http://schemas.microsoft.com/office/drawing/2014/main" id="{95D5CF43-9BF3-4BC5-9B1C-56B142372AAA}"/>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7716" y="834805"/>
            <a:ext cx="6271910" cy="41155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Заголовок 1"/>
          <p:cNvSpPr>
            <a:spLocks noGrp="1"/>
          </p:cNvSpPr>
          <p:nvPr>
            <p:ph type="title"/>
          </p:nvPr>
        </p:nvSpPr>
        <p:spPr>
          <a:xfrm>
            <a:off x="2452255" y="330860"/>
            <a:ext cx="7897201" cy="383035"/>
          </a:xfrm>
        </p:spPr>
        <p:txBody>
          <a:bodyPr>
            <a:normAutofit fontScale="90000"/>
          </a:bodyPr>
          <a:lstStyle/>
          <a:p>
            <a:r>
              <a:rPr lang="ru-RU" sz="1800" b="1" dirty="0" smtClean="0">
                <a:solidFill>
                  <a:schemeClr val="accent5">
                    <a:lumMod val="50000"/>
                  </a:schemeClr>
                </a:solidFill>
                <a:latin typeface="Arial" panose="020B0604020202020204" pitchFamily="34" charset="0"/>
                <a:cs typeface="Arial" panose="020B0604020202020204" pitchFamily="34" charset="0"/>
              </a:rPr>
              <a:t>ФОРМИРОВАНИЕ БЕЗОПАСНОЙ СРЕДЫ ДЛЯ НЕСОВЕРШЕННОЛЕТНИХ</a:t>
            </a:r>
            <a:endParaRPr lang="ru-RU" sz="1800" b="1" dirty="0">
              <a:solidFill>
                <a:schemeClr val="accent5">
                  <a:lumMod val="50000"/>
                </a:schemeClr>
              </a:solidFill>
              <a:latin typeface="Arial" panose="020B0604020202020204" pitchFamily="34" charset="0"/>
              <a:cs typeface="Arial" panose="020B0604020202020204" pitchFamily="34" charset="0"/>
            </a:endParaRPr>
          </a:p>
        </p:txBody>
      </p:sp>
      <p:sp>
        <p:nvSpPr>
          <p:cNvPr id="16" name="TextBox 15"/>
          <p:cNvSpPr txBox="1"/>
          <p:nvPr/>
        </p:nvSpPr>
        <p:spPr>
          <a:xfrm>
            <a:off x="0" y="-3918"/>
            <a:ext cx="12192000" cy="276999"/>
          </a:xfrm>
          <a:prstGeom prst="rect">
            <a:avLst/>
          </a:prstGeom>
          <a:solidFill>
            <a:srgbClr val="28659C"/>
          </a:solidFill>
        </p:spPr>
        <p:txBody>
          <a:bodyPr wrap="square" rtlCol="0">
            <a:spAutoFit/>
          </a:bodyPr>
          <a:lstStyle/>
          <a:p>
            <a:pPr algn="r"/>
            <a:r>
              <a:rPr lang="ru-RU" sz="1200" b="1" dirty="0" smtClean="0">
                <a:solidFill>
                  <a:schemeClr val="bg1"/>
                </a:solidFill>
                <a:latin typeface="Arial" panose="020B0604020202020204" pitchFamily="34" charset="0"/>
                <a:cs typeface="Arial" panose="020B0604020202020204" pitchFamily="34" charset="0"/>
              </a:rPr>
              <a:t>КОЛЛЕГИЯ МИНИСТЕРСТВА ТРУДА И СОЦИАЛЬНОГО РАЗВИТИЯ НОВОСИБИРСКОЙ ОБЛАСТИ</a:t>
            </a:r>
            <a:endParaRPr lang="ru-RU" sz="1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5305072"/>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Диаграмма 35"/>
          <p:cNvGraphicFramePr/>
          <p:nvPr>
            <p:extLst>
              <p:ext uri="{D42A27DB-BD31-4B8C-83A1-F6EECF244321}">
                <p14:modId xmlns:p14="http://schemas.microsoft.com/office/powerpoint/2010/main" val="2245703830"/>
              </p:ext>
            </p:extLst>
          </p:nvPr>
        </p:nvGraphicFramePr>
        <p:xfrm>
          <a:off x="7286626" y="3889795"/>
          <a:ext cx="4505324" cy="2663405"/>
        </p:xfrm>
        <a:graphic>
          <a:graphicData uri="http://schemas.openxmlformats.org/drawingml/2006/chart">
            <c:chart xmlns:c="http://schemas.openxmlformats.org/drawingml/2006/chart" xmlns:r="http://schemas.openxmlformats.org/officeDocument/2006/relationships" r:id="rId3"/>
          </a:graphicData>
        </a:graphic>
      </p:graphicFrame>
      <p:sp>
        <p:nvSpPr>
          <p:cNvPr id="106" name="Прямоугольник 105"/>
          <p:cNvSpPr/>
          <p:nvPr/>
        </p:nvSpPr>
        <p:spPr>
          <a:xfrm>
            <a:off x="192596" y="2856332"/>
            <a:ext cx="2495538" cy="1200329"/>
          </a:xfrm>
          <a:prstGeom prst="rect">
            <a:avLst/>
          </a:prstGeom>
        </p:spPr>
        <p:txBody>
          <a:bodyPr wrap="square">
            <a:spAutoFit/>
          </a:bodyPr>
          <a:lstStyle/>
          <a:p>
            <a:pPr algn="ctr"/>
            <a:r>
              <a:rPr lang="ru-RU" dirty="0">
                <a:solidFill>
                  <a:schemeClr val="bg1"/>
                </a:solidFill>
                <a:latin typeface="Arial" panose="020B0604020202020204" pitchFamily="34" charset="0"/>
                <a:cs typeface="Arial" panose="020B0604020202020204" pitchFamily="34" charset="0"/>
              </a:rPr>
              <a:t>количество подростков, совершивших преступления</a:t>
            </a:r>
          </a:p>
        </p:txBody>
      </p:sp>
      <p:sp>
        <p:nvSpPr>
          <p:cNvPr id="116" name="Прямоугольник 115"/>
          <p:cNvSpPr/>
          <p:nvPr/>
        </p:nvSpPr>
        <p:spPr>
          <a:xfrm>
            <a:off x="769539" y="953289"/>
            <a:ext cx="6020145" cy="338554"/>
          </a:xfrm>
          <a:prstGeom prst="rect">
            <a:avLst/>
          </a:prstGeom>
        </p:spPr>
        <p:txBody>
          <a:bodyPr wrap="square">
            <a:spAutoFit/>
          </a:bodyPr>
          <a:lstStyle/>
          <a:p>
            <a:r>
              <a:rPr lang="ru-RU" sz="1600" b="1" dirty="0" smtClean="0">
                <a:solidFill>
                  <a:schemeClr val="accent5">
                    <a:lumMod val="50000"/>
                  </a:schemeClr>
                </a:solidFill>
                <a:latin typeface="Arial" panose="020B0604020202020204" pitchFamily="34" charset="0"/>
                <a:cs typeface="Arial" pitchFamily="34" charset="0"/>
              </a:rPr>
              <a:t>Правонарушения, связанные с несовершеннолетними </a:t>
            </a:r>
            <a:endParaRPr lang="ru-RU" sz="1600" b="1" dirty="0">
              <a:solidFill>
                <a:schemeClr val="accent5">
                  <a:lumMod val="50000"/>
                </a:schemeClr>
              </a:solidFill>
              <a:latin typeface="Arial" panose="020B0604020202020204" pitchFamily="34" charset="0"/>
              <a:cs typeface="Arial" pitchFamily="34" charset="0"/>
            </a:endParaRPr>
          </a:p>
        </p:txBody>
      </p:sp>
      <p:sp>
        <p:nvSpPr>
          <p:cNvPr id="37" name="TextBox 36"/>
          <p:cNvSpPr txBox="1"/>
          <p:nvPr/>
        </p:nvSpPr>
        <p:spPr>
          <a:xfrm>
            <a:off x="0" y="-3918"/>
            <a:ext cx="12192000" cy="276999"/>
          </a:xfrm>
          <a:prstGeom prst="rect">
            <a:avLst/>
          </a:prstGeom>
          <a:solidFill>
            <a:srgbClr val="28659C"/>
          </a:solidFill>
        </p:spPr>
        <p:txBody>
          <a:bodyPr wrap="square" rtlCol="0">
            <a:spAutoFit/>
          </a:bodyPr>
          <a:lstStyle/>
          <a:p>
            <a:pPr algn="r"/>
            <a:r>
              <a:rPr lang="ru-RU" sz="1200" b="1" dirty="0" smtClean="0">
                <a:solidFill>
                  <a:schemeClr val="bg1"/>
                </a:solidFill>
                <a:latin typeface="Arial" panose="020B0604020202020204" pitchFamily="34" charset="0"/>
                <a:cs typeface="Arial" panose="020B0604020202020204" pitchFamily="34" charset="0"/>
              </a:rPr>
              <a:t>КОЛЛЕГИЯ МИНИСТЕРСТВА ТРУДА И СОЦИАЛЬНОГО РАЗВИТИЯ НОВОСИБИРСКОЙ ОБЛАСТИ</a:t>
            </a:r>
            <a:endParaRPr lang="ru-RU" sz="1200" b="1" dirty="0">
              <a:solidFill>
                <a:schemeClr val="bg1"/>
              </a:solidFill>
              <a:latin typeface="Arial" panose="020B0604020202020204" pitchFamily="34" charset="0"/>
              <a:cs typeface="Arial" panose="020B0604020202020204" pitchFamily="34" charset="0"/>
            </a:endParaRPr>
          </a:p>
        </p:txBody>
      </p:sp>
      <p:graphicFrame>
        <p:nvGraphicFramePr>
          <p:cNvPr id="6" name="Диаграмма 5"/>
          <p:cNvGraphicFramePr/>
          <p:nvPr>
            <p:extLst>
              <p:ext uri="{D42A27DB-BD31-4B8C-83A1-F6EECF244321}">
                <p14:modId xmlns:p14="http://schemas.microsoft.com/office/powerpoint/2010/main" val="658066281"/>
              </p:ext>
            </p:extLst>
          </p:nvPr>
        </p:nvGraphicFramePr>
        <p:xfrm>
          <a:off x="464738" y="1597306"/>
          <a:ext cx="6417755" cy="453727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4" name="Диаграмма 33"/>
          <p:cNvGraphicFramePr/>
          <p:nvPr>
            <p:extLst>
              <p:ext uri="{D42A27DB-BD31-4B8C-83A1-F6EECF244321}">
                <p14:modId xmlns:p14="http://schemas.microsoft.com/office/powerpoint/2010/main" val="3862436563"/>
              </p:ext>
            </p:extLst>
          </p:nvPr>
        </p:nvGraphicFramePr>
        <p:xfrm>
          <a:off x="7286626" y="1134098"/>
          <a:ext cx="4733924" cy="2355339"/>
        </p:xfrm>
        <a:graphic>
          <a:graphicData uri="http://schemas.openxmlformats.org/drawingml/2006/chart">
            <c:chart xmlns:c="http://schemas.openxmlformats.org/drawingml/2006/chart" xmlns:r="http://schemas.openxmlformats.org/officeDocument/2006/relationships" r:id="rId5"/>
          </a:graphicData>
        </a:graphic>
      </p:graphicFrame>
      <p:sp>
        <p:nvSpPr>
          <p:cNvPr id="35" name="TextBox 34"/>
          <p:cNvSpPr txBox="1"/>
          <p:nvPr/>
        </p:nvSpPr>
        <p:spPr>
          <a:xfrm>
            <a:off x="7734300" y="874960"/>
            <a:ext cx="4286250" cy="338554"/>
          </a:xfrm>
          <a:prstGeom prst="rect">
            <a:avLst/>
          </a:prstGeom>
          <a:noFill/>
        </p:spPr>
        <p:txBody>
          <a:bodyPr wrap="square" rtlCol="0">
            <a:spAutoFit/>
          </a:bodyPr>
          <a:lstStyle/>
          <a:p>
            <a:pPr algn="ctr"/>
            <a:r>
              <a:rPr lang="ru-RU" sz="1600" b="1" dirty="0" smtClean="0">
                <a:solidFill>
                  <a:schemeClr val="accent5">
                    <a:lumMod val="50000"/>
                  </a:schemeClr>
                </a:solidFill>
                <a:latin typeface="Arial" panose="020B0604020202020204" pitchFamily="34" charset="0"/>
                <a:cs typeface="Arial" panose="020B0604020202020204" pitchFamily="34" charset="0"/>
              </a:rPr>
              <a:t>Самовольные уходы из учреждений</a:t>
            </a:r>
            <a:endParaRPr lang="ru-RU" sz="1600" b="1" dirty="0">
              <a:solidFill>
                <a:schemeClr val="accent5">
                  <a:lumMod val="50000"/>
                </a:schemeClr>
              </a:solidFill>
              <a:latin typeface="Arial" panose="020B0604020202020204" pitchFamily="34" charset="0"/>
              <a:cs typeface="Arial" panose="020B0604020202020204" pitchFamily="34" charset="0"/>
            </a:endParaRPr>
          </a:p>
        </p:txBody>
      </p:sp>
      <p:sp>
        <p:nvSpPr>
          <p:cNvPr id="61" name="TextBox 60"/>
          <p:cNvSpPr txBox="1"/>
          <p:nvPr/>
        </p:nvSpPr>
        <p:spPr>
          <a:xfrm>
            <a:off x="7379436" y="3551241"/>
            <a:ext cx="3726096" cy="338554"/>
          </a:xfrm>
          <a:prstGeom prst="rect">
            <a:avLst/>
          </a:prstGeom>
          <a:noFill/>
        </p:spPr>
        <p:txBody>
          <a:bodyPr wrap="square" rtlCol="0">
            <a:spAutoFit/>
          </a:bodyPr>
          <a:lstStyle/>
          <a:p>
            <a:pPr algn="ctr"/>
            <a:r>
              <a:rPr lang="ru-RU" sz="1600" b="1" dirty="0" smtClean="0">
                <a:solidFill>
                  <a:schemeClr val="accent5">
                    <a:lumMod val="50000"/>
                  </a:schemeClr>
                </a:solidFill>
                <a:latin typeface="Arial" panose="020B0604020202020204" pitchFamily="34" charset="0"/>
                <a:cs typeface="Arial" panose="020B0604020202020204" pitchFamily="34" charset="0"/>
              </a:rPr>
              <a:t>Самовольные уходы из семей</a:t>
            </a:r>
            <a:endParaRPr lang="ru-RU" sz="1600" b="1" dirty="0">
              <a:solidFill>
                <a:schemeClr val="accent5">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7247100"/>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Рисунок 64"/>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053" y="1736236"/>
            <a:ext cx="4033394" cy="3279636"/>
          </a:xfrm>
          <a:prstGeom prst="snip2DiagRect">
            <a:avLst/>
          </a:prstGeom>
          <a:solidFill>
            <a:schemeClr val="bg1">
              <a:alpha val="55000"/>
            </a:schemeClr>
          </a:solidFill>
        </p:spPr>
      </p:pic>
      <p:sp>
        <p:nvSpPr>
          <p:cNvPr id="2" name="TextBox 1"/>
          <p:cNvSpPr txBox="1"/>
          <p:nvPr/>
        </p:nvSpPr>
        <p:spPr>
          <a:xfrm>
            <a:off x="0" y="-3918"/>
            <a:ext cx="12192000" cy="276999"/>
          </a:xfrm>
          <a:prstGeom prst="rect">
            <a:avLst/>
          </a:prstGeom>
          <a:solidFill>
            <a:schemeClr val="accent1">
              <a:lumMod val="50000"/>
            </a:schemeClr>
          </a:solidFill>
        </p:spPr>
        <p:txBody>
          <a:bodyPr wrap="square" rtlCol="0">
            <a:spAutoFit/>
          </a:bodyPr>
          <a:lstStyle/>
          <a:p>
            <a:pPr algn="r"/>
            <a:r>
              <a:rPr lang="ru-RU" sz="1200" b="1" dirty="0" smtClean="0">
                <a:solidFill>
                  <a:schemeClr val="bg1"/>
                </a:solidFill>
                <a:latin typeface="Arial" panose="020B0604020202020204" pitchFamily="34" charset="0"/>
                <a:cs typeface="Arial" panose="020B0604020202020204" pitchFamily="34" charset="0"/>
              </a:rPr>
              <a:t>КОЛЛЕГИЯ МИНИСТЕРСТВА ТРУДА И СОЦИАЛЬНОГО РАЗВИТИЯ НОВОСИБИРСКОЙ ОБЛАСТИ</a:t>
            </a:r>
            <a:endParaRPr lang="ru-RU" sz="1200" b="1" dirty="0">
              <a:solidFill>
                <a:schemeClr val="bg1"/>
              </a:solidFill>
              <a:latin typeface="Arial" panose="020B0604020202020204" pitchFamily="34" charset="0"/>
              <a:cs typeface="Arial" panose="020B0604020202020204" pitchFamily="34" charset="0"/>
            </a:endParaRPr>
          </a:p>
        </p:txBody>
      </p:sp>
      <p:sp>
        <p:nvSpPr>
          <p:cNvPr id="34" name="Freeform 31"/>
          <p:cNvSpPr/>
          <p:nvPr/>
        </p:nvSpPr>
        <p:spPr>
          <a:xfrm>
            <a:off x="2685647" y="602280"/>
            <a:ext cx="9341812" cy="834540"/>
          </a:xfrm>
          <a:custGeom>
            <a:avLst/>
            <a:gdLst>
              <a:gd name="connsiteX0" fmla="*/ 601165 w 9990016"/>
              <a:gd name="connsiteY0" fmla="*/ 0 h 1215556"/>
              <a:gd name="connsiteX1" fmla="*/ 9990016 w 9990016"/>
              <a:gd name="connsiteY1" fmla="*/ 0 h 1215556"/>
              <a:gd name="connsiteX2" fmla="*/ 9990016 w 9990016"/>
              <a:gd name="connsiteY2" fmla="*/ 1215556 h 1215556"/>
              <a:gd name="connsiteX3" fmla="*/ 0 w 9990016"/>
              <a:gd name="connsiteY3" fmla="*/ 1215556 h 1215556"/>
              <a:gd name="connsiteX4" fmla="*/ 188941 w 9990016"/>
              <a:gd name="connsiteY4" fmla="*/ 785189 h 1215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0016" h="1215556">
                <a:moveTo>
                  <a:pt x="601165" y="0"/>
                </a:moveTo>
                <a:lnTo>
                  <a:pt x="9990016" y="0"/>
                </a:lnTo>
                <a:lnTo>
                  <a:pt x="9990016" y="1215556"/>
                </a:lnTo>
                <a:lnTo>
                  <a:pt x="0" y="1215556"/>
                </a:lnTo>
                <a:lnTo>
                  <a:pt x="188941" y="785189"/>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a:latin typeface="Arial" panose="020B0604020202020204" pitchFamily="34" charset="0"/>
              <a:cs typeface="Arial" panose="020B0604020202020204" pitchFamily="34" charset="0"/>
            </a:endParaRPr>
          </a:p>
        </p:txBody>
      </p:sp>
      <p:sp>
        <p:nvSpPr>
          <p:cNvPr id="35" name="TextBox 34"/>
          <p:cNvSpPr txBox="1"/>
          <p:nvPr/>
        </p:nvSpPr>
        <p:spPr>
          <a:xfrm>
            <a:off x="1117601" y="651906"/>
            <a:ext cx="10993120" cy="400110"/>
          </a:xfrm>
          <a:prstGeom prst="rect">
            <a:avLst/>
          </a:prstGeom>
          <a:noFill/>
        </p:spPr>
        <p:txBody>
          <a:bodyPr wrap="square" rtlCol="0" anchor="ctr">
            <a:spAutoFit/>
          </a:bodyPr>
          <a:lstStyle/>
          <a:p>
            <a:r>
              <a:rPr lang="ru-RU" b="1" dirty="0">
                <a:solidFill>
                  <a:schemeClr val="accent5">
                    <a:lumMod val="50000"/>
                  </a:schemeClr>
                </a:solidFill>
                <a:latin typeface="Arial" panose="020B0604020202020204" pitchFamily="34" charset="0"/>
                <a:cs typeface="Arial" panose="020B0604020202020204" pitchFamily="34" charset="0"/>
              </a:rPr>
              <a:t> </a:t>
            </a:r>
            <a:r>
              <a:rPr lang="ru-RU" sz="2000" b="1" dirty="0">
                <a:solidFill>
                  <a:schemeClr val="accent5">
                    <a:lumMod val="50000"/>
                  </a:schemeClr>
                </a:solidFill>
                <a:latin typeface="Arial" panose="020B0604020202020204" pitchFamily="34" charset="0"/>
                <a:cs typeface="Arial" panose="020B0604020202020204" pitchFamily="34" charset="0"/>
              </a:rPr>
              <a:t>СФЕРА СОЦИАЛЬНОГО РАЗВИТИЯ НОВОСИБИРСКОЙ ОБЛАСТИ</a:t>
            </a:r>
          </a:p>
        </p:txBody>
      </p:sp>
      <p:sp>
        <p:nvSpPr>
          <p:cNvPr id="36" name="Прямоугольник 35"/>
          <p:cNvSpPr/>
          <p:nvPr/>
        </p:nvSpPr>
        <p:spPr>
          <a:xfrm>
            <a:off x="2685647" y="5935160"/>
            <a:ext cx="8844579" cy="543867"/>
          </a:xfrm>
          <a:prstGeom prst="rect">
            <a:avLst/>
          </a:prstGeom>
        </p:spPr>
        <p:txBody>
          <a:bodyPr wrap="square">
            <a:spAutoFit/>
          </a:bodyPr>
          <a:lstStyle/>
          <a:p>
            <a:pPr algn="ctr"/>
            <a:r>
              <a:rPr lang="ru-RU" sz="1467" i="1" dirty="0">
                <a:solidFill>
                  <a:srgbClr val="005392"/>
                </a:solidFill>
                <a:latin typeface="Arial" panose="020B0604020202020204" pitchFamily="34" charset="0"/>
                <a:cs typeface="Arial" panose="020B0604020202020204" pitchFamily="34" charset="0"/>
              </a:rPr>
              <a:t>Всего в </a:t>
            </a:r>
            <a:r>
              <a:rPr lang="ru-RU" sz="1467" i="1" dirty="0" smtClean="0">
                <a:solidFill>
                  <a:srgbClr val="005392"/>
                </a:solidFill>
                <a:latin typeface="Arial" panose="020B0604020202020204" pitchFamily="34" charset="0"/>
                <a:cs typeface="Arial" panose="020B0604020202020204" pitchFamily="34" charset="0"/>
              </a:rPr>
              <a:t>сферах </a:t>
            </a:r>
            <a:r>
              <a:rPr lang="ru-RU" sz="1467" i="1" dirty="0">
                <a:solidFill>
                  <a:srgbClr val="005392"/>
                </a:solidFill>
                <a:latin typeface="Arial" panose="020B0604020202020204" pitchFamily="34" charset="0"/>
                <a:cs typeface="Arial" panose="020B0604020202020204" pitchFamily="34" charset="0"/>
              </a:rPr>
              <a:t>социальной </a:t>
            </a:r>
            <a:r>
              <a:rPr lang="ru-RU" sz="1467" i="1" dirty="0" smtClean="0">
                <a:solidFill>
                  <a:srgbClr val="005392"/>
                </a:solidFill>
                <a:latin typeface="Arial" panose="020B0604020202020204" pitchFamily="34" charset="0"/>
                <a:cs typeface="Arial" panose="020B0604020202020204" pitchFamily="34" charset="0"/>
              </a:rPr>
              <a:t>поддержки, </a:t>
            </a:r>
            <a:r>
              <a:rPr lang="ru-RU" sz="1467" i="1" dirty="0">
                <a:solidFill>
                  <a:srgbClr val="005392"/>
                </a:solidFill>
                <a:latin typeface="Arial" panose="020B0604020202020204" pitchFamily="34" charset="0"/>
                <a:cs typeface="Arial" panose="020B0604020202020204" pitchFamily="34" charset="0"/>
              </a:rPr>
              <a:t>опеки и попечительства, труда и занятости </a:t>
            </a:r>
            <a:r>
              <a:rPr lang="ru-RU" sz="1467" i="1" dirty="0" smtClean="0">
                <a:solidFill>
                  <a:srgbClr val="005392"/>
                </a:solidFill>
                <a:latin typeface="Arial" panose="020B0604020202020204" pitchFamily="34" charset="0"/>
                <a:cs typeface="Arial" panose="020B0604020202020204" pitchFamily="34" charset="0"/>
              </a:rPr>
              <a:t>населения работают 11 046 </a:t>
            </a:r>
            <a:r>
              <a:rPr lang="ru-RU" sz="1467" i="1" dirty="0">
                <a:solidFill>
                  <a:srgbClr val="005392"/>
                </a:solidFill>
                <a:latin typeface="Arial" panose="020B0604020202020204" pitchFamily="34" charset="0"/>
                <a:cs typeface="Arial" panose="020B0604020202020204" pitchFamily="34" charset="0"/>
              </a:rPr>
              <a:t>сотрудников</a:t>
            </a:r>
          </a:p>
        </p:txBody>
      </p:sp>
      <p:grpSp>
        <p:nvGrpSpPr>
          <p:cNvPr id="37" name="Группа 36"/>
          <p:cNvGrpSpPr/>
          <p:nvPr/>
        </p:nvGrpSpPr>
        <p:grpSpPr>
          <a:xfrm>
            <a:off x="3075710" y="1697434"/>
            <a:ext cx="8808162" cy="1015663"/>
            <a:chOff x="4277219" y="2180907"/>
            <a:chExt cx="13832981" cy="1556735"/>
          </a:xfrm>
          <a:effectLst/>
        </p:grpSpPr>
        <p:sp>
          <p:nvSpPr>
            <p:cNvPr id="59" name="Pentagon 24">
              <a:extLst>
                <a:ext uri="{FF2B5EF4-FFF2-40B4-BE49-F238E27FC236}">
                  <a16:creationId xmlns="" xmlns:a16="http://schemas.microsoft.com/office/drawing/2014/main" id="{C3C26BE3-D7AF-4C6F-9204-5C385B82B5E6}"/>
                </a:ext>
              </a:extLst>
            </p:cNvPr>
            <p:cNvSpPr/>
            <p:nvPr/>
          </p:nvSpPr>
          <p:spPr>
            <a:xfrm>
              <a:off x="11727278" y="2227398"/>
              <a:ext cx="6382922" cy="1420677"/>
            </a:xfrm>
            <a:prstGeom prst="homePlate">
              <a:avLst/>
            </a:pr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ko-KR" altLang="en-US" sz="800">
                <a:latin typeface="Arial" panose="020B0604020202020204" pitchFamily="34" charset="0"/>
                <a:cs typeface="Arial" panose="020B0604020202020204" pitchFamily="34" charset="0"/>
              </a:endParaRPr>
            </a:p>
          </p:txBody>
        </p:sp>
        <p:sp>
          <p:nvSpPr>
            <p:cNvPr id="60" name="TextBox 59"/>
            <p:cNvSpPr txBox="1"/>
            <p:nvPr/>
          </p:nvSpPr>
          <p:spPr>
            <a:xfrm>
              <a:off x="15480104" y="2400300"/>
              <a:ext cx="2274494" cy="1132171"/>
            </a:xfrm>
            <a:prstGeom prst="rect">
              <a:avLst/>
            </a:prstGeom>
            <a:noFill/>
            <a:effectLst/>
          </p:spPr>
          <p:txBody>
            <a:bodyPr wrap="square" lIns="72000" rIns="72000" rtlCol="0">
              <a:spAutoFit/>
            </a:bodyPr>
            <a:lstStyle/>
            <a:p>
              <a:pPr algn="ctr"/>
              <a:r>
                <a:rPr lang="ru-RU" altLang="ko-KR" sz="1000" b="1" dirty="0">
                  <a:solidFill>
                    <a:schemeClr val="accent5">
                      <a:lumMod val="50000"/>
                    </a:schemeClr>
                  </a:solidFill>
                  <a:latin typeface="Arial" panose="020B0604020202020204" pitchFamily="34" charset="0"/>
                  <a:cs typeface="Arial" panose="020B0604020202020204" pitchFamily="34" charset="0"/>
                </a:rPr>
                <a:t>Ежегодно предоставляют услуги </a:t>
              </a:r>
              <a:r>
                <a:rPr lang="ru-RU" altLang="ko-KR" sz="1100" b="1" dirty="0" smtClean="0">
                  <a:solidFill>
                    <a:schemeClr val="accent5">
                      <a:lumMod val="50000"/>
                    </a:schemeClr>
                  </a:solidFill>
                  <a:latin typeface="Arial" panose="020B0604020202020204" pitchFamily="34" charset="0"/>
                  <a:cs typeface="Arial" panose="020B0604020202020204" pitchFamily="34" charset="0"/>
                </a:rPr>
                <a:t>113 </a:t>
              </a:r>
              <a:r>
                <a:rPr lang="ru-RU" altLang="ko-KR" sz="1100" b="1" dirty="0">
                  <a:solidFill>
                    <a:schemeClr val="accent5">
                      <a:lumMod val="50000"/>
                    </a:schemeClr>
                  </a:solidFill>
                  <a:latin typeface="Arial" panose="020B0604020202020204" pitchFamily="34" charset="0"/>
                  <a:cs typeface="Arial" panose="020B0604020202020204" pitchFamily="34" charset="0"/>
                </a:rPr>
                <a:t>тыс. человек</a:t>
              </a:r>
              <a:endParaRPr lang="ko-KR" altLang="en-US" sz="1100" b="1" dirty="0">
                <a:solidFill>
                  <a:schemeClr val="accent5">
                    <a:lumMod val="50000"/>
                  </a:schemeClr>
                </a:solidFill>
                <a:latin typeface="Arial" panose="020B0604020202020204" pitchFamily="34" charset="0"/>
                <a:cs typeface="Arial" panose="020B0604020202020204" pitchFamily="34" charset="0"/>
              </a:endParaRPr>
            </a:p>
          </p:txBody>
        </p:sp>
        <p:sp>
          <p:nvSpPr>
            <p:cNvPr id="61" name="Pentagon 24">
              <a:extLst>
                <a:ext uri="{FF2B5EF4-FFF2-40B4-BE49-F238E27FC236}">
                  <a16:creationId xmlns="" xmlns:a16="http://schemas.microsoft.com/office/drawing/2014/main" id="{C3C26BE3-D7AF-4C6F-9204-5C385B82B5E6}"/>
                </a:ext>
              </a:extLst>
            </p:cNvPr>
            <p:cNvSpPr/>
            <p:nvPr/>
          </p:nvSpPr>
          <p:spPr>
            <a:xfrm>
              <a:off x="6090574" y="2225380"/>
              <a:ext cx="9529686" cy="1420677"/>
            </a:xfrm>
            <a:prstGeom prst="homePlate">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ko-KR" altLang="en-US" sz="800">
                <a:latin typeface="Arial" panose="020B0604020202020204" pitchFamily="34" charset="0"/>
                <a:cs typeface="Arial" panose="020B0604020202020204" pitchFamily="34" charset="0"/>
              </a:endParaRPr>
            </a:p>
          </p:txBody>
        </p:sp>
        <p:sp>
          <p:nvSpPr>
            <p:cNvPr id="62" name="Pentagon 24">
              <a:extLst>
                <a:ext uri="{FF2B5EF4-FFF2-40B4-BE49-F238E27FC236}">
                  <a16:creationId xmlns="" xmlns:a16="http://schemas.microsoft.com/office/drawing/2014/main" id="{C3C26BE3-D7AF-4C6F-9204-5C385B82B5E6}"/>
                </a:ext>
              </a:extLst>
            </p:cNvPr>
            <p:cNvSpPr/>
            <p:nvPr/>
          </p:nvSpPr>
          <p:spPr>
            <a:xfrm>
              <a:off x="4277219" y="2226388"/>
              <a:ext cx="9057783" cy="1420677"/>
            </a:xfrm>
            <a:custGeom>
              <a:avLst/>
              <a:gdLst>
                <a:gd name="connsiteX0" fmla="*/ 0 w 5767551"/>
                <a:gd name="connsiteY0" fmla="*/ 0 h 926894"/>
                <a:gd name="connsiteX1" fmla="*/ 5304104 w 5767551"/>
                <a:gd name="connsiteY1" fmla="*/ 0 h 926894"/>
                <a:gd name="connsiteX2" fmla="*/ 5767551 w 5767551"/>
                <a:gd name="connsiteY2" fmla="*/ 463447 h 926894"/>
                <a:gd name="connsiteX3" fmla="*/ 5304104 w 5767551"/>
                <a:gd name="connsiteY3" fmla="*/ 926894 h 926894"/>
                <a:gd name="connsiteX4" fmla="*/ 0 w 5767551"/>
                <a:gd name="connsiteY4" fmla="*/ 926894 h 926894"/>
                <a:gd name="connsiteX5" fmla="*/ 0 w 5767551"/>
                <a:gd name="connsiteY5" fmla="*/ 0 h 926894"/>
                <a:gd name="connsiteX0" fmla="*/ 0 w 5767551"/>
                <a:gd name="connsiteY0" fmla="*/ 0 h 926894"/>
                <a:gd name="connsiteX1" fmla="*/ 5304104 w 5767551"/>
                <a:gd name="connsiteY1" fmla="*/ 0 h 926894"/>
                <a:gd name="connsiteX2" fmla="*/ 5767551 w 5767551"/>
                <a:gd name="connsiteY2" fmla="*/ 463447 h 926894"/>
                <a:gd name="connsiteX3" fmla="*/ 5304104 w 5767551"/>
                <a:gd name="connsiteY3" fmla="*/ 926894 h 926894"/>
                <a:gd name="connsiteX4" fmla="*/ 602673 w 5767551"/>
                <a:gd name="connsiteY4" fmla="*/ 926894 h 926894"/>
                <a:gd name="connsiteX5" fmla="*/ 0 w 5767551"/>
                <a:gd name="connsiteY5" fmla="*/ 0 h 926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67551" h="926894">
                  <a:moveTo>
                    <a:pt x="0" y="0"/>
                  </a:moveTo>
                  <a:lnTo>
                    <a:pt x="5304104" y="0"/>
                  </a:lnTo>
                  <a:lnTo>
                    <a:pt x="5767551" y="463447"/>
                  </a:lnTo>
                  <a:lnTo>
                    <a:pt x="5304104" y="926894"/>
                  </a:lnTo>
                  <a:lnTo>
                    <a:pt x="602673" y="926894"/>
                  </a:lnTo>
                  <a:lnTo>
                    <a:pt x="0" y="0"/>
                  </a:lnTo>
                  <a:close/>
                </a:path>
              </a:pathLst>
            </a:custGeom>
            <a:solidFill>
              <a:schemeClr val="accent1">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ko-KR" altLang="en-US" sz="800">
                <a:latin typeface="Arial" panose="020B0604020202020204" pitchFamily="34" charset="0"/>
                <a:cs typeface="Arial" panose="020B0604020202020204" pitchFamily="34" charset="0"/>
              </a:endParaRPr>
            </a:p>
          </p:txBody>
        </p:sp>
        <p:sp>
          <p:nvSpPr>
            <p:cNvPr id="63" name="TextBox 62"/>
            <p:cNvSpPr txBox="1"/>
            <p:nvPr/>
          </p:nvSpPr>
          <p:spPr>
            <a:xfrm>
              <a:off x="5105981" y="2180907"/>
              <a:ext cx="8143047" cy="1556735"/>
            </a:xfrm>
            <a:prstGeom prst="rect">
              <a:avLst/>
            </a:prstGeom>
            <a:noFill/>
            <a:effectLst/>
          </p:spPr>
          <p:txBody>
            <a:bodyPr wrap="square" rtlCol="0">
              <a:spAutoFit/>
            </a:bodyPr>
            <a:lstStyle/>
            <a:p>
              <a:r>
                <a:rPr lang="en-US" sz="1500" b="1" dirty="0" smtClean="0">
                  <a:solidFill>
                    <a:schemeClr val="accent5">
                      <a:lumMod val="50000"/>
                    </a:schemeClr>
                  </a:solidFill>
                  <a:latin typeface="Arial" panose="020B0604020202020204" pitchFamily="34" charset="0"/>
                  <a:cs typeface="Arial" panose="020B0604020202020204" pitchFamily="34" charset="0"/>
                </a:rPr>
                <a:t>42</a:t>
              </a:r>
              <a:r>
                <a:rPr lang="ru-RU" sz="1500" b="1" dirty="0" smtClean="0">
                  <a:solidFill>
                    <a:schemeClr val="accent5">
                      <a:lumMod val="50000"/>
                    </a:schemeClr>
                  </a:solidFill>
                  <a:latin typeface="Arial" panose="020B0604020202020204" pitchFamily="34" charset="0"/>
                  <a:cs typeface="Arial" panose="020B0604020202020204" pitchFamily="34" charset="0"/>
                </a:rPr>
                <a:t> отдел</a:t>
              </a:r>
              <a:r>
                <a:rPr lang="ru-RU" sz="1500" b="1" dirty="0">
                  <a:solidFill>
                    <a:schemeClr val="accent5">
                      <a:lumMod val="50000"/>
                    </a:schemeClr>
                  </a:solidFill>
                  <a:latin typeface="Arial" panose="020B0604020202020204" pitchFamily="34" charset="0"/>
                  <a:cs typeface="Arial" panose="020B0604020202020204" pitchFamily="34" charset="0"/>
                </a:rPr>
                <a:t>а</a:t>
              </a:r>
              <a:r>
                <a:rPr lang="ru-RU" sz="1500" b="1" dirty="0" smtClean="0">
                  <a:solidFill>
                    <a:schemeClr val="accent5">
                      <a:lumMod val="50000"/>
                    </a:schemeClr>
                  </a:solidFill>
                  <a:latin typeface="Arial" panose="020B0604020202020204" pitchFamily="34" charset="0"/>
                  <a:cs typeface="Arial" panose="020B0604020202020204" pitchFamily="34" charset="0"/>
                </a:rPr>
                <a:t> </a:t>
              </a:r>
              <a:r>
                <a:rPr lang="ru-RU" sz="1500" dirty="0">
                  <a:solidFill>
                    <a:schemeClr val="accent5">
                      <a:lumMod val="50000"/>
                    </a:schemeClr>
                  </a:solidFill>
                  <a:latin typeface="Arial" panose="020B0604020202020204" pitchFamily="34" charset="0"/>
                  <a:cs typeface="Arial" panose="020B0604020202020204" pitchFamily="34" charset="0"/>
                </a:rPr>
                <a:t>организации социального обслуживания районов и городов Новосибирской области, </a:t>
              </a:r>
            </a:p>
            <a:p>
              <a:r>
                <a:rPr lang="ru-RU" sz="1500" b="1" dirty="0">
                  <a:solidFill>
                    <a:schemeClr val="accent5">
                      <a:lumMod val="50000"/>
                    </a:schemeClr>
                  </a:solidFill>
                  <a:latin typeface="Arial" panose="020B0604020202020204" pitchFamily="34" charset="0"/>
                  <a:cs typeface="Arial" panose="020B0604020202020204" pitchFamily="34" charset="0"/>
                </a:rPr>
                <a:t>27 государственных и </a:t>
              </a:r>
              <a:r>
                <a:rPr lang="ru-RU" sz="1500" b="1" dirty="0" smtClean="0">
                  <a:solidFill>
                    <a:schemeClr val="accent5">
                      <a:lumMod val="50000"/>
                    </a:schemeClr>
                  </a:solidFill>
                  <a:latin typeface="Arial" panose="020B0604020202020204" pitchFamily="34" charset="0"/>
                  <a:cs typeface="Arial" panose="020B0604020202020204" pitchFamily="34" charset="0"/>
                </a:rPr>
                <a:t>38 </a:t>
              </a:r>
              <a:r>
                <a:rPr lang="ru-RU" sz="1500" b="1" dirty="0">
                  <a:solidFill>
                    <a:schemeClr val="accent5">
                      <a:lumMod val="50000"/>
                    </a:schemeClr>
                  </a:solidFill>
                  <a:latin typeface="Arial" panose="020B0604020202020204" pitchFamily="34" charset="0"/>
                  <a:cs typeface="Arial" panose="020B0604020202020204" pitchFamily="34" charset="0"/>
                </a:rPr>
                <a:t>муниципальных учреждений </a:t>
              </a:r>
              <a:r>
                <a:rPr lang="ru-RU" sz="1500" dirty="0">
                  <a:solidFill>
                    <a:schemeClr val="accent5">
                      <a:lumMod val="50000"/>
                    </a:schemeClr>
                  </a:solidFill>
                  <a:latin typeface="Arial" panose="020B0604020202020204" pitchFamily="34" charset="0"/>
                  <a:cs typeface="Arial" panose="020B0604020202020204" pitchFamily="34" charset="0"/>
                </a:rPr>
                <a:t>социального обслуживания населения</a:t>
              </a:r>
            </a:p>
          </p:txBody>
        </p:sp>
        <p:sp>
          <p:nvSpPr>
            <p:cNvPr id="64" name="TextBox 63"/>
            <p:cNvSpPr txBox="1"/>
            <p:nvPr/>
          </p:nvSpPr>
          <p:spPr>
            <a:xfrm>
              <a:off x="13120028" y="2520940"/>
              <a:ext cx="2184558" cy="849128"/>
            </a:xfrm>
            <a:prstGeom prst="rect">
              <a:avLst/>
            </a:prstGeom>
            <a:noFill/>
            <a:effectLst/>
          </p:spPr>
          <p:txBody>
            <a:bodyPr wrap="square" rtlCol="0">
              <a:spAutoFit/>
            </a:bodyPr>
            <a:lstStyle/>
            <a:p>
              <a:pPr algn="ctr"/>
              <a:r>
                <a:rPr lang="ru-RU" sz="1500" b="1" dirty="0" smtClean="0">
                  <a:solidFill>
                    <a:schemeClr val="accent5">
                      <a:lumMod val="50000"/>
                    </a:schemeClr>
                  </a:solidFill>
                  <a:latin typeface="Arial" panose="020B0604020202020204" pitchFamily="34" charset="0"/>
                  <a:cs typeface="Arial" panose="020B0604020202020204" pitchFamily="34" charset="0"/>
                </a:rPr>
                <a:t>8766 сотрудников</a:t>
              </a:r>
              <a:endParaRPr lang="ru-RU" sz="1500" b="1" dirty="0">
                <a:solidFill>
                  <a:schemeClr val="accent5">
                    <a:lumMod val="50000"/>
                  </a:schemeClr>
                </a:solidFill>
                <a:latin typeface="Arial" panose="020B0604020202020204" pitchFamily="34" charset="0"/>
                <a:cs typeface="Arial" panose="020B0604020202020204" pitchFamily="34" charset="0"/>
              </a:endParaRPr>
            </a:p>
          </p:txBody>
        </p:sp>
      </p:grpSp>
      <p:grpSp>
        <p:nvGrpSpPr>
          <p:cNvPr id="38" name="Группа 37"/>
          <p:cNvGrpSpPr/>
          <p:nvPr/>
        </p:nvGrpSpPr>
        <p:grpSpPr>
          <a:xfrm>
            <a:off x="3761510" y="2749767"/>
            <a:ext cx="8127938" cy="937944"/>
            <a:chOff x="5345490" y="2263606"/>
            <a:chExt cx="12764710" cy="1437613"/>
          </a:xfrm>
          <a:effectLst/>
        </p:grpSpPr>
        <p:sp>
          <p:nvSpPr>
            <p:cNvPr id="54" name="Pentagon 24">
              <a:extLst>
                <a:ext uri="{FF2B5EF4-FFF2-40B4-BE49-F238E27FC236}">
                  <a16:creationId xmlns="" xmlns:a16="http://schemas.microsoft.com/office/drawing/2014/main" id="{C3C26BE3-D7AF-4C6F-9204-5C385B82B5E6}"/>
                </a:ext>
              </a:extLst>
            </p:cNvPr>
            <p:cNvSpPr/>
            <p:nvPr/>
          </p:nvSpPr>
          <p:spPr>
            <a:xfrm>
              <a:off x="11727278" y="2265624"/>
              <a:ext cx="6382922" cy="1420676"/>
            </a:xfrm>
            <a:prstGeom prst="homePlate">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ko-KR" altLang="en-US" sz="800">
                <a:solidFill>
                  <a:schemeClr val="accent5">
                    <a:lumMod val="50000"/>
                  </a:schemeClr>
                </a:solidFill>
                <a:latin typeface="Arial" panose="020B0604020202020204" pitchFamily="34" charset="0"/>
                <a:cs typeface="Arial" panose="020B0604020202020204" pitchFamily="34" charset="0"/>
              </a:endParaRPr>
            </a:p>
          </p:txBody>
        </p:sp>
        <p:sp>
          <p:nvSpPr>
            <p:cNvPr id="55" name="Pentagon 24">
              <a:extLst>
                <a:ext uri="{FF2B5EF4-FFF2-40B4-BE49-F238E27FC236}">
                  <a16:creationId xmlns="" xmlns:a16="http://schemas.microsoft.com/office/drawing/2014/main" id="{C3C26BE3-D7AF-4C6F-9204-5C385B82B5E6}"/>
                </a:ext>
              </a:extLst>
            </p:cNvPr>
            <p:cNvSpPr/>
            <p:nvPr/>
          </p:nvSpPr>
          <p:spPr>
            <a:xfrm>
              <a:off x="9237340" y="2263606"/>
              <a:ext cx="6382922" cy="1420676"/>
            </a:xfrm>
            <a:prstGeom prst="homePlate">
              <a:avLst/>
            </a:prstGeom>
            <a:solidFill>
              <a:schemeClr val="accent1">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ko-KR" altLang="en-US" sz="800">
                <a:solidFill>
                  <a:schemeClr val="accent5">
                    <a:lumMod val="50000"/>
                  </a:schemeClr>
                </a:solidFill>
                <a:latin typeface="Arial" panose="020B0604020202020204" pitchFamily="34" charset="0"/>
                <a:cs typeface="Arial" panose="020B0604020202020204" pitchFamily="34" charset="0"/>
              </a:endParaRPr>
            </a:p>
          </p:txBody>
        </p:sp>
        <p:sp>
          <p:nvSpPr>
            <p:cNvPr id="56" name="Pentagon 24">
              <a:extLst>
                <a:ext uri="{FF2B5EF4-FFF2-40B4-BE49-F238E27FC236}">
                  <a16:creationId xmlns="" xmlns:a16="http://schemas.microsoft.com/office/drawing/2014/main" id="{C3C26BE3-D7AF-4C6F-9204-5C385B82B5E6}"/>
                </a:ext>
              </a:extLst>
            </p:cNvPr>
            <p:cNvSpPr/>
            <p:nvPr/>
          </p:nvSpPr>
          <p:spPr>
            <a:xfrm>
              <a:off x="5345490" y="2264616"/>
              <a:ext cx="7989510" cy="1436603"/>
            </a:xfrm>
            <a:custGeom>
              <a:avLst/>
              <a:gdLst>
                <a:gd name="connsiteX0" fmla="*/ 0 w 5236989"/>
                <a:gd name="connsiteY0" fmla="*/ 0 h 926893"/>
                <a:gd name="connsiteX1" fmla="*/ 4773543 w 5236989"/>
                <a:gd name="connsiteY1" fmla="*/ 0 h 926893"/>
                <a:gd name="connsiteX2" fmla="*/ 5236989 w 5236989"/>
                <a:gd name="connsiteY2" fmla="*/ 463447 h 926893"/>
                <a:gd name="connsiteX3" fmla="*/ 4773543 w 5236989"/>
                <a:gd name="connsiteY3" fmla="*/ 926893 h 926893"/>
                <a:gd name="connsiteX4" fmla="*/ 0 w 5236989"/>
                <a:gd name="connsiteY4" fmla="*/ 926893 h 926893"/>
                <a:gd name="connsiteX5" fmla="*/ 0 w 5236989"/>
                <a:gd name="connsiteY5" fmla="*/ 0 h 926893"/>
                <a:gd name="connsiteX0" fmla="*/ 0 w 5236989"/>
                <a:gd name="connsiteY0" fmla="*/ 0 h 937284"/>
                <a:gd name="connsiteX1" fmla="*/ 4773543 w 5236989"/>
                <a:gd name="connsiteY1" fmla="*/ 0 h 937284"/>
                <a:gd name="connsiteX2" fmla="*/ 5236989 w 5236989"/>
                <a:gd name="connsiteY2" fmla="*/ 463447 h 937284"/>
                <a:gd name="connsiteX3" fmla="*/ 4773543 w 5236989"/>
                <a:gd name="connsiteY3" fmla="*/ 926893 h 937284"/>
                <a:gd name="connsiteX4" fmla="*/ 633846 w 5236989"/>
                <a:gd name="connsiteY4" fmla="*/ 937284 h 937284"/>
                <a:gd name="connsiteX5" fmla="*/ 0 w 5236989"/>
                <a:gd name="connsiteY5" fmla="*/ 0 h 937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6989" h="937284">
                  <a:moveTo>
                    <a:pt x="0" y="0"/>
                  </a:moveTo>
                  <a:lnTo>
                    <a:pt x="4773543" y="0"/>
                  </a:lnTo>
                  <a:lnTo>
                    <a:pt x="5236989" y="463447"/>
                  </a:lnTo>
                  <a:lnTo>
                    <a:pt x="4773543" y="926893"/>
                  </a:lnTo>
                  <a:lnTo>
                    <a:pt x="633846" y="937284"/>
                  </a:lnTo>
                  <a:lnTo>
                    <a:pt x="0" y="0"/>
                  </a:lnTo>
                  <a:close/>
                </a:path>
              </a:pathLst>
            </a:cu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ko-KR" altLang="en-US" sz="800">
                <a:solidFill>
                  <a:schemeClr val="accent5">
                    <a:lumMod val="50000"/>
                  </a:schemeClr>
                </a:solidFill>
                <a:latin typeface="Arial" panose="020B0604020202020204" pitchFamily="34" charset="0"/>
                <a:cs typeface="Arial" panose="020B0604020202020204" pitchFamily="34" charset="0"/>
              </a:endParaRPr>
            </a:p>
          </p:txBody>
        </p:sp>
        <p:sp>
          <p:nvSpPr>
            <p:cNvPr id="57" name="TextBox 56"/>
            <p:cNvSpPr txBox="1"/>
            <p:nvPr/>
          </p:nvSpPr>
          <p:spPr>
            <a:xfrm>
              <a:off x="6343510" y="2530391"/>
              <a:ext cx="6633646" cy="849128"/>
            </a:xfrm>
            <a:prstGeom prst="rect">
              <a:avLst/>
            </a:prstGeom>
            <a:noFill/>
          </p:spPr>
          <p:txBody>
            <a:bodyPr wrap="square" rtlCol="0">
              <a:spAutoFit/>
            </a:bodyPr>
            <a:lstStyle/>
            <a:p>
              <a:r>
                <a:rPr lang="ru-RU" sz="1500" b="1" dirty="0" smtClean="0">
                  <a:solidFill>
                    <a:schemeClr val="accent5">
                      <a:lumMod val="50000"/>
                    </a:schemeClr>
                  </a:solidFill>
                  <a:latin typeface="Arial" panose="020B0604020202020204" pitchFamily="34" charset="0"/>
                  <a:cs typeface="Arial" panose="020B0604020202020204" pitchFamily="34" charset="0"/>
                </a:rPr>
                <a:t>35 центров </a:t>
              </a:r>
              <a:r>
                <a:rPr lang="ru-RU" sz="1500" dirty="0">
                  <a:solidFill>
                    <a:schemeClr val="accent5">
                      <a:lumMod val="50000"/>
                    </a:schemeClr>
                  </a:solidFill>
                  <a:latin typeface="Arial" panose="020B0604020202020204" pitchFamily="34" charset="0"/>
                  <a:cs typeface="Arial" panose="020B0604020202020204" pitchFamily="34" charset="0"/>
                </a:rPr>
                <a:t>социальной поддержки населения</a:t>
              </a:r>
            </a:p>
          </p:txBody>
        </p:sp>
        <p:sp>
          <p:nvSpPr>
            <p:cNvPr id="58" name="TextBox 57"/>
            <p:cNvSpPr txBox="1"/>
            <p:nvPr/>
          </p:nvSpPr>
          <p:spPr>
            <a:xfrm>
              <a:off x="13139523" y="2530391"/>
              <a:ext cx="2244120" cy="849128"/>
            </a:xfrm>
            <a:prstGeom prst="rect">
              <a:avLst/>
            </a:prstGeom>
            <a:noFill/>
            <a:effectLst/>
          </p:spPr>
          <p:txBody>
            <a:bodyPr wrap="square" rtlCol="0">
              <a:spAutoFit/>
            </a:bodyPr>
            <a:lstStyle/>
            <a:p>
              <a:pPr algn="ctr"/>
              <a:r>
                <a:rPr lang="ru-RU" sz="1500" b="1" dirty="0" smtClean="0">
                  <a:solidFill>
                    <a:schemeClr val="accent5">
                      <a:lumMod val="50000"/>
                    </a:schemeClr>
                  </a:solidFill>
                  <a:latin typeface="Arial" panose="020B0604020202020204" pitchFamily="34" charset="0"/>
                  <a:cs typeface="Arial" panose="020B0604020202020204" pitchFamily="34" charset="0"/>
                </a:rPr>
                <a:t>802 сотрудника</a:t>
              </a:r>
              <a:endParaRPr lang="ru-RU" sz="1500" b="1" dirty="0">
                <a:solidFill>
                  <a:schemeClr val="accent5">
                    <a:lumMod val="50000"/>
                  </a:schemeClr>
                </a:solidFill>
                <a:latin typeface="Arial" panose="020B0604020202020204" pitchFamily="34" charset="0"/>
                <a:cs typeface="Arial" panose="020B0604020202020204" pitchFamily="34" charset="0"/>
              </a:endParaRPr>
            </a:p>
          </p:txBody>
        </p:sp>
      </p:grpSp>
      <p:sp>
        <p:nvSpPr>
          <p:cNvPr id="39" name="TextBox 38"/>
          <p:cNvSpPr txBox="1"/>
          <p:nvPr/>
        </p:nvSpPr>
        <p:spPr>
          <a:xfrm>
            <a:off x="10209155" y="2822412"/>
            <a:ext cx="1496807" cy="738664"/>
          </a:xfrm>
          <a:prstGeom prst="rect">
            <a:avLst/>
          </a:prstGeom>
          <a:noFill/>
          <a:effectLst/>
        </p:spPr>
        <p:txBody>
          <a:bodyPr wrap="square" lIns="72000" rIns="72000" rtlCol="0">
            <a:spAutoFit/>
          </a:bodyPr>
          <a:lstStyle/>
          <a:p>
            <a:pPr algn="ctr"/>
            <a:r>
              <a:rPr lang="ru-RU" altLang="ko-KR" sz="1000" b="1" dirty="0">
                <a:solidFill>
                  <a:schemeClr val="accent5">
                    <a:lumMod val="50000"/>
                  </a:schemeClr>
                </a:solidFill>
                <a:latin typeface="Arial" panose="020B0604020202020204" pitchFamily="34" charset="0"/>
                <a:cs typeface="Arial" panose="020B0604020202020204" pitchFamily="34" charset="0"/>
              </a:rPr>
              <a:t>Ежегодно  меры поддержки предоставляют </a:t>
            </a:r>
            <a:endParaRPr lang="ru-RU" altLang="ko-KR" sz="1000" b="1" dirty="0" smtClean="0">
              <a:solidFill>
                <a:schemeClr val="accent5">
                  <a:lumMod val="50000"/>
                </a:schemeClr>
              </a:solidFill>
              <a:latin typeface="Arial" panose="020B0604020202020204" pitchFamily="34" charset="0"/>
              <a:cs typeface="Arial" panose="020B0604020202020204" pitchFamily="34" charset="0"/>
            </a:endParaRPr>
          </a:p>
          <a:p>
            <a:pPr algn="ctr"/>
            <a:r>
              <a:rPr lang="ru-RU" altLang="ko-KR" sz="1100" b="1" dirty="0" smtClean="0">
                <a:solidFill>
                  <a:schemeClr val="accent5">
                    <a:lumMod val="50000"/>
                  </a:schemeClr>
                </a:solidFill>
                <a:latin typeface="Arial" panose="020B0604020202020204" pitchFamily="34" charset="0"/>
                <a:cs typeface="Arial" panose="020B0604020202020204" pitchFamily="34" charset="0"/>
              </a:rPr>
              <a:t>990 </a:t>
            </a:r>
            <a:r>
              <a:rPr lang="ru-RU" altLang="ko-KR" sz="1100" b="1" dirty="0">
                <a:solidFill>
                  <a:schemeClr val="accent5">
                    <a:lumMod val="50000"/>
                  </a:schemeClr>
                </a:solidFill>
                <a:latin typeface="Arial" panose="020B0604020202020204" pitchFamily="34" charset="0"/>
                <a:cs typeface="Arial" panose="020B0604020202020204" pitchFamily="34" charset="0"/>
              </a:rPr>
              <a:t>тыс. граждан </a:t>
            </a:r>
            <a:endParaRPr lang="ko-KR" altLang="en-US" sz="1100" b="1" dirty="0">
              <a:solidFill>
                <a:schemeClr val="accent5">
                  <a:lumMod val="50000"/>
                </a:schemeClr>
              </a:solidFill>
              <a:latin typeface="Arial" panose="020B0604020202020204" pitchFamily="34" charset="0"/>
              <a:cs typeface="Arial" panose="020B0604020202020204" pitchFamily="34" charset="0"/>
            </a:endParaRPr>
          </a:p>
        </p:txBody>
      </p:sp>
      <p:grpSp>
        <p:nvGrpSpPr>
          <p:cNvPr id="40" name="Группа 39"/>
          <p:cNvGrpSpPr/>
          <p:nvPr/>
        </p:nvGrpSpPr>
        <p:grpSpPr>
          <a:xfrm>
            <a:off x="3645096" y="3779468"/>
            <a:ext cx="8244352" cy="928210"/>
            <a:chOff x="5162669" y="2225380"/>
            <a:chExt cx="12947531" cy="1422695"/>
          </a:xfrm>
          <a:effectLst/>
        </p:grpSpPr>
        <p:sp>
          <p:nvSpPr>
            <p:cNvPr id="50" name="Pentagon 24">
              <a:extLst>
                <a:ext uri="{FF2B5EF4-FFF2-40B4-BE49-F238E27FC236}">
                  <a16:creationId xmlns="" xmlns:a16="http://schemas.microsoft.com/office/drawing/2014/main" id="{C3C26BE3-D7AF-4C6F-9204-5C385B82B5E6}"/>
                </a:ext>
              </a:extLst>
            </p:cNvPr>
            <p:cNvSpPr/>
            <p:nvPr/>
          </p:nvSpPr>
          <p:spPr>
            <a:xfrm>
              <a:off x="11727278" y="2227398"/>
              <a:ext cx="6382922" cy="1420677"/>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ko-KR" altLang="en-US" sz="800">
                <a:latin typeface="Arial" panose="020B0604020202020204" pitchFamily="34" charset="0"/>
                <a:cs typeface="Arial" panose="020B0604020202020204" pitchFamily="34" charset="0"/>
              </a:endParaRPr>
            </a:p>
          </p:txBody>
        </p:sp>
        <p:sp>
          <p:nvSpPr>
            <p:cNvPr id="51" name="Pentagon 24">
              <a:extLst>
                <a:ext uri="{FF2B5EF4-FFF2-40B4-BE49-F238E27FC236}">
                  <a16:creationId xmlns="" xmlns:a16="http://schemas.microsoft.com/office/drawing/2014/main" id="{C3C26BE3-D7AF-4C6F-9204-5C385B82B5E6}"/>
                </a:ext>
              </a:extLst>
            </p:cNvPr>
            <p:cNvSpPr/>
            <p:nvPr/>
          </p:nvSpPr>
          <p:spPr>
            <a:xfrm>
              <a:off x="9237339" y="2225380"/>
              <a:ext cx="6382922" cy="1420677"/>
            </a:xfrm>
            <a:prstGeom prst="homePlat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ko-KR" altLang="en-US" sz="800">
                <a:latin typeface="Arial" panose="020B0604020202020204" pitchFamily="34" charset="0"/>
                <a:cs typeface="Arial" panose="020B0604020202020204" pitchFamily="34" charset="0"/>
              </a:endParaRPr>
            </a:p>
          </p:txBody>
        </p:sp>
        <p:sp>
          <p:nvSpPr>
            <p:cNvPr id="52" name="Pentagon 24">
              <a:extLst>
                <a:ext uri="{FF2B5EF4-FFF2-40B4-BE49-F238E27FC236}">
                  <a16:creationId xmlns="" xmlns:a16="http://schemas.microsoft.com/office/drawing/2014/main" id="{C3C26BE3-D7AF-4C6F-9204-5C385B82B5E6}"/>
                </a:ext>
              </a:extLst>
            </p:cNvPr>
            <p:cNvSpPr/>
            <p:nvPr/>
          </p:nvSpPr>
          <p:spPr>
            <a:xfrm>
              <a:off x="5162669" y="2226389"/>
              <a:ext cx="8163577" cy="1420676"/>
            </a:xfrm>
            <a:custGeom>
              <a:avLst/>
              <a:gdLst>
                <a:gd name="connsiteX0" fmla="*/ 0 w 5236991"/>
                <a:gd name="connsiteY0" fmla="*/ 0 h 926893"/>
                <a:gd name="connsiteX1" fmla="*/ 4773545 w 5236991"/>
                <a:gd name="connsiteY1" fmla="*/ 0 h 926893"/>
                <a:gd name="connsiteX2" fmla="*/ 5236991 w 5236991"/>
                <a:gd name="connsiteY2" fmla="*/ 463447 h 926893"/>
                <a:gd name="connsiteX3" fmla="*/ 4773545 w 5236991"/>
                <a:gd name="connsiteY3" fmla="*/ 926893 h 926893"/>
                <a:gd name="connsiteX4" fmla="*/ 0 w 5236991"/>
                <a:gd name="connsiteY4" fmla="*/ 926893 h 926893"/>
                <a:gd name="connsiteX5" fmla="*/ 0 w 5236991"/>
                <a:gd name="connsiteY5" fmla="*/ 0 h 926893"/>
                <a:gd name="connsiteX0" fmla="*/ 737755 w 5236991"/>
                <a:gd name="connsiteY0" fmla="*/ 0 h 926893"/>
                <a:gd name="connsiteX1" fmla="*/ 4773545 w 5236991"/>
                <a:gd name="connsiteY1" fmla="*/ 0 h 926893"/>
                <a:gd name="connsiteX2" fmla="*/ 5236991 w 5236991"/>
                <a:gd name="connsiteY2" fmla="*/ 463447 h 926893"/>
                <a:gd name="connsiteX3" fmla="*/ 4773545 w 5236991"/>
                <a:gd name="connsiteY3" fmla="*/ 926893 h 926893"/>
                <a:gd name="connsiteX4" fmla="*/ 0 w 5236991"/>
                <a:gd name="connsiteY4" fmla="*/ 926893 h 926893"/>
                <a:gd name="connsiteX5" fmla="*/ 737755 w 5236991"/>
                <a:gd name="connsiteY5" fmla="*/ 0 h 926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6991" h="926893">
                  <a:moveTo>
                    <a:pt x="737755" y="0"/>
                  </a:moveTo>
                  <a:lnTo>
                    <a:pt x="4773545" y="0"/>
                  </a:lnTo>
                  <a:lnTo>
                    <a:pt x="5236991" y="463447"/>
                  </a:lnTo>
                  <a:lnTo>
                    <a:pt x="4773545" y="926893"/>
                  </a:lnTo>
                  <a:lnTo>
                    <a:pt x="0" y="926893"/>
                  </a:lnTo>
                  <a:lnTo>
                    <a:pt x="737755" y="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ko-KR" altLang="en-US" sz="800">
                <a:latin typeface="Arial" panose="020B0604020202020204" pitchFamily="34" charset="0"/>
                <a:cs typeface="Arial" panose="020B0604020202020204" pitchFamily="34" charset="0"/>
              </a:endParaRPr>
            </a:p>
          </p:txBody>
        </p:sp>
        <p:sp>
          <p:nvSpPr>
            <p:cNvPr id="53" name="TextBox 52"/>
            <p:cNvSpPr txBox="1"/>
            <p:nvPr/>
          </p:nvSpPr>
          <p:spPr>
            <a:xfrm>
              <a:off x="13111364" y="2500390"/>
              <a:ext cx="2200419" cy="849129"/>
            </a:xfrm>
            <a:prstGeom prst="rect">
              <a:avLst/>
            </a:prstGeom>
            <a:noFill/>
          </p:spPr>
          <p:txBody>
            <a:bodyPr wrap="square" rtlCol="0">
              <a:spAutoFit/>
            </a:bodyPr>
            <a:lstStyle/>
            <a:p>
              <a:pPr algn="ctr"/>
              <a:r>
                <a:rPr lang="ru-RU" sz="1500" b="1" dirty="0" smtClean="0">
                  <a:solidFill>
                    <a:schemeClr val="accent5">
                      <a:lumMod val="50000"/>
                    </a:schemeClr>
                  </a:solidFill>
                  <a:latin typeface="Arial" panose="020B0604020202020204" pitchFamily="34" charset="0"/>
                  <a:cs typeface="Arial" panose="020B0604020202020204" pitchFamily="34" charset="0"/>
                </a:rPr>
                <a:t>710</a:t>
              </a:r>
              <a:endParaRPr lang="ru-RU" sz="1500" b="1" dirty="0">
                <a:solidFill>
                  <a:schemeClr val="accent5">
                    <a:lumMod val="50000"/>
                  </a:schemeClr>
                </a:solidFill>
                <a:latin typeface="Arial" panose="020B0604020202020204" pitchFamily="34" charset="0"/>
                <a:cs typeface="Arial" panose="020B0604020202020204" pitchFamily="34" charset="0"/>
              </a:endParaRPr>
            </a:p>
            <a:p>
              <a:pPr algn="ctr"/>
              <a:r>
                <a:rPr lang="ru-RU" sz="1500" b="1" dirty="0" smtClean="0">
                  <a:solidFill>
                    <a:schemeClr val="accent5">
                      <a:lumMod val="50000"/>
                    </a:schemeClr>
                  </a:solidFill>
                  <a:latin typeface="Arial" panose="020B0604020202020204" pitchFamily="34" charset="0"/>
                  <a:cs typeface="Arial" panose="020B0604020202020204" pitchFamily="34" charset="0"/>
                </a:rPr>
                <a:t>сотрудников</a:t>
              </a:r>
              <a:endParaRPr lang="ru-RU" sz="1500" b="1" dirty="0">
                <a:solidFill>
                  <a:schemeClr val="accent5">
                    <a:lumMod val="50000"/>
                  </a:schemeClr>
                </a:solidFill>
                <a:latin typeface="Arial" panose="020B0604020202020204" pitchFamily="34" charset="0"/>
                <a:cs typeface="Arial" panose="020B0604020202020204" pitchFamily="34" charset="0"/>
              </a:endParaRPr>
            </a:p>
          </p:txBody>
        </p:sp>
      </p:grpSp>
      <p:sp>
        <p:nvSpPr>
          <p:cNvPr id="41" name="Прямоугольник 40"/>
          <p:cNvSpPr/>
          <p:nvPr/>
        </p:nvSpPr>
        <p:spPr>
          <a:xfrm>
            <a:off x="4397000" y="3960015"/>
            <a:ext cx="4075601" cy="553998"/>
          </a:xfrm>
          <a:prstGeom prst="rect">
            <a:avLst/>
          </a:prstGeom>
        </p:spPr>
        <p:txBody>
          <a:bodyPr wrap="square">
            <a:spAutoFit/>
          </a:bodyPr>
          <a:lstStyle/>
          <a:p>
            <a:r>
              <a:rPr lang="ru-RU" sz="1500" b="1" dirty="0">
                <a:solidFill>
                  <a:schemeClr val="accent5">
                    <a:lumMod val="50000"/>
                  </a:schemeClr>
                </a:solidFill>
                <a:latin typeface="Arial" panose="020B0604020202020204" pitchFamily="34" charset="0"/>
                <a:cs typeface="Arial" panose="020B0604020202020204" pitchFamily="34" charset="0"/>
              </a:rPr>
              <a:t>32 центра </a:t>
            </a:r>
            <a:r>
              <a:rPr lang="ru-RU" sz="1500" dirty="0">
                <a:solidFill>
                  <a:schemeClr val="accent5">
                    <a:lumMod val="50000"/>
                  </a:schemeClr>
                </a:solidFill>
                <a:latin typeface="Arial" panose="020B0604020202020204" pitchFamily="34" charset="0"/>
                <a:cs typeface="Arial" panose="020B0604020202020204" pitchFamily="34" charset="0"/>
              </a:rPr>
              <a:t>занятости населения и центр развития профессиональной карьеры</a:t>
            </a:r>
          </a:p>
        </p:txBody>
      </p:sp>
      <p:sp>
        <p:nvSpPr>
          <p:cNvPr id="42" name="TextBox 41"/>
          <p:cNvSpPr txBox="1"/>
          <p:nvPr/>
        </p:nvSpPr>
        <p:spPr>
          <a:xfrm>
            <a:off x="10298872" y="3869429"/>
            <a:ext cx="1261531" cy="584775"/>
          </a:xfrm>
          <a:prstGeom prst="rect">
            <a:avLst/>
          </a:prstGeom>
          <a:noFill/>
        </p:spPr>
        <p:txBody>
          <a:bodyPr wrap="square" lIns="72000" rIns="72000" rtlCol="0">
            <a:spAutoFit/>
          </a:bodyPr>
          <a:lstStyle/>
          <a:p>
            <a:pPr algn="ctr"/>
            <a:r>
              <a:rPr lang="ru-RU" altLang="ko-KR" sz="1000" b="1" dirty="0">
                <a:solidFill>
                  <a:schemeClr val="accent5">
                    <a:lumMod val="50000"/>
                  </a:schemeClr>
                </a:solidFill>
                <a:latin typeface="Arial" panose="020B0604020202020204" pitchFamily="34" charset="0"/>
                <a:cs typeface="Arial" panose="020B0604020202020204" pitchFamily="34" charset="0"/>
              </a:rPr>
              <a:t>Ежегодно обслуживают </a:t>
            </a:r>
            <a:endParaRPr lang="ru-RU" altLang="ko-KR" sz="1000" b="1" dirty="0" smtClean="0">
              <a:solidFill>
                <a:schemeClr val="accent5">
                  <a:lumMod val="50000"/>
                </a:schemeClr>
              </a:solidFill>
              <a:latin typeface="Arial" panose="020B0604020202020204" pitchFamily="34" charset="0"/>
              <a:cs typeface="Arial" panose="020B0604020202020204" pitchFamily="34" charset="0"/>
            </a:endParaRPr>
          </a:p>
          <a:p>
            <a:pPr algn="ctr"/>
            <a:r>
              <a:rPr lang="ru-RU" altLang="ko-KR" sz="1100" b="1" dirty="0" smtClean="0">
                <a:solidFill>
                  <a:schemeClr val="accent5">
                    <a:lumMod val="50000"/>
                  </a:schemeClr>
                </a:solidFill>
                <a:latin typeface="Arial" panose="020B0604020202020204" pitchFamily="34" charset="0"/>
                <a:cs typeface="Arial" panose="020B0604020202020204" pitchFamily="34" charset="0"/>
              </a:rPr>
              <a:t>84 </a:t>
            </a:r>
            <a:r>
              <a:rPr lang="ru-RU" altLang="ko-KR" sz="1100" b="1" dirty="0">
                <a:solidFill>
                  <a:schemeClr val="accent5">
                    <a:lumMod val="50000"/>
                  </a:schemeClr>
                </a:solidFill>
                <a:latin typeface="Arial" panose="020B0604020202020204" pitchFamily="34" charset="0"/>
                <a:cs typeface="Arial" panose="020B0604020202020204" pitchFamily="34" charset="0"/>
              </a:rPr>
              <a:t>тыс. граждан</a:t>
            </a:r>
            <a:endParaRPr lang="ko-KR" altLang="en-US" sz="1100" b="1" dirty="0">
              <a:solidFill>
                <a:schemeClr val="accent5">
                  <a:lumMod val="50000"/>
                </a:schemeClr>
              </a:solidFill>
              <a:latin typeface="Arial" panose="020B0604020202020204" pitchFamily="34" charset="0"/>
              <a:cs typeface="Arial" panose="020B0604020202020204" pitchFamily="34" charset="0"/>
            </a:endParaRPr>
          </a:p>
        </p:txBody>
      </p:sp>
      <p:grpSp>
        <p:nvGrpSpPr>
          <p:cNvPr id="43" name="Группа 42"/>
          <p:cNvGrpSpPr/>
          <p:nvPr/>
        </p:nvGrpSpPr>
        <p:grpSpPr>
          <a:xfrm>
            <a:off x="2777084" y="4788644"/>
            <a:ext cx="9112363" cy="935104"/>
            <a:chOff x="3799482" y="2214815"/>
            <a:chExt cx="14310718" cy="1433260"/>
          </a:xfrm>
          <a:effectLst/>
        </p:grpSpPr>
        <p:sp>
          <p:nvSpPr>
            <p:cNvPr id="46" name="Pentagon 24">
              <a:extLst>
                <a:ext uri="{FF2B5EF4-FFF2-40B4-BE49-F238E27FC236}">
                  <a16:creationId xmlns="" xmlns:a16="http://schemas.microsoft.com/office/drawing/2014/main" id="{C3C26BE3-D7AF-4C6F-9204-5C385B82B5E6}"/>
                </a:ext>
              </a:extLst>
            </p:cNvPr>
            <p:cNvSpPr/>
            <p:nvPr/>
          </p:nvSpPr>
          <p:spPr>
            <a:xfrm>
              <a:off x="11727278" y="2227398"/>
              <a:ext cx="6382922" cy="1420677"/>
            </a:xfrm>
            <a:prstGeom prst="homePlate">
              <a:avLst/>
            </a:prstGeom>
            <a:solidFill>
              <a:schemeClr val="accent1">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ko-KR" altLang="en-US" sz="800">
                <a:latin typeface="Arial" panose="020B0604020202020204" pitchFamily="34" charset="0"/>
                <a:cs typeface="Arial" panose="020B0604020202020204" pitchFamily="34" charset="0"/>
              </a:endParaRPr>
            </a:p>
          </p:txBody>
        </p:sp>
        <p:sp>
          <p:nvSpPr>
            <p:cNvPr id="47" name="Pentagon 24">
              <a:extLst>
                <a:ext uri="{FF2B5EF4-FFF2-40B4-BE49-F238E27FC236}">
                  <a16:creationId xmlns="" xmlns:a16="http://schemas.microsoft.com/office/drawing/2014/main" id="{C3C26BE3-D7AF-4C6F-9204-5C385B82B5E6}"/>
                </a:ext>
              </a:extLst>
            </p:cNvPr>
            <p:cNvSpPr/>
            <p:nvPr/>
          </p:nvSpPr>
          <p:spPr>
            <a:xfrm>
              <a:off x="9237339" y="2225380"/>
              <a:ext cx="6382922" cy="1420677"/>
            </a:xfrm>
            <a:prstGeom prst="homePlate">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ko-KR" altLang="en-US" sz="800">
                <a:latin typeface="Arial" panose="020B0604020202020204" pitchFamily="34" charset="0"/>
                <a:cs typeface="Arial" panose="020B0604020202020204" pitchFamily="34" charset="0"/>
              </a:endParaRPr>
            </a:p>
          </p:txBody>
        </p:sp>
        <p:sp>
          <p:nvSpPr>
            <p:cNvPr id="48" name="Pentagon 24">
              <a:extLst>
                <a:ext uri="{FF2B5EF4-FFF2-40B4-BE49-F238E27FC236}">
                  <a16:creationId xmlns="" xmlns:a16="http://schemas.microsoft.com/office/drawing/2014/main" id="{C3C26BE3-D7AF-4C6F-9204-5C385B82B5E6}"/>
                </a:ext>
              </a:extLst>
            </p:cNvPr>
            <p:cNvSpPr/>
            <p:nvPr/>
          </p:nvSpPr>
          <p:spPr>
            <a:xfrm>
              <a:off x="3799482" y="2214815"/>
              <a:ext cx="9526766" cy="1432251"/>
            </a:xfrm>
            <a:custGeom>
              <a:avLst/>
              <a:gdLst>
                <a:gd name="connsiteX0" fmla="*/ 0 w 5174362"/>
                <a:gd name="connsiteY0" fmla="*/ 0 h 934445"/>
                <a:gd name="connsiteX1" fmla="*/ 4707140 w 5174362"/>
                <a:gd name="connsiteY1" fmla="*/ 0 h 934445"/>
                <a:gd name="connsiteX2" fmla="*/ 5174362 w 5174362"/>
                <a:gd name="connsiteY2" fmla="*/ 467223 h 934445"/>
                <a:gd name="connsiteX3" fmla="*/ 4707140 w 5174362"/>
                <a:gd name="connsiteY3" fmla="*/ 934445 h 934445"/>
                <a:gd name="connsiteX4" fmla="*/ 0 w 5174362"/>
                <a:gd name="connsiteY4" fmla="*/ 934445 h 934445"/>
                <a:gd name="connsiteX5" fmla="*/ 0 w 5174362"/>
                <a:gd name="connsiteY5" fmla="*/ 0 h 934445"/>
                <a:gd name="connsiteX0" fmla="*/ 656706 w 5174362"/>
                <a:gd name="connsiteY0" fmla="*/ 0 h 934445"/>
                <a:gd name="connsiteX1" fmla="*/ 4707140 w 5174362"/>
                <a:gd name="connsiteY1" fmla="*/ 0 h 934445"/>
                <a:gd name="connsiteX2" fmla="*/ 5174362 w 5174362"/>
                <a:gd name="connsiteY2" fmla="*/ 467223 h 934445"/>
                <a:gd name="connsiteX3" fmla="*/ 4707140 w 5174362"/>
                <a:gd name="connsiteY3" fmla="*/ 934445 h 934445"/>
                <a:gd name="connsiteX4" fmla="*/ 0 w 5174362"/>
                <a:gd name="connsiteY4" fmla="*/ 934445 h 934445"/>
                <a:gd name="connsiteX5" fmla="*/ 656706 w 5174362"/>
                <a:gd name="connsiteY5" fmla="*/ 0 h 934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74362" h="934445">
                  <a:moveTo>
                    <a:pt x="656706" y="0"/>
                  </a:moveTo>
                  <a:lnTo>
                    <a:pt x="4707140" y="0"/>
                  </a:lnTo>
                  <a:lnTo>
                    <a:pt x="5174362" y="467223"/>
                  </a:lnTo>
                  <a:lnTo>
                    <a:pt x="4707140" y="934445"/>
                  </a:lnTo>
                  <a:lnTo>
                    <a:pt x="0" y="934445"/>
                  </a:lnTo>
                  <a:lnTo>
                    <a:pt x="656706" y="0"/>
                  </a:lnTo>
                  <a:close/>
                </a:path>
              </a:pathLst>
            </a:cu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ko-KR" altLang="en-US" sz="800">
                <a:latin typeface="Arial" panose="020B0604020202020204" pitchFamily="34" charset="0"/>
                <a:cs typeface="Arial" panose="020B0604020202020204" pitchFamily="34" charset="0"/>
              </a:endParaRPr>
            </a:p>
          </p:txBody>
        </p:sp>
        <p:sp>
          <p:nvSpPr>
            <p:cNvPr id="49" name="TextBox 48"/>
            <p:cNvSpPr txBox="1"/>
            <p:nvPr/>
          </p:nvSpPr>
          <p:spPr>
            <a:xfrm>
              <a:off x="13240274" y="2474324"/>
              <a:ext cx="2202324" cy="849129"/>
            </a:xfrm>
            <a:prstGeom prst="rect">
              <a:avLst/>
            </a:prstGeom>
            <a:noFill/>
            <a:effectLst/>
          </p:spPr>
          <p:txBody>
            <a:bodyPr wrap="square" rtlCol="0">
              <a:spAutoFit/>
            </a:bodyPr>
            <a:lstStyle/>
            <a:p>
              <a:pPr algn="ctr"/>
              <a:r>
                <a:rPr lang="ru-RU" sz="1500" b="1" dirty="0" smtClean="0">
                  <a:solidFill>
                    <a:schemeClr val="accent5">
                      <a:lumMod val="50000"/>
                    </a:schemeClr>
                  </a:solidFill>
                  <a:latin typeface="Arial" panose="020B0604020202020204" pitchFamily="34" charset="0"/>
                  <a:cs typeface="Arial" panose="020B0604020202020204" pitchFamily="34" charset="0"/>
                </a:rPr>
                <a:t>768 </a:t>
              </a:r>
              <a:r>
                <a:rPr lang="ru-RU" sz="1500" b="1" dirty="0">
                  <a:solidFill>
                    <a:schemeClr val="accent5">
                      <a:lumMod val="50000"/>
                    </a:schemeClr>
                  </a:solidFill>
                  <a:latin typeface="Arial" panose="020B0604020202020204" pitchFamily="34" charset="0"/>
                  <a:cs typeface="Arial" panose="020B0604020202020204" pitchFamily="34" charset="0"/>
                </a:rPr>
                <a:t>сотрудников</a:t>
              </a:r>
            </a:p>
          </p:txBody>
        </p:sp>
      </p:grpSp>
      <p:sp>
        <p:nvSpPr>
          <p:cNvPr id="44" name="TextBox 43"/>
          <p:cNvSpPr txBox="1"/>
          <p:nvPr/>
        </p:nvSpPr>
        <p:spPr>
          <a:xfrm>
            <a:off x="10200001" y="4834548"/>
            <a:ext cx="1515114" cy="907941"/>
          </a:xfrm>
          <a:prstGeom prst="rect">
            <a:avLst/>
          </a:prstGeom>
          <a:noFill/>
        </p:spPr>
        <p:txBody>
          <a:bodyPr wrap="square" lIns="72000" rIns="72000" rtlCol="0">
            <a:spAutoFit/>
          </a:bodyPr>
          <a:lstStyle/>
          <a:p>
            <a:pPr algn="ctr"/>
            <a:r>
              <a:rPr lang="ru-RU" altLang="ko-KR" sz="1000" b="1" dirty="0">
                <a:solidFill>
                  <a:schemeClr val="accent5">
                    <a:lumMod val="50000"/>
                  </a:schemeClr>
                </a:solidFill>
                <a:latin typeface="Arial" panose="020B0604020202020204" pitchFamily="34" charset="0"/>
                <a:cs typeface="Arial" panose="020B0604020202020204" pitchFamily="34" charset="0"/>
              </a:rPr>
              <a:t>Сопровождают </a:t>
            </a:r>
            <a:r>
              <a:rPr lang="ru-RU" altLang="ko-KR" sz="1000" b="1" dirty="0" smtClean="0">
                <a:solidFill>
                  <a:schemeClr val="accent5">
                    <a:lumMod val="50000"/>
                  </a:schemeClr>
                </a:solidFill>
                <a:latin typeface="Arial" panose="020B0604020202020204" pitchFamily="34" charset="0"/>
                <a:cs typeface="Arial" panose="020B0604020202020204" pitchFamily="34" charset="0"/>
              </a:rPr>
              <a:t>   </a:t>
            </a:r>
            <a:r>
              <a:rPr lang="ru-RU" altLang="ko-KR" sz="1100" b="1" dirty="0" smtClean="0">
                <a:solidFill>
                  <a:schemeClr val="accent5">
                    <a:lumMod val="50000"/>
                  </a:schemeClr>
                </a:solidFill>
                <a:latin typeface="Arial" panose="020B0604020202020204" pitchFamily="34" charset="0"/>
                <a:cs typeface="Arial" panose="020B0604020202020204" pitchFamily="34" charset="0"/>
              </a:rPr>
              <a:t>8835 </a:t>
            </a:r>
            <a:r>
              <a:rPr lang="ru-RU" altLang="ko-KR" sz="1100" b="1" dirty="0">
                <a:solidFill>
                  <a:schemeClr val="accent5">
                    <a:lumMod val="50000"/>
                  </a:schemeClr>
                </a:solidFill>
                <a:latin typeface="Arial" panose="020B0604020202020204" pitchFamily="34" charset="0"/>
                <a:cs typeface="Arial" panose="020B0604020202020204" pitchFamily="34" charset="0"/>
              </a:rPr>
              <a:t>детей-сирот и детей,</a:t>
            </a:r>
            <a:r>
              <a:rPr lang="ru-RU" altLang="ko-KR" sz="1000" b="1" dirty="0">
                <a:solidFill>
                  <a:schemeClr val="accent5">
                    <a:lumMod val="50000"/>
                  </a:schemeClr>
                </a:solidFill>
                <a:latin typeface="Arial" panose="020B0604020202020204" pitchFamily="34" charset="0"/>
                <a:cs typeface="Arial" panose="020B0604020202020204" pitchFamily="34" charset="0"/>
              </a:rPr>
              <a:t> оставшихся без попечения </a:t>
            </a:r>
            <a:r>
              <a:rPr lang="ru-RU" altLang="ko-KR" sz="1000" b="1" dirty="0" smtClean="0">
                <a:solidFill>
                  <a:schemeClr val="accent5">
                    <a:lumMod val="50000"/>
                  </a:schemeClr>
                </a:solidFill>
                <a:latin typeface="Arial" panose="020B0604020202020204" pitchFamily="34" charset="0"/>
                <a:cs typeface="Arial" panose="020B0604020202020204" pitchFamily="34" charset="0"/>
              </a:rPr>
              <a:t>родителей</a:t>
            </a:r>
            <a:endParaRPr lang="ko-KR" altLang="en-US" sz="1000" b="1" dirty="0">
              <a:solidFill>
                <a:schemeClr val="accent5">
                  <a:lumMod val="50000"/>
                </a:schemeClr>
              </a:solidFill>
              <a:latin typeface="Arial" panose="020B0604020202020204" pitchFamily="34" charset="0"/>
              <a:cs typeface="Arial" panose="020B0604020202020204" pitchFamily="34" charset="0"/>
            </a:endParaRPr>
          </a:p>
        </p:txBody>
      </p:sp>
      <p:sp>
        <p:nvSpPr>
          <p:cNvPr id="45" name="Прямоугольник 44"/>
          <p:cNvSpPr/>
          <p:nvPr/>
        </p:nvSpPr>
        <p:spPr>
          <a:xfrm>
            <a:off x="3802449" y="4887380"/>
            <a:ext cx="4670152" cy="784830"/>
          </a:xfrm>
          <a:prstGeom prst="rect">
            <a:avLst/>
          </a:prstGeom>
        </p:spPr>
        <p:txBody>
          <a:bodyPr wrap="square">
            <a:spAutoFit/>
          </a:bodyPr>
          <a:lstStyle/>
          <a:p>
            <a:r>
              <a:rPr lang="ru-RU" sz="1500" b="1" dirty="0">
                <a:solidFill>
                  <a:schemeClr val="accent5">
                    <a:lumMod val="50000"/>
                  </a:schemeClr>
                </a:solidFill>
                <a:latin typeface="Arial" panose="020B0604020202020204" pitchFamily="34" charset="0"/>
                <a:cs typeface="Arial" panose="020B0604020202020204" pitchFamily="34" charset="0"/>
              </a:rPr>
              <a:t>43 отдела</a:t>
            </a:r>
            <a:r>
              <a:rPr lang="ru-RU" sz="1500" dirty="0">
                <a:solidFill>
                  <a:schemeClr val="accent5">
                    <a:lumMod val="50000"/>
                  </a:schemeClr>
                </a:solidFill>
                <a:latin typeface="Arial" panose="020B0604020202020204" pitchFamily="34" charset="0"/>
                <a:cs typeface="Arial" panose="020B0604020202020204" pitchFamily="34" charset="0"/>
              </a:rPr>
              <a:t> опеки, </a:t>
            </a:r>
            <a:r>
              <a:rPr lang="ru-RU" sz="1500" dirty="0" smtClean="0">
                <a:solidFill>
                  <a:schemeClr val="accent5">
                    <a:lumMod val="50000"/>
                  </a:schemeClr>
                </a:solidFill>
                <a:latin typeface="Arial" panose="020B0604020202020204" pitchFamily="34" charset="0"/>
                <a:cs typeface="Arial" panose="020B0604020202020204" pitchFamily="34" charset="0"/>
              </a:rPr>
              <a:t>8</a:t>
            </a:r>
            <a:r>
              <a:rPr lang="ru-RU" sz="1500" b="1" dirty="0" smtClean="0">
                <a:solidFill>
                  <a:schemeClr val="accent5">
                    <a:lumMod val="50000"/>
                  </a:schemeClr>
                </a:solidFill>
                <a:latin typeface="Arial" panose="020B0604020202020204" pitchFamily="34" charset="0"/>
                <a:cs typeface="Arial" panose="020B0604020202020204" pitchFamily="34" charset="0"/>
              </a:rPr>
              <a:t> </a:t>
            </a:r>
            <a:r>
              <a:rPr lang="ru-RU" sz="1500" b="1" dirty="0">
                <a:solidFill>
                  <a:schemeClr val="accent5">
                    <a:lumMod val="50000"/>
                  </a:schemeClr>
                </a:solidFill>
                <a:latin typeface="Arial" panose="020B0604020202020204" pitchFamily="34" charset="0"/>
                <a:cs typeface="Arial" panose="020B0604020202020204" pitchFamily="34" charset="0"/>
              </a:rPr>
              <a:t>муниципальных центров </a:t>
            </a:r>
            <a:r>
              <a:rPr lang="ru-RU" sz="1500" dirty="0">
                <a:solidFill>
                  <a:schemeClr val="accent5">
                    <a:lumMod val="50000"/>
                  </a:schemeClr>
                </a:solidFill>
                <a:latin typeface="Arial" panose="020B0604020202020204" pitchFamily="34" charset="0"/>
                <a:cs typeface="Arial" panose="020B0604020202020204" pitchFamily="34" charset="0"/>
              </a:rPr>
              <a:t>помощи детям, оставшимся без попечения родителей</a:t>
            </a:r>
          </a:p>
        </p:txBody>
      </p:sp>
    </p:spTree>
    <p:extLst>
      <p:ext uri="{BB962C8B-B14F-4D97-AF65-F5344CB8AC3E}">
        <p14:creationId xmlns:p14="http://schemas.microsoft.com/office/powerpoint/2010/main" val="3946907076"/>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Прямоугольник 49"/>
          <p:cNvSpPr/>
          <p:nvPr/>
        </p:nvSpPr>
        <p:spPr>
          <a:xfrm>
            <a:off x="527295" y="4445299"/>
            <a:ext cx="3012976" cy="638479"/>
          </a:xfrm>
          <a:prstGeom prst="rect">
            <a:avLst/>
          </a:prstGeom>
          <a:solidFill>
            <a:srgbClr val="0082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10604" y="3082911"/>
            <a:ext cx="1930256" cy="807913"/>
          </a:xfrm>
          <a:prstGeom prst="rect">
            <a:avLst/>
          </a:prstGeom>
          <a:noFill/>
        </p:spPr>
        <p:txBody>
          <a:bodyPr wrap="square" lIns="68580" tIns="34290" rIns="68580" bIns="34290" rtlCol="0">
            <a:spAutoFit/>
          </a:bodyPr>
          <a:lstStyle/>
          <a:p>
            <a:pPr algn="ctr" fontAlgn="base">
              <a:spcBef>
                <a:spcPct val="0"/>
              </a:spcBef>
              <a:spcAft>
                <a:spcPct val="0"/>
              </a:spcAft>
            </a:pPr>
            <a:r>
              <a:rPr lang="ru-RU" sz="1200" dirty="0" smtClean="0">
                <a:solidFill>
                  <a:schemeClr val="accent5">
                    <a:lumMod val="50000"/>
                  </a:schemeClr>
                </a:solidFill>
                <a:latin typeface="Arial" pitchFamily="34" charset="0"/>
                <a:cs typeface="Arial" panose="020B0604020202020204" pitchFamily="34" charset="0"/>
              </a:rPr>
              <a:t>Координационный центр</a:t>
            </a:r>
            <a:endParaRPr lang="ru-RU" sz="1200" dirty="0">
              <a:solidFill>
                <a:schemeClr val="accent5">
                  <a:lumMod val="50000"/>
                </a:schemeClr>
              </a:solidFill>
              <a:latin typeface="Arial" pitchFamily="34" charset="0"/>
              <a:cs typeface="Arial" panose="020B0604020202020204" pitchFamily="34" charset="0"/>
            </a:endParaRPr>
          </a:p>
          <a:p>
            <a:pPr algn="ctr" fontAlgn="base">
              <a:spcBef>
                <a:spcPct val="0"/>
              </a:spcBef>
              <a:spcAft>
                <a:spcPct val="0"/>
              </a:spcAft>
            </a:pPr>
            <a:r>
              <a:rPr lang="ru-RU" sz="1200" dirty="0">
                <a:solidFill>
                  <a:schemeClr val="accent5">
                    <a:lumMod val="50000"/>
                  </a:schemeClr>
                </a:solidFill>
                <a:latin typeface="Arial" pitchFamily="34" charset="0"/>
                <a:cs typeface="Arial" panose="020B0604020202020204" pitchFamily="34" charset="0"/>
              </a:rPr>
              <a:t>обеспечивающий информационное сопровождение </a:t>
            </a:r>
          </a:p>
        </p:txBody>
      </p:sp>
      <p:grpSp>
        <p:nvGrpSpPr>
          <p:cNvPr id="8" name="Group 94">
            <a:extLst>
              <a:ext uri="{FF2B5EF4-FFF2-40B4-BE49-F238E27FC236}">
                <a16:creationId xmlns:lc="http://schemas.openxmlformats.org/drawingml/2006/lockedCanvas" xmlns:a16="http://schemas.microsoft.com/office/drawing/2014/main" xmlns="" id="{CF7391B6-C3AB-49E9-A8A4-6B52E06D3970}"/>
              </a:ext>
            </a:extLst>
          </p:cNvPr>
          <p:cNvGrpSpPr/>
          <p:nvPr/>
        </p:nvGrpSpPr>
        <p:grpSpPr>
          <a:xfrm>
            <a:off x="509452" y="2368822"/>
            <a:ext cx="609895" cy="562146"/>
            <a:chOff x="3665538" y="1665288"/>
            <a:chExt cx="3702050" cy="2944812"/>
          </a:xfrm>
          <a:solidFill>
            <a:srgbClr val="00B0F0"/>
          </a:solidFill>
        </p:grpSpPr>
        <p:sp>
          <p:nvSpPr>
            <p:cNvPr id="9" name="Freeform 46">
              <a:extLst>
                <a:ext uri="{FF2B5EF4-FFF2-40B4-BE49-F238E27FC236}">
                  <a16:creationId xmlns:lc="http://schemas.openxmlformats.org/drawingml/2006/lockedCanvas" xmlns:a16="http://schemas.microsoft.com/office/drawing/2014/main" xmlns="" id="{65716244-C4AC-48C4-AD6A-7FBEF1FC8AA0}"/>
                </a:ext>
              </a:extLst>
            </p:cNvPr>
            <p:cNvSpPr>
              <a:spLocks/>
            </p:cNvSpPr>
            <p:nvPr/>
          </p:nvSpPr>
          <p:spPr bwMode="auto">
            <a:xfrm>
              <a:off x="4392613" y="3819525"/>
              <a:ext cx="1006475" cy="790575"/>
            </a:xfrm>
            <a:custGeom>
              <a:avLst/>
              <a:gdLst>
                <a:gd name="T0" fmla="*/ 404 w 806"/>
                <a:gd name="T1" fmla="*/ 628 h 628"/>
                <a:gd name="T2" fmla="*/ 285 w 806"/>
                <a:gd name="T3" fmla="*/ 538 h 628"/>
                <a:gd name="T4" fmla="*/ 13 w 806"/>
                <a:gd name="T5" fmla="*/ 154 h 628"/>
                <a:gd name="T6" fmla="*/ 0 w 806"/>
                <a:gd name="T7" fmla="*/ 135 h 628"/>
                <a:gd name="T8" fmla="*/ 77 w 806"/>
                <a:gd name="T9" fmla="*/ 111 h 628"/>
                <a:gd name="T10" fmla="*/ 410 w 806"/>
                <a:gd name="T11" fmla="*/ 5 h 628"/>
                <a:gd name="T12" fmla="*/ 442 w 806"/>
                <a:gd name="T13" fmla="*/ 15 h 628"/>
                <a:gd name="T14" fmla="*/ 620 w 806"/>
                <a:gd name="T15" fmla="*/ 279 h 628"/>
                <a:gd name="T16" fmla="*/ 756 w 806"/>
                <a:gd name="T17" fmla="*/ 389 h 628"/>
                <a:gd name="T18" fmla="*/ 804 w 806"/>
                <a:gd name="T19" fmla="*/ 464 h 628"/>
                <a:gd name="T20" fmla="*/ 750 w 806"/>
                <a:gd name="T21" fmla="*/ 530 h 628"/>
                <a:gd name="T22" fmla="*/ 465 w 806"/>
                <a:gd name="T23" fmla="*/ 620 h 628"/>
                <a:gd name="T24" fmla="*/ 436 w 806"/>
                <a:gd name="T25" fmla="*/ 628 h 628"/>
                <a:gd name="T26" fmla="*/ 404 w 806"/>
                <a:gd name="T27" fmla="*/ 628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6" h="628">
                  <a:moveTo>
                    <a:pt x="404" y="628"/>
                  </a:moveTo>
                  <a:cubicBezTo>
                    <a:pt x="349" y="618"/>
                    <a:pt x="316" y="582"/>
                    <a:pt x="285" y="538"/>
                  </a:cubicBezTo>
                  <a:cubicBezTo>
                    <a:pt x="196" y="409"/>
                    <a:pt x="104" y="282"/>
                    <a:pt x="13" y="154"/>
                  </a:cubicBezTo>
                  <a:cubicBezTo>
                    <a:pt x="9" y="148"/>
                    <a:pt x="5" y="143"/>
                    <a:pt x="0" y="135"/>
                  </a:cubicBezTo>
                  <a:cubicBezTo>
                    <a:pt x="27" y="126"/>
                    <a:pt x="52" y="119"/>
                    <a:pt x="77" y="111"/>
                  </a:cubicBezTo>
                  <a:cubicBezTo>
                    <a:pt x="188" y="75"/>
                    <a:pt x="299" y="41"/>
                    <a:pt x="410" y="5"/>
                  </a:cubicBezTo>
                  <a:cubicBezTo>
                    <a:pt x="425" y="0"/>
                    <a:pt x="433" y="2"/>
                    <a:pt x="442" y="15"/>
                  </a:cubicBezTo>
                  <a:cubicBezTo>
                    <a:pt x="501" y="104"/>
                    <a:pt x="561" y="191"/>
                    <a:pt x="620" y="279"/>
                  </a:cubicBezTo>
                  <a:cubicBezTo>
                    <a:pt x="654" y="329"/>
                    <a:pt x="699" y="366"/>
                    <a:pt x="756" y="389"/>
                  </a:cubicBezTo>
                  <a:cubicBezTo>
                    <a:pt x="790" y="403"/>
                    <a:pt x="806" y="428"/>
                    <a:pt x="804" y="464"/>
                  </a:cubicBezTo>
                  <a:cubicBezTo>
                    <a:pt x="803" y="495"/>
                    <a:pt x="783" y="519"/>
                    <a:pt x="750" y="530"/>
                  </a:cubicBezTo>
                  <a:cubicBezTo>
                    <a:pt x="655" y="560"/>
                    <a:pt x="560" y="590"/>
                    <a:pt x="465" y="620"/>
                  </a:cubicBezTo>
                  <a:cubicBezTo>
                    <a:pt x="455" y="623"/>
                    <a:pt x="446" y="625"/>
                    <a:pt x="436" y="628"/>
                  </a:cubicBezTo>
                  <a:cubicBezTo>
                    <a:pt x="425" y="628"/>
                    <a:pt x="415" y="628"/>
                    <a:pt x="404" y="6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endParaRPr lang="en-GB" sz="1200" dirty="0">
                <a:solidFill>
                  <a:srgbClr val="282F39"/>
                </a:solidFill>
                <a:latin typeface="Arial" panose="020B0604020202020204" pitchFamily="34" charset="0"/>
                <a:cs typeface="Arial" panose="020B0604020202020204" pitchFamily="34" charset="0"/>
              </a:endParaRPr>
            </a:p>
          </p:txBody>
        </p:sp>
        <p:sp>
          <p:nvSpPr>
            <p:cNvPr id="10" name="Freeform 47">
              <a:extLst>
                <a:ext uri="{FF2B5EF4-FFF2-40B4-BE49-F238E27FC236}">
                  <a16:creationId xmlns:lc="http://schemas.openxmlformats.org/drawingml/2006/lockedCanvas" xmlns:a16="http://schemas.microsoft.com/office/drawing/2014/main" xmlns="" id="{3E286D67-B699-41CE-A80B-A47D2EF3EF2C}"/>
                </a:ext>
              </a:extLst>
            </p:cNvPr>
            <p:cNvSpPr>
              <a:spLocks/>
            </p:cNvSpPr>
            <p:nvPr/>
          </p:nvSpPr>
          <p:spPr bwMode="auto">
            <a:xfrm>
              <a:off x="4730750" y="1665288"/>
              <a:ext cx="1763713" cy="2030412"/>
            </a:xfrm>
            <a:custGeom>
              <a:avLst/>
              <a:gdLst>
                <a:gd name="T0" fmla="*/ 0 w 1413"/>
                <a:gd name="T1" fmla="*/ 723 h 1613"/>
                <a:gd name="T2" fmla="*/ 906 w 1413"/>
                <a:gd name="T3" fmla="*/ 0 h 1613"/>
                <a:gd name="T4" fmla="*/ 1413 w 1413"/>
                <a:gd name="T5" fmla="*/ 1613 h 1613"/>
                <a:gd name="T6" fmla="*/ 257 w 1413"/>
                <a:gd name="T7" fmla="*/ 1540 h 1613"/>
                <a:gd name="T8" fmla="*/ 0 w 1413"/>
                <a:gd name="T9" fmla="*/ 723 h 1613"/>
              </a:gdLst>
              <a:ahLst/>
              <a:cxnLst>
                <a:cxn ang="0">
                  <a:pos x="T0" y="T1"/>
                </a:cxn>
                <a:cxn ang="0">
                  <a:pos x="T2" y="T3"/>
                </a:cxn>
                <a:cxn ang="0">
                  <a:pos x="T4" y="T5"/>
                </a:cxn>
                <a:cxn ang="0">
                  <a:pos x="T6" y="T7"/>
                </a:cxn>
                <a:cxn ang="0">
                  <a:pos x="T8" y="T9"/>
                </a:cxn>
              </a:cxnLst>
              <a:rect l="0" t="0" r="r" b="b"/>
              <a:pathLst>
                <a:path w="1413" h="1613">
                  <a:moveTo>
                    <a:pt x="0" y="723"/>
                  </a:moveTo>
                  <a:cubicBezTo>
                    <a:pt x="359" y="555"/>
                    <a:pt x="648" y="300"/>
                    <a:pt x="906" y="0"/>
                  </a:cubicBezTo>
                  <a:cubicBezTo>
                    <a:pt x="1075" y="539"/>
                    <a:pt x="1244" y="1074"/>
                    <a:pt x="1413" y="1613"/>
                  </a:cubicBezTo>
                  <a:cubicBezTo>
                    <a:pt x="1031" y="1516"/>
                    <a:pt x="648" y="1473"/>
                    <a:pt x="257" y="1540"/>
                  </a:cubicBezTo>
                  <a:cubicBezTo>
                    <a:pt x="171" y="1267"/>
                    <a:pt x="86" y="996"/>
                    <a:pt x="0" y="7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endParaRPr lang="en-GB" sz="1200" dirty="0">
                <a:solidFill>
                  <a:srgbClr val="282F39"/>
                </a:solidFill>
                <a:latin typeface="Arial" panose="020B0604020202020204" pitchFamily="34" charset="0"/>
                <a:cs typeface="Arial" panose="020B0604020202020204" pitchFamily="34" charset="0"/>
              </a:endParaRPr>
            </a:p>
          </p:txBody>
        </p:sp>
        <p:sp>
          <p:nvSpPr>
            <p:cNvPr id="11" name="Freeform 48">
              <a:extLst>
                <a:ext uri="{FF2B5EF4-FFF2-40B4-BE49-F238E27FC236}">
                  <a16:creationId xmlns:lc="http://schemas.openxmlformats.org/drawingml/2006/lockedCanvas" xmlns:a16="http://schemas.microsoft.com/office/drawing/2014/main" xmlns="" id="{933D53B9-CFF6-4321-B17C-16D8A1859649}"/>
                </a:ext>
              </a:extLst>
            </p:cNvPr>
            <p:cNvSpPr>
              <a:spLocks/>
            </p:cNvSpPr>
            <p:nvPr/>
          </p:nvSpPr>
          <p:spPr bwMode="auto">
            <a:xfrm>
              <a:off x="3665538" y="2630488"/>
              <a:ext cx="1211263" cy="1266825"/>
            </a:xfrm>
            <a:custGeom>
              <a:avLst/>
              <a:gdLst>
                <a:gd name="T0" fmla="*/ 713 w 970"/>
                <a:gd name="T1" fmla="*/ 0 h 1006"/>
                <a:gd name="T2" fmla="*/ 970 w 970"/>
                <a:gd name="T3" fmla="*/ 817 h 1006"/>
                <a:gd name="T4" fmla="*/ 825 w 970"/>
                <a:gd name="T5" fmla="*/ 862 h 1006"/>
                <a:gd name="T6" fmla="*/ 541 w 970"/>
                <a:gd name="T7" fmla="*/ 948 h 1006"/>
                <a:gd name="T8" fmla="*/ 26 w 970"/>
                <a:gd name="T9" fmla="*/ 587 h 1006"/>
                <a:gd name="T10" fmla="*/ 318 w 970"/>
                <a:gd name="T11" fmla="*/ 125 h 1006"/>
                <a:gd name="T12" fmla="*/ 713 w 970"/>
                <a:gd name="T13" fmla="*/ 0 h 1006"/>
              </a:gdLst>
              <a:ahLst/>
              <a:cxnLst>
                <a:cxn ang="0">
                  <a:pos x="T0" y="T1"/>
                </a:cxn>
                <a:cxn ang="0">
                  <a:pos x="T2" y="T3"/>
                </a:cxn>
                <a:cxn ang="0">
                  <a:pos x="T4" y="T5"/>
                </a:cxn>
                <a:cxn ang="0">
                  <a:pos x="T6" y="T7"/>
                </a:cxn>
                <a:cxn ang="0">
                  <a:pos x="T8" y="T9"/>
                </a:cxn>
                <a:cxn ang="0">
                  <a:pos x="T10" y="T11"/>
                </a:cxn>
                <a:cxn ang="0">
                  <a:pos x="T12" y="T13"/>
                </a:cxn>
              </a:cxnLst>
              <a:rect l="0" t="0" r="r" b="b"/>
              <a:pathLst>
                <a:path w="970" h="1006">
                  <a:moveTo>
                    <a:pt x="713" y="0"/>
                  </a:moveTo>
                  <a:cubicBezTo>
                    <a:pt x="799" y="274"/>
                    <a:pt x="884" y="544"/>
                    <a:pt x="970" y="817"/>
                  </a:cubicBezTo>
                  <a:cubicBezTo>
                    <a:pt x="920" y="832"/>
                    <a:pt x="873" y="847"/>
                    <a:pt x="825" y="862"/>
                  </a:cubicBezTo>
                  <a:cubicBezTo>
                    <a:pt x="731" y="891"/>
                    <a:pt x="638" y="926"/>
                    <a:pt x="541" y="948"/>
                  </a:cubicBezTo>
                  <a:cubicBezTo>
                    <a:pt x="297" y="1006"/>
                    <a:pt x="58" y="835"/>
                    <a:pt x="26" y="587"/>
                  </a:cubicBezTo>
                  <a:cubicBezTo>
                    <a:pt x="0" y="381"/>
                    <a:pt x="121" y="190"/>
                    <a:pt x="318" y="125"/>
                  </a:cubicBezTo>
                  <a:cubicBezTo>
                    <a:pt x="449" y="83"/>
                    <a:pt x="580" y="42"/>
                    <a:pt x="7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endParaRPr lang="en-GB" sz="1200" dirty="0">
                <a:solidFill>
                  <a:srgbClr val="282F39"/>
                </a:solidFill>
                <a:latin typeface="Arial" panose="020B0604020202020204" pitchFamily="34" charset="0"/>
                <a:cs typeface="Arial" panose="020B0604020202020204" pitchFamily="34" charset="0"/>
              </a:endParaRPr>
            </a:p>
          </p:txBody>
        </p:sp>
        <p:sp>
          <p:nvSpPr>
            <p:cNvPr id="12" name="Freeform 49">
              <a:extLst>
                <a:ext uri="{FF2B5EF4-FFF2-40B4-BE49-F238E27FC236}">
                  <a16:creationId xmlns:lc="http://schemas.openxmlformats.org/drawingml/2006/lockedCanvas" xmlns:a16="http://schemas.microsoft.com/office/drawing/2014/main" xmlns="" id="{6B18C99B-4172-4011-9DED-C36C469F12FF}"/>
                </a:ext>
              </a:extLst>
            </p:cNvPr>
            <p:cNvSpPr>
              <a:spLocks/>
            </p:cNvSpPr>
            <p:nvPr/>
          </p:nvSpPr>
          <p:spPr bwMode="auto">
            <a:xfrm>
              <a:off x="6461125" y="1676400"/>
              <a:ext cx="906463" cy="1601787"/>
            </a:xfrm>
            <a:custGeom>
              <a:avLst/>
              <a:gdLst>
                <a:gd name="T0" fmla="*/ 487 w 726"/>
                <a:gd name="T1" fmla="*/ 1272 h 1272"/>
                <a:gd name="T2" fmla="*/ 322 w 726"/>
                <a:gd name="T3" fmla="*/ 1185 h 1272"/>
                <a:gd name="T4" fmla="*/ 371 w 726"/>
                <a:gd name="T5" fmla="*/ 609 h 1272"/>
                <a:gd name="T6" fmla="*/ 0 w 726"/>
                <a:gd name="T7" fmla="*/ 166 h 1272"/>
                <a:gd name="T8" fmla="*/ 87 w 726"/>
                <a:gd name="T9" fmla="*/ 0 h 1272"/>
                <a:gd name="T10" fmla="*/ 487 w 726"/>
                <a:gd name="T11" fmla="*/ 1272 h 1272"/>
              </a:gdLst>
              <a:ahLst/>
              <a:cxnLst>
                <a:cxn ang="0">
                  <a:pos x="T0" y="T1"/>
                </a:cxn>
                <a:cxn ang="0">
                  <a:pos x="T2" y="T3"/>
                </a:cxn>
                <a:cxn ang="0">
                  <a:pos x="T4" y="T5"/>
                </a:cxn>
                <a:cxn ang="0">
                  <a:pos x="T6" y="T7"/>
                </a:cxn>
                <a:cxn ang="0">
                  <a:pos x="T8" y="T9"/>
                </a:cxn>
                <a:cxn ang="0">
                  <a:pos x="T10" y="T11"/>
                </a:cxn>
              </a:cxnLst>
              <a:rect l="0" t="0" r="r" b="b"/>
              <a:pathLst>
                <a:path w="726" h="1272">
                  <a:moveTo>
                    <a:pt x="487" y="1272"/>
                  </a:moveTo>
                  <a:cubicBezTo>
                    <a:pt x="432" y="1243"/>
                    <a:pt x="378" y="1215"/>
                    <a:pt x="322" y="1185"/>
                  </a:cubicBezTo>
                  <a:cubicBezTo>
                    <a:pt x="414" y="999"/>
                    <a:pt x="434" y="807"/>
                    <a:pt x="371" y="609"/>
                  </a:cubicBezTo>
                  <a:cubicBezTo>
                    <a:pt x="309" y="412"/>
                    <a:pt x="183" y="266"/>
                    <a:pt x="0" y="166"/>
                  </a:cubicBezTo>
                  <a:cubicBezTo>
                    <a:pt x="29" y="110"/>
                    <a:pt x="58" y="55"/>
                    <a:pt x="87" y="0"/>
                  </a:cubicBezTo>
                  <a:cubicBezTo>
                    <a:pt x="559" y="240"/>
                    <a:pt x="726" y="828"/>
                    <a:pt x="487" y="12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endParaRPr lang="en-GB" sz="1200" dirty="0">
                <a:solidFill>
                  <a:srgbClr val="282F39"/>
                </a:solidFill>
                <a:latin typeface="Arial" panose="020B0604020202020204" pitchFamily="34" charset="0"/>
                <a:cs typeface="Arial" panose="020B0604020202020204" pitchFamily="34" charset="0"/>
              </a:endParaRPr>
            </a:p>
          </p:txBody>
        </p:sp>
        <p:sp>
          <p:nvSpPr>
            <p:cNvPr id="13" name="Freeform 50">
              <a:extLst>
                <a:ext uri="{FF2B5EF4-FFF2-40B4-BE49-F238E27FC236}">
                  <a16:creationId xmlns:lc="http://schemas.openxmlformats.org/drawingml/2006/lockedCanvas" xmlns:a16="http://schemas.microsoft.com/office/drawing/2014/main" xmlns="" id="{C6B5F44B-A9FD-4734-A44B-F7244C108238}"/>
                </a:ext>
              </a:extLst>
            </p:cNvPr>
            <p:cNvSpPr>
              <a:spLocks/>
            </p:cNvSpPr>
            <p:nvPr/>
          </p:nvSpPr>
          <p:spPr bwMode="auto">
            <a:xfrm>
              <a:off x="6276975" y="2039938"/>
              <a:ext cx="639763" cy="1049337"/>
            </a:xfrm>
            <a:custGeom>
              <a:avLst/>
              <a:gdLst>
                <a:gd name="T0" fmla="*/ 185 w 513"/>
                <a:gd name="T1" fmla="*/ 748 h 833"/>
                <a:gd name="T2" fmla="*/ 214 w 513"/>
                <a:gd name="T3" fmla="*/ 416 h 833"/>
                <a:gd name="T4" fmla="*/ 0 w 513"/>
                <a:gd name="T5" fmla="*/ 161 h 833"/>
                <a:gd name="T6" fmla="*/ 84 w 513"/>
                <a:gd name="T7" fmla="*/ 0 h 833"/>
                <a:gd name="T8" fmla="*/ 347 w 513"/>
                <a:gd name="T9" fmla="*/ 833 h 833"/>
                <a:gd name="T10" fmla="*/ 185 w 513"/>
                <a:gd name="T11" fmla="*/ 748 h 833"/>
              </a:gdLst>
              <a:ahLst/>
              <a:cxnLst>
                <a:cxn ang="0">
                  <a:pos x="T0" y="T1"/>
                </a:cxn>
                <a:cxn ang="0">
                  <a:pos x="T2" y="T3"/>
                </a:cxn>
                <a:cxn ang="0">
                  <a:pos x="T4" y="T5"/>
                </a:cxn>
                <a:cxn ang="0">
                  <a:pos x="T6" y="T7"/>
                </a:cxn>
                <a:cxn ang="0">
                  <a:pos x="T8" y="T9"/>
                </a:cxn>
                <a:cxn ang="0">
                  <a:pos x="T10" y="T11"/>
                </a:cxn>
              </a:cxnLst>
              <a:rect l="0" t="0" r="r" b="b"/>
              <a:pathLst>
                <a:path w="513" h="833">
                  <a:moveTo>
                    <a:pt x="185" y="748"/>
                  </a:moveTo>
                  <a:cubicBezTo>
                    <a:pt x="239" y="639"/>
                    <a:pt x="250" y="529"/>
                    <a:pt x="214" y="416"/>
                  </a:cubicBezTo>
                  <a:cubicBezTo>
                    <a:pt x="178" y="303"/>
                    <a:pt x="106" y="219"/>
                    <a:pt x="0" y="161"/>
                  </a:cubicBezTo>
                  <a:cubicBezTo>
                    <a:pt x="29" y="107"/>
                    <a:pt x="56" y="53"/>
                    <a:pt x="84" y="0"/>
                  </a:cubicBezTo>
                  <a:cubicBezTo>
                    <a:pt x="375" y="139"/>
                    <a:pt x="513" y="525"/>
                    <a:pt x="347" y="833"/>
                  </a:cubicBezTo>
                  <a:cubicBezTo>
                    <a:pt x="294" y="805"/>
                    <a:pt x="241" y="777"/>
                    <a:pt x="185" y="7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endParaRPr lang="en-GB" sz="1200" dirty="0">
                <a:solidFill>
                  <a:srgbClr val="282F39"/>
                </a:solidFill>
                <a:latin typeface="Arial" panose="020B0604020202020204" pitchFamily="34" charset="0"/>
                <a:cs typeface="Arial" panose="020B0604020202020204" pitchFamily="34" charset="0"/>
              </a:endParaRPr>
            </a:p>
          </p:txBody>
        </p:sp>
      </p:grpSp>
      <p:grpSp>
        <p:nvGrpSpPr>
          <p:cNvPr id="14" name="Группа 7"/>
          <p:cNvGrpSpPr/>
          <p:nvPr/>
        </p:nvGrpSpPr>
        <p:grpSpPr>
          <a:xfrm>
            <a:off x="1792711" y="2038479"/>
            <a:ext cx="9278587" cy="2185021"/>
            <a:chOff x="2034371" y="1041267"/>
            <a:chExt cx="10009893" cy="2505534"/>
          </a:xfrm>
        </p:grpSpPr>
        <p:grpSp>
          <p:nvGrpSpPr>
            <p:cNvPr id="19" name="Группа 5"/>
            <p:cNvGrpSpPr/>
            <p:nvPr/>
          </p:nvGrpSpPr>
          <p:grpSpPr>
            <a:xfrm>
              <a:off x="2508412" y="1920120"/>
              <a:ext cx="9535852" cy="1467482"/>
              <a:chOff x="1115534" y="1455103"/>
              <a:chExt cx="8944859" cy="1599080"/>
            </a:xfrm>
          </p:grpSpPr>
          <p:grpSp>
            <p:nvGrpSpPr>
              <p:cNvPr id="33" name="Группа 36"/>
              <p:cNvGrpSpPr/>
              <p:nvPr/>
            </p:nvGrpSpPr>
            <p:grpSpPr>
              <a:xfrm>
                <a:off x="1115534" y="1455103"/>
                <a:ext cx="8944859" cy="1599080"/>
                <a:chOff x="1720357" y="2851709"/>
                <a:chExt cx="6895189" cy="1131474"/>
              </a:xfrm>
            </p:grpSpPr>
            <p:sp>
              <p:nvSpPr>
                <p:cNvPr id="38" name="사각형: 둥근 위쪽 모서리 2">
                  <a:extLst>
                    <a:ext uri="{FF2B5EF4-FFF2-40B4-BE49-F238E27FC236}">
                      <a16:creationId xmlns="" xmlns:a16="http://schemas.microsoft.com/office/drawing/2014/main" id="{C2108549-6940-41E8-8D38-0C47BE72D5AF}"/>
                    </a:ext>
                  </a:extLst>
                </p:cNvPr>
                <p:cNvSpPr/>
                <p:nvPr/>
              </p:nvSpPr>
              <p:spPr>
                <a:xfrm rot="16200000">
                  <a:off x="2010661" y="2688767"/>
                  <a:ext cx="874800" cy="1455407"/>
                </a:xfrm>
                <a:prstGeom prst="round2SameRect">
                  <a:avLst>
                    <a:gd name="adj1" fmla="val 50000"/>
                    <a:gd name="adj2" fmla="val 0"/>
                  </a:avLst>
                </a:prstGeom>
                <a:solidFill>
                  <a:schemeClr val="accent1">
                    <a:lumMod val="60000"/>
                    <a:lumOff val="40000"/>
                  </a:schemeClr>
                </a:solidFill>
                <a:ln w="25400" cap="flat" cmpd="sng" algn="ctr">
                  <a:noFill/>
                  <a:prstDash val="solid"/>
                </a:ln>
                <a:effectLst/>
              </p:spPr>
              <p:txBody>
                <a:bodyPr rtlCol="0" anchor="ctr"/>
                <a:lstStyle/>
                <a:p>
                  <a:pPr algn="ctr" fontAlgn="base">
                    <a:spcBef>
                      <a:spcPct val="0"/>
                    </a:spcBef>
                    <a:spcAft>
                      <a:spcPct val="0"/>
                    </a:spcAft>
                    <a:defRPr/>
                  </a:pPr>
                  <a:endParaRPr lang="ko-KR" altLang="en-US" sz="1200" kern="0" dirty="0">
                    <a:solidFill>
                      <a:schemeClr val="accent5">
                        <a:lumMod val="50000"/>
                      </a:schemeClr>
                    </a:solidFill>
                    <a:latin typeface="Arial" panose="020B0604020202020204" pitchFamily="34" charset="0"/>
                    <a:cs typeface="Arial" panose="020B0604020202020204" pitchFamily="34" charset="0"/>
                  </a:endParaRPr>
                </a:p>
              </p:txBody>
            </p:sp>
            <p:sp>
              <p:nvSpPr>
                <p:cNvPr id="39" name="Right Arrow 6">
                  <a:extLst>
                    <a:ext uri="{FF2B5EF4-FFF2-40B4-BE49-F238E27FC236}">
                      <a16:creationId xmlns="" xmlns:a16="http://schemas.microsoft.com/office/drawing/2014/main" id="{79437CE2-173F-46A7-9A83-7A920A18F2DF}"/>
                    </a:ext>
                  </a:extLst>
                </p:cNvPr>
                <p:cNvSpPr/>
                <p:nvPr/>
              </p:nvSpPr>
              <p:spPr>
                <a:xfrm>
                  <a:off x="6495112" y="2851709"/>
                  <a:ext cx="2120434" cy="1131474"/>
                </a:xfrm>
                <a:prstGeom prst="rightArrow">
                  <a:avLst>
                    <a:gd name="adj1" fmla="val 76581"/>
                    <a:gd name="adj2" fmla="val 49531"/>
                  </a:avLst>
                </a:prstGeom>
                <a:solidFill>
                  <a:schemeClr val="accent1">
                    <a:lumMod val="20000"/>
                    <a:lumOff val="80000"/>
                  </a:schemeClr>
                </a:solidFill>
                <a:ln w="25400" cap="flat" cmpd="sng" algn="ctr">
                  <a:noFill/>
                  <a:prstDash val="solid"/>
                </a:ln>
                <a:effectLst/>
              </p:spPr>
              <p:txBody>
                <a:bodyPr rtlCol="0" anchor="ctr"/>
                <a:lstStyle/>
                <a:p>
                  <a:pPr algn="ctr" fontAlgn="base">
                    <a:spcBef>
                      <a:spcPct val="0"/>
                    </a:spcBef>
                    <a:spcAft>
                      <a:spcPct val="0"/>
                    </a:spcAft>
                    <a:defRPr/>
                  </a:pPr>
                  <a:endParaRPr lang="ko-KR" altLang="en-US" sz="1200" kern="0" dirty="0">
                    <a:solidFill>
                      <a:schemeClr val="accent5">
                        <a:lumMod val="50000"/>
                      </a:schemeClr>
                    </a:solidFill>
                    <a:latin typeface="Arial" panose="020B0604020202020204" pitchFamily="34" charset="0"/>
                    <a:cs typeface="Arial" panose="020B0604020202020204" pitchFamily="34" charset="0"/>
                  </a:endParaRPr>
                </a:p>
              </p:txBody>
            </p:sp>
            <p:sp>
              <p:nvSpPr>
                <p:cNvPr id="40" name="Rectangle 8">
                  <a:extLst>
                    <a:ext uri="{FF2B5EF4-FFF2-40B4-BE49-F238E27FC236}">
                      <a16:creationId xmlns="" xmlns:a16="http://schemas.microsoft.com/office/drawing/2014/main" id="{FD85251D-68F4-4135-B9CF-FA649EF81C1D}"/>
                    </a:ext>
                  </a:extLst>
                </p:cNvPr>
                <p:cNvSpPr/>
                <p:nvPr/>
              </p:nvSpPr>
              <p:spPr>
                <a:xfrm>
                  <a:off x="4794962" y="2980044"/>
                  <a:ext cx="1704668" cy="872849"/>
                </a:xfrm>
                <a:prstGeom prst="rect">
                  <a:avLst/>
                </a:prstGeom>
                <a:solidFill>
                  <a:schemeClr val="accent1">
                    <a:lumMod val="60000"/>
                    <a:lumOff val="40000"/>
                  </a:schemeClr>
                </a:solidFill>
                <a:ln w="25400" cap="flat" cmpd="sng" algn="ctr">
                  <a:noFill/>
                  <a:prstDash val="solid"/>
                </a:ln>
                <a:effectLst/>
              </p:spPr>
              <p:txBody>
                <a:bodyPr rtlCol="0" anchor="ctr"/>
                <a:lstStyle/>
                <a:p>
                  <a:pPr algn="ctr" fontAlgn="base">
                    <a:spcBef>
                      <a:spcPct val="0"/>
                    </a:spcBef>
                    <a:spcAft>
                      <a:spcPct val="0"/>
                    </a:spcAft>
                    <a:defRPr/>
                  </a:pPr>
                  <a:endParaRPr lang="ko-KR" altLang="en-US" sz="1200" kern="0" dirty="0">
                    <a:solidFill>
                      <a:schemeClr val="accent5">
                        <a:lumMod val="50000"/>
                      </a:schemeClr>
                    </a:solidFill>
                    <a:latin typeface="Arial" panose="020B0604020202020204" pitchFamily="34" charset="0"/>
                    <a:cs typeface="Arial" panose="020B0604020202020204" pitchFamily="34" charset="0"/>
                  </a:endParaRPr>
                </a:p>
              </p:txBody>
            </p:sp>
            <p:sp>
              <p:nvSpPr>
                <p:cNvPr id="41" name="Rectangle 9">
                  <a:extLst>
                    <a:ext uri="{FF2B5EF4-FFF2-40B4-BE49-F238E27FC236}">
                      <a16:creationId xmlns="" xmlns:a16="http://schemas.microsoft.com/office/drawing/2014/main" id="{8C98DEE8-CD3C-47DB-91A0-7E2334DC9561}"/>
                    </a:ext>
                  </a:extLst>
                </p:cNvPr>
                <p:cNvSpPr/>
                <p:nvPr/>
              </p:nvSpPr>
              <p:spPr>
                <a:xfrm>
                  <a:off x="2981125" y="2979071"/>
                  <a:ext cx="2108460" cy="874800"/>
                </a:xfrm>
                <a:prstGeom prst="rect">
                  <a:avLst/>
                </a:prstGeom>
                <a:solidFill>
                  <a:schemeClr val="accent1">
                    <a:lumMod val="20000"/>
                    <a:lumOff val="80000"/>
                  </a:schemeClr>
                </a:solidFill>
                <a:ln w="25400" cap="flat" cmpd="sng" algn="ctr">
                  <a:noFill/>
                  <a:prstDash val="solid"/>
                </a:ln>
                <a:effectLst/>
              </p:spPr>
              <p:txBody>
                <a:bodyPr rtlCol="0" anchor="ctr"/>
                <a:lstStyle/>
                <a:p>
                  <a:pPr algn="ctr" fontAlgn="base">
                    <a:spcBef>
                      <a:spcPct val="0"/>
                    </a:spcBef>
                    <a:spcAft>
                      <a:spcPct val="0"/>
                    </a:spcAft>
                    <a:defRPr/>
                  </a:pPr>
                  <a:endParaRPr lang="ko-KR" altLang="en-US" sz="1200" kern="0" dirty="0">
                    <a:solidFill>
                      <a:schemeClr val="accent5">
                        <a:lumMod val="50000"/>
                      </a:schemeClr>
                    </a:solidFill>
                    <a:latin typeface="Arial" panose="020B0604020202020204" pitchFamily="34" charset="0"/>
                    <a:cs typeface="Arial" panose="020B0604020202020204" pitchFamily="34" charset="0"/>
                  </a:endParaRPr>
                </a:p>
              </p:txBody>
            </p:sp>
          </p:grpSp>
          <p:sp>
            <p:nvSpPr>
              <p:cNvPr id="34" name="TextBox 33"/>
              <p:cNvSpPr txBox="1"/>
              <p:nvPr/>
            </p:nvSpPr>
            <p:spPr>
              <a:xfrm>
                <a:off x="2836452" y="1778617"/>
                <a:ext cx="2492222" cy="1076802"/>
              </a:xfrm>
              <a:prstGeom prst="rect">
                <a:avLst/>
              </a:prstGeom>
              <a:noFill/>
              <a:effectLst/>
            </p:spPr>
            <p:txBody>
              <a:bodyPr wrap="square" rtlCol="0">
                <a:spAutoFit/>
              </a:bodyPr>
              <a:lstStyle/>
              <a:p>
                <a:pPr algn="ctr" fontAlgn="base">
                  <a:spcBef>
                    <a:spcPct val="0"/>
                  </a:spcBef>
                  <a:spcAft>
                    <a:spcPct val="0"/>
                  </a:spcAft>
                  <a:defRPr/>
                </a:pPr>
                <a:r>
                  <a:rPr lang="ru-RU" sz="1400" b="1" kern="0" dirty="0">
                    <a:solidFill>
                      <a:schemeClr val="accent5">
                        <a:lumMod val="50000"/>
                      </a:schemeClr>
                    </a:solidFill>
                    <a:latin typeface="Arial" panose="020B0604020202020204" pitchFamily="34" charset="0"/>
                    <a:cs typeface="Arial" panose="020B0604020202020204" pitchFamily="34" charset="0"/>
                  </a:rPr>
                  <a:t>ТИПИЗАЦИЯ, </a:t>
                </a:r>
                <a:endParaRPr lang="ru-RU" sz="1400" b="1" kern="0" dirty="0" smtClean="0">
                  <a:solidFill>
                    <a:schemeClr val="accent5">
                      <a:lumMod val="50000"/>
                    </a:schemeClr>
                  </a:solidFill>
                  <a:latin typeface="Arial" pitchFamily="34" charset="0"/>
                  <a:cs typeface="Arial" panose="020B0604020202020204" pitchFamily="34" charset="0"/>
                </a:endParaRPr>
              </a:p>
              <a:p>
                <a:pPr algn="ctr" fontAlgn="base">
                  <a:spcBef>
                    <a:spcPct val="0"/>
                  </a:spcBef>
                  <a:spcAft>
                    <a:spcPct val="0"/>
                  </a:spcAft>
                  <a:defRPr/>
                </a:pPr>
                <a:r>
                  <a:rPr lang="ru-RU" sz="1200" b="1" kern="0" dirty="0" smtClean="0">
                    <a:solidFill>
                      <a:schemeClr val="accent5">
                        <a:lumMod val="50000"/>
                      </a:schemeClr>
                    </a:solidFill>
                    <a:latin typeface="Arial" pitchFamily="34" charset="0"/>
                    <a:cs typeface="Arial" panose="020B0604020202020204" pitchFamily="34" charset="0"/>
                  </a:rPr>
                  <a:t>ОЦЕНКА  ИНДИВИДУАЛЬНОЙ </a:t>
                </a:r>
                <a:r>
                  <a:rPr lang="ru-RU" sz="1200" b="1" kern="0" dirty="0">
                    <a:solidFill>
                      <a:schemeClr val="accent5">
                        <a:lumMod val="50000"/>
                      </a:schemeClr>
                    </a:solidFill>
                    <a:latin typeface="Arial" pitchFamily="34" charset="0"/>
                    <a:cs typeface="Arial" panose="020B0604020202020204" pitchFamily="34" charset="0"/>
                  </a:rPr>
                  <a:t>НУЖДАЕМОСТИ </a:t>
                </a:r>
                <a:endParaRPr lang="ru-RU" sz="1200" b="1" kern="0" dirty="0" smtClean="0">
                  <a:solidFill>
                    <a:schemeClr val="accent5">
                      <a:lumMod val="50000"/>
                    </a:schemeClr>
                  </a:solidFill>
                  <a:latin typeface="Arial" pitchFamily="34" charset="0"/>
                  <a:cs typeface="Arial" panose="020B0604020202020204" pitchFamily="34" charset="0"/>
                </a:endParaRPr>
              </a:p>
              <a:p>
                <a:pPr algn="ctr" fontAlgn="base">
                  <a:spcBef>
                    <a:spcPct val="0"/>
                  </a:spcBef>
                  <a:spcAft>
                    <a:spcPct val="0"/>
                  </a:spcAft>
                  <a:defRPr/>
                </a:pPr>
                <a:r>
                  <a:rPr lang="ru-RU" sz="1200" b="1" kern="0" dirty="0" smtClean="0">
                    <a:solidFill>
                      <a:schemeClr val="accent5">
                        <a:lumMod val="50000"/>
                      </a:schemeClr>
                    </a:solidFill>
                    <a:latin typeface="Arial" pitchFamily="34" charset="0"/>
                    <a:cs typeface="Arial" panose="020B0604020202020204" pitchFamily="34" charset="0"/>
                  </a:rPr>
                  <a:t>В </a:t>
                </a:r>
                <a:r>
                  <a:rPr lang="ru-RU" sz="1200" b="1" kern="0" dirty="0">
                    <a:solidFill>
                      <a:schemeClr val="accent5">
                        <a:lumMod val="50000"/>
                      </a:schemeClr>
                    </a:solidFill>
                    <a:latin typeface="Arial" pitchFamily="34" charset="0"/>
                    <a:cs typeface="Arial" panose="020B0604020202020204" pitchFamily="34" charset="0"/>
                  </a:rPr>
                  <a:t>ПОМОЩИ </a:t>
                </a:r>
              </a:p>
            </p:txBody>
          </p:sp>
          <p:sp>
            <p:nvSpPr>
              <p:cNvPr id="35" name="TextBox 34"/>
              <p:cNvSpPr txBox="1"/>
              <p:nvPr/>
            </p:nvSpPr>
            <p:spPr>
              <a:xfrm>
                <a:off x="5448571" y="2060977"/>
                <a:ext cx="1891774" cy="384573"/>
              </a:xfrm>
              <a:prstGeom prst="rect">
                <a:avLst/>
              </a:prstGeom>
              <a:noFill/>
            </p:spPr>
            <p:txBody>
              <a:bodyPr wrap="none" rtlCol="0">
                <a:spAutoFit/>
              </a:bodyPr>
              <a:lstStyle/>
              <a:p>
                <a:pPr algn="ctr" fontAlgn="base">
                  <a:spcBef>
                    <a:spcPct val="0"/>
                  </a:spcBef>
                  <a:spcAft>
                    <a:spcPct val="0"/>
                  </a:spcAft>
                  <a:defRPr/>
                </a:pPr>
                <a:r>
                  <a:rPr lang="ru-RU" sz="1400" b="1" kern="0" dirty="0">
                    <a:solidFill>
                      <a:schemeClr val="accent5">
                        <a:lumMod val="50000"/>
                      </a:schemeClr>
                    </a:solidFill>
                    <a:latin typeface="Arial" panose="020B0604020202020204" pitchFamily="34" charset="0"/>
                    <a:cs typeface="Arial" panose="020B0604020202020204" pitchFamily="34" charset="0"/>
                  </a:rPr>
                  <a:t>МАРШРУТИЗАЦИЯ</a:t>
                </a:r>
              </a:p>
            </p:txBody>
          </p:sp>
          <p:sp>
            <p:nvSpPr>
              <p:cNvPr id="36" name="TextBox 35"/>
              <p:cNvSpPr txBox="1"/>
              <p:nvPr/>
            </p:nvSpPr>
            <p:spPr>
              <a:xfrm>
                <a:off x="7388482" y="1820662"/>
                <a:ext cx="2363546" cy="922974"/>
              </a:xfrm>
              <a:prstGeom prst="rect">
                <a:avLst/>
              </a:prstGeom>
              <a:noFill/>
            </p:spPr>
            <p:txBody>
              <a:bodyPr wrap="square" rtlCol="0">
                <a:spAutoFit/>
              </a:bodyPr>
              <a:lstStyle/>
              <a:p>
                <a:pPr algn="ctr" fontAlgn="base">
                  <a:spcBef>
                    <a:spcPct val="0"/>
                  </a:spcBef>
                  <a:spcAft>
                    <a:spcPct val="0"/>
                  </a:spcAft>
                  <a:defRPr/>
                </a:pPr>
                <a:r>
                  <a:rPr lang="ru-RU" sz="1400" b="1" kern="0" dirty="0">
                    <a:solidFill>
                      <a:schemeClr val="accent5">
                        <a:lumMod val="50000"/>
                      </a:schemeClr>
                    </a:solidFill>
                    <a:latin typeface="Arial" panose="020B0604020202020204" pitchFamily="34" charset="0"/>
                    <a:cs typeface="Arial" panose="020B0604020202020204" pitchFamily="34" charset="0"/>
                  </a:rPr>
                  <a:t>ОКАЗАНИЕ МЕДИЦИНСКИХ И СОЦИАЛЬНЫХ УСЛУГ</a:t>
                </a:r>
              </a:p>
            </p:txBody>
          </p:sp>
          <p:sp>
            <p:nvSpPr>
              <p:cNvPr id="37" name="TextBox 36"/>
              <p:cNvSpPr txBox="1"/>
              <p:nvPr/>
            </p:nvSpPr>
            <p:spPr>
              <a:xfrm>
                <a:off x="1217100" y="2060977"/>
                <a:ext cx="1533979" cy="384573"/>
              </a:xfrm>
              <a:prstGeom prst="rect">
                <a:avLst/>
              </a:prstGeom>
              <a:noFill/>
            </p:spPr>
            <p:txBody>
              <a:bodyPr wrap="square" rtlCol="0">
                <a:spAutoFit/>
              </a:bodyPr>
              <a:lstStyle/>
              <a:p>
                <a:pPr algn="ctr" fontAlgn="base">
                  <a:spcBef>
                    <a:spcPct val="0"/>
                  </a:spcBef>
                  <a:spcAft>
                    <a:spcPct val="0"/>
                  </a:spcAft>
                  <a:defRPr/>
                </a:pPr>
                <a:r>
                  <a:rPr lang="ru-RU" sz="1400" b="1" kern="0" dirty="0">
                    <a:solidFill>
                      <a:schemeClr val="accent5">
                        <a:lumMod val="50000"/>
                      </a:schemeClr>
                    </a:solidFill>
                    <a:latin typeface="Arial" panose="020B0604020202020204" pitchFamily="34" charset="0"/>
                    <a:cs typeface="Arial" panose="020B0604020202020204" pitchFamily="34" charset="0"/>
                  </a:rPr>
                  <a:t>ВЫЯВЛЕНИЕ</a:t>
                </a:r>
              </a:p>
            </p:txBody>
          </p:sp>
        </p:grpSp>
        <p:grpSp>
          <p:nvGrpSpPr>
            <p:cNvPr id="21" name="Группа 78"/>
            <p:cNvGrpSpPr/>
            <p:nvPr/>
          </p:nvGrpSpPr>
          <p:grpSpPr>
            <a:xfrm>
              <a:off x="3398548" y="1041267"/>
              <a:ext cx="7190476" cy="1039102"/>
              <a:chOff x="2077201" y="775522"/>
              <a:chExt cx="6744840" cy="1132284"/>
            </a:xfrm>
          </p:grpSpPr>
          <p:sp>
            <p:nvSpPr>
              <p:cNvPr id="23" name="TextBox 22"/>
              <p:cNvSpPr txBox="1"/>
              <p:nvPr/>
            </p:nvSpPr>
            <p:spPr>
              <a:xfrm>
                <a:off x="2282695" y="775522"/>
                <a:ext cx="6300627" cy="653772"/>
              </a:xfrm>
              <a:prstGeom prst="rect">
                <a:avLst/>
              </a:prstGeom>
              <a:noFill/>
            </p:spPr>
            <p:txBody>
              <a:bodyPr wrap="square" rtlCol="0">
                <a:spAutoFit/>
              </a:bodyPr>
              <a:lstStyle/>
              <a:p>
                <a:pPr algn="ctr" fontAlgn="base">
                  <a:spcBef>
                    <a:spcPct val="0"/>
                  </a:spcBef>
                  <a:spcAft>
                    <a:spcPct val="0"/>
                  </a:spcAft>
                  <a:defRPr/>
                </a:pPr>
                <a:r>
                  <a:rPr lang="ru-RU" sz="1400" b="1" kern="0" dirty="0" smtClean="0">
                    <a:solidFill>
                      <a:schemeClr val="accent5">
                        <a:lumMod val="50000"/>
                      </a:schemeClr>
                    </a:solidFill>
                    <a:latin typeface="Arial" pitchFamily="34" charset="0"/>
                    <a:cs typeface="Arial" panose="020B0604020202020204" pitchFamily="34" charset="0"/>
                  </a:rPr>
                  <a:t>ПРОЦЕСС ВКЛЮЧЕНИЯ ГРАЖДАН ПОЖИЛОГО ВОЗРАСТА </a:t>
                </a:r>
              </a:p>
              <a:p>
                <a:pPr algn="ctr" fontAlgn="base">
                  <a:spcBef>
                    <a:spcPct val="0"/>
                  </a:spcBef>
                  <a:spcAft>
                    <a:spcPct val="0"/>
                  </a:spcAft>
                  <a:defRPr/>
                </a:pPr>
                <a:r>
                  <a:rPr lang="ru-RU" sz="1400" b="1" kern="0" dirty="0" smtClean="0">
                    <a:solidFill>
                      <a:schemeClr val="accent5">
                        <a:lumMod val="50000"/>
                      </a:schemeClr>
                    </a:solidFill>
                    <a:latin typeface="Arial" pitchFamily="34" charset="0"/>
                    <a:cs typeface="Arial" panose="020B0604020202020204" pitchFamily="34" charset="0"/>
                  </a:rPr>
                  <a:t>В СИСТЕМУ ДОЛГОВРЕМЕННОГО УХОДА</a:t>
                </a:r>
                <a:endParaRPr lang="ru-RU" sz="1400" b="1" kern="0" dirty="0">
                  <a:solidFill>
                    <a:schemeClr val="accent5">
                      <a:lumMod val="50000"/>
                    </a:schemeClr>
                  </a:solidFill>
                  <a:latin typeface="Arial" pitchFamily="34" charset="0"/>
                  <a:cs typeface="Arial" panose="020B0604020202020204" pitchFamily="34" charset="0"/>
                </a:endParaRPr>
              </a:p>
            </p:txBody>
          </p:sp>
          <p:cxnSp>
            <p:nvCxnSpPr>
              <p:cNvPr id="24" name="Прямая со стрелкой 23"/>
              <p:cNvCxnSpPr/>
              <p:nvPr/>
            </p:nvCxnSpPr>
            <p:spPr bwMode="auto">
              <a:xfrm flipH="1">
                <a:off x="2077201" y="1487303"/>
                <a:ext cx="259319" cy="365687"/>
              </a:xfrm>
              <a:prstGeom prst="straightConnector1">
                <a:avLst/>
              </a:prstGeom>
              <a:noFill/>
              <a:ln w="38100" cap="flat" cmpd="sng" algn="ctr">
                <a:solidFill>
                  <a:srgbClr val="167EDC">
                    <a:lumMod val="50000"/>
                  </a:srgbClr>
                </a:solidFill>
                <a:prstDash val="solid"/>
                <a:tailEnd type="triangle"/>
              </a:ln>
              <a:effectLst/>
              <a:extLst/>
            </p:spPr>
          </p:cxnSp>
          <p:sp>
            <p:nvSpPr>
              <p:cNvPr id="25" name="Трапеция 24"/>
              <p:cNvSpPr/>
              <p:nvPr/>
            </p:nvSpPr>
            <p:spPr bwMode="auto">
              <a:xfrm>
                <a:off x="2295261" y="1470216"/>
                <a:ext cx="6309299" cy="55717"/>
              </a:xfrm>
              <a:prstGeom prst="trapezoid">
                <a:avLst>
                  <a:gd name="adj" fmla="val 70594"/>
                </a:avLst>
              </a:prstGeom>
              <a:solidFill>
                <a:srgbClr val="167EDC">
                  <a:lumMod val="50000"/>
                </a:srgbClr>
              </a:solidFill>
              <a:ln>
                <a:noFill/>
              </a:ln>
              <a:effectLst/>
              <a:extLst/>
            </p:spPr>
            <p:txBody>
              <a:bodyPr vert="horz" wrap="none" lIns="45720" tIns="22860" rIns="45720" bIns="22860" numCol="1" rtlCol="0" anchor="ctr" anchorCtr="0" compatLnSpc="1">
                <a:prstTxWarp prst="textNoShape">
                  <a:avLst/>
                </a:prstTxWarp>
              </a:bodyPr>
              <a:lstStyle/>
              <a:p>
                <a:pPr algn="ctr" fontAlgn="base">
                  <a:spcBef>
                    <a:spcPct val="0"/>
                  </a:spcBef>
                  <a:spcAft>
                    <a:spcPct val="0"/>
                  </a:spcAft>
                  <a:defRPr/>
                </a:pPr>
                <a:endParaRPr lang="ru-RU" sz="1500" kern="0" dirty="0">
                  <a:solidFill>
                    <a:schemeClr val="accent5">
                      <a:lumMod val="50000"/>
                    </a:schemeClr>
                  </a:solidFill>
                  <a:latin typeface="Arial" panose="020B0604020202020204" pitchFamily="34" charset="0"/>
                  <a:cs typeface="Arial" panose="020B0604020202020204" pitchFamily="34" charset="0"/>
                </a:endParaRPr>
              </a:p>
            </p:txBody>
          </p:sp>
          <p:cxnSp>
            <p:nvCxnSpPr>
              <p:cNvPr id="26" name="Прямая со стрелкой 25"/>
              <p:cNvCxnSpPr/>
              <p:nvPr/>
            </p:nvCxnSpPr>
            <p:spPr bwMode="auto">
              <a:xfrm>
                <a:off x="8571985" y="1497101"/>
                <a:ext cx="250056" cy="338861"/>
              </a:xfrm>
              <a:prstGeom prst="straightConnector1">
                <a:avLst/>
              </a:prstGeom>
              <a:noFill/>
              <a:ln w="38100" cap="flat" cmpd="sng" algn="ctr">
                <a:solidFill>
                  <a:srgbClr val="167EDC">
                    <a:lumMod val="50000"/>
                  </a:srgbClr>
                </a:solidFill>
                <a:prstDash val="solid"/>
                <a:tailEnd type="triangle"/>
              </a:ln>
              <a:effectLst/>
              <a:extLst/>
            </p:spPr>
          </p:cxnSp>
          <p:cxnSp>
            <p:nvCxnSpPr>
              <p:cNvPr id="27" name="Прямая со стрелкой 26"/>
              <p:cNvCxnSpPr/>
              <p:nvPr/>
            </p:nvCxnSpPr>
            <p:spPr bwMode="auto">
              <a:xfrm>
                <a:off x="4113211" y="1522915"/>
                <a:ext cx="6633" cy="381637"/>
              </a:xfrm>
              <a:prstGeom prst="straightConnector1">
                <a:avLst/>
              </a:prstGeom>
              <a:noFill/>
              <a:ln w="38100" cap="flat" cmpd="sng" algn="ctr">
                <a:solidFill>
                  <a:srgbClr val="167EDC">
                    <a:lumMod val="50000"/>
                  </a:srgbClr>
                </a:solidFill>
                <a:prstDash val="solid"/>
                <a:tailEnd type="triangle"/>
              </a:ln>
              <a:effectLst/>
              <a:extLst/>
            </p:spPr>
          </p:cxnSp>
          <p:cxnSp>
            <p:nvCxnSpPr>
              <p:cNvPr id="28" name="Прямая со стрелкой 27"/>
              <p:cNvCxnSpPr/>
              <p:nvPr/>
            </p:nvCxnSpPr>
            <p:spPr bwMode="auto">
              <a:xfrm>
                <a:off x="6174945" y="1526169"/>
                <a:ext cx="6633" cy="381637"/>
              </a:xfrm>
              <a:prstGeom prst="straightConnector1">
                <a:avLst/>
              </a:prstGeom>
              <a:noFill/>
              <a:ln w="38100" cap="flat" cmpd="sng" algn="ctr">
                <a:solidFill>
                  <a:srgbClr val="167EDC">
                    <a:lumMod val="50000"/>
                  </a:srgbClr>
                </a:solidFill>
                <a:prstDash val="solid"/>
                <a:tailEnd type="triangle"/>
              </a:ln>
              <a:effectLst/>
              <a:extLst/>
            </p:spPr>
          </p:cxnSp>
        </p:grpSp>
        <p:sp>
          <p:nvSpPr>
            <p:cNvPr id="22" name="Правая фигурная скобка 21"/>
            <p:cNvSpPr/>
            <p:nvPr/>
          </p:nvSpPr>
          <p:spPr bwMode="auto">
            <a:xfrm rot="10800000">
              <a:off x="2034371" y="1920120"/>
              <a:ext cx="543023" cy="1626681"/>
            </a:xfrm>
            <a:prstGeom prst="rightBrace">
              <a:avLst>
                <a:gd name="adj1" fmla="val 32840"/>
                <a:gd name="adj2" fmla="val 50380"/>
              </a:avLst>
            </a:prstGeom>
            <a:noFill/>
            <a:ln>
              <a:solidFill>
                <a:srgbClr val="167EDC">
                  <a:lumMod val="50000"/>
                </a:srgbClr>
              </a:solidFill>
            </a:ln>
            <a:effectLst/>
            <a:extLst/>
          </p:spPr>
          <p:txBody>
            <a:bodyPr vert="horz" wrap="none" lIns="45720" tIns="22860" rIns="45720" bIns="22860" numCol="1" rtlCol="0" anchor="ctr" anchorCtr="0" compatLnSpc="1">
              <a:prstTxWarp prst="textNoShape">
                <a:avLst/>
              </a:prstTxWarp>
            </a:bodyPr>
            <a:lstStyle/>
            <a:p>
              <a:pPr algn="ctr" fontAlgn="base">
                <a:spcBef>
                  <a:spcPct val="0"/>
                </a:spcBef>
                <a:spcAft>
                  <a:spcPct val="0"/>
                </a:spcAft>
                <a:defRPr/>
              </a:pPr>
              <a:endParaRPr lang="ru-RU" sz="1500" kern="0" dirty="0">
                <a:solidFill>
                  <a:schemeClr val="accent5">
                    <a:lumMod val="50000"/>
                  </a:schemeClr>
                </a:solidFill>
                <a:latin typeface="Arial" panose="020B0604020202020204" pitchFamily="34" charset="0"/>
                <a:cs typeface="Arial" panose="020B0604020202020204" pitchFamily="34" charset="0"/>
              </a:endParaRPr>
            </a:p>
          </p:txBody>
        </p:sp>
      </p:grpSp>
      <p:sp>
        <p:nvSpPr>
          <p:cNvPr id="44" name="Прямоугольник 43"/>
          <p:cNvSpPr/>
          <p:nvPr/>
        </p:nvSpPr>
        <p:spPr>
          <a:xfrm>
            <a:off x="390370" y="1102405"/>
            <a:ext cx="11487999" cy="931024"/>
          </a:xfrm>
          <a:prstGeom prst="rect">
            <a:avLst/>
          </a:prstGeom>
        </p:spPr>
        <p:txBody>
          <a:bodyPr wrap="square" lIns="68580" tIns="34290" rIns="68580" bIns="34290">
            <a:spAutoFit/>
          </a:bodyPr>
          <a:lstStyle/>
          <a:p>
            <a:pPr algn="ctr" fontAlgn="base">
              <a:spcBef>
                <a:spcPct val="0"/>
              </a:spcBef>
              <a:spcAft>
                <a:spcPct val="0"/>
              </a:spcAft>
            </a:pPr>
            <a:r>
              <a:rPr lang="ru-RU" sz="1400" dirty="0" smtClean="0">
                <a:solidFill>
                  <a:schemeClr val="accent5">
                    <a:lumMod val="50000"/>
                  </a:schemeClr>
                </a:solidFill>
                <a:latin typeface="Arial" panose="020B0604020202020204" pitchFamily="34" charset="0"/>
                <a:ea typeface="Calibri" panose="020F0502020204030204" pitchFamily="34" charset="0"/>
                <a:cs typeface="Arial" pitchFamily="34" charset="0"/>
              </a:rPr>
              <a:t>Реализуется </a:t>
            </a:r>
            <a:r>
              <a:rPr lang="ru-RU" sz="1400" dirty="0">
                <a:solidFill>
                  <a:schemeClr val="accent5">
                    <a:lumMod val="50000"/>
                  </a:schemeClr>
                </a:solidFill>
                <a:latin typeface="Arial" panose="020B0604020202020204" pitchFamily="34" charset="0"/>
                <a:ea typeface="Calibri" panose="020F0502020204030204" pitchFamily="34" charset="0"/>
                <a:cs typeface="Arial" pitchFamily="34" charset="0"/>
              </a:rPr>
              <a:t>ПОСТАНОВЛЕНИЕ ПРАВИТЕЛЬСТВА НОВОСИБИРСКОЙ ОБЛАСТИ </a:t>
            </a:r>
          </a:p>
          <a:p>
            <a:pPr algn="ctr" fontAlgn="base">
              <a:spcBef>
                <a:spcPct val="0"/>
              </a:spcBef>
              <a:spcAft>
                <a:spcPct val="0"/>
              </a:spcAft>
            </a:pPr>
            <a:r>
              <a:rPr lang="ru-RU" sz="1400" dirty="0">
                <a:solidFill>
                  <a:schemeClr val="accent5">
                    <a:lumMod val="50000"/>
                  </a:schemeClr>
                </a:solidFill>
                <a:latin typeface="Arial" panose="020B0604020202020204" pitchFamily="34" charset="0"/>
                <a:ea typeface="Calibri" panose="020F0502020204030204" pitchFamily="34" charset="0"/>
                <a:cs typeface="Arial" pitchFamily="34" charset="0"/>
              </a:rPr>
              <a:t>от 09.12.2019 № 463-п «Об утверждении Плана мероприятий («дорожной карты») по реализации пилотного проекта по созданию системы долговременного ухода на территории Новосибирской области за гражданами пожилого возраста и инвалидами в рамках федерального проекта «Старшее поколение» национального проекта «Демография» на 2020-2022 годы»</a:t>
            </a:r>
          </a:p>
        </p:txBody>
      </p:sp>
      <p:sp>
        <p:nvSpPr>
          <p:cNvPr id="45" name="TextBox 44"/>
          <p:cNvSpPr txBox="1"/>
          <p:nvPr/>
        </p:nvSpPr>
        <p:spPr>
          <a:xfrm>
            <a:off x="1020165" y="5233243"/>
            <a:ext cx="2608538" cy="900246"/>
          </a:xfrm>
          <a:prstGeom prst="rect">
            <a:avLst/>
          </a:prstGeom>
          <a:noFill/>
        </p:spPr>
        <p:txBody>
          <a:bodyPr wrap="square" lIns="68580" tIns="34290" rIns="68580" bIns="34290" rtlCol="0">
            <a:spAutoFit/>
          </a:bodyPr>
          <a:lstStyle/>
          <a:p>
            <a:pPr fontAlgn="base">
              <a:spcBef>
                <a:spcPct val="0"/>
              </a:spcBef>
              <a:spcAft>
                <a:spcPct val="0"/>
              </a:spcAft>
            </a:pPr>
            <a:r>
              <a:rPr lang="ru-RU" dirty="0">
                <a:solidFill>
                  <a:srgbClr val="167EDC">
                    <a:lumMod val="50000"/>
                  </a:srgbClr>
                </a:solidFill>
                <a:latin typeface="Arial" pitchFamily="34" charset="0"/>
                <a:cs typeface="Arial" panose="020B0604020202020204" pitchFamily="34" charset="0"/>
              </a:rPr>
              <a:t>федеральный бюджет:</a:t>
            </a:r>
          </a:p>
          <a:p>
            <a:pPr fontAlgn="base">
              <a:spcBef>
                <a:spcPct val="0"/>
              </a:spcBef>
              <a:spcAft>
                <a:spcPct val="0"/>
              </a:spcAft>
            </a:pPr>
            <a:r>
              <a:rPr lang="ru-RU" dirty="0">
                <a:solidFill>
                  <a:srgbClr val="167EDC">
                    <a:lumMod val="50000"/>
                  </a:srgbClr>
                </a:solidFill>
                <a:latin typeface="Arial" pitchFamily="34" charset="0"/>
                <a:cs typeface="Arial" panose="020B0604020202020204" pitchFamily="34" charset="0"/>
              </a:rPr>
              <a:t>2020 год – 678,8 млн </a:t>
            </a:r>
          </a:p>
          <a:p>
            <a:pPr fontAlgn="base">
              <a:spcBef>
                <a:spcPct val="0"/>
              </a:spcBef>
              <a:spcAft>
                <a:spcPct val="0"/>
              </a:spcAft>
            </a:pPr>
            <a:r>
              <a:rPr lang="ru-RU" dirty="0">
                <a:solidFill>
                  <a:srgbClr val="167EDC">
                    <a:lumMod val="50000"/>
                  </a:srgbClr>
                </a:solidFill>
                <a:latin typeface="Arial" pitchFamily="34" charset="0"/>
                <a:cs typeface="Arial" panose="020B0604020202020204" pitchFamily="34" charset="0"/>
              </a:rPr>
              <a:t>2021 год – </a:t>
            </a:r>
            <a:r>
              <a:rPr lang="en-US" dirty="0" smtClean="0">
                <a:solidFill>
                  <a:srgbClr val="167EDC">
                    <a:lumMod val="50000"/>
                  </a:srgbClr>
                </a:solidFill>
                <a:latin typeface="Arial" pitchFamily="34" charset="0"/>
                <a:cs typeface="Arial" panose="020B0604020202020204" pitchFamily="34" charset="0"/>
              </a:rPr>
              <a:t>2</a:t>
            </a:r>
            <a:r>
              <a:rPr lang="ru-RU" dirty="0" smtClean="0">
                <a:solidFill>
                  <a:srgbClr val="167EDC">
                    <a:lumMod val="50000"/>
                  </a:srgbClr>
                </a:solidFill>
                <a:latin typeface="Arial" pitchFamily="34" charset="0"/>
                <a:cs typeface="Arial" panose="020B0604020202020204" pitchFamily="34" charset="0"/>
              </a:rPr>
              <a:t>57,2 </a:t>
            </a:r>
            <a:r>
              <a:rPr lang="ru-RU" dirty="0">
                <a:solidFill>
                  <a:srgbClr val="167EDC">
                    <a:lumMod val="50000"/>
                  </a:srgbClr>
                </a:solidFill>
                <a:latin typeface="Arial" pitchFamily="34" charset="0"/>
                <a:cs typeface="Arial" panose="020B0604020202020204" pitchFamily="34" charset="0"/>
              </a:rPr>
              <a:t>млн  </a:t>
            </a:r>
          </a:p>
        </p:txBody>
      </p:sp>
      <p:sp>
        <p:nvSpPr>
          <p:cNvPr id="46" name="Прямоугольник 45"/>
          <p:cNvSpPr/>
          <p:nvPr/>
        </p:nvSpPr>
        <p:spPr>
          <a:xfrm>
            <a:off x="439645" y="5021632"/>
            <a:ext cx="580520" cy="1300356"/>
          </a:xfrm>
          <a:prstGeom prst="rect">
            <a:avLst/>
          </a:prstGeom>
        </p:spPr>
        <p:txBody>
          <a:bodyPr wrap="square" lIns="68580" tIns="34290" rIns="68580" bIns="34290">
            <a:spAutoFit/>
          </a:bodyPr>
          <a:lstStyle/>
          <a:p>
            <a:pPr algn="ctr" fontAlgn="base">
              <a:spcBef>
                <a:spcPct val="0"/>
              </a:spcBef>
              <a:spcAft>
                <a:spcPct val="0"/>
              </a:spcAft>
            </a:pPr>
            <a:r>
              <a:rPr lang="ru-RU" sz="8000" dirty="0">
                <a:solidFill>
                  <a:srgbClr val="00B0F0"/>
                </a:solidFill>
                <a:latin typeface="Arial" panose="020B0604020202020204" pitchFamily="34" charset="0"/>
                <a:cs typeface="Arial" panose="020B0604020202020204" pitchFamily="34" charset="0"/>
              </a:rPr>
              <a:t>₽</a:t>
            </a:r>
          </a:p>
        </p:txBody>
      </p:sp>
      <p:sp>
        <p:nvSpPr>
          <p:cNvPr id="47" name="TextBox 46"/>
          <p:cNvSpPr txBox="1"/>
          <p:nvPr/>
        </p:nvSpPr>
        <p:spPr>
          <a:xfrm>
            <a:off x="163285" y="349459"/>
            <a:ext cx="11854543" cy="646331"/>
          </a:xfrm>
          <a:prstGeom prst="rect">
            <a:avLst/>
          </a:prstGeom>
          <a:noFill/>
        </p:spPr>
        <p:txBody>
          <a:bodyPr wrap="square" rtlCol="0">
            <a:spAutoFit/>
          </a:bodyPr>
          <a:lstStyle/>
          <a:p>
            <a:pPr algn="ctr"/>
            <a:r>
              <a:rPr lang="ru-RU" b="1" dirty="0" smtClean="0">
                <a:solidFill>
                  <a:schemeClr val="accent5">
                    <a:lumMod val="50000"/>
                  </a:schemeClr>
                </a:solidFill>
                <a:latin typeface="Arial" panose="020B0604020202020204" pitchFamily="34" charset="0"/>
                <a:cs typeface="Arial" pitchFamily="34" charset="0"/>
              </a:rPr>
              <a:t>РЕАЛИЗАЦИЯ РЕГИОНАЛЬНОГО ПРОЕКТА «СТАРШЕЕ ПОКОЛЕНИЕ»: РАЗВИТИЕ СИСТЕМЫ ДОЛГОВРЕМЕННОГО УХОДА</a:t>
            </a:r>
            <a:endParaRPr lang="ru-RU" b="1" dirty="0">
              <a:solidFill>
                <a:schemeClr val="accent5">
                  <a:lumMod val="50000"/>
                </a:schemeClr>
              </a:solidFill>
              <a:latin typeface="Arial" panose="020B0604020202020204" pitchFamily="34" charset="0"/>
              <a:cs typeface="Arial" pitchFamily="34" charset="0"/>
            </a:endParaRPr>
          </a:p>
        </p:txBody>
      </p:sp>
      <p:sp>
        <p:nvSpPr>
          <p:cNvPr id="49" name="TextBox 48"/>
          <p:cNvSpPr txBox="1"/>
          <p:nvPr/>
        </p:nvSpPr>
        <p:spPr>
          <a:xfrm>
            <a:off x="481887" y="4549822"/>
            <a:ext cx="2983262" cy="369332"/>
          </a:xfrm>
          <a:prstGeom prst="rect">
            <a:avLst/>
          </a:prstGeom>
          <a:noFill/>
        </p:spPr>
        <p:txBody>
          <a:bodyPr wrap="square" rtlCol="0">
            <a:spAutoFit/>
          </a:bodyPr>
          <a:lstStyle/>
          <a:p>
            <a:pPr algn="ctr"/>
            <a:r>
              <a:rPr lang="ru-RU" dirty="0" smtClean="0">
                <a:solidFill>
                  <a:schemeClr val="bg1"/>
                </a:solidFill>
                <a:latin typeface="Arial" panose="020B0604020202020204" pitchFamily="34" charset="0"/>
                <a:cs typeface="Arial" panose="020B0604020202020204" pitchFamily="34" charset="0"/>
              </a:rPr>
              <a:t>ФИНАНСИРОВАНИЕ</a:t>
            </a:r>
            <a:endParaRPr lang="ru-RU" dirty="0">
              <a:solidFill>
                <a:schemeClr val="bg1"/>
              </a:solidFill>
              <a:latin typeface="Arial" panose="020B0604020202020204" pitchFamily="34" charset="0"/>
              <a:cs typeface="Arial" panose="020B0604020202020204" pitchFamily="34" charset="0"/>
            </a:endParaRPr>
          </a:p>
        </p:txBody>
      </p:sp>
      <p:grpSp>
        <p:nvGrpSpPr>
          <p:cNvPr id="2" name="Группа 1"/>
          <p:cNvGrpSpPr/>
          <p:nvPr/>
        </p:nvGrpSpPr>
        <p:grpSpPr>
          <a:xfrm>
            <a:off x="5429437" y="4531615"/>
            <a:ext cx="5962827" cy="623283"/>
            <a:chOff x="4139117" y="4460495"/>
            <a:chExt cx="5962827" cy="623283"/>
          </a:xfrm>
        </p:grpSpPr>
        <p:sp>
          <p:nvSpPr>
            <p:cNvPr id="52" name="Прямоугольник 51"/>
            <p:cNvSpPr/>
            <p:nvPr/>
          </p:nvSpPr>
          <p:spPr>
            <a:xfrm>
              <a:off x="4139117" y="4460495"/>
              <a:ext cx="5962827" cy="623283"/>
            </a:xfrm>
            <a:prstGeom prst="rect">
              <a:avLst/>
            </a:prstGeom>
            <a:solidFill>
              <a:srgbClr val="A7E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TextBox 52"/>
            <p:cNvSpPr txBox="1"/>
            <p:nvPr/>
          </p:nvSpPr>
          <p:spPr>
            <a:xfrm>
              <a:off x="4520110" y="4614051"/>
              <a:ext cx="5048009" cy="369332"/>
            </a:xfrm>
            <a:prstGeom prst="rect">
              <a:avLst/>
            </a:prstGeom>
            <a:noFill/>
          </p:spPr>
          <p:txBody>
            <a:bodyPr wrap="square" rtlCol="0">
              <a:spAutoFit/>
            </a:bodyPr>
            <a:lstStyle/>
            <a:p>
              <a:pPr algn="ctr"/>
              <a:r>
                <a:rPr lang="ru-RU" dirty="0" smtClean="0">
                  <a:latin typeface="Arial" panose="020B0604020202020204" pitchFamily="34" charset="0"/>
                  <a:cs typeface="Arial" panose="020B0604020202020204" pitchFamily="34" charset="0"/>
                </a:rPr>
                <a:t>КОЛИЧЕСТВЕННЫЕ ПОКАЗАТЕЛИ </a:t>
              </a:r>
              <a:endParaRPr lang="ru-RU" dirty="0">
                <a:latin typeface="Arial" panose="020B0604020202020204" pitchFamily="34" charset="0"/>
                <a:cs typeface="Arial" panose="020B0604020202020204" pitchFamily="34" charset="0"/>
              </a:endParaRPr>
            </a:p>
          </p:txBody>
        </p:sp>
        <p:pic>
          <p:nvPicPr>
            <p:cNvPr id="54" name="Рисунок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33125" y="4578653"/>
              <a:ext cx="418369" cy="418392"/>
            </a:xfrm>
            <a:prstGeom prst="rect">
              <a:avLst/>
            </a:prstGeom>
          </p:spPr>
        </p:pic>
        <p:pic>
          <p:nvPicPr>
            <p:cNvPr id="55" name="Рисунок 54"/>
            <p:cNvPicPr>
              <a:picLocks noChangeAspect="1"/>
            </p:cNvPicPr>
            <p:nvPr/>
          </p:nvPicPr>
          <p:blipFill>
            <a:blip r:embed="rId4"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171833" y="4557385"/>
              <a:ext cx="450075" cy="450099"/>
            </a:xfrm>
            <a:prstGeom prst="rect">
              <a:avLst/>
            </a:prstGeom>
          </p:spPr>
        </p:pic>
      </p:grpSp>
      <p:sp>
        <p:nvSpPr>
          <p:cNvPr id="56" name="TextBox 55"/>
          <p:cNvSpPr txBox="1"/>
          <p:nvPr/>
        </p:nvSpPr>
        <p:spPr>
          <a:xfrm>
            <a:off x="4503564" y="5583324"/>
            <a:ext cx="7698954" cy="738664"/>
          </a:xfrm>
          <a:prstGeom prst="rect">
            <a:avLst/>
          </a:prstGeom>
          <a:noFill/>
        </p:spPr>
        <p:txBody>
          <a:bodyPr wrap="square" rtlCol="0">
            <a:spAutoFit/>
          </a:bodyPr>
          <a:lstStyle/>
          <a:p>
            <a:pPr algn="ctr"/>
            <a:r>
              <a:rPr lang="ru-RU" dirty="0" smtClean="0">
                <a:solidFill>
                  <a:schemeClr val="accent5">
                    <a:lumMod val="50000"/>
                  </a:schemeClr>
                </a:solidFill>
                <a:latin typeface="Arial" panose="020B0604020202020204" pitchFamily="34" charset="0"/>
                <a:cs typeface="Arial" panose="020B0604020202020204" pitchFamily="34" charset="0"/>
              </a:rPr>
              <a:t>Всего услугами в рамках долговременного ухода </a:t>
            </a:r>
            <a:endParaRPr lang="en-US" dirty="0" smtClean="0">
              <a:solidFill>
                <a:schemeClr val="accent5">
                  <a:lumMod val="50000"/>
                </a:schemeClr>
              </a:solidFill>
              <a:latin typeface="Arial" panose="020B0604020202020204" pitchFamily="34" charset="0"/>
              <a:cs typeface="Arial" panose="020B0604020202020204" pitchFamily="34" charset="0"/>
            </a:endParaRPr>
          </a:p>
          <a:p>
            <a:pPr algn="ctr"/>
            <a:r>
              <a:rPr lang="ru-RU" dirty="0" smtClean="0">
                <a:solidFill>
                  <a:schemeClr val="accent5">
                    <a:lumMod val="50000"/>
                  </a:schemeClr>
                </a:solidFill>
                <a:latin typeface="Arial" panose="020B0604020202020204" pitchFamily="34" charset="0"/>
                <a:cs typeface="Arial" panose="020B0604020202020204" pitchFamily="34" charset="0"/>
              </a:rPr>
              <a:t>охвачено </a:t>
            </a:r>
            <a:r>
              <a:rPr lang="ru-RU" sz="2400" b="1" dirty="0" smtClean="0">
                <a:solidFill>
                  <a:schemeClr val="accent5">
                    <a:lumMod val="50000"/>
                  </a:schemeClr>
                </a:solidFill>
                <a:latin typeface="Arial" panose="020B0604020202020204" pitchFamily="34" charset="0"/>
                <a:cs typeface="Arial" panose="020B0604020202020204" pitchFamily="34" charset="0"/>
              </a:rPr>
              <a:t>22 035 </a:t>
            </a:r>
            <a:r>
              <a:rPr lang="ru-RU" b="1" dirty="0" smtClean="0">
                <a:solidFill>
                  <a:schemeClr val="accent5">
                    <a:lumMod val="50000"/>
                  </a:schemeClr>
                </a:solidFill>
                <a:latin typeface="Arial" panose="020B0604020202020204" pitchFamily="34" charset="0"/>
                <a:cs typeface="Arial" panose="020B0604020202020204" pitchFamily="34" charset="0"/>
              </a:rPr>
              <a:t>человек</a:t>
            </a:r>
            <a:endParaRPr lang="ru-RU" dirty="0">
              <a:solidFill>
                <a:schemeClr val="accent5">
                  <a:lumMod val="50000"/>
                </a:schemeClr>
              </a:solidFill>
              <a:latin typeface="Arial" panose="020B0604020202020204" pitchFamily="34" charset="0"/>
              <a:cs typeface="Arial" panose="020B0604020202020204" pitchFamily="34" charset="0"/>
            </a:endParaRPr>
          </a:p>
        </p:txBody>
      </p:sp>
      <p:sp>
        <p:nvSpPr>
          <p:cNvPr id="48" name="TextBox 47"/>
          <p:cNvSpPr txBox="1"/>
          <p:nvPr/>
        </p:nvSpPr>
        <p:spPr>
          <a:xfrm>
            <a:off x="0" y="-3918"/>
            <a:ext cx="12192000" cy="276999"/>
          </a:xfrm>
          <a:prstGeom prst="rect">
            <a:avLst/>
          </a:prstGeom>
          <a:solidFill>
            <a:srgbClr val="28659C"/>
          </a:solidFill>
        </p:spPr>
        <p:txBody>
          <a:bodyPr wrap="square" rtlCol="0">
            <a:spAutoFit/>
          </a:bodyPr>
          <a:lstStyle/>
          <a:p>
            <a:pPr algn="r"/>
            <a:r>
              <a:rPr lang="ru-RU" sz="1200" b="1" dirty="0" smtClean="0">
                <a:solidFill>
                  <a:schemeClr val="bg1"/>
                </a:solidFill>
                <a:latin typeface="Arial" panose="020B0604020202020204" pitchFamily="34" charset="0"/>
                <a:cs typeface="Arial" panose="020B0604020202020204" pitchFamily="34" charset="0"/>
              </a:rPr>
              <a:t>КОЛЛЕГИЯ МИНИСТЕРСТВА ТРУДА И СОЦИАЛЬНОГО РАЗВИТИЯ НОВОСИБИРСКОЙ ОБЛАСТИ</a:t>
            </a:r>
            <a:endParaRPr lang="ru-RU" sz="1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4915601"/>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228601" y="1191383"/>
            <a:ext cx="11569699" cy="1190069"/>
          </a:xfrm>
          <a:prstGeom prst="rect">
            <a:avLst/>
          </a:prstGeom>
        </p:spPr>
        <p:txBody>
          <a:bodyPr wrap="square" lIns="91440" tIns="45720" rIns="91440" bIns="45720">
            <a:spAutoFit/>
          </a:bodyPr>
          <a:lstStyle/>
          <a:p>
            <a:pPr fontAlgn="base">
              <a:spcBef>
                <a:spcPct val="0"/>
              </a:spcBef>
              <a:spcAft>
                <a:spcPct val="0"/>
              </a:spcAft>
            </a:pPr>
            <a:r>
              <a:rPr lang="ru-RU" sz="1600" b="1" dirty="0">
                <a:solidFill>
                  <a:schemeClr val="accent5">
                    <a:lumMod val="50000"/>
                  </a:schemeClr>
                </a:solidFill>
                <a:latin typeface="Arial" pitchFamily="34" charset="0"/>
                <a:ea typeface="Calibri" panose="020F0502020204030204" pitchFamily="34" charset="0"/>
                <a:cs typeface="Arial" panose="020B0604020202020204" pitchFamily="34" charset="0"/>
              </a:rPr>
              <a:t>СОЗДАНЫ НА БАЗЕ 41 КОМПЛЕКСНОГО ЦЕНТРА СОЦИАЛЬНОГО ОБСЛУЖИВАНИЯ </a:t>
            </a:r>
            <a:r>
              <a:rPr lang="ru-RU" sz="1600" b="1" dirty="0" smtClean="0">
                <a:solidFill>
                  <a:schemeClr val="accent5">
                    <a:lumMod val="50000"/>
                  </a:schemeClr>
                </a:solidFill>
                <a:latin typeface="Arial" pitchFamily="34" charset="0"/>
                <a:ea typeface="Calibri" panose="020F0502020204030204" pitchFamily="34" charset="0"/>
                <a:cs typeface="Arial" panose="020B0604020202020204" pitchFamily="34" charset="0"/>
              </a:rPr>
              <a:t>НАСЕЛЕНИЯ</a:t>
            </a:r>
            <a:endParaRPr lang="ru-RU" sz="1600" u="sng" dirty="0">
              <a:solidFill>
                <a:schemeClr val="accent5">
                  <a:lumMod val="50000"/>
                </a:schemeClr>
              </a:solidFill>
              <a:latin typeface="Arial" pitchFamily="34" charset="0"/>
              <a:ea typeface="Calibri" panose="020F0502020204030204" pitchFamily="34" charset="0"/>
              <a:cs typeface="Arial" panose="020B0604020202020204" pitchFamily="34" charset="0"/>
            </a:endParaRPr>
          </a:p>
          <a:p>
            <a:pPr indent="-285744" algn="just" fontAlgn="base">
              <a:spcBef>
                <a:spcPts val="800"/>
              </a:spcBef>
              <a:buFont typeface="Wingdings" panose="05000000000000000000" pitchFamily="2" charset="2"/>
              <a:buChar char="q"/>
            </a:pPr>
            <a:r>
              <a:rPr lang="ru-RU" sz="1400" dirty="0">
                <a:solidFill>
                  <a:schemeClr val="accent5">
                    <a:lumMod val="50000"/>
                  </a:schemeClr>
                </a:solidFill>
                <a:latin typeface="Arial" pitchFamily="34" charset="0"/>
                <a:ea typeface="Calibri" panose="020F0502020204030204" pitchFamily="34" charset="0"/>
                <a:cs typeface="Arial" panose="020B0604020202020204" pitchFamily="34" charset="0"/>
              </a:rPr>
              <a:t>41 служба сиделок (помощников по уходу) на дому для граждан пожилого возраста, утративших способность к самообслуживанию и нуждающихся в постоянном постороннем уходе (работают </a:t>
            </a:r>
            <a:r>
              <a:rPr lang="ru-RU" sz="1400" b="1" dirty="0">
                <a:solidFill>
                  <a:schemeClr val="accent5">
                    <a:lumMod val="50000"/>
                  </a:schemeClr>
                </a:solidFill>
                <a:latin typeface="Arial" pitchFamily="34" charset="0"/>
                <a:ea typeface="Calibri" panose="020F0502020204030204" pitchFamily="34" charset="0"/>
                <a:cs typeface="Arial" panose="020B0604020202020204" pitchFamily="34" charset="0"/>
              </a:rPr>
              <a:t>444 сиделки</a:t>
            </a:r>
            <a:r>
              <a:rPr lang="ru-RU" sz="1400" dirty="0">
                <a:solidFill>
                  <a:schemeClr val="accent5">
                    <a:lumMod val="50000"/>
                  </a:schemeClr>
                </a:solidFill>
                <a:latin typeface="Arial" pitchFamily="34" charset="0"/>
                <a:ea typeface="Calibri" panose="020F0502020204030204" pitchFamily="34" charset="0"/>
                <a:cs typeface="Arial" panose="020B0604020202020204" pitchFamily="34" charset="0"/>
              </a:rPr>
              <a:t>, услуги сиделок получили  </a:t>
            </a:r>
            <a:r>
              <a:rPr lang="ru-RU" sz="1400" b="1" dirty="0">
                <a:solidFill>
                  <a:schemeClr val="accent5">
                    <a:lumMod val="50000"/>
                  </a:schemeClr>
                </a:solidFill>
                <a:latin typeface="Arial" pitchFamily="34" charset="0"/>
                <a:ea typeface="Calibri" panose="020F0502020204030204" pitchFamily="34" charset="0"/>
                <a:cs typeface="Arial" panose="020B0604020202020204" pitchFamily="34" charset="0"/>
              </a:rPr>
              <a:t>950 человек</a:t>
            </a:r>
            <a:r>
              <a:rPr lang="ru-RU" sz="1400" dirty="0">
                <a:solidFill>
                  <a:schemeClr val="accent5">
                    <a:lumMod val="50000"/>
                  </a:schemeClr>
                </a:solidFill>
                <a:latin typeface="Arial" pitchFamily="34" charset="0"/>
                <a:ea typeface="Calibri" panose="020F0502020204030204" pitchFamily="34" charset="0"/>
                <a:cs typeface="Arial" panose="020B0604020202020204" pitchFamily="34" charset="0"/>
              </a:rPr>
              <a:t>)</a:t>
            </a:r>
          </a:p>
          <a:p>
            <a:pPr indent="-285744" algn="just" fontAlgn="base">
              <a:spcBef>
                <a:spcPts val="800"/>
              </a:spcBef>
              <a:buFont typeface="Wingdings" panose="05000000000000000000" pitchFamily="2" charset="2"/>
              <a:buChar char="q"/>
            </a:pPr>
            <a:r>
              <a:rPr lang="ru-RU" sz="1400" dirty="0" smtClean="0">
                <a:solidFill>
                  <a:schemeClr val="accent5">
                    <a:lumMod val="50000"/>
                  </a:schemeClr>
                </a:solidFill>
                <a:latin typeface="Arial" pitchFamily="34" charset="0"/>
                <a:ea typeface="Calibri" panose="020F0502020204030204" pitchFamily="34" charset="0"/>
                <a:cs typeface="Arial" panose="020B0604020202020204" pitchFamily="34" charset="0"/>
              </a:rPr>
              <a:t>41 </a:t>
            </a:r>
            <a:r>
              <a:rPr lang="ru-RU" sz="1400" dirty="0">
                <a:solidFill>
                  <a:schemeClr val="accent5">
                    <a:lumMod val="50000"/>
                  </a:schemeClr>
                </a:solidFill>
                <a:latin typeface="Arial" pitchFamily="34" charset="0"/>
                <a:ea typeface="Calibri" panose="020F0502020204030204" pitchFamily="34" charset="0"/>
                <a:cs typeface="Arial" panose="020B0604020202020204" pitchFamily="34" charset="0"/>
              </a:rPr>
              <a:t>служба доставки граждан в отделения дневного пребывания (услугами охвачено </a:t>
            </a:r>
            <a:r>
              <a:rPr lang="ru-RU" sz="1400" b="1" dirty="0" smtClean="0">
                <a:solidFill>
                  <a:schemeClr val="accent5">
                    <a:lumMod val="50000"/>
                  </a:schemeClr>
                </a:solidFill>
                <a:latin typeface="Arial" pitchFamily="34" charset="0"/>
                <a:ea typeface="Calibri" panose="020F0502020204030204" pitchFamily="34" charset="0"/>
                <a:cs typeface="Arial" panose="020B0604020202020204" pitchFamily="34" charset="0"/>
              </a:rPr>
              <a:t>10 960 граждан</a:t>
            </a:r>
            <a:r>
              <a:rPr lang="ru-RU" sz="1400" dirty="0">
                <a:solidFill>
                  <a:schemeClr val="accent5">
                    <a:lumMod val="50000"/>
                  </a:schemeClr>
                </a:solidFill>
                <a:latin typeface="Arial" pitchFamily="34" charset="0"/>
                <a:ea typeface="Calibri" panose="020F0502020204030204" pitchFamily="34" charset="0"/>
                <a:cs typeface="Arial" panose="020B0604020202020204" pitchFamily="34" charset="0"/>
              </a:rPr>
              <a:t>) </a:t>
            </a:r>
          </a:p>
        </p:txBody>
      </p:sp>
      <p:sp>
        <p:nvSpPr>
          <p:cNvPr id="8" name="Прямоугольник 7"/>
          <p:cNvSpPr/>
          <p:nvPr/>
        </p:nvSpPr>
        <p:spPr>
          <a:xfrm>
            <a:off x="2174785" y="2524756"/>
            <a:ext cx="9462044" cy="2015936"/>
          </a:xfrm>
          <a:prstGeom prst="rect">
            <a:avLst/>
          </a:prstGeom>
        </p:spPr>
        <p:txBody>
          <a:bodyPr wrap="square" lIns="91440" tIns="45720" rIns="91440" bIns="45720">
            <a:spAutoFit/>
          </a:bodyPr>
          <a:lstStyle/>
          <a:p>
            <a:pPr algn="just" fontAlgn="base">
              <a:spcBef>
                <a:spcPct val="0"/>
              </a:spcBef>
              <a:spcAft>
                <a:spcPct val="0"/>
              </a:spcAft>
            </a:pPr>
            <a:r>
              <a:rPr lang="ru-RU" sz="1600" b="1" dirty="0">
                <a:solidFill>
                  <a:schemeClr val="accent5">
                    <a:lumMod val="50000"/>
                  </a:schemeClr>
                </a:solidFill>
                <a:latin typeface="Arial" pitchFamily="34" charset="0"/>
                <a:ea typeface="Calibri" panose="020F0502020204030204" pitchFamily="34" charset="0"/>
                <a:cs typeface="Arial" panose="020B0604020202020204" pitchFamily="34" charset="0"/>
              </a:rPr>
              <a:t>РАЗВИТИЕ СТАЦИОНАРОЗАМЕЩАЮЩИХ </a:t>
            </a:r>
            <a:r>
              <a:rPr lang="ru-RU" sz="1600" b="1" dirty="0" smtClean="0">
                <a:solidFill>
                  <a:schemeClr val="accent5">
                    <a:lumMod val="50000"/>
                  </a:schemeClr>
                </a:solidFill>
                <a:latin typeface="Arial" pitchFamily="34" charset="0"/>
                <a:ea typeface="Calibri" panose="020F0502020204030204" pitchFamily="34" charset="0"/>
                <a:cs typeface="Arial" panose="020B0604020202020204" pitchFamily="34" charset="0"/>
              </a:rPr>
              <a:t>ФОРМ</a:t>
            </a:r>
            <a:endParaRPr lang="ru-RU" sz="1600" b="1" dirty="0">
              <a:solidFill>
                <a:schemeClr val="accent5">
                  <a:lumMod val="50000"/>
                </a:schemeClr>
              </a:solidFill>
              <a:latin typeface="Arial" pitchFamily="34" charset="0"/>
              <a:ea typeface="Calibri" panose="020F0502020204030204" pitchFamily="34" charset="0"/>
              <a:cs typeface="Arial" panose="020B0604020202020204" pitchFamily="34" charset="0"/>
            </a:endParaRPr>
          </a:p>
          <a:p>
            <a:pPr marL="285744" indent="-285744" algn="just" fontAlgn="base">
              <a:spcBef>
                <a:spcPts val="800"/>
              </a:spcBef>
              <a:spcAft>
                <a:spcPts val="300"/>
              </a:spcAft>
              <a:buFont typeface="Wingdings" panose="05000000000000000000" pitchFamily="2" charset="2"/>
              <a:buChar char="q"/>
            </a:pPr>
            <a:r>
              <a:rPr lang="ru-RU" sz="1400" dirty="0">
                <a:solidFill>
                  <a:schemeClr val="accent5">
                    <a:lumMod val="50000"/>
                  </a:schemeClr>
                </a:solidFill>
                <a:latin typeface="Arial" pitchFamily="34" charset="0"/>
                <a:ea typeface="Calibri" panose="020F0502020204030204" pitchFamily="34" charset="0"/>
                <a:cs typeface="Arial" panose="020B0604020202020204" pitchFamily="34" charset="0"/>
              </a:rPr>
              <a:t>отделения с дневным пребыванием для граждан пожилого возраста и инвалидов с функционалом оказания социальных услуг на базе организаций социального обслуживания (услуги получили </a:t>
            </a:r>
            <a:r>
              <a:rPr lang="ru-RU" sz="1400" b="1" dirty="0">
                <a:solidFill>
                  <a:schemeClr val="accent5">
                    <a:lumMod val="50000"/>
                  </a:schemeClr>
                </a:solidFill>
                <a:latin typeface="Arial" pitchFamily="34" charset="0"/>
                <a:ea typeface="Calibri" panose="020F0502020204030204" pitchFamily="34" charset="0"/>
                <a:cs typeface="Arial" panose="020B0604020202020204" pitchFamily="34" charset="0"/>
              </a:rPr>
              <a:t>1 </a:t>
            </a:r>
            <a:r>
              <a:rPr lang="ru-RU" sz="1400" b="1" dirty="0" smtClean="0">
                <a:solidFill>
                  <a:schemeClr val="accent5">
                    <a:lumMod val="50000"/>
                  </a:schemeClr>
                </a:solidFill>
                <a:latin typeface="Arial" pitchFamily="34" charset="0"/>
                <a:ea typeface="Calibri" panose="020F0502020204030204" pitchFamily="34" charset="0"/>
                <a:cs typeface="Arial" panose="020B0604020202020204" pitchFamily="34" charset="0"/>
              </a:rPr>
              <a:t>880 </a:t>
            </a:r>
            <a:r>
              <a:rPr lang="ru-RU" sz="1400" b="1" dirty="0">
                <a:solidFill>
                  <a:schemeClr val="accent5">
                    <a:lumMod val="50000"/>
                  </a:schemeClr>
                </a:solidFill>
                <a:latin typeface="Arial" pitchFamily="34" charset="0"/>
                <a:ea typeface="Calibri" panose="020F0502020204030204" pitchFamily="34" charset="0"/>
                <a:cs typeface="Arial" panose="020B0604020202020204" pitchFamily="34" charset="0"/>
              </a:rPr>
              <a:t>человек</a:t>
            </a:r>
            <a:r>
              <a:rPr lang="ru-RU" sz="1400" dirty="0">
                <a:solidFill>
                  <a:schemeClr val="accent5">
                    <a:lumMod val="50000"/>
                  </a:schemeClr>
                </a:solidFill>
                <a:latin typeface="Arial" pitchFamily="34" charset="0"/>
                <a:ea typeface="Calibri" panose="020F0502020204030204" pitchFamily="34" charset="0"/>
                <a:cs typeface="Arial" panose="020B0604020202020204" pitchFamily="34" charset="0"/>
              </a:rPr>
              <a:t>)</a:t>
            </a:r>
          </a:p>
          <a:p>
            <a:pPr marL="285744" indent="-285744" algn="just" fontAlgn="base">
              <a:spcBef>
                <a:spcPts val="800"/>
              </a:spcBef>
              <a:spcAft>
                <a:spcPts val="300"/>
              </a:spcAft>
              <a:buFont typeface="Wingdings" panose="05000000000000000000" pitchFamily="2" charset="2"/>
              <a:buChar char="q"/>
            </a:pPr>
            <a:r>
              <a:rPr lang="ru-RU" sz="1400" dirty="0">
                <a:solidFill>
                  <a:schemeClr val="accent5">
                    <a:lumMod val="50000"/>
                  </a:schemeClr>
                </a:solidFill>
                <a:latin typeface="Arial" pitchFamily="34" charset="0"/>
                <a:ea typeface="Calibri" panose="020F0502020204030204" pitchFamily="34" charset="0"/>
                <a:cs typeface="Arial" panose="020B0604020202020204" pitchFamily="34" charset="0"/>
              </a:rPr>
              <a:t>«Школы ухода», «Патронажные службы» для обучения родственников (лиц), осуществляющих уход за гражданами пожилого возраста и инвалидами (услуги получили </a:t>
            </a:r>
            <a:r>
              <a:rPr lang="ru-RU" sz="1400" b="1" dirty="0" smtClean="0">
                <a:solidFill>
                  <a:schemeClr val="accent5">
                    <a:lumMod val="50000"/>
                  </a:schemeClr>
                </a:solidFill>
                <a:latin typeface="Arial" pitchFamily="34" charset="0"/>
                <a:ea typeface="Calibri" panose="020F0502020204030204" pitchFamily="34" charset="0"/>
                <a:cs typeface="Arial" panose="020B0604020202020204" pitchFamily="34" charset="0"/>
              </a:rPr>
              <a:t>3 620 человек</a:t>
            </a:r>
            <a:r>
              <a:rPr lang="ru-RU" sz="1400" dirty="0" smtClean="0">
                <a:solidFill>
                  <a:schemeClr val="accent5">
                    <a:lumMod val="50000"/>
                  </a:schemeClr>
                </a:solidFill>
                <a:latin typeface="Arial" pitchFamily="34" charset="0"/>
                <a:ea typeface="Calibri" panose="020F0502020204030204" pitchFamily="34" charset="0"/>
                <a:cs typeface="Arial" panose="020B0604020202020204" pitchFamily="34" charset="0"/>
              </a:rPr>
              <a:t>)</a:t>
            </a:r>
            <a:endParaRPr lang="ru-RU" sz="1400" dirty="0">
              <a:solidFill>
                <a:schemeClr val="accent5">
                  <a:lumMod val="50000"/>
                </a:schemeClr>
              </a:solidFill>
              <a:latin typeface="Arial" pitchFamily="34" charset="0"/>
              <a:ea typeface="Calibri" panose="020F0502020204030204" pitchFamily="34" charset="0"/>
              <a:cs typeface="Arial" panose="020B0604020202020204" pitchFamily="34" charset="0"/>
            </a:endParaRPr>
          </a:p>
          <a:p>
            <a:pPr marL="285744" indent="-285744" algn="just" fontAlgn="base">
              <a:spcBef>
                <a:spcPts val="800"/>
              </a:spcBef>
              <a:spcAft>
                <a:spcPct val="0"/>
              </a:spcAft>
              <a:buFont typeface="Wingdings" panose="05000000000000000000" pitchFamily="2" charset="2"/>
              <a:buChar char="q"/>
            </a:pPr>
            <a:r>
              <a:rPr lang="ru-RU" sz="1400" dirty="0">
                <a:solidFill>
                  <a:schemeClr val="accent5">
                    <a:lumMod val="50000"/>
                  </a:schemeClr>
                </a:solidFill>
                <a:latin typeface="Arial" pitchFamily="34" charset="0"/>
                <a:ea typeface="Calibri" panose="020F0502020204030204" pitchFamily="34" charset="0"/>
                <a:cs typeface="Arial" panose="020B0604020202020204" pitchFamily="34" charset="0"/>
              </a:rPr>
              <a:t>пункты проката технических средств реабилитации на базе учреждений социального обслуживания для пожилых и маломобильных лиц (услуги получили </a:t>
            </a:r>
            <a:r>
              <a:rPr lang="ru-RU" sz="1400" b="1" dirty="0" smtClean="0">
                <a:solidFill>
                  <a:schemeClr val="accent5">
                    <a:lumMod val="50000"/>
                  </a:schemeClr>
                </a:solidFill>
                <a:latin typeface="Arial" pitchFamily="34" charset="0"/>
                <a:ea typeface="Calibri" panose="020F0502020204030204" pitchFamily="34" charset="0"/>
                <a:cs typeface="Arial" panose="020B0604020202020204" pitchFamily="34" charset="0"/>
              </a:rPr>
              <a:t>4 060 человек</a:t>
            </a:r>
            <a:r>
              <a:rPr lang="ru-RU" sz="1400" dirty="0">
                <a:solidFill>
                  <a:schemeClr val="accent5">
                    <a:lumMod val="50000"/>
                  </a:schemeClr>
                </a:solidFill>
                <a:latin typeface="Arial" pitchFamily="34" charset="0"/>
                <a:ea typeface="Calibri" panose="020F0502020204030204" pitchFamily="34" charset="0"/>
                <a:cs typeface="Arial" panose="020B0604020202020204" pitchFamily="34" charset="0"/>
              </a:rPr>
              <a:t>)</a:t>
            </a:r>
          </a:p>
        </p:txBody>
      </p:sp>
      <p:pic>
        <p:nvPicPr>
          <p:cNvPr id="9" name="Рисунок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6748" y="2807985"/>
            <a:ext cx="1565451" cy="1522576"/>
          </a:xfrm>
          <a:prstGeom prst="rect">
            <a:avLst/>
          </a:prstGeom>
        </p:spPr>
      </p:pic>
      <p:sp>
        <p:nvSpPr>
          <p:cNvPr id="10" name="사각형: 둥근 위쪽 모서리 2">
            <a:extLst>
              <a:ext uri="{FF2B5EF4-FFF2-40B4-BE49-F238E27FC236}">
                <a16:creationId xmlns="" xmlns:a16="http://schemas.microsoft.com/office/drawing/2014/main" id="{C2108549-6940-41E8-8D38-0C47BE72D5AF}"/>
              </a:ext>
            </a:extLst>
          </p:cNvPr>
          <p:cNvSpPr/>
          <p:nvPr/>
        </p:nvSpPr>
        <p:spPr>
          <a:xfrm rot="16200000">
            <a:off x="5497096" y="-337922"/>
            <a:ext cx="1089721" cy="11512690"/>
          </a:xfrm>
          <a:prstGeom prst="round2SameRect">
            <a:avLst>
              <a:gd name="adj1" fmla="val 50000"/>
              <a:gd name="adj2"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fontAlgn="base">
              <a:spcBef>
                <a:spcPct val="0"/>
              </a:spcBef>
              <a:spcAft>
                <a:spcPct val="0"/>
              </a:spcAft>
            </a:pPr>
            <a:r>
              <a:rPr lang="ru-RU" sz="1600" b="1" dirty="0" smtClean="0">
                <a:solidFill>
                  <a:schemeClr val="accent5">
                    <a:lumMod val="50000"/>
                  </a:schemeClr>
                </a:solidFill>
                <a:latin typeface="Arial" panose="020B0604020202020204" pitchFamily="34" charset="0"/>
                <a:cs typeface="Arial" panose="020B0604020202020204" pitchFamily="34" charset="0"/>
              </a:rPr>
              <a:t>Реализуется пилотный </a:t>
            </a:r>
            <a:r>
              <a:rPr lang="ru-RU" sz="1600" b="1" dirty="0">
                <a:solidFill>
                  <a:schemeClr val="accent5">
                    <a:lumMod val="50000"/>
                  </a:schemeClr>
                </a:solidFill>
                <a:latin typeface="Arial" panose="020B0604020202020204" pitchFamily="34" charset="0"/>
                <a:cs typeface="Arial" panose="020B0604020202020204" pitchFamily="34" charset="0"/>
              </a:rPr>
              <a:t>проект по вовлечению частных медицинских организаций в оказание медико-социальных услуг лицам в возрасте 65 лет и старше, в том числе проживающих в сельской местности</a:t>
            </a:r>
          </a:p>
        </p:txBody>
      </p:sp>
      <p:sp>
        <p:nvSpPr>
          <p:cNvPr id="11" name="Прямоугольник 10"/>
          <p:cNvSpPr/>
          <p:nvPr/>
        </p:nvSpPr>
        <p:spPr>
          <a:xfrm>
            <a:off x="416748" y="6106175"/>
            <a:ext cx="10650655" cy="400110"/>
          </a:xfrm>
          <a:prstGeom prst="rect">
            <a:avLst/>
          </a:prstGeom>
        </p:spPr>
        <p:txBody>
          <a:bodyPr wrap="square">
            <a:spAutoFit/>
          </a:bodyPr>
          <a:lstStyle/>
          <a:p>
            <a:pPr algn="ctr" fontAlgn="base">
              <a:spcBef>
                <a:spcPct val="0"/>
              </a:spcBef>
              <a:spcAft>
                <a:spcPct val="0"/>
              </a:spcAft>
            </a:pPr>
            <a:r>
              <a:rPr lang="en-US" sz="2000" b="1" dirty="0" smtClean="0">
                <a:solidFill>
                  <a:schemeClr val="accent5">
                    <a:lumMod val="50000"/>
                  </a:schemeClr>
                </a:solidFill>
                <a:latin typeface="Arial" panose="020B0604020202020204" pitchFamily="34" charset="0"/>
                <a:cs typeface="Arial" panose="020B0604020202020204" pitchFamily="34" charset="0"/>
              </a:rPr>
              <a:t>6 </a:t>
            </a:r>
            <a:r>
              <a:rPr lang="ru-RU" sz="2000" b="1" dirty="0" smtClean="0">
                <a:solidFill>
                  <a:schemeClr val="accent5">
                    <a:lumMod val="50000"/>
                  </a:schemeClr>
                </a:solidFill>
                <a:latin typeface="Arial" panose="020B0604020202020204" pitchFamily="34" charset="0"/>
                <a:cs typeface="Arial" panose="020B0604020202020204" pitchFamily="34" charset="0"/>
              </a:rPr>
              <a:t>организаций</a:t>
            </a:r>
            <a:r>
              <a:rPr lang="ru-RU" sz="2000" dirty="0" smtClean="0">
                <a:solidFill>
                  <a:schemeClr val="accent5">
                    <a:lumMod val="50000"/>
                  </a:schemeClr>
                </a:solidFill>
                <a:latin typeface="Arial" panose="020B0604020202020204" pitchFamily="34" charset="0"/>
                <a:cs typeface="Arial" panose="020B0604020202020204" pitchFamily="34" charset="0"/>
              </a:rPr>
              <a:t>, охвачено </a:t>
            </a:r>
            <a:r>
              <a:rPr lang="ru-RU" sz="2000" b="1" dirty="0" smtClean="0">
                <a:solidFill>
                  <a:schemeClr val="accent5">
                    <a:lumMod val="50000"/>
                  </a:schemeClr>
                </a:solidFill>
                <a:latin typeface="Arial" panose="020B0604020202020204" pitchFamily="34" charset="0"/>
                <a:cs typeface="Arial" panose="020B0604020202020204" pitchFamily="34" charset="0"/>
              </a:rPr>
              <a:t>730 человек, </a:t>
            </a:r>
            <a:r>
              <a:rPr lang="ru-RU" sz="2000" dirty="0" smtClean="0">
                <a:solidFill>
                  <a:schemeClr val="accent5">
                    <a:lumMod val="50000"/>
                  </a:schemeClr>
                </a:solidFill>
                <a:latin typeface="Arial" panose="020B0604020202020204" pitchFamily="34" charset="0"/>
                <a:cs typeface="Arial" panose="020B0604020202020204" pitchFamily="34" charset="0"/>
              </a:rPr>
              <a:t>затрачено </a:t>
            </a:r>
            <a:r>
              <a:rPr lang="ru-RU" sz="2000" b="1" dirty="0" smtClean="0">
                <a:solidFill>
                  <a:schemeClr val="accent5">
                    <a:lumMod val="50000"/>
                  </a:schemeClr>
                </a:solidFill>
                <a:latin typeface="Arial" panose="020B0604020202020204" pitchFamily="34" charset="0"/>
                <a:cs typeface="Arial" panose="020B0604020202020204" pitchFamily="34" charset="0"/>
              </a:rPr>
              <a:t>207,63 млн руб</a:t>
            </a:r>
            <a:r>
              <a:rPr lang="ru-RU" sz="2000" dirty="0" smtClean="0">
                <a:solidFill>
                  <a:schemeClr val="accent5">
                    <a:lumMod val="50000"/>
                  </a:schemeClr>
                </a:solidFill>
                <a:latin typeface="Arial" panose="020B0604020202020204" pitchFamily="34" charset="0"/>
                <a:cs typeface="Arial" panose="020B0604020202020204" pitchFamily="34" charset="0"/>
              </a:rPr>
              <a:t>. </a:t>
            </a:r>
            <a:endParaRPr lang="ru-RU" sz="2000" dirty="0">
              <a:solidFill>
                <a:schemeClr val="accent5">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416748" y="447078"/>
            <a:ext cx="10773766" cy="646331"/>
          </a:xfrm>
          <a:prstGeom prst="rect">
            <a:avLst/>
          </a:prstGeom>
          <a:noFill/>
        </p:spPr>
        <p:txBody>
          <a:bodyPr wrap="square" rtlCol="0">
            <a:spAutoFit/>
          </a:bodyPr>
          <a:lstStyle/>
          <a:p>
            <a:pPr algn="ctr"/>
            <a:r>
              <a:rPr lang="ru-RU" b="1" dirty="0">
                <a:solidFill>
                  <a:schemeClr val="accent5">
                    <a:lumMod val="50000"/>
                  </a:schemeClr>
                </a:solidFill>
                <a:latin typeface="Arial" panose="020B0604020202020204" pitchFamily="34" charset="0"/>
                <a:cs typeface="Arial" pitchFamily="34" charset="0"/>
              </a:rPr>
              <a:t>РАЗВИТИЕ СОЦИАЛЬНОЙ ИНФРАСТРУКТУРЫ ПОДДЕРЖКИ </a:t>
            </a:r>
          </a:p>
          <a:p>
            <a:pPr algn="ctr"/>
            <a:r>
              <a:rPr lang="ru-RU" b="1" dirty="0">
                <a:solidFill>
                  <a:schemeClr val="accent5">
                    <a:lumMod val="50000"/>
                  </a:schemeClr>
                </a:solidFill>
                <a:latin typeface="Arial" panose="020B0604020202020204" pitchFamily="34" charset="0"/>
                <a:cs typeface="Arial" pitchFamily="34" charset="0"/>
              </a:rPr>
              <a:t>ГРАЖДАН </a:t>
            </a:r>
            <a:r>
              <a:rPr lang="ru-RU" b="1" dirty="0" smtClean="0">
                <a:solidFill>
                  <a:schemeClr val="accent5">
                    <a:lumMod val="50000"/>
                  </a:schemeClr>
                </a:solidFill>
                <a:latin typeface="Arial" panose="020B0604020202020204" pitchFamily="34" charset="0"/>
                <a:cs typeface="Arial" pitchFamily="34" charset="0"/>
              </a:rPr>
              <a:t>СТАРШЕГО </a:t>
            </a:r>
            <a:r>
              <a:rPr lang="ru-RU" b="1" dirty="0">
                <a:solidFill>
                  <a:schemeClr val="accent5">
                    <a:lumMod val="50000"/>
                  </a:schemeClr>
                </a:solidFill>
                <a:latin typeface="Arial" panose="020B0604020202020204" pitchFamily="34" charset="0"/>
                <a:cs typeface="Arial" pitchFamily="34" charset="0"/>
              </a:rPr>
              <a:t>ВОЗРАСТА </a:t>
            </a:r>
            <a:r>
              <a:rPr lang="ru-RU" b="1" dirty="0" smtClean="0">
                <a:solidFill>
                  <a:schemeClr val="accent5">
                    <a:lumMod val="50000"/>
                  </a:schemeClr>
                </a:solidFill>
                <a:latin typeface="Arial" panose="020B0604020202020204" pitchFamily="34" charset="0"/>
                <a:cs typeface="Arial" pitchFamily="34" charset="0"/>
              </a:rPr>
              <a:t>И ИНВАЛИДОВ</a:t>
            </a:r>
            <a:endParaRPr lang="ru-RU" b="1" dirty="0">
              <a:solidFill>
                <a:schemeClr val="accent5">
                  <a:lumMod val="50000"/>
                </a:schemeClr>
              </a:solidFill>
              <a:latin typeface="Arial" panose="020B0604020202020204" pitchFamily="34" charset="0"/>
              <a:cs typeface="Arial" pitchFamily="34" charset="0"/>
            </a:endParaRPr>
          </a:p>
        </p:txBody>
      </p:sp>
      <p:sp>
        <p:nvSpPr>
          <p:cNvPr id="12" name="TextBox 11"/>
          <p:cNvSpPr txBox="1"/>
          <p:nvPr/>
        </p:nvSpPr>
        <p:spPr>
          <a:xfrm>
            <a:off x="0" y="-3918"/>
            <a:ext cx="12192000" cy="276999"/>
          </a:xfrm>
          <a:prstGeom prst="rect">
            <a:avLst/>
          </a:prstGeom>
          <a:solidFill>
            <a:srgbClr val="28659C"/>
          </a:solidFill>
        </p:spPr>
        <p:txBody>
          <a:bodyPr wrap="square" rtlCol="0">
            <a:spAutoFit/>
          </a:bodyPr>
          <a:lstStyle/>
          <a:p>
            <a:pPr algn="r"/>
            <a:r>
              <a:rPr lang="ru-RU" sz="1200" b="1" dirty="0" smtClean="0">
                <a:solidFill>
                  <a:schemeClr val="bg1"/>
                </a:solidFill>
                <a:latin typeface="Arial" panose="020B0604020202020204" pitchFamily="34" charset="0"/>
                <a:cs typeface="Arial" panose="020B0604020202020204" pitchFamily="34" charset="0"/>
              </a:rPr>
              <a:t>КОЛЛЕГИЯ МИНИСТЕРСТВА ТРУДА И СОЦИАЛЬНОГО РАЗВИТИЯ НОВОСИБИРСКОЙ ОБЛАСТИ</a:t>
            </a:r>
            <a:endParaRPr lang="ru-RU" sz="1200" b="1" dirty="0">
              <a:solidFill>
                <a:schemeClr val="bg1"/>
              </a:solidFill>
              <a:latin typeface="Arial" panose="020B0604020202020204" pitchFamily="34" charset="0"/>
              <a:cs typeface="Arial" panose="020B0604020202020204" pitchFamily="34" charset="0"/>
            </a:endParaRPr>
          </a:p>
        </p:txBody>
      </p:sp>
      <p:sp>
        <p:nvSpPr>
          <p:cNvPr id="2" name="Стрелка вниз 1"/>
          <p:cNvSpPr/>
          <p:nvPr/>
        </p:nvSpPr>
        <p:spPr>
          <a:xfrm>
            <a:off x="5584371" y="5791201"/>
            <a:ext cx="293915" cy="314973"/>
          </a:xfrm>
          <a:prstGeom prst="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125468264"/>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918"/>
            <a:ext cx="12192000" cy="276999"/>
          </a:xfrm>
          <a:prstGeom prst="rect">
            <a:avLst/>
          </a:prstGeom>
          <a:solidFill>
            <a:srgbClr val="28659C"/>
          </a:solidFill>
        </p:spPr>
        <p:txBody>
          <a:bodyPr wrap="square" rtlCol="0">
            <a:spAutoFit/>
          </a:bodyPr>
          <a:lstStyle/>
          <a:p>
            <a:pPr algn="r"/>
            <a:r>
              <a:rPr lang="ru-RU" sz="1200" b="1" dirty="0" smtClean="0">
                <a:solidFill>
                  <a:schemeClr val="bg1"/>
                </a:solidFill>
                <a:latin typeface="Arial" panose="020B0604020202020204" pitchFamily="34" charset="0"/>
                <a:cs typeface="Arial" panose="020B0604020202020204" pitchFamily="34" charset="0"/>
              </a:rPr>
              <a:t>КОЛЛЕГИЯ МИНИСТЕРСТВА ТРУДА И СОЦИАЛЬНОГО РАЗВИТИЯ НОВОСИБИРСКОЙ ОБЛАСТИ</a:t>
            </a:r>
            <a:endParaRPr lang="ru-RU" sz="1200" b="1" dirty="0">
              <a:solidFill>
                <a:schemeClr val="bg1"/>
              </a:solidFill>
              <a:latin typeface="Arial" panose="020B0604020202020204" pitchFamily="34" charset="0"/>
              <a:cs typeface="Arial" panose="020B0604020202020204" pitchFamily="34" charset="0"/>
            </a:endParaRPr>
          </a:p>
        </p:txBody>
      </p:sp>
      <p:grpSp>
        <p:nvGrpSpPr>
          <p:cNvPr id="2" name="Группа 1"/>
          <p:cNvGrpSpPr/>
          <p:nvPr/>
        </p:nvGrpSpPr>
        <p:grpSpPr>
          <a:xfrm>
            <a:off x="5342528" y="871962"/>
            <a:ext cx="2057133" cy="2128903"/>
            <a:chOff x="129831" y="917170"/>
            <a:chExt cx="2057133" cy="2128903"/>
          </a:xfrm>
        </p:grpSpPr>
        <p:grpSp>
          <p:nvGrpSpPr>
            <p:cNvPr id="5" name="Group 10">
              <a:extLst>
                <a:ext uri="{FF2B5EF4-FFF2-40B4-BE49-F238E27FC236}">
                  <a16:creationId xmlns="" xmlns:a16="http://schemas.microsoft.com/office/drawing/2014/main" id="{63301642-9D0C-4CED-B970-D2B95709C24B}"/>
                </a:ext>
              </a:extLst>
            </p:cNvPr>
            <p:cNvGrpSpPr/>
            <p:nvPr/>
          </p:nvGrpSpPr>
          <p:grpSpPr>
            <a:xfrm rot="10800000">
              <a:off x="129831" y="917170"/>
              <a:ext cx="2057133" cy="2128903"/>
              <a:chOff x="3007364" y="818147"/>
              <a:chExt cx="1298909" cy="1503300"/>
            </a:xfrm>
            <a:solidFill>
              <a:srgbClr val="0079A4"/>
            </a:solidFill>
          </p:grpSpPr>
          <p:sp>
            <p:nvSpPr>
              <p:cNvPr id="6" name="Freeform 11">
                <a:extLst>
                  <a:ext uri="{FF2B5EF4-FFF2-40B4-BE49-F238E27FC236}">
                    <a16:creationId xmlns="" xmlns:a16="http://schemas.microsoft.com/office/drawing/2014/main" id="{6307741F-F6F6-4DE6-8259-13A197217F44}"/>
                  </a:ext>
                </a:extLst>
              </p:cNvPr>
              <p:cNvSpPr/>
              <p:nvPr/>
            </p:nvSpPr>
            <p:spPr>
              <a:xfrm>
                <a:off x="3082679" y="818147"/>
                <a:ext cx="1223594" cy="1503300"/>
              </a:xfrm>
              <a:custGeom>
                <a:avLst/>
                <a:gdLst>
                  <a:gd name="connsiteX0" fmla="*/ 1188269 w 1282367"/>
                  <a:gd name="connsiteY0" fmla="*/ 1133483 h 1503300"/>
                  <a:gd name="connsiteX1" fmla="*/ 1282367 w 1282367"/>
                  <a:gd name="connsiteY1" fmla="*/ 1133483 h 1503300"/>
                  <a:gd name="connsiteX2" fmla="*/ 1282367 w 1282367"/>
                  <a:gd name="connsiteY2" fmla="*/ 1503300 h 1503300"/>
                  <a:gd name="connsiteX3" fmla="*/ 0 w 1282367"/>
                  <a:gd name="connsiteY3" fmla="*/ 1503300 h 1503300"/>
                  <a:gd name="connsiteX4" fmla="*/ 0 w 1282367"/>
                  <a:gd name="connsiteY4" fmla="*/ 1420086 h 1503300"/>
                  <a:gd name="connsiteX5" fmla="*/ 1188269 w 1282367"/>
                  <a:gd name="connsiteY5" fmla="*/ 1420086 h 1503300"/>
                  <a:gd name="connsiteX6" fmla="*/ 0 w 1282367"/>
                  <a:gd name="connsiteY6" fmla="*/ 0 h 1503300"/>
                  <a:gd name="connsiteX7" fmla="*/ 1282367 w 1282367"/>
                  <a:gd name="connsiteY7" fmla="*/ 0 h 1503300"/>
                  <a:gd name="connsiteX8" fmla="*/ 1282367 w 1282367"/>
                  <a:gd name="connsiteY8" fmla="*/ 219083 h 1503300"/>
                  <a:gd name="connsiteX9" fmla="*/ 1188269 w 1282367"/>
                  <a:gd name="connsiteY9" fmla="*/ 219083 h 1503300"/>
                  <a:gd name="connsiteX10" fmla="*/ 1188269 w 1282367"/>
                  <a:gd name="connsiteY10" fmla="*/ 105212 h 1503300"/>
                  <a:gd name="connsiteX11" fmla="*/ 0 w 1282367"/>
                  <a:gd name="connsiteY11" fmla="*/ 105212 h 150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2367" h="1503300">
                    <a:moveTo>
                      <a:pt x="1188269" y="1133483"/>
                    </a:moveTo>
                    <a:lnTo>
                      <a:pt x="1282367" y="1133483"/>
                    </a:lnTo>
                    <a:lnTo>
                      <a:pt x="1282367" y="1503300"/>
                    </a:lnTo>
                    <a:lnTo>
                      <a:pt x="0" y="1503300"/>
                    </a:lnTo>
                    <a:lnTo>
                      <a:pt x="0" y="1420086"/>
                    </a:lnTo>
                    <a:lnTo>
                      <a:pt x="1188269" y="1420086"/>
                    </a:lnTo>
                    <a:close/>
                    <a:moveTo>
                      <a:pt x="0" y="0"/>
                    </a:moveTo>
                    <a:lnTo>
                      <a:pt x="1282367" y="0"/>
                    </a:lnTo>
                    <a:lnTo>
                      <a:pt x="1282367" y="219083"/>
                    </a:lnTo>
                    <a:lnTo>
                      <a:pt x="1188269" y="219083"/>
                    </a:lnTo>
                    <a:lnTo>
                      <a:pt x="1188269" y="105212"/>
                    </a:lnTo>
                    <a:lnTo>
                      <a:pt x="0" y="105212"/>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12">
                <a:extLst>
                  <a:ext uri="{FF2B5EF4-FFF2-40B4-BE49-F238E27FC236}">
                    <a16:creationId xmlns="" xmlns:a16="http://schemas.microsoft.com/office/drawing/2014/main" id="{4474EEFF-8553-4D4A-92C1-1DE15C86F071}"/>
                  </a:ext>
                </a:extLst>
              </p:cNvPr>
              <p:cNvSpPr/>
              <p:nvPr/>
            </p:nvSpPr>
            <p:spPr>
              <a:xfrm>
                <a:off x="3007364" y="818147"/>
                <a:ext cx="443687" cy="1503300"/>
              </a:xfrm>
              <a:custGeom>
                <a:avLst/>
                <a:gdLst>
                  <a:gd name="connsiteX0" fmla="*/ 0 w 534870"/>
                  <a:gd name="connsiteY0" fmla="*/ 0 h 1503300"/>
                  <a:gd name="connsiteX1" fmla="*/ 534870 w 534870"/>
                  <a:gd name="connsiteY1" fmla="*/ 0 h 1503300"/>
                  <a:gd name="connsiteX2" fmla="*/ 534870 w 534870"/>
                  <a:gd name="connsiteY2" fmla="*/ 105212 h 1503300"/>
                  <a:gd name="connsiteX3" fmla="*/ 95421 w 534870"/>
                  <a:gd name="connsiteY3" fmla="*/ 105212 h 1503300"/>
                  <a:gd name="connsiteX4" fmla="*/ 95421 w 534870"/>
                  <a:gd name="connsiteY4" fmla="*/ 1420086 h 1503300"/>
                  <a:gd name="connsiteX5" fmla="*/ 534870 w 534870"/>
                  <a:gd name="connsiteY5" fmla="*/ 1420086 h 1503300"/>
                  <a:gd name="connsiteX6" fmla="*/ 534870 w 534870"/>
                  <a:gd name="connsiteY6" fmla="*/ 1503300 h 1503300"/>
                  <a:gd name="connsiteX7" fmla="*/ 0 w 534870"/>
                  <a:gd name="connsiteY7" fmla="*/ 1503300 h 150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4870" h="1503300">
                    <a:moveTo>
                      <a:pt x="0" y="0"/>
                    </a:moveTo>
                    <a:lnTo>
                      <a:pt x="534870" y="0"/>
                    </a:lnTo>
                    <a:lnTo>
                      <a:pt x="534870" y="105212"/>
                    </a:lnTo>
                    <a:lnTo>
                      <a:pt x="95421" y="105212"/>
                    </a:lnTo>
                    <a:lnTo>
                      <a:pt x="95421" y="1420086"/>
                    </a:lnTo>
                    <a:lnTo>
                      <a:pt x="534870" y="1420086"/>
                    </a:lnTo>
                    <a:lnTo>
                      <a:pt x="534870" y="1503300"/>
                    </a:lnTo>
                    <a:lnTo>
                      <a:pt x="0" y="150330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355686" y="1258995"/>
              <a:ext cx="1479930" cy="1477328"/>
            </a:xfrm>
            <a:prstGeom prst="rect">
              <a:avLst/>
            </a:prstGeom>
            <a:noFill/>
          </p:spPr>
          <p:txBody>
            <a:bodyPr wrap="square" rtlCol="0">
              <a:spAutoFit/>
            </a:bodyPr>
            <a:lstStyle/>
            <a:p>
              <a:pPr algn="just"/>
              <a:r>
                <a:rPr lang="ru-RU" dirty="0" smtClean="0">
                  <a:solidFill>
                    <a:schemeClr val="accent5">
                      <a:lumMod val="50000"/>
                    </a:schemeClr>
                  </a:solidFill>
                  <a:latin typeface="Arial" panose="020B0604020202020204" pitchFamily="34" charset="0"/>
                  <a:cs typeface="Arial" panose="020B0604020202020204" pitchFamily="34" charset="0"/>
                </a:rPr>
                <a:t>Поддержка граждан пожилого возраста и инвалидов</a:t>
              </a:r>
            </a:p>
          </p:txBody>
        </p:sp>
      </p:grpSp>
      <p:sp>
        <p:nvSpPr>
          <p:cNvPr id="10" name="TextBox 9"/>
          <p:cNvSpPr txBox="1"/>
          <p:nvPr/>
        </p:nvSpPr>
        <p:spPr>
          <a:xfrm>
            <a:off x="262896" y="1250431"/>
            <a:ext cx="2896530" cy="369332"/>
          </a:xfrm>
          <a:prstGeom prst="rect">
            <a:avLst/>
          </a:prstGeom>
          <a:noFill/>
        </p:spPr>
        <p:txBody>
          <a:bodyPr wrap="square" rtlCol="0">
            <a:spAutoFit/>
          </a:bodyPr>
          <a:lstStyle/>
          <a:p>
            <a:pPr algn="ctr"/>
            <a:r>
              <a:rPr lang="ru-RU" dirty="0" smtClean="0">
                <a:solidFill>
                  <a:schemeClr val="accent5">
                    <a:lumMod val="50000"/>
                  </a:schemeClr>
                </a:solidFill>
                <a:latin typeface="Arial" panose="020B0604020202020204" pitchFamily="34" charset="0"/>
                <a:cs typeface="Arial" panose="020B0604020202020204" pitchFamily="34" charset="0"/>
              </a:rPr>
              <a:t>Информационная работа</a:t>
            </a:r>
            <a:endParaRPr lang="ru-RU" dirty="0">
              <a:solidFill>
                <a:schemeClr val="accent5">
                  <a:lumMod val="50000"/>
                </a:schemeClr>
              </a:solidFill>
              <a:latin typeface="Arial" panose="020B0604020202020204" pitchFamily="34" charset="0"/>
              <a:cs typeface="Arial" panose="020B0604020202020204" pitchFamily="34" charset="0"/>
            </a:endParaRPr>
          </a:p>
        </p:txBody>
      </p:sp>
      <p:sp>
        <p:nvSpPr>
          <p:cNvPr id="12" name="TextBox 11"/>
          <p:cNvSpPr txBox="1"/>
          <p:nvPr/>
        </p:nvSpPr>
        <p:spPr>
          <a:xfrm>
            <a:off x="261256" y="1849086"/>
            <a:ext cx="2989836" cy="369332"/>
          </a:xfrm>
          <a:prstGeom prst="rect">
            <a:avLst/>
          </a:prstGeom>
          <a:noFill/>
        </p:spPr>
        <p:txBody>
          <a:bodyPr wrap="square" rtlCol="0">
            <a:spAutoFit/>
          </a:bodyPr>
          <a:lstStyle/>
          <a:p>
            <a:pPr algn="ctr"/>
            <a:r>
              <a:rPr lang="ru-RU" dirty="0" smtClean="0">
                <a:solidFill>
                  <a:schemeClr val="accent5">
                    <a:lumMod val="50000"/>
                  </a:schemeClr>
                </a:solidFill>
                <a:latin typeface="Arial" panose="020B0604020202020204" pitchFamily="34" charset="0"/>
                <a:cs typeface="Arial" panose="020B0604020202020204" pitchFamily="34" charset="0"/>
              </a:rPr>
              <a:t>Консультационная работа</a:t>
            </a:r>
            <a:endParaRPr lang="ru-RU" dirty="0">
              <a:solidFill>
                <a:schemeClr val="accent5">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3640008" y="3628871"/>
            <a:ext cx="3735810" cy="1077218"/>
          </a:xfrm>
          <a:prstGeom prst="rect">
            <a:avLst/>
          </a:prstGeom>
          <a:noFill/>
        </p:spPr>
        <p:txBody>
          <a:bodyPr wrap="square" rtlCol="0">
            <a:spAutoFit/>
          </a:bodyPr>
          <a:lstStyle/>
          <a:p>
            <a:pPr algn="ctr"/>
            <a:r>
              <a:rPr lang="ru-RU" sz="1600" dirty="0">
                <a:solidFill>
                  <a:schemeClr val="accent5">
                    <a:lumMod val="50000"/>
                  </a:schemeClr>
                </a:solidFill>
                <a:latin typeface="Arial" panose="020B0604020202020204" pitchFamily="34" charset="0"/>
                <a:cs typeface="Arial" panose="020B0604020202020204" pitchFamily="34" charset="0"/>
              </a:rPr>
              <a:t>В государственных стационарных учреждениях социального обслуживания с 2020 года </a:t>
            </a:r>
            <a:r>
              <a:rPr lang="ru-RU" sz="1600" dirty="0" smtClean="0">
                <a:solidFill>
                  <a:schemeClr val="accent5">
                    <a:lumMod val="50000"/>
                  </a:schemeClr>
                </a:solidFill>
                <a:latin typeface="Arial" panose="020B0604020202020204" pitchFamily="34" charset="0"/>
                <a:cs typeface="Arial" panose="020B0604020202020204" pitchFamily="34" charset="0"/>
              </a:rPr>
              <a:t>действует особый сменный режим работы</a:t>
            </a:r>
            <a:endParaRPr lang="ru-RU" sz="1600" dirty="0">
              <a:solidFill>
                <a:schemeClr val="accent5">
                  <a:lumMod val="50000"/>
                </a:schemeClr>
              </a:solidFill>
              <a:latin typeface="Arial" panose="020B0604020202020204" pitchFamily="34" charset="0"/>
              <a:cs typeface="Arial" panose="020B0604020202020204" pitchFamily="34" charset="0"/>
            </a:endParaRPr>
          </a:p>
        </p:txBody>
      </p:sp>
      <p:grpSp>
        <p:nvGrpSpPr>
          <p:cNvPr id="15" name="Группа 14"/>
          <p:cNvGrpSpPr/>
          <p:nvPr/>
        </p:nvGrpSpPr>
        <p:grpSpPr>
          <a:xfrm>
            <a:off x="3773402" y="1239705"/>
            <a:ext cx="948432" cy="964980"/>
            <a:chOff x="5837482" y="4286141"/>
            <a:chExt cx="958258" cy="964980"/>
          </a:xfrm>
        </p:grpSpPr>
        <p:grpSp>
          <p:nvGrpSpPr>
            <p:cNvPr id="16" name="Secondary lines 04"/>
            <p:cNvGrpSpPr/>
            <p:nvPr/>
          </p:nvGrpSpPr>
          <p:grpSpPr>
            <a:xfrm rot="10800000">
              <a:off x="6468054" y="4480486"/>
              <a:ext cx="327686" cy="624712"/>
              <a:chOff x="2302931" y="2134838"/>
              <a:chExt cx="616077" cy="738664"/>
            </a:xfrm>
          </p:grpSpPr>
          <p:sp>
            <p:nvSpPr>
              <p:cNvPr id="26" name="Line 92"/>
              <p:cNvSpPr>
                <a:spLocks noChangeShapeType="1"/>
              </p:cNvSpPr>
              <p:nvPr/>
            </p:nvSpPr>
            <p:spPr bwMode="auto">
              <a:xfrm flipV="1">
                <a:off x="2397228" y="2498408"/>
                <a:ext cx="53959" cy="42434"/>
              </a:xfrm>
              <a:prstGeom prst="line">
                <a:avLst/>
              </a:prstGeom>
              <a:noFill/>
              <a:ln w="12700" cap="rnd">
                <a:solidFill>
                  <a:srgbClr val="29C7FF"/>
                </a:solidFill>
                <a:prstDash val="solid"/>
                <a:round/>
                <a:headEnd/>
                <a:tailEnd/>
              </a:ln>
            </p:spPr>
            <p:txBody>
              <a:bodyPr vert="horz" wrap="square" lIns="121920" tIns="60960" rIns="121920" bIns="60960" numCol="1" anchor="t" anchorCtr="0" compatLnSpc="1">
                <a:prstTxWarp prst="textNoShape">
                  <a:avLst/>
                </a:prstTxWarp>
              </a:bodyPr>
              <a:lstStyle/>
              <a:p>
                <a:endParaRPr lang="ru-RU" sz="2400"/>
              </a:p>
            </p:txBody>
          </p:sp>
          <p:sp>
            <p:nvSpPr>
              <p:cNvPr id="27" name="Line 93"/>
              <p:cNvSpPr>
                <a:spLocks noChangeShapeType="1"/>
              </p:cNvSpPr>
              <p:nvPr/>
            </p:nvSpPr>
            <p:spPr bwMode="auto">
              <a:xfrm flipV="1">
                <a:off x="2332792" y="2402015"/>
                <a:ext cx="149828" cy="115252"/>
              </a:xfrm>
              <a:prstGeom prst="line">
                <a:avLst/>
              </a:prstGeom>
              <a:noFill/>
              <a:ln w="12700" cap="rnd">
                <a:solidFill>
                  <a:srgbClr val="29C7FF"/>
                </a:solidFill>
                <a:prstDash val="solid"/>
                <a:round/>
                <a:headEnd/>
                <a:tailEnd/>
              </a:ln>
            </p:spPr>
            <p:txBody>
              <a:bodyPr vert="horz" wrap="square" lIns="121920" tIns="60960" rIns="121920" bIns="60960" numCol="1" anchor="t" anchorCtr="0" compatLnSpc="1">
                <a:prstTxWarp prst="textNoShape">
                  <a:avLst/>
                </a:prstTxWarp>
              </a:bodyPr>
              <a:lstStyle/>
              <a:p>
                <a:endParaRPr lang="ru-RU" sz="2400"/>
              </a:p>
            </p:txBody>
          </p:sp>
          <p:sp>
            <p:nvSpPr>
              <p:cNvPr id="28" name="Line 94"/>
              <p:cNvSpPr>
                <a:spLocks noChangeShapeType="1"/>
              </p:cNvSpPr>
              <p:nvPr/>
            </p:nvSpPr>
            <p:spPr bwMode="auto">
              <a:xfrm flipV="1">
                <a:off x="2508290" y="2360105"/>
                <a:ext cx="27242" cy="22003"/>
              </a:xfrm>
              <a:prstGeom prst="line">
                <a:avLst/>
              </a:prstGeom>
              <a:noFill/>
              <a:ln w="12700" cap="rnd">
                <a:solidFill>
                  <a:srgbClr val="29C7FF"/>
                </a:solidFill>
                <a:prstDash val="solid"/>
                <a:round/>
                <a:headEnd/>
                <a:tailEnd/>
              </a:ln>
            </p:spPr>
            <p:txBody>
              <a:bodyPr vert="horz" wrap="square" lIns="121920" tIns="60960" rIns="121920" bIns="60960" numCol="1" anchor="t" anchorCtr="0" compatLnSpc="1">
                <a:prstTxWarp prst="textNoShape">
                  <a:avLst/>
                </a:prstTxWarp>
              </a:bodyPr>
              <a:lstStyle/>
              <a:p>
                <a:endParaRPr lang="ru-RU" sz="2400"/>
              </a:p>
            </p:txBody>
          </p:sp>
          <p:sp>
            <p:nvSpPr>
              <p:cNvPr id="29" name="Line 95"/>
              <p:cNvSpPr>
                <a:spLocks noChangeShapeType="1"/>
              </p:cNvSpPr>
              <p:nvPr/>
            </p:nvSpPr>
            <p:spPr bwMode="auto">
              <a:xfrm flipV="1">
                <a:off x="2489954" y="2211324"/>
                <a:ext cx="332661" cy="257746"/>
              </a:xfrm>
              <a:prstGeom prst="line">
                <a:avLst/>
              </a:prstGeom>
              <a:noFill/>
              <a:ln w="12700" cap="rnd">
                <a:solidFill>
                  <a:srgbClr val="29C7FF"/>
                </a:solidFill>
                <a:prstDash val="solid"/>
                <a:round/>
                <a:headEnd/>
                <a:tailEnd/>
              </a:ln>
            </p:spPr>
            <p:txBody>
              <a:bodyPr vert="horz" wrap="square" lIns="121920" tIns="60960" rIns="121920" bIns="60960" numCol="1" anchor="t" anchorCtr="0" compatLnSpc="1">
                <a:prstTxWarp prst="textNoShape">
                  <a:avLst/>
                </a:prstTxWarp>
              </a:bodyPr>
              <a:lstStyle/>
              <a:p>
                <a:endParaRPr lang="ru-RU" sz="2400"/>
              </a:p>
            </p:txBody>
          </p:sp>
          <p:sp>
            <p:nvSpPr>
              <p:cNvPr id="30" name="Line 96"/>
              <p:cNvSpPr>
                <a:spLocks noChangeShapeType="1"/>
              </p:cNvSpPr>
              <p:nvPr/>
            </p:nvSpPr>
            <p:spPr bwMode="auto">
              <a:xfrm>
                <a:off x="2428137" y="2565464"/>
                <a:ext cx="217408" cy="167116"/>
              </a:xfrm>
              <a:prstGeom prst="line">
                <a:avLst/>
              </a:prstGeom>
              <a:noFill/>
              <a:ln w="12700" cap="rnd">
                <a:solidFill>
                  <a:srgbClr val="29C7FF"/>
                </a:solidFill>
                <a:prstDash val="solid"/>
                <a:round/>
                <a:headEnd/>
                <a:tailEnd/>
              </a:ln>
            </p:spPr>
            <p:txBody>
              <a:bodyPr vert="horz" wrap="square" lIns="121920" tIns="60960" rIns="121920" bIns="60960" numCol="1" anchor="t" anchorCtr="0" compatLnSpc="1">
                <a:prstTxWarp prst="textNoShape">
                  <a:avLst/>
                </a:prstTxWarp>
              </a:bodyPr>
              <a:lstStyle/>
              <a:p>
                <a:endParaRPr lang="ru-RU" sz="2400"/>
              </a:p>
            </p:txBody>
          </p:sp>
          <p:sp>
            <p:nvSpPr>
              <p:cNvPr id="31" name="Line 97"/>
              <p:cNvSpPr>
                <a:spLocks noChangeShapeType="1"/>
              </p:cNvSpPr>
              <p:nvPr/>
            </p:nvSpPr>
            <p:spPr bwMode="auto">
              <a:xfrm>
                <a:off x="2302931" y="2540841"/>
                <a:ext cx="241506" cy="186499"/>
              </a:xfrm>
              <a:prstGeom prst="line">
                <a:avLst/>
              </a:prstGeom>
              <a:noFill/>
              <a:ln w="12700" cap="rnd">
                <a:solidFill>
                  <a:srgbClr val="29C7FF"/>
                </a:solidFill>
                <a:prstDash val="solid"/>
                <a:round/>
                <a:headEnd/>
                <a:tailEnd/>
              </a:ln>
            </p:spPr>
            <p:txBody>
              <a:bodyPr vert="horz" wrap="square" lIns="121920" tIns="60960" rIns="121920" bIns="60960" numCol="1" anchor="t" anchorCtr="0" compatLnSpc="1">
                <a:prstTxWarp prst="textNoShape">
                  <a:avLst/>
                </a:prstTxWarp>
              </a:bodyPr>
              <a:lstStyle/>
              <a:p>
                <a:endParaRPr lang="ru-RU" sz="2400"/>
              </a:p>
            </p:txBody>
          </p:sp>
          <p:sp>
            <p:nvSpPr>
              <p:cNvPr id="32" name="Line 98"/>
              <p:cNvSpPr>
                <a:spLocks noChangeShapeType="1"/>
              </p:cNvSpPr>
              <p:nvPr/>
            </p:nvSpPr>
            <p:spPr bwMode="auto">
              <a:xfrm>
                <a:off x="2597349" y="2768203"/>
                <a:ext cx="86963" cy="68104"/>
              </a:xfrm>
              <a:prstGeom prst="line">
                <a:avLst/>
              </a:prstGeom>
              <a:noFill/>
              <a:ln w="12700" cap="rnd">
                <a:solidFill>
                  <a:srgbClr val="29C7FF"/>
                </a:solidFill>
                <a:prstDash val="solid"/>
                <a:round/>
                <a:headEnd/>
                <a:tailEnd/>
              </a:ln>
            </p:spPr>
            <p:txBody>
              <a:bodyPr vert="horz" wrap="square" lIns="121920" tIns="60960" rIns="121920" bIns="60960" numCol="1" anchor="t" anchorCtr="0" compatLnSpc="1">
                <a:prstTxWarp prst="textNoShape">
                  <a:avLst/>
                </a:prstTxWarp>
              </a:bodyPr>
              <a:lstStyle/>
              <a:p>
                <a:endParaRPr lang="ru-RU" sz="2400"/>
              </a:p>
            </p:txBody>
          </p:sp>
          <p:sp>
            <p:nvSpPr>
              <p:cNvPr id="33" name="Line 99"/>
              <p:cNvSpPr>
                <a:spLocks noChangeShapeType="1"/>
              </p:cNvSpPr>
              <p:nvPr/>
            </p:nvSpPr>
            <p:spPr bwMode="auto">
              <a:xfrm>
                <a:off x="2672787" y="2753535"/>
                <a:ext cx="12573" cy="11001"/>
              </a:xfrm>
              <a:prstGeom prst="line">
                <a:avLst/>
              </a:prstGeom>
              <a:noFill/>
              <a:ln w="12700" cap="rnd">
                <a:solidFill>
                  <a:srgbClr val="29C7FF"/>
                </a:solidFill>
                <a:prstDash val="solid"/>
                <a:round/>
                <a:headEnd/>
                <a:tailEnd/>
              </a:ln>
            </p:spPr>
            <p:txBody>
              <a:bodyPr vert="horz" wrap="square" lIns="121920" tIns="60960" rIns="121920" bIns="60960" numCol="1" anchor="t" anchorCtr="0" compatLnSpc="1">
                <a:prstTxWarp prst="textNoShape">
                  <a:avLst/>
                </a:prstTxWarp>
              </a:bodyPr>
              <a:lstStyle/>
              <a:p>
                <a:endParaRPr lang="ru-RU" sz="2400"/>
              </a:p>
            </p:txBody>
          </p:sp>
          <p:sp>
            <p:nvSpPr>
              <p:cNvPr id="34" name="Line 100"/>
              <p:cNvSpPr>
                <a:spLocks noChangeShapeType="1"/>
              </p:cNvSpPr>
              <p:nvPr/>
            </p:nvSpPr>
            <p:spPr bwMode="auto">
              <a:xfrm>
                <a:off x="2728841" y="2797016"/>
                <a:ext cx="55531" cy="44529"/>
              </a:xfrm>
              <a:prstGeom prst="line">
                <a:avLst/>
              </a:prstGeom>
              <a:noFill/>
              <a:ln w="12700" cap="rnd">
                <a:solidFill>
                  <a:srgbClr val="29C7FF"/>
                </a:solidFill>
                <a:prstDash val="solid"/>
                <a:round/>
                <a:headEnd/>
                <a:tailEnd/>
              </a:ln>
            </p:spPr>
            <p:txBody>
              <a:bodyPr vert="horz" wrap="square" lIns="121920" tIns="60960" rIns="121920" bIns="60960" numCol="1" anchor="t" anchorCtr="0" compatLnSpc="1">
                <a:prstTxWarp prst="textNoShape">
                  <a:avLst/>
                </a:prstTxWarp>
              </a:bodyPr>
              <a:lstStyle/>
              <a:p>
                <a:endParaRPr lang="ru-RU" sz="2400"/>
              </a:p>
            </p:txBody>
          </p:sp>
          <p:sp>
            <p:nvSpPr>
              <p:cNvPr id="35" name="Line 101"/>
              <p:cNvSpPr>
                <a:spLocks noChangeShapeType="1"/>
              </p:cNvSpPr>
              <p:nvPr/>
            </p:nvSpPr>
            <p:spPr bwMode="auto">
              <a:xfrm flipV="1">
                <a:off x="2852476" y="2166795"/>
                <a:ext cx="27242" cy="22527"/>
              </a:xfrm>
              <a:prstGeom prst="line">
                <a:avLst/>
              </a:prstGeom>
              <a:noFill/>
              <a:ln w="12700" cap="rnd">
                <a:solidFill>
                  <a:srgbClr val="29C7FF"/>
                </a:solidFill>
                <a:prstDash val="solid"/>
                <a:round/>
                <a:headEnd/>
                <a:tailEnd/>
              </a:ln>
            </p:spPr>
            <p:txBody>
              <a:bodyPr vert="horz" wrap="square" lIns="121920" tIns="60960" rIns="121920" bIns="60960" numCol="1" anchor="t" anchorCtr="0" compatLnSpc="1">
                <a:prstTxWarp prst="textNoShape">
                  <a:avLst/>
                </a:prstTxWarp>
              </a:bodyPr>
              <a:lstStyle/>
              <a:p>
                <a:endParaRPr lang="ru-RU" sz="2400"/>
              </a:p>
            </p:txBody>
          </p:sp>
          <p:sp>
            <p:nvSpPr>
              <p:cNvPr id="36" name="Freeform 102"/>
              <p:cNvSpPr>
                <a:spLocks/>
              </p:cNvSpPr>
              <p:nvPr/>
            </p:nvSpPr>
            <p:spPr bwMode="auto">
              <a:xfrm>
                <a:off x="2562773" y="2323957"/>
                <a:ext cx="17288" cy="17288"/>
              </a:xfrm>
              <a:custGeom>
                <a:avLst/>
                <a:gdLst/>
                <a:ahLst/>
                <a:cxnLst>
                  <a:cxn ang="0">
                    <a:pos x="5" y="13"/>
                  </a:cxn>
                  <a:cxn ang="0">
                    <a:pos x="1" y="5"/>
                  </a:cxn>
                  <a:cxn ang="0">
                    <a:pos x="9" y="1"/>
                  </a:cxn>
                  <a:cxn ang="0">
                    <a:pos x="13" y="9"/>
                  </a:cxn>
                  <a:cxn ang="0">
                    <a:pos x="5" y="13"/>
                  </a:cxn>
                </a:cxnLst>
                <a:rect l="0" t="0" r="r" b="b"/>
                <a:pathLst>
                  <a:path w="14" h="14">
                    <a:moveTo>
                      <a:pt x="5" y="13"/>
                    </a:moveTo>
                    <a:cubicBezTo>
                      <a:pt x="2" y="12"/>
                      <a:pt x="0" y="8"/>
                      <a:pt x="1" y="5"/>
                    </a:cubicBezTo>
                    <a:cubicBezTo>
                      <a:pt x="2" y="2"/>
                      <a:pt x="6" y="0"/>
                      <a:pt x="9" y="1"/>
                    </a:cubicBezTo>
                    <a:cubicBezTo>
                      <a:pt x="12" y="2"/>
                      <a:pt x="14" y="6"/>
                      <a:pt x="13" y="9"/>
                    </a:cubicBezTo>
                    <a:cubicBezTo>
                      <a:pt x="12" y="12"/>
                      <a:pt x="8" y="14"/>
                      <a:pt x="5" y="13"/>
                    </a:cubicBezTo>
                    <a:close/>
                  </a:path>
                </a:pathLst>
              </a:custGeom>
              <a:solidFill>
                <a:schemeClr val="bg1">
                  <a:lumMod val="75000"/>
                </a:schemeClr>
              </a:solidFill>
              <a:ln w="9525">
                <a:solidFill>
                  <a:srgbClr val="29C7FF"/>
                </a:solidFill>
                <a:round/>
                <a:headEnd/>
                <a:tailEnd/>
              </a:ln>
            </p:spPr>
            <p:txBody>
              <a:bodyPr vert="horz" wrap="square" lIns="121920" tIns="60960" rIns="121920" bIns="60960" numCol="1" anchor="t" anchorCtr="0" compatLnSpc="1">
                <a:prstTxWarp prst="textNoShape">
                  <a:avLst/>
                </a:prstTxWarp>
              </a:bodyPr>
              <a:lstStyle/>
              <a:p>
                <a:endParaRPr lang="ru-RU" sz="2400"/>
              </a:p>
            </p:txBody>
          </p:sp>
          <p:sp>
            <p:nvSpPr>
              <p:cNvPr id="37" name="Freeform 103"/>
              <p:cNvSpPr>
                <a:spLocks/>
              </p:cNvSpPr>
              <p:nvPr/>
            </p:nvSpPr>
            <p:spPr bwMode="auto">
              <a:xfrm>
                <a:off x="2903292" y="2134838"/>
                <a:ext cx="15716" cy="16240"/>
              </a:xfrm>
              <a:custGeom>
                <a:avLst/>
                <a:gdLst/>
                <a:ahLst/>
                <a:cxnLst>
                  <a:cxn ang="0">
                    <a:pos x="5" y="12"/>
                  </a:cxn>
                  <a:cxn ang="0">
                    <a:pos x="1" y="4"/>
                  </a:cxn>
                  <a:cxn ang="0">
                    <a:pos x="9" y="1"/>
                  </a:cxn>
                  <a:cxn ang="0">
                    <a:pos x="12" y="8"/>
                  </a:cxn>
                  <a:cxn ang="0">
                    <a:pos x="5" y="12"/>
                  </a:cxn>
                </a:cxnLst>
                <a:rect l="0" t="0" r="r" b="b"/>
                <a:pathLst>
                  <a:path w="13" h="13">
                    <a:moveTo>
                      <a:pt x="5" y="12"/>
                    </a:moveTo>
                    <a:cubicBezTo>
                      <a:pt x="2" y="11"/>
                      <a:pt x="0" y="8"/>
                      <a:pt x="1" y="4"/>
                    </a:cubicBezTo>
                    <a:cubicBezTo>
                      <a:pt x="2" y="1"/>
                      <a:pt x="5" y="0"/>
                      <a:pt x="9" y="1"/>
                    </a:cubicBezTo>
                    <a:cubicBezTo>
                      <a:pt x="12" y="2"/>
                      <a:pt x="13" y="5"/>
                      <a:pt x="12" y="8"/>
                    </a:cubicBezTo>
                    <a:cubicBezTo>
                      <a:pt x="11" y="11"/>
                      <a:pt x="8" y="13"/>
                      <a:pt x="5" y="12"/>
                    </a:cubicBezTo>
                    <a:close/>
                  </a:path>
                </a:pathLst>
              </a:custGeom>
              <a:solidFill>
                <a:schemeClr val="bg1">
                  <a:lumMod val="75000"/>
                </a:schemeClr>
              </a:solidFill>
              <a:ln w="9525">
                <a:solidFill>
                  <a:srgbClr val="29C7FF"/>
                </a:solidFill>
                <a:round/>
                <a:headEnd/>
                <a:tailEnd/>
              </a:ln>
            </p:spPr>
            <p:txBody>
              <a:bodyPr vert="horz" wrap="square" lIns="121920" tIns="60960" rIns="121920" bIns="60960" numCol="1" anchor="t" anchorCtr="0" compatLnSpc="1">
                <a:prstTxWarp prst="textNoShape">
                  <a:avLst/>
                </a:prstTxWarp>
              </a:bodyPr>
              <a:lstStyle/>
              <a:p>
                <a:endParaRPr lang="ru-RU" sz="2400"/>
              </a:p>
            </p:txBody>
          </p:sp>
          <p:sp>
            <p:nvSpPr>
              <p:cNvPr id="38" name="Freeform 104"/>
              <p:cNvSpPr>
                <a:spLocks/>
              </p:cNvSpPr>
              <p:nvPr/>
            </p:nvSpPr>
            <p:spPr bwMode="auto">
              <a:xfrm>
                <a:off x="2807946" y="2857262"/>
                <a:ext cx="17288" cy="16240"/>
              </a:xfrm>
              <a:custGeom>
                <a:avLst/>
                <a:gdLst/>
                <a:ahLst/>
                <a:cxnLst>
                  <a:cxn ang="0">
                    <a:pos x="5" y="12"/>
                  </a:cxn>
                  <a:cxn ang="0">
                    <a:pos x="1" y="5"/>
                  </a:cxn>
                  <a:cxn ang="0">
                    <a:pos x="9" y="1"/>
                  </a:cxn>
                  <a:cxn ang="0">
                    <a:pos x="13" y="8"/>
                  </a:cxn>
                  <a:cxn ang="0">
                    <a:pos x="5" y="12"/>
                  </a:cxn>
                </a:cxnLst>
                <a:rect l="0" t="0" r="r" b="b"/>
                <a:pathLst>
                  <a:path w="14" h="13">
                    <a:moveTo>
                      <a:pt x="5" y="12"/>
                    </a:moveTo>
                    <a:cubicBezTo>
                      <a:pt x="2" y="11"/>
                      <a:pt x="0" y="8"/>
                      <a:pt x="1" y="5"/>
                    </a:cubicBezTo>
                    <a:cubicBezTo>
                      <a:pt x="2" y="1"/>
                      <a:pt x="6" y="0"/>
                      <a:pt x="9" y="1"/>
                    </a:cubicBezTo>
                    <a:cubicBezTo>
                      <a:pt x="12" y="2"/>
                      <a:pt x="14" y="5"/>
                      <a:pt x="13" y="8"/>
                    </a:cubicBezTo>
                    <a:cubicBezTo>
                      <a:pt x="12" y="11"/>
                      <a:pt x="9" y="13"/>
                      <a:pt x="5" y="12"/>
                    </a:cubicBezTo>
                    <a:close/>
                  </a:path>
                </a:pathLst>
              </a:custGeom>
              <a:solidFill>
                <a:schemeClr val="bg1">
                  <a:lumMod val="75000"/>
                </a:schemeClr>
              </a:solidFill>
              <a:ln w="9525">
                <a:solidFill>
                  <a:srgbClr val="29C7FF"/>
                </a:solidFill>
                <a:round/>
                <a:headEnd/>
                <a:tailEnd/>
              </a:ln>
            </p:spPr>
            <p:txBody>
              <a:bodyPr vert="horz" wrap="square" lIns="121920" tIns="60960" rIns="121920" bIns="60960" numCol="1" anchor="t" anchorCtr="0" compatLnSpc="1">
                <a:prstTxWarp prst="textNoShape">
                  <a:avLst/>
                </a:prstTxWarp>
              </a:bodyPr>
              <a:lstStyle/>
              <a:p>
                <a:endParaRPr lang="ru-RU" sz="2400"/>
              </a:p>
            </p:txBody>
          </p:sp>
        </p:grpSp>
        <p:grpSp>
          <p:nvGrpSpPr>
            <p:cNvPr id="17" name="Arrow 04"/>
            <p:cNvGrpSpPr/>
            <p:nvPr/>
          </p:nvGrpSpPr>
          <p:grpSpPr>
            <a:xfrm rot="10800000">
              <a:off x="5837482" y="4286141"/>
              <a:ext cx="846522" cy="964980"/>
              <a:chOff x="2491003" y="1970331"/>
              <a:chExt cx="1591526" cy="1140994"/>
            </a:xfrm>
          </p:grpSpPr>
          <p:sp>
            <p:nvSpPr>
              <p:cNvPr id="18" name="Freeform 105"/>
              <p:cNvSpPr>
                <a:spLocks/>
              </p:cNvSpPr>
              <p:nvPr/>
            </p:nvSpPr>
            <p:spPr bwMode="auto">
              <a:xfrm>
                <a:off x="2491003" y="1970331"/>
                <a:ext cx="1591526" cy="1140994"/>
              </a:xfrm>
              <a:custGeom>
                <a:avLst/>
                <a:gdLst/>
                <a:ahLst/>
                <a:cxnLst>
                  <a:cxn ang="0">
                    <a:pos x="3038" y="323"/>
                  </a:cxn>
                  <a:cxn ang="0">
                    <a:pos x="1408" y="323"/>
                  </a:cxn>
                  <a:cxn ang="0">
                    <a:pos x="1408" y="0"/>
                  </a:cxn>
                  <a:cxn ang="0">
                    <a:pos x="0" y="1089"/>
                  </a:cxn>
                  <a:cxn ang="0">
                    <a:pos x="1408" y="2178"/>
                  </a:cxn>
                  <a:cxn ang="0">
                    <a:pos x="1408" y="1854"/>
                  </a:cxn>
                  <a:cxn ang="0">
                    <a:pos x="3038" y="1854"/>
                  </a:cxn>
                </a:cxnLst>
                <a:rect l="0" t="0" r="r" b="b"/>
                <a:pathLst>
                  <a:path w="3038" h="2178">
                    <a:moveTo>
                      <a:pt x="3038" y="323"/>
                    </a:moveTo>
                    <a:lnTo>
                      <a:pt x="1408" y="323"/>
                    </a:lnTo>
                    <a:lnTo>
                      <a:pt x="1408" y="0"/>
                    </a:lnTo>
                    <a:lnTo>
                      <a:pt x="0" y="1089"/>
                    </a:lnTo>
                    <a:lnTo>
                      <a:pt x="1408" y="2178"/>
                    </a:lnTo>
                    <a:lnTo>
                      <a:pt x="1408" y="1854"/>
                    </a:lnTo>
                    <a:lnTo>
                      <a:pt x="3038" y="1854"/>
                    </a:lnTo>
                  </a:path>
                </a:pathLst>
              </a:custGeom>
              <a:noFill/>
              <a:ln w="12700" cap="rnd">
                <a:solidFill>
                  <a:srgbClr val="008BBC"/>
                </a:solidFill>
                <a:prstDash val="solid"/>
                <a:round/>
                <a:headEnd/>
                <a:tailEnd/>
              </a:ln>
            </p:spPr>
            <p:txBody>
              <a:bodyPr vert="horz" wrap="square" lIns="121920" tIns="60960" rIns="121920" bIns="60960" numCol="1" anchor="t" anchorCtr="0" compatLnSpc="1">
                <a:prstTxWarp prst="textNoShape">
                  <a:avLst/>
                </a:prstTxWarp>
              </a:bodyPr>
              <a:lstStyle/>
              <a:p>
                <a:endParaRPr lang="ru-RU" sz="2400"/>
              </a:p>
            </p:txBody>
          </p:sp>
          <p:sp>
            <p:nvSpPr>
              <p:cNvPr id="19" name="Line 106"/>
              <p:cNvSpPr>
                <a:spLocks noChangeShapeType="1"/>
              </p:cNvSpPr>
              <p:nvPr/>
            </p:nvSpPr>
            <p:spPr bwMode="auto">
              <a:xfrm flipH="1">
                <a:off x="3410400" y="2879249"/>
                <a:ext cx="614787" cy="0"/>
              </a:xfrm>
              <a:prstGeom prst="line">
                <a:avLst/>
              </a:prstGeom>
              <a:noFill/>
              <a:ln w="12700" cap="rnd">
                <a:solidFill>
                  <a:srgbClr val="008BBC"/>
                </a:solidFill>
                <a:prstDash val="solid"/>
                <a:round/>
                <a:headEnd/>
                <a:tailEnd/>
              </a:ln>
            </p:spPr>
            <p:txBody>
              <a:bodyPr vert="horz" wrap="square" lIns="121920" tIns="60960" rIns="121920" bIns="60960" numCol="1" anchor="t" anchorCtr="0" compatLnSpc="1">
                <a:prstTxWarp prst="textNoShape">
                  <a:avLst/>
                </a:prstTxWarp>
              </a:bodyPr>
              <a:lstStyle/>
              <a:p>
                <a:endParaRPr lang="ru-RU" sz="2400"/>
              </a:p>
            </p:txBody>
          </p:sp>
          <p:sp>
            <p:nvSpPr>
              <p:cNvPr id="20" name="Oval 107"/>
              <p:cNvSpPr>
                <a:spLocks noChangeArrowheads="1"/>
              </p:cNvSpPr>
              <p:nvPr/>
            </p:nvSpPr>
            <p:spPr bwMode="auto">
              <a:xfrm>
                <a:off x="3352250" y="2849913"/>
                <a:ext cx="58150" cy="57102"/>
              </a:xfrm>
              <a:prstGeom prst="ellipse">
                <a:avLst/>
              </a:prstGeom>
              <a:noFill/>
              <a:ln w="12700" cap="rnd">
                <a:solidFill>
                  <a:srgbClr val="008BBC"/>
                </a:solidFill>
                <a:prstDash val="solid"/>
                <a:round/>
                <a:headEnd/>
                <a:tailEnd/>
              </a:ln>
            </p:spPr>
            <p:txBody>
              <a:bodyPr vert="horz" wrap="square" lIns="121920" tIns="60960" rIns="121920" bIns="60960" numCol="1" anchor="t" anchorCtr="0" compatLnSpc="1">
                <a:prstTxWarp prst="textNoShape">
                  <a:avLst/>
                </a:prstTxWarp>
              </a:bodyPr>
              <a:lstStyle/>
              <a:p>
                <a:endParaRPr lang="ru-RU" sz="2400"/>
              </a:p>
            </p:txBody>
          </p:sp>
          <p:sp>
            <p:nvSpPr>
              <p:cNvPr id="21" name="Line 108"/>
              <p:cNvSpPr>
                <a:spLocks noChangeShapeType="1"/>
              </p:cNvSpPr>
              <p:nvPr/>
            </p:nvSpPr>
            <p:spPr bwMode="auto">
              <a:xfrm flipH="1">
                <a:off x="3410400" y="2203455"/>
                <a:ext cx="614787" cy="0"/>
              </a:xfrm>
              <a:prstGeom prst="line">
                <a:avLst/>
              </a:prstGeom>
              <a:noFill/>
              <a:ln w="12700" cap="rnd">
                <a:solidFill>
                  <a:srgbClr val="008BBC"/>
                </a:solidFill>
                <a:prstDash val="solid"/>
                <a:round/>
                <a:headEnd/>
                <a:tailEnd/>
              </a:ln>
            </p:spPr>
            <p:txBody>
              <a:bodyPr vert="horz" wrap="square" lIns="121920" tIns="60960" rIns="121920" bIns="60960" numCol="1" anchor="t" anchorCtr="0" compatLnSpc="1">
                <a:prstTxWarp prst="textNoShape">
                  <a:avLst/>
                </a:prstTxWarp>
              </a:bodyPr>
              <a:lstStyle/>
              <a:p>
                <a:endParaRPr lang="ru-RU" sz="2400"/>
              </a:p>
            </p:txBody>
          </p:sp>
          <p:sp>
            <p:nvSpPr>
              <p:cNvPr id="22" name="Oval 109"/>
              <p:cNvSpPr>
                <a:spLocks noChangeArrowheads="1"/>
              </p:cNvSpPr>
              <p:nvPr/>
            </p:nvSpPr>
            <p:spPr bwMode="auto">
              <a:xfrm>
                <a:off x="3352250" y="2174643"/>
                <a:ext cx="58150" cy="56578"/>
              </a:xfrm>
              <a:prstGeom prst="ellipse">
                <a:avLst/>
              </a:prstGeom>
              <a:noFill/>
              <a:ln w="12700" cap="rnd">
                <a:solidFill>
                  <a:srgbClr val="008BBC"/>
                </a:solidFill>
                <a:prstDash val="solid"/>
                <a:round/>
                <a:headEnd/>
                <a:tailEnd/>
              </a:ln>
            </p:spPr>
            <p:txBody>
              <a:bodyPr vert="horz" wrap="square" lIns="121920" tIns="60960" rIns="121920" bIns="60960" numCol="1" anchor="t" anchorCtr="0" compatLnSpc="1">
                <a:prstTxWarp prst="textNoShape">
                  <a:avLst/>
                </a:prstTxWarp>
              </a:bodyPr>
              <a:lstStyle/>
              <a:p>
                <a:endParaRPr lang="ru-RU" sz="2400"/>
              </a:p>
            </p:txBody>
          </p:sp>
          <p:sp>
            <p:nvSpPr>
              <p:cNvPr id="23" name="Freeform 110"/>
              <p:cNvSpPr>
                <a:spLocks/>
              </p:cNvSpPr>
              <p:nvPr/>
            </p:nvSpPr>
            <p:spPr bwMode="auto">
              <a:xfrm>
                <a:off x="2588968" y="2366380"/>
                <a:ext cx="226314" cy="348899"/>
              </a:xfrm>
              <a:custGeom>
                <a:avLst/>
                <a:gdLst/>
                <a:ahLst/>
                <a:cxnLst>
                  <a:cxn ang="0">
                    <a:pos x="432" y="666"/>
                  </a:cxn>
                  <a:cxn ang="0">
                    <a:pos x="0" y="333"/>
                  </a:cxn>
                  <a:cxn ang="0">
                    <a:pos x="432" y="0"/>
                  </a:cxn>
                </a:cxnLst>
                <a:rect l="0" t="0" r="r" b="b"/>
                <a:pathLst>
                  <a:path w="432" h="666">
                    <a:moveTo>
                      <a:pt x="432" y="666"/>
                    </a:moveTo>
                    <a:lnTo>
                      <a:pt x="0" y="333"/>
                    </a:lnTo>
                    <a:lnTo>
                      <a:pt x="432" y="0"/>
                    </a:lnTo>
                  </a:path>
                </a:pathLst>
              </a:custGeom>
              <a:noFill/>
              <a:ln w="12700" cap="rnd">
                <a:solidFill>
                  <a:srgbClr val="008BBC"/>
                </a:solidFill>
                <a:prstDash val="solid"/>
                <a:round/>
                <a:headEnd/>
                <a:tailEnd/>
              </a:ln>
            </p:spPr>
            <p:txBody>
              <a:bodyPr vert="horz" wrap="square" lIns="121920" tIns="60960" rIns="121920" bIns="60960" numCol="1" anchor="t" anchorCtr="0" compatLnSpc="1">
                <a:prstTxWarp prst="textNoShape">
                  <a:avLst/>
                </a:prstTxWarp>
              </a:bodyPr>
              <a:lstStyle/>
              <a:p>
                <a:endParaRPr lang="ru-RU" sz="2400"/>
              </a:p>
            </p:txBody>
          </p:sp>
          <p:sp>
            <p:nvSpPr>
              <p:cNvPr id="24" name="Oval 111"/>
              <p:cNvSpPr>
                <a:spLocks noChangeArrowheads="1"/>
              </p:cNvSpPr>
              <p:nvPr/>
            </p:nvSpPr>
            <p:spPr bwMode="auto">
              <a:xfrm>
                <a:off x="2789073" y="2690656"/>
                <a:ext cx="50816" cy="50292"/>
              </a:xfrm>
              <a:prstGeom prst="ellipse">
                <a:avLst/>
              </a:prstGeom>
              <a:solidFill>
                <a:schemeClr val="accent1"/>
              </a:solidFill>
              <a:ln w="9525">
                <a:solidFill>
                  <a:srgbClr val="008BBC"/>
                </a:solidFill>
                <a:round/>
                <a:headEnd/>
                <a:tailEnd/>
              </a:ln>
            </p:spPr>
            <p:txBody>
              <a:bodyPr vert="horz" wrap="square" lIns="121920" tIns="60960" rIns="121920" bIns="60960" numCol="1" anchor="t" anchorCtr="0" compatLnSpc="1">
                <a:prstTxWarp prst="textNoShape">
                  <a:avLst/>
                </a:prstTxWarp>
              </a:bodyPr>
              <a:lstStyle/>
              <a:p>
                <a:endParaRPr lang="ru-RU" sz="2400"/>
              </a:p>
            </p:txBody>
          </p:sp>
          <p:sp>
            <p:nvSpPr>
              <p:cNvPr id="25" name="Oval 112"/>
              <p:cNvSpPr>
                <a:spLocks noChangeArrowheads="1"/>
              </p:cNvSpPr>
              <p:nvPr/>
            </p:nvSpPr>
            <p:spPr bwMode="auto">
              <a:xfrm>
                <a:off x="2789086" y="2340197"/>
                <a:ext cx="50816" cy="50816"/>
              </a:xfrm>
              <a:prstGeom prst="ellipse">
                <a:avLst/>
              </a:prstGeom>
              <a:solidFill>
                <a:schemeClr val="accent1"/>
              </a:solidFill>
              <a:ln w="9525">
                <a:solidFill>
                  <a:srgbClr val="008BBC"/>
                </a:solidFill>
                <a:round/>
                <a:headEnd/>
                <a:tailEnd/>
              </a:ln>
            </p:spPr>
            <p:txBody>
              <a:bodyPr vert="horz" wrap="square" lIns="121920" tIns="60960" rIns="121920" bIns="60960" numCol="1" anchor="t" anchorCtr="0" compatLnSpc="1">
                <a:prstTxWarp prst="textNoShape">
                  <a:avLst/>
                </a:prstTxWarp>
              </a:bodyPr>
              <a:lstStyle/>
              <a:p>
                <a:endParaRPr lang="ru-RU" sz="2400"/>
              </a:p>
            </p:txBody>
          </p:sp>
        </p:grpSp>
      </p:grpSp>
      <p:sp>
        <p:nvSpPr>
          <p:cNvPr id="88" name="TextBox 87"/>
          <p:cNvSpPr txBox="1"/>
          <p:nvPr/>
        </p:nvSpPr>
        <p:spPr>
          <a:xfrm>
            <a:off x="1095651" y="349669"/>
            <a:ext cx="10192511" cy="369332"/>
          </a:xfrm>
          <a:prstGeom prst="rect">
            <a:avLst/>
          </a:prstGeom>
          <a:noFill/>
        </p:spPr>
        <p:txBody>
          <a:bodyPr wrap="square" rtlCol="0">
            <a:spAutoFit/>
          </a:bodyPr>
          <a:lstStyle/>
          <a:p>
            <a:r>
              <a:rPr lang="ru-RU" b="1" dirty="0" smtClean="0">
                <a:solidFill>
                  <a:schemeClr val="accent5">
                    <a:lumMod val="50000"/>
                  </a:schemeClr>
                </a:solidFill>
                <a:latin typeface="Arial" panose="020B0604020202020204" pitchFamily="34" charset="0"/>
                <a:cs typeface="Arial" pitchFamily="34" charset="0"/>
              </a:rPr>
              <a:t>ПОДДЕРЖКА СОЦИАЛЬНО УЯЗВИМЫХ КАТЕГОРИЙ ГРАЖДАН В ПЕРИОД ПАНДЕМИИ</a:t>
            </a:r>
            <a:endParaRPr lang="ru-RU" b="1" dirty="0">
              <a:solidFill>
                <a:schemeClr val="accent5">
                  <a:lumMod val="50000"/>
                </a:schemeClr>
              </a:solidFill>
              <a:latin typeface="Arial" panose="020B0604020202020204" pitchFamily="34" charset="0"/>
              <a:cs typeface="Arial" pitchFamily="34" charset="0"/>
            </a:endParaRPr>
          </a:p>
        </p:txBody>
      </p:sp>
      <p:grpSp>
        <p:nvGrpSpPr>
          <p:cNvPr id="89" name="Группа 88"/>
          <p:cNvGrpSpPr/>
          <p:nvPr/>
        </p:nvGrpSpPr>
        <p:grpSpPr>
          <a:xfrm rot="5400000">
            <a:off x="5117304" y="4605896"/>
            <a:ext cx="475024" cy="658786"/>
            <a:chOff x="5837482" y="4286141"/>
            <a:chExt cx="958258" cy="964980"/>
          </a:xfrm>
        </p:grpSpPr>
        <p:grpSp>
          <p:nvGrpSpPr>
            <p:cNvPr id="90" name="Secondary lines 04"/>
            <p:cNvGrpSpPr/>
            <p:nvPr/>
          </p:nvGrpSpPr>
          <p:grpSpPr>
            <a:xfrm rot="10800000">
              <a:off x="6468054" y="4480486"/>
              <a:ext cx="327686" cy="624712"/>
              <a:chOff x="2302931" y="2134838"/>
              <a:chExt cx="616077" cy="738664"/>
            </a:xfrm>
          </p:grpSpPr>
          <p:sp>
            <p:nvSpPr>
              <p:cNvPr id="100" name="Line 92"/>
              <p:cNvSpPr>
                <a:spLocks noChangeShapeType="1"/>
              </p:cNvSpPr>
              <p:nvPr/>
            </p:nvSpPr>
            <p:spPr bwMode="auto">
              <a:xfrm flipV="1">
                <a:off x="2397228" y="2498408"/>
                <a:ext cx="53959" cy="42434"/>
              </a:xfrm>
              <a:prstGeom prst="line">
                <a:avLst/>
              </a:prstGeom>
              <a:noFill/>
              <a:ln w="12700" cap="rnd">
                <a:solidFill>
                  <a:srgbClr val="29C7FF"/>
                </a:solidFill>
                <a:prstDash val="solid"/>
                <a:round/>
                <a:headEnd/>
                <a:tailEnd/>
              </a:ln>
            </p:spPr>
            <p:txBody>
              <a:bodyPr vert="horz" wrap="square" lIns="121920" tIns="60960" rIns="121920" bIns="60960" numCol="1" anchor="t" anchorCtr="0" compatLnSpc="1">
                <a:prstTxWarp prst="textNoShape">
                  <a:avLst/>
                </a:prstTxWarp>
              </a:bodyPr>
              <a:lstStyle/>
              <a:p>
                <a:endParaRPr lang="ru-RU" sz="2400"/>
              </a:p>
            </p:txBody>
          </p:sp>
          <p:sp>
            <p:nvSpPr>
              <p:cNvPr id="101" name="Line 93"/>
              <p:cNvSpPr>
                <a:spLocks noChangeShapeType="1"/>
              </p:cNvSpPr>
              <p:nvPr/>
            </p:nvSpPr>
            <p:spPr bwMode="auto">
              <a:xfrm flipV="1">
                <a:off x="2332792" y="2402015"/>
                <a:ext cx="149828" cy="115252"/>
              </a:xfrm>
              <a:prstGeom prst="line">
                <a:avLst/>
              </a:prstGeom>
              <a:noFill/>
              <a:ln w="12700" cap="rnd">
                <a:solidFill>
                  <a:srgbClr val="29C7FF"/>
                </a:solidFill>
                <a:prstDash val="solid"/>
                <a:round/>
                <a:headEnd/>
                <a:tailEnd/>
              </a:ln>
            </p:spPr>
            <p:txBody>
              <a:bodyPr vert="horz" wrap="square" lIns="121920" tIns="60960" rIns="121920" bIns="60960" numCol="1" anchor="t" anchorCtr="0" compatLnSpc="1">
                <a:prstTxWarp prst="textNoShape">
                  <a:avLst/>
                </a:prstTxWarp>
              </a:bodyPr>
              <a:lstStyle/>
              <a:p>
                <a:endParaRPr lang="ru-RU" sz="2400"/>
              </a:p>
            </p:txBody>
          </p:sp>
          <p:sp>
            <p:nvSpPr>
              <p:cNvPr id="102" name="Line 94"/>
              <p:cNvSpPr>
                <a:spLocks noChangeShapeType="1"/>
              </p:cNvSpPr>
              <p:nvPr/>
            </p:nvSpPr>
            <p:spPr bwMode="auto">
              <a:xfrm flipV="1">
                <a:off x="2508290" y="2360105"/>
                <a:ext cx="27242" cy="22003"/>
              </a:xfrm>
              <a:prstGeom prst="line">
                <a:avLst/>
              </a:prstGeom>
              <a:noFill/>
              <a:ln w="12700" cap="rnd">
                <a:solidFill>
                  <a:srgbClr val="29C7FF"/>
                </a:solidFill>
                <a:prstDash val="solid"/>
                <a:round/>
                <a:headEnd/>
                <a:tailEnd/>
              </a:ln>
            </p:spPr>
            <p:txBody>
              <a:bodyPr vert="horz" wrap="square" lIns="121920" tIns="60960" rIns="121920" bIns="60960" numCol="1" anchor="t" anchorCtr="0" compatLnSpc="1">
                <a:prstTxWarp prst="textNoShape">
                  <a:avLst/>
                </a:prstTxWarp>
              </a:bodyPr>
              <a:lstStyle/>
              <a:p>
                <a:endParaRPr lang="ru-RU" sz="2400"/>
              </a:p>
            </p:txBody>
          </p:sp>
          <p:sp>
            <p:nvSpPr>
              <p:cNvPr id="103" name="Line 95"/>
              <p:cNvSpPr>
                <a:spLocks noChangeShapeType="1"/>
              </p:cNvSpPr>
              <p:nvPr/>
            </p:nvSpPr>
            <p:spPr bwMode="auto">
              <a:xfrm flipV="1">
                <a:off x="2489954" y="2211324"/>
                <a:ext cx="332661" cy="257746"/>
              </a:xfrm>
              <a:prstGeom prst="line">
                <a:avLst/>
              </a:prstGeom>
              <a:noFill/>
              <a:ln w="12700" cap="rnd">
                <a:solidFill>
                  <a:srgbClr val="29C7FF"/>
                </a:solidFill>
                <a:prstDash val="solid"/>
                <a:round/>
                <a:headEnd/>
                <a:tailEnd/>
              </a:ln>
            </p:spPr>
            <p:txBody>
              <a:bodyPr vert="horz" wrap="square" lIns="121920" tIns="60960" rIns="121920" bIns="60960" numCol="1" anchor="t" anchorCtr="0" compatLnSpc="1">
                <a:prstTxWarp prst="textNoShape">
                  <a:avLst/>
                </a:prstTxWarp>
              </a:bodyPr>
              <a:lstStyle/>
              <a:p>
                <a:endParaRPr lang="ru-RU" sz="2400"/>
              </a:p>
            </p:txBody>
          </p:sp>
          <p:sp>
            <p:nvSpPr>
              <p:cNvPr id="104" name="Line 96"/>
              <p:cNvSpPr>
                <a:spLocks noChangeShapeType="1"/>
              </p:cNvSpPr>
              <p:nvPr/>
            </p:nvSpPr>
            <p:spPr bwMode="auto">
              <a:xfrm>
                <a:off x="2428137" y="2565464"/>
                <a:ext cx="217408" cy="167116"/>
              </a:xfrm>
              <a:prstGeom prst="line">
                <a:avLst/>
              </a:prstGeom>
              <a:noFill/>
              <a:ln w="12700" cap="rnd">
                <a:solidFill>
                  <a:srgbClr val="29C7FF"/>
                </a:solidFill>
                <a:prstDash val="solid"/>
                <a:round/>
                <a:headEnd/>
                <a:tailEnd/>
              </a:ln>
            </p:spPr>
            <p:txBody>
              <a:bodyPr vert="horz" wrap="square" lIns="121920" tIns="60960" rIns="121920" bIns="60960" numCol="1" anchor="t" anchorCtr="0" compatLnSpc="1">
                <a:prstTxWarp prst="textNoShape">
                  <a:avLst/>
                </a:prstTxWarp>
              </a:bodyPr>
              <a:lstStyle/>
              <a:p>
                <a:endParaRPr lang="ru-RU" sz="2400"/>
              </a:p>
            </p:txBody>
          </p:sp>
          <p:sp>
            <p:nvSpPr>
              <p:cNvPr id="105" name="Line 97"/>
              <p:cNvSpPr>
                <a:spLocks noChangeShapeType="1"/>
              </p:cNvSpPr>
              <p:nvPr/>
            </p:nvSpPr>
            <p:spPr bwMode="auto">
              <a:xfrm>
                <a:off x="2302931" y="2540841"/>
                <a:ext cx="241506" cy="186499"/>
              </a:xfrm>
              <a:prstGeom prst="line">
                <a:avLst/>
              </a:prstGeom>
              <a:noFill/>
              <a:ln w="12700" cap="rnd">
                <a:solidFill>
                  <a:srgbClr val="29C7FF"/>
                </a:solidFill>
                <a:prstDash val="solid"/>
                <a:round/>
                <a:headEnd/>
                <a:tailEnd/>
              </a:ln>
            </p:spPr>
            <p:txBody>
              <a:bodyPr vert="horz" wrap="square" lIns="121920" tIns="60960" rIns="121920" bIns="60960" numCol="1" anchor="t" anchorCtr="0" compatLnSpc="1">
                <a:prstTxWarp prst="textNoShape">
                  <a:avLst/>
                </a:prstTxWarp>
              </a:bodyPr>
              <a:lstStyle/>
              <a:p>
                <a:endParaRPr lang="ru-RU" sz="2400"/>
              </a:p>
            </p:txBody>
          </p:sp>
          <p:sp>
            <p:nvSpPr>
              <p:cNvPr id="106" name="Line 98"/>
              <p:cNvSpPr>
                <a:spLocks noChangeShapeType="1"/>
              </p:cNvSpPr>
              <p:nvPr/>
            </p:nvSpPr>
            <p:spPr bwMode="auto">
              <a:xfrm>
                <a:off x="2597349" y="2768203"/>
                <a:ext cx="86963" cy="68104"/>
              </a:xfrm>
              <a:prstGeom prst="line">
                <a:avLst/>
              </a:prstGeom>
              <a:noFill/>
              <a:ln w="12700" cap="rnd">
                <a:solidFill>
                  <a:srgbClr val="29C7FF"/>
                </a:solidFill>
                <a:prstDash val="solid"/>
                <a:round/>
                <a:headEnd/>
                <a:tailEnd/>
              </a:ln>
            </p:spPr>
            <p:txBody>
              <a:bodyPr vert="horz" wrap="square" lIns="121920" tIns="60960" rIns="121920" bIns="60960" numCol="1" anchor="t" anchorCtr="0" compatLnSpc="1">
                <a:prstTxWarp prst="textNoShape">
                  <a:avLst/>
                </a:prstTxWarp>
              </a:bodyPr>
              <a:lstStyle/>
              <a:p>
                <a:endParaRPr lang="ru-RU" sz="2400"/>
              </a:p>
            </p:txBody>
          </p:sp>
          <p:sp>
            <p:nvSpPr>
              <p:cNvPr id="107" name="Line 99"/>
              <p:cNvSpPr>
                <a:spLocks noChangeShapeType="1"/>
              </p:cNvSpPr>
              <p:nvPr/>
            </p:nvSpPr>
            <p:spPr bwMode="auto">
              <a:xfrm>
                <a:off x="2672787" y="2753535"/>
                <a:ext cx="12573" cy="11001"/>
              </a:xfrm>
              <a:prstGeom prst="line">
                <a:avLst/>
              </a:prstGeom>
              <a:noFill/>
              <a:ln w="12700" cap="rnd">
                <a:solidFill>
                  <a:srgbClr val="29C7FF"/>
                </a:solidFill>
                <a:prstDash val="solid"/>
                <a:round/>
                <a:headEnd/>
                <a:tailEnd/>
              </a:ln>
            </p:spPr>
            <p:txBody>
              <a:bodyPr vert="horz" wrap="square" lIns="121920" tIns="60960" rIns="121920" bIns="60960" numCol="1" anchor="t" anchorCtr="0" compatLnSpc="1">
                <a:prstTxWarp prst="textNoShape">
                  <a:avLst/>
                </a:prstTxWarp>
              </a:bodyPr>
              <a:lstStyle/>
              <a:p>
                <a:endParaRPr lang="ru-RU" sz="2400"/>
              </a:p>
            </p:txBody>
          </p:sp>
          <p:sp>
            <p:nvSpPr>
              <p:cNvPr id="108" name="Line 100"/>
              <p:cNvSpPr>
                <a:spLocks noChangeShapeType="1"/>
              </p:cNvSpPr>
              <p:nvPr/>
            </p:nvSpPr>
            <p:spPr bwMode="auto">
              <a:xfrm>
                <a:off x="2728841" y="2797016"/>
                <a:ext cx="55531" cy="44529"/>
              </a:xfrm>
              <a:prstGeom prst="line">
                <a:avLst/>
              </a:prstGeom>
              <a:noFill/>
              <a:ln w="12700" cap="rnd">
                <a:solidFill>
                  <a:srgbClr val="29C7FF"/>
                </a:solidFill>
                <a:prstDash val="solid"/>
                <a:round/>
                <a:headEnd/>
                <a:tailEnd/>
              </a:ln>
            </p:spPr>
            <p:txBody>
              <a:bodyPr vert="horz" wrap="square" lIns="121920" tIns="60960" rIns="121920" bIns="60960" numCol="1" anchor="t" anchorCtr="0" compatLnSpc="1">
                <a:prstTxWarp prst="textNoShape">
                  <a:avLst/>
                </a:prstTxWarp>
              </a:bodyPr>
              <a:lstStyle/>
              <a:p>
                <a:endParaRPr lang="ru-RU" sz="2400"/>
              </a:p>
            </p:txBody>
          </p:sp>
          <p:sp>
            <p:nvSpPr>
              <p:cNvPr id="109" name="Line 101"/>
              <p:cNvSpPr>
                <a:spLocks noChangeShapeType="1"/>
              </p:cNvSpPr>
              <p:nvPr/>
            </p:nvSpPr>
            <p:spPr bwMode="auto">
              <a:xfrm flipV="1">
                <a:off x="2852476" y="2166795"/>
                <a:ext cx="27242" cy="22527"/>
              </a:xfrm>
              <a:prstGeom prst="line">
                <a:avLst/>
              </a:prstGeom>
              <a:noFill/>
              <a:ln w="12700" cap="rnd">
                <a:solidFill>
                  <a:srgbClr val="29C7FF"/>
                </a:solidFill>
                <a:prstDash val="solid"/>
                <a:round/>
                <a:headEnd/>
                <a:tailEnd/>
              </a:ln>
            </p:spPr>
            <p:txBody>
              <a:bodyPr vert="horz" wrap="square" lIns="121920" tIns="60960" rIns="121920" bIns="60960" numCol="1" anchor="t" anchorCtr="0" compatLnSpc="1">
                <a:prstTxWarp prst="textNoShape">
                  <a:avLst/>
                </a:prstTxWarp>
              </a:bodyPr>
              <a:lstStyle/>
              <a:p>
                <a:endParaRPr lang="ru-RU" sz="2400"/>
              </a:p>
            </p:txBody>
          </p:sp>
          <p:sp>
            <p:nvSpPr>
              <p:cNvPr id="110" name="Freeform 102"/>
              <p:cNvSpPr>
                <a:spLocks/>
              </p:cNvSpPr>
              <p:nvPr/>
            </p:nvSpPr>
            <p:spPr bwMode="auto">
              <a:xfrm>
                <a:off x="2562773" y="2323957"/>
                <a:ext cx="17288" cy="17288"/>
              </a:xfrm>
              <a:custGeom>
                <a:avLst/>
                <a:gdLst/>
                <a:ahLst/>
                <a:cxnLst>
                  <a:cxn ang="0">
                    <a:pos x="5" y="13"/>
                  </a:cxn>
                  <a:cxn ang="0">
                    <a:pos x="1" y="5"/>
                  </a:cxn>
                  <a:cxn ang="0">
                    <a:pos x="9" y="1"/>
                  </a:cxn>
                  <a:cxn ang="0">
                    <a:pos x="13" y="9"/>
                  </a:cxn>
                  <a:cxn ang="0">
                    <a:pos x="5" y="13"/>
                  </a:cxn>
                </a:cxnLst>
                <a:rect l="0" t="0" r="r" b="b"/>
                <a:pathLst>
                  <a:path w="14" h="14">
                    <a:moveTo>
                      <a:pt x="5" y="13"/>
                    </a:moveTo>
                    <a:cubicBezTo>
                      <a:pt x="2" y="12"/>
                      <a:pt x="0" y="8"/>
                      <a:pt x="1" y="5"/>
                    </a:cubicBezTo>
                    <a:cubicBezTo>
                      <a:pt x="2" y="2"/>
                      <a:pt x="6" y="0"/>
                      <a:pt x="9" y="1"/>
                    </a:cubicBezTo>
                    <a:cubicBezTo>
                      <a:pt x="12" y="2"/>
                      <a:pt x="14" y="6"/>
                      <a:pt x="13" y="9"/>
                    </a:cubicBezTo>
                    <a:cubicBezTo>
                      <a:pt x="12" y="12"/>
                      <a:pt x="8" y="14"/>
                      <a:pt x="5" y="13"/>
                    </a:cubicBezTo>
                    <a:close/>
                  </a:path>
                </a:pathLst>
              </a:custGeom>
              <a:solidFill>
                <a:schemeClr val="bg1">
                  <a:lumMod val="75000"/>
                </a:schemeClr>
              </a:solidFill>
              <a:ln w="9525">
                <a:solidFill>
                  <a:srgbClr val="29C7FF"/>
                </a:solidFill>
                <a:round/>
                <a:headEnd/>
                <a:tailEnd/>
              </a:ln>
            </p:spPr>
            <p:txBody>
              <a:bodyPr vert="horz" wrap="square" lIns="121920" tIns="60960" rIns="121920" bIns="60960" numCol="1" anchor="t" anchorCtr="0" compatLnSpc="1">
                <a:prstTxWarp prst="textNoShape">
                  <a:avLst/>
                </a:prstTxWarp>
              </a:bodyPr>
              <a:lstStyle/>
              <a:p>
                <a:endParaRPr lang="ru-RU" sz="2400"/>
              </a:p>
            </p:txBody>
          </p:sp>
          <p:sp>
            <p:nvSpPr>
              <p:cNvPr id="111" name="Freeform 103"/>
              <p:cNvSpPr>
                <a:spLocks/>
              </p:cNvSpPr>
              <p:nvPr/>
            </p:nvSpPr>
            <p:spPr bwMode="auto">
              <a:xfrm>
                <a:off x="2903292" y="2134838"/>
                <a:ext cx="15716" cy="16240"/>
              </a:xfrm>
              <a:custGeom>
                <a:avLst/>
                <a:gdLst/>
                <a:ahLst/>
                <a:cxnLst>
                  <a:cxn ang="0">
                    <a:pos x="5" y="12"/>
                  </a:cxn>
                  <a:cxn ang="0">
                    <a:pos x="1" y="4"/>
                  </a:cxn>
                  <a:cxn ang="0">
                    <a:pos x="9" y="1"/>
                  </a:cxn>
                  <a:cxn ang="0">
                    <a:pos x="12" y="8"/>
                  </a:cxn>
                  <a:cxn ang="0">
                    <a:pos x="5" y="12"/>
                  </a:cxn>
                </a:cxnLst>
                <a:rect l="0" t="0" r="r" b="b"/>
                <a:pathLst>
                  <a:path w="13" h="13">
                    <a:moveTo>
                      <a:pt x="5" y="12"/>
                    </a:moveTo>
                    <a:cubicBezTo>
                      <a:pt x="2" y="11"/>
                      <a:pt x="0" y="8"/>
                      <a:pt x="1" y="4"/>
                    </a:cubicBezTo>
                    <a:cubicBezTo>
                      <a:pt x="2" y="1"/>
                      <a:pt x="5" y="0"/>
                      <a:pt x="9" y="1"/>
                    </a:cubicBezTo>
                    <a:cubicBezTo>
                      <a:pt x="12" y="2"/>
                      <a:pt x="13" y="5"/>
                      <a:pt x="12" y="8"/>
                    </a:cubicBezTo>
                    <a:cubicBezTo>
                      <a:pt x="11" y="11"/>
                      <a:pt x="8" y="13"/>
                      <a:pt x="5" y="12"/>
                    </a:cubicBezTo>
                    <a:close/>
                  </a:path>
                </a:pathLst>
              </a:custGeom>
              <a:solidFill>
                <a:schemeClr val="bg1">
                  <a:lumMod val="75000"/>
                </a:schemeClr>
              </a:solidFill>
              <a:ln w="9525">
                <a:solidFill>
                  <a:srgbClr val="29C7FF"/>
                </a:solidFill>
                <a:round/>
                <a:headEnd/>
                <a:tailEnd/>
              </a:ln>
            </p:spPr>
            <p:txBody>
              <a:bodyPr vert="horz" wrap="square" lIns="121920" tIns="60960" rIns="121920" bIns="60960" numCol="1" anchor="t" anchorCtr="0" compatLnSpc="1">
                <a:prstTxWarp prst="textNoShape">
                  <a:avLst/>
                </a:prstTxWarp>
              </a:bodyPr>
              <a:lstStyle/>
              <a:p>
                <a:endParaRPr lang="ru-RU" sz="2400"/>
              </a:p>
            </p:txBody>
          </p:sp>
          <p:sp>
            <p:nvSpPr>
              <p:cNvPr id="112" name="Freeform 104"/>
              <p:cNvSpPr>
                <a:spLocks/>
              </p:cNvSpPr>
              <p:nvPr/>
            </p:nvSpPr>
            <p:spPr bwMode="auto">
              <a:xfrm>
                <a:off x="2807946" y="2857262"/>
                <a:ext cx="17288" cy="16240"/>
              </a:xfrm>
              <a:custGeom>
                <a:avLst/>
                <a:gdLst/>
                <a:ahLst/>
                <a:cxnLst>
                  <a:cxn ang="0">
                    <a:pos x="5" y="12"/>
                  </a:cxn>
                  <a:cxn ang="0">
                    <a:pos x="1" y="5"/>
                  </a:cxn>
                  <a:cxn ang="0">
                    <a:pos x="9" y="1"/>
                  </a:cxn>
                  <a:cxn ang="0">
                    <a:pos x="13" y="8"/>
                  </a:cxn>
                  <a:cxn ang="0">
                    <a:pos x="5" y="12"/>
                  </a:cxn>
                </a:cxnLst>
                <a:rect l="0" t="0" r="r" b="b"/>
                <a:pathLst>
                  <a:path w="14" h="13">
                    <a:moveTo>
                      <a:pt x="5" y="12"/>
                    </a:moveTo>
                    <a:cubicBezTo>
                      <a:pt x="2" y="11"/>
                      <a:pt x="0" y="8"/>
                      <a:pt x="1" y="5"/>
                    </a:cubicBezTo>
                    <a:cubicBezTo>
                      <a:pt x="2" y="1"/>
                      <a:pt x="6" y="0"/>
                      <a:pt x="9" y="1"/>
                    </a:cubicBezTo>
                    <a:cubicBezTo>
                      <a:pt x="12" y="2"/>
                      <a:pt x="14" y="5"/>
                      <a:pt x="13" y="8"/>
                    </a:cubicBezTo>
                    <a:cubicBezTo>
                      <a:pt x="12" y="11"/>
                      <a:pt x="9" y="13"/>
                      <a:pt x="5" y="12"/>
                    </a:cubicBezTo>
                    <a:close/>
                  </a:path>
                </a:pathLst>
              </a:custGeom>
              <a:solidFill>
                <a:schemeClr val="bg1">
                  <a:lumMod val="75000"/>
                </a:schemeClr>
              </a:solidFill>
              <a:ln w="9525">
                <a:solidFill>
                  <a:srgbClr val="29C7FF"/>
                </a:solidFill>
                <a:round/>
                <a:headEnd/>
                <a:tailEnd/>
              </a:ln>
            </p:spPr>
            <p:txBody>
              <a:bodyPr vert="horz" wrap="square" lIns="121920" tIns="60960" rIns="121920" bIns="60960" numCol="1" anchor="t" anchorCtr="0" compatLnSpc="1">
                <a:prstTxWarp prst="textNoShape">
                  <a:avLst/>
                </a:prstTxWarp>
              </a:bodyPr>
              <a:lstStyle/>
              <a:p>
                <a:endParaRPr lang="ru-RU" sz="2400"/>
              </a:p>
            </p:txBody>
          </p:sp>
        </p:grpSp>
        <p:grpSp>
          <p:nvGrpSpPr>
            <p:cNvPr id="91" name="Arrow 04"/>
            <p:cNvGrpSpPr/>
            <p:nvPr/>
          </p:nvGrpSpPr>
          <p:grpSpPr>
            <a:xfrm rot="10800000">
              <a:off x="5837482" y="4286141"/>
              <a:ext cx="846522" cy="964980"/>
              <a:chOff x="2491003" y="1970331"/>
              <a:chExt cx="1591526" cy="1140994"/>
            </a:xfrm>
          </p:grpSpPr>
          <p:sp>
            <p:nvSpPr>
              <p:cNvPr id="92" name="Freeform 105"/>
              <p:cNvSpPr>
                <a:spLocks/>
              </p:cNvSpPr>
              <p:nvPr/>
            </p:nvSpPr>
            <p:spPr bwMode="auto">
              <a:xfrm>
                <a:off x="2491003" y="1970331"/>
                <a:ext cx="1591526" cy="1140994"/>
              </a:xfrm>
              <a:custGeom>
                <a:avLst/>
                <a:gdLst/>
                <a:ahLst/>
                <a:cxnLst>
                  <a:cxn ang="0">
                    <a:pos x="3038" y="323"/>
                  </a:cxn>
                  <a:cxn ang="0">
                    <a:pos x="1408" y="323"/>
                  </a:cxn>
                  <a:cxn ang="0">
                    <a:pos x="1408" y="0"/>
                  </a:cxn>
                  <a:cxn ang="0">
                    <a:pos x="0" y="1089"/>
                  </a:cxn>
                  <a:cxn ang="0">
                    <a:pos x="1408" y="2178"/>
                  </a:cxn>
                  <a:cxn ang="0">
                    <a:pos x="1408" y="1854"/>
                  </a:cxn>
                  <a:cxn ang="0">
                    <a:pos x="3038" y="1854"/>
                  </a:cxn>
                </a:cxnLst>
                <a:rect l="0" t="0" r="r" b="b"/>
                <a:pathLst>
                  <a:path w="3038" h="2178">
                    <a:moveTo>
                      <a:pt x="3038" y="323"/>
                    </a:moveTo>
                    <a:lnTo>
                      <a:pt x="1408" y="323"/>
                    </a:lnTo>
                    <a:lnTo>
                      <a:pt x="1408" y="0"/>
                    </a:lnTo>
                    <a:lnTo>
                      <a:pt x="0" y="1089"/>
                    </a:lnTo>
                    <a:lnTo>
                      <a:pt x="1408" y="2178"/>
                    </a:lnTo>
                    <a:lnTo>
                      <a:pt x="1408" y="1854"/>
                    </a:lnTo>
                    <a:lnTo>
                      <a:pt x="3038" y="1854"/>
                    </a:lnTo>
                  </a:path>
                </a:pathLst>
              </a:custGeom>
              <a:noFill/>
              <a:ln w="12700" cap="rnd">
                <a:solidFill>
                  <a:srgbClr val="008BBC"/>
                </a:solidFill>
                <a:prstDash val="solid"/>
                <a:round/>
                <a:headEnd/>
                <a:tailEnd/>
              </a:ln>
            </p:spPr>
            <p:txBody>
              <a:bodyPr vert="horz" wrap="square" lIns="121920" tIns="60960" rIns="121920" bIns="60960" numCol="1" anchor="t" anchorCtr="0" compatLnSpc="1">
                <a:prstTxWarp prst="textNoShape">
                  <a:avLst/>
                </a:prstTxWarp>
              </a:bodyPr>
              <a:lstStyle/>
              <a:p>
                <a:endParaRPr lang="ru-RU" sz="2400"/>
              </a:p>
            </p:txBody>
          </p:sp>
          <p:sp>
            <p:nvSpPr>
              <p:cNvPr id="93" name="Line 106"/>
              <p:cNvSpPr>
                <a:spLocks noChangeShapeType="1"/>
              </p:cNvSpPr>
              <p:nvPr/>
            </p:nvSpPr>
            <p:spPr bwMode="auto">
              <a:xfrm flipH="1">
                <a:off x="3410400" y="2879249"/>
                <a:ext cx="614787" cy="0"/>
              </a:xfrm>
              <a:prstGeom prst="line">
                <a:avLst/>
              </a:prstGeom>
              <a:noFill/>
              <a:ln w="12700" cap="rnd">
                <a:solidFill>
                  <a:srgbClr val="008BBC"/>
                </a:solidFill>
                <a:prstDash val="solid"/>
                <a:round/>
                <a:headEnd/>
                <a:tailEnd/>
              </a:ln>
            </p:spPr>
            <p:txBody>
              <a:bodyPr vert="horz" wrap="square" lIns="121920" tIns="60960" rIns="121920" bIns="60960" numCol="1" anchor="t" anchorCtr="0" compatLnSpc="1">
                <a:prstTxWarp prst="textNoShape">
                  <a:avLst/>
                </a:prstTxWarp>
              </a:bodyPr>
              <a:lstStyle/>
              <a:p>
                <a:endParaRPr lang="ru-RU" sz="2400"/>
              </a:p>
            </p:txBody>
          </p:sp>
          <p:sp>
            <p:nvSpPr>
              <p:cNvPr id="94" name="Oval 107"/>
              <p:cNvSpPr>
                <a:spLocks noChangeArrowheads="1"/>
              </p:cNvSpPr>
              <p:nvPr/>
            </p:nvSpPr>
            <p:spPr bwMode="auto">
              <a:xfrm>
                <a:off x="3352250" y="2849913"/>
                <a:ext cx="58150" cy="57102"/>
              </a:xfrm>
              <a:prstGeom prst="ellipse">
                <a:avLst/>
              </a:prstGeom>
              <a:noFill/>
              <a:ln w="12700" cap="rnd">
                <a:solidFill>
                  <a:srgbClr val="008BBC"/>
                </a:solidFill>
                <a:prstDash val="solid"/>
                <a:round/>
                <a:headEnd/>
                <a:tailEnd/>
              </a:ln>
            </p:spPr>
            <p:txBody>
              <a:bodyPr vert="horz" wrap="square" lIns="121920" tIns="60960" rIns="121920" bIns="60960" numCol="1" anchor="t" anchorCtr="0" compatLnSpc="1">
                <a:prstTxWarp prst="textNoShape">
                  <a:avLst/>
                </a:prstTxWarp>
              </a:bodyPr>
              <a:lstStyle/>
              <a:p>
                <a:endParaRPr lang="ru-RU" sz="2400"/>
              </a:p>
            </p:txBody>
          </p:sp>
          <p:sp>
            <p:nvSpPr>
              <p:cNvPr id="95" name="Line 108"/>
              <p:cNvSpPr>
                <a:spLocks noChangeShapeType="1"/>
              </p:cNvSpPr>
              <p:nvPr/>
            </p:nvSpPr>
            <p:spPr bwMode="auto">
              <a:xfrm flipH="1">
                <a:off x="3410400" y="2203455"/>
                <a:ext cx="614787" cy="0"/>
              </a:xfrm>
              <a:prstGeom prst="line">
                <a:avLst/>
              </a:prstGeom>
              <a:noFill/>
              <a:ln w="12700" cap="rnd">
                <a:solidFill>
                  <a:srgbClr val="008BBC"/>
                </a:solidFill>
                <a:prstDash val="solid"/>
                <a:round/>
                <a:headEnd/>
                <a:tailEnd/>
              </a:ln>
            </p:spPr>
            <p:txBody>
              <a:bodyPr vert="horz" wrap="square" lIns="121920" tIns="60960" rIns="121920" bIns="60960" numCol="1" anchor="t" anchorCtr="0" compatLnSpc="1">
                <a:prstTxWarp prst="textNoShape">
                  <a:avLst/>
                </a:prstTxWarp>
              </a:bodyPr>
              <a:lstStyle/>
              <a:p>
                <a:endParaRPr lang="ru-RU" sz="2400"/>
              </a:p>
            </p:txBody>
          </p:sp>
          <p:sp>
            <p:nvSpPr>
              <p:cNvPr id="96" name="Oval 109"/>
              <p:cNvSpPr>
                <a:spLocks noChangeArrowheads="1"/>
              </p:cNvSpPr>
              <p:nvPr/>
            </p:nvSpPr>
            <p:spPr bwMode="auto">
              <a:xfrm>
                <a:off x="3352250" y="2174643"/>
                <a:ext cx="58150" cy="56578"/>
              </a:xfrm>
              <a:prstGeom prst="ellipse">
                <a:avLst/>
              </a:prstGeom>
              <a:noFill/>
              <a:ln w="12700" cap="rnd">
                <a:solidFill>
                  <a:srgbClr val="008BBC"/>
                </a:solidFill>
                <a:prstDash val="solid"/>
                <a:round/>
                <a:headEnd/>
                <a:tailEnd/>
              </a:ln>
            </p:spPr>
            <p:txBody>
              <a:bodyPr vert="horz" wrap="square" lIns="121920" tIns="60960" rIns="121920" bIns="60960" numCol="1" anchor="t" anchorCtr="0" compatLnSpc="1">
                <a:prstTxWarp prst="textNoShape">
                  <a:avLst/>
                </a:prstTxWarp>
              </a:bodyPr>
              <a:lstStyle/>
              <a:p>
                <a:endParaRPr lang="ru-RU" sz="2400"/>
              </a:p>
            </p:txBody>
          </p:sp>
          <p:sp>
            <p:nvSpPr>
              <p:cNvPr id="97" name="Freeform 110"/>
              <p:cNvSpPr>
                <a:spLocks/>
              </p:cNvSpPr>
              <p:nvPr/>
            </p:nvSpPr>
            <p:spPr bwMode="auto">
              <a:xfrm>
                <a:off x="2588968" y="2366380"/>
                <a:ext cx="226314" cy="348899"/>
              </a:xfrm>
              <a:custGeom>
                <a:avLst/>
                <a:gdLst/>
                <a:ahLst/>
                <a:cxnLst>
                  <a:cxn ang="0">
                    <a:pos x="432" y="666"/>
                  </a:cxn>
                  <a:cxn ang="0">
                    <a:pos x="0" y="333"/>
                  </a:cxn>
                  <a:cxn ang="0">
                    <a:pos x="432" y="0"/>
                  </a:cxn>
                </a:cxnLst>
                <a:rect l="0" t="0" r="r" b="b"/>
                <a:pathLst>
                  <a:path w="432" h="666">
                    <a:moveTo>
                      <a:pt x="432" y="666"/>
                    </a:moveTo>
                    <a:lnTo>
                      <a:pt x="0" y="333"/>
                    </a:lnTo>
                    <a:lnTo>
                      <a:pt x="432" y="0"/>
                    </a:lnTo>
                  </a:path>
                </a:pathLst>
              </a:custGeom>
              <a:noFill/>
              <a:ln w="12700" cap="rnd">
                <a:solidFill>
                  <a:srgbClr val="008BBC"/>
                </a:solidFill>
                <a:prstDash val="solid"/>
                <a:round/>
                <a:headEnd/>
                <a:tailEnd/>
              </a:ln>
            </p:spPr>
            <p:txBody>
              <a:bodyPr vert="horz" wrap="square" lIns="121920" tIns="60960" rIns="121920" bIns="60960" numCol="1" anchor="t" anchorCtr="0" compatLnSpc="1">
                <a:prstTxWarp prst="textNoShape">
                  <a:avLst/>
                </a:prstTxWarp>
              </a:bodyPr>
              <a:lstStyle/>
              <a:p>
                <a:endParaRPr lang="ru-RU" sz="2400"/>
              </a:p>
            </p:txBody>
          </p:sp>
          <p:sp>
            <p:nvSpPr>
              <p:cNvPr id="98" name="Oval 111"/>
              <p:cNvSpPr>
                <a:spLocks noChangeArrowheads="1"/>
              </p:cNvSpPr>
              <p:nvPr/>
            </p:nvSpPr>
            <p:spPr bwMode="auto">
              <a:xfrm>
                <a:off x="2789073" y="2690656"/>
                <a:ext cx="50816" cy="50292"/>
              </a:xfrm>
              <a:prstGeom prst="ellipse">
                <a:avLst/>
              </a:prstGeom>
              <a:solidFill>
                <a:schemeClr val="accent1"/>
              </a:solidFill>
              <a:ln w="9525">
                <a:solidFill>
                  <a:srgbClr val="008BBC"/>
                </a:solidFill>
                <a:round/>
                <a:headEnd/>
                <a:tailEnd/>
              </a:ln>
            </p:spPr>
            <p:txBody>
              <a:bodyPr vert="horz" wrap="square" lIns="121920" tIns="60960" rIns="121920" bIns="60960" numCol="1" anchor="t" anchorCtr="0" compatLnSpc="1">
                <a:prstTxWarp prst="textNoShape">
                  <a:avLst/>
                </a:prstTxWarp>
              </a:bodyPr>
              <a:lstStyle/>
              <a:p>
                <a:endParaRPr lang="ru-RU" sz="2400"/>
              </a:p>
            </p:txBody>
          </p:sp>
          <p:sp>
            <p:nvSpPr>
              <p:cNvPr id="99" name="Oval 112"/>
              <p:cNvSpPr>
                <a:spLocks noChangeArrowheads="1"/>
              </p:cNvSpPr>
              <p:nvPr/>
            </p:nvSpPr>
            <p:spPr bwMode="auto">
              <a:xfrm>
                <a:off x="2789086" y="2340197"/>
                <a:ext cx="50816" cy="50816"/>
              </a:xfrm>
              <a:prstGeom prst="ellipse">
                <a:avLst/>
              </a:prstGeom>
              <a:solidFill>
                <a:schemeClr val="accent1"/>
              </a:solidFill>
              <a:ln w="9525">
                <a:solidFill>
                  <a:srgbClr val="008BBC"/>
                </a:solidFill>
                <a:round/>
                <a:headEnd/>
                <a:tailEnd/>
              </a:ln>
            </p:spPr>
            <p:txBody>
              <a:bodyPr vert="horz" wrap="square" lIns="121920" tIns="60960" rIns="121920" bIns="60960" numCol="1" anchor="t" anchorCtr="0" compatLnSpc="1">
                <a:prstTxWarp prst="textNoShape">
                  <a:avLst/>
                </a:prstTxWarp>
              </a:bodyPr>
              <a:lstStyle/>
              <a:p>
                <a:endParaRPr lang="ru-RU" sz="2400"/>
              </a:p>
            </p:txBody>
          </p:sp>
        </p:grpSp>
      </p:grpSp>
      <p:sp>
        <p:nvSpPr>
          <p:cNvPr id="113" name="TextBox 112"/>
          <p:cNvSpPr txBox="1"/>
          <p:nvPr/>
        </p:nvSpPr>
        <p:spPr>
          <a:xfrm>
            <a:off x="3578724" y="5248799"/>
            <a:ext cx="4185831" cy="1077218"/>
          </a:xfrm>
          <a:prstGeom prst="rect">
            <a:avLst/>
          </a:prstGeom>
          <a:noFill/>
        </p:spPr>
        <p:txBody>
          <a:bodyPr wrap="square" rtlCol="0">
            <a:spAutoFit/>
          </a:bodyPr>
          <a:lstStyle/>
          <a:p>
            <a:pPr marL="285750" indent="-285750" algn="just">
              <a:buFont typeface="Wingdings" panose="05000000000000000000" pitchFamily="2" charset="2"/>
              <a:buChar char="q"/>
            </a:pPr>
            <a:r>
              <a:rPr lang="ru-RU" sz="1600" dirty="0">
                <a:solidFill>
                  <a:schemeClr val="accent5">
                    <a:lumMod val="50000"/>
                  </a:schemeClr>
                </a:solidFill>
                <a:latin typeface="Arial" panose="020B0604020202020204" pitchFamily="34" charset="0"/>
                <a:cs typeface="Arial" panose="020B0604020202020204" pitchFamily="34" charset="0"/>
              </a:rPr>
              <a:t>организована работа служб психологической помощи и поддержки </a:t>
            </a:r>
            <a:endParaRPr lang="ru-RU" sz="1600" dirty="0" smtClean="0">
              <a:solidFill>
                <a:schemeClr val="accent5">
                  <a:lumMod val="50000"/>
                </a:schemeClr>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r>
              <a:rPr lang="ru-RU" sz="1600" dirty="0" smtClean="0">
                <a:solidFill>
                  <a:schemeClr val="accent5">
                    <a:lumMod val="50000"/>
                  </a:schemeClr>
                </a:solidFill>
                <a:latin typeface="Arial" panose="020B0604020202020204" pitchFamily="34" charset="0"/>
                <a:cs typeface="Arial" panose="020B0604020202020204" pitchFamily="34" charset="0"/>
              </a:rPr>
              <a:t>созданы </a:t>
            </a:r>
            <a:r>
              <a:rPr lang="ru-RU" sz="1600" dirty="0">
                <a:solidFill>
                  <a:schemeClr val="accent5">
                    <a:lumMod val="50000"/>
                  </a:schemeClr>
                </a:solidFill>
                <a:latin typeface="Arial" panose="020B0604020202020204" pitchFamily="34" charset="0"/>
                <a:cs typeface="Arial" panose="020B0604020202020204" pitchFamily="34" charset="0"/>
              </a:rPr>
              <a:t>условия для дистанционного общения с родными и близкими</a:t>
            </a:r>
          </a:p>
        </p:txBody>
      </p:sp>
      <p:pic>
        <p:nvPicPr>
          <p:cNvPr id="114" name="Рисунок 113"/>
          <p:cNvPicPr>
            <a:picLocks noChangeAspect="1"/>
          </p:cNvPicPr>
          <p:nvPr/>
        </p:nvPicPr>
        <p:blipFill rotWithShape="1">
          <a:blip r:embed="rId2" cstate="print">
            <a:extLst>
              <a:ext uri="{28A0092B-C50C-407E-A947-70E740481C1C}">
                <a14:useLocalDpi xmlns:a14="http://schemas.microsoft.com/office/drawing/2010/main" val="0"/>
              </a:ext>
            </a:extLst>
          </a:blip>
          <a:srcRect b="14954"/>
          <a:stretch/>
        </p:blipFill>
        <p:spPr>
          <a:xfrm>
            <a:off x="29814" y="2611748"/>
            <a:ext cx="3325371" cy="4242125"/>
          </a:xfrm>
          <a:prstGeom prst="rect">
            <a:avLst/>
          </a:prstGeom>
        </p:spPr>
      </p:pic>
      <p:pic>
        <p:nvPicPr>
          <p:cNvPr id="115" name="Рисунок 114"/>
          <p:cNvPicPr>
            <a:picLocks noChangeAspect="1"/>
          </p:cNvPicPr>
          <p:nvPr/>
        </p:nvPicPr>
        <p:blipFill rotWithShape="1">
          <a:blip r:embed="rId3" cstate="print">
            <a:extLst>
              <a:ext uri="{28A0092B-C50C-407E-A947-70E740481C1C}">
                <a14:useLocalDpi xmlns:a14="http://schemas.microsoft.com/office/drawing/2010/main" val="0"/>
              </a:ext>
            </a:extLst>
          </a:blip>
          <a:srcRect r="22417"/>
          <a:stretch/>
        </p:blipFill>
        <p:spPr>
          <a:xfrm>
            <a:off x="7651453" y="719001"/>
            <a:ext cx="4540547" cy="3901681"/>
          </a:xfrm>
          <a:prstGeom prst="rect">
            <a:avLst/>
          </a:prstGeom>
        </p:spPr>
      </p:pic>
    </p:spTree>
    <p:extLst>
      <p:ext uri="{BB962C8B-B14F-4D97-AF65-F5344CB8AC3E}">
        <p14:creationId xmlns:p14="http://schemas.microsoft.com/office/powerpoint/2010/main" val="180882231"/>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Группа 7"/>
          <p:cNvGrpSpPr/>
          <p:nvPr/>
        </p:nvGrpSpPr>
        <p:grpSpPr>
          <a:xfrm>
            <a:off x="252818" y="1228587"/>
            <a:ext cx="11683784" cy="4537357"/>
            <a:chOff x="96630" y="917914"/>
            <a:chExt cx="11851086" cy="4537357"/>
          </a:xfrm>
        </p:grpSpPr>
        <p:grpSp>
          <p:nvGrpSpPr>
            <p:cNvPr id="9" name="Группа 8"/>
            <p:cNvGrpSpPr/>
            <p:nvPr/>
          </p:nvGrpSpPr>
          <p:grpSpPr>
            <a:xfrm>
              <a:off x="108032" y="1285712"/>
              <a:ext cx="11780653" cy="4169559"/>
              <a:chOff x="1290682" y="2024245"/>
              <a:chExt cx="9790092" cy="3447312"/>
            </a:xfrm>
          </p:grpSpPr>
          <p:grpSp>
            <p:nvGrpSpPr>
              <p:cNvPr id="25" name="组合 54">
                <a:extLst>
                  <a:ext uri="{FF2B5EF4-FFF2-40B4-BE49-F238E27FC236}">
                    <a16:creationId xmlns="" xmlns:a16="http://schemas.microsoft.com/office/drawing/2014/main" id="{73EAD7E2-AB8F-4A5E-B2B8-D86A51C3DC00}"/>
                  </a:ext>
                </a:extLst>
              </p:cNvPr>
              <p:cNvGrpSpPr/>
              <p:nvPr/>
            </p:nvGrpSpPr>
            <p:grpSpPr>
              <a:xfrm flipV="1">
                <a:off x="4756831" y="2024245"/>
                <a:ext cx="3180047" cy="3319508"/>
                <a:chOff x="4306888" y="2186668"/>
                <a:chExt cx="3180047" cy="3319508"/>
              </a:xfrm>
            </p:grpSpPr>
            <p:sp>
              <p:nvSpPr>
                <p:cNvPr id="45" name="Freeform 22">
                  <a:extLst>
                    <a:ext uri="{FF2B5EF4-FFF2-40B4-BE49-F238E27FC236}">
                      <a16:creationId xmlns="" xmlns:a16="http://schemas.microsoft.com/office/drawing/2014/main" id="{CDDC2830-FDA0-4FCF-AC0F-5BD45585F46F}"/>
                    </a:ext>
                  </a:extLst>
                </p:cNvPr>
                <p:cNvSpPr>
                  <a:spLocks/>
                </p:cNvSpPr>
                <p:nvPr/>
              </p:nvSpPr>
              <p:spPr bwMode="auto">
                <a:xfrm>
                  <a:off x="4306888" y="3236006"/>
                  <a:ext cx="1373188" cy="1949450"/>
                </a:xfrm>
                <a:custGeom>
                  <a:avLst/>
                  <a:gdLst>
                    <a:gd name="T0" fmla="*/ 203 w 1122"/>
                    <a:gd name="T1" fmla="*/ 207 h 1596"/>
                    <a:gd name="T2" fmla="*/ 199 w 1122"/>
                    <a:gd name="T3" fmla="*/ 213 h 1596"/>
                    <a:gd name="T4" fmla="*/ 0 w 1122"/>
                    <a:gd name="T5" fmla="*/ 498 h 1596"/>
                    <a:gd name="T6" fmla="*/ 166 w 1122"/>
                    <a:gd name="T7" fmla="*/ 498 h 1596"/>
                    <a:gd name="T8" fmla="*/ 991 w 1122"/>
                    <a:gd name="T9" fmla="*/ 1595 h 1596"/>
                    <a:gd name="T10" fmla="*/ 995 w 1122"/>
                    <a:gd name="T11" fmla="*/ 1596 h 1596"/>
                    <a:gd name="T12" fmla="*/ 993 w 1122"/>
                    <a:gd name="T13" fmla="*/ 1595 h 1596"/>
                    <a:gd name="T14" fmla="*/ 834 w 1122"/>
                    <a:gd name="T15" fmla="*/ 1484 h 1596"/>
                    <a:gd name="T16" fmla="*/ 1122 w 1122"/>
                    <a:gd name="T17" fmla="*/ 1283 h 1596"/>
                    <a:gd name="T18" fmla="*/ 1120 w 1122"/>
                    <a:gd name="T19" fmla="*/ 1283 h 1596"/>
                    <a:gd name="T20" fmla="*/ 501 w 1122"/>
                    <a:gd name="T21" fmla="*/ 498 h 1596"/>
                    <a:gd name="T22" fmla="*/ 695 w 1122"/>
                    <a:gd name="T23" fmla="*/ 498 h 1596"/>
                    <a:gd name="T24" fmla="*/ 533 w 1122"/>
                    <a:gd name="T25" fmla="*/ 267 h 1596"/>
                    <a:gd name="T26" fmla="*/ 532 w 1122"/>
                    <a:gd name="T27" fmla="*/ 264 h 1596"/>
                    <a:gd name="T28" fmla="*/ 347 w 1122"/>
                    <a:gd name="T29" fmla="*/ 0 h 1596"/>
                    <a:gd name="T30" fmla="*/ 203 w 1122"/>
                    <a:gd name="T31" fmla="*/ 207 h 1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2" h="1596">
                      <a:moveTo>
                        <a:pt x="203" y="207"/>
                      </a:moveTo>
                      <a:cubicBezTo>
                        <a:pt x="199" y="213"/>
                        <a:pt x="199" y="213"/>
                        <a:pt x="199" y="213"/>
                      </a:cubicBezTo>
                      <a:cubicBezTo>
                        <a:pt x="0" y="498"/>
                        <a:pt x="0" y="498"/>
                        <a:pt x="0" y="498"/>
                      </a:cubicBezTo>
                      <a:cubicBezTo>
                        <a:pt x="166" y="498"/>
                        <a:pt x="166" y="498"/>
                        <a:pt x="166" y="498"/>
                      </a:cubicBezTo>
                      <a:cubicBezTo>
                        <a:pt x="170" y="1017"/>
                        <a:pt x="517" y="1454"/>
                        <a:pt x="991" y="1595"/>
                      </a:cubicBezTo>
                      <a:cubicBezTo>
                        <a:pt x="992" y="1595"/>
                        <a:pt x="993" y="1596"/>
                        <a:pt x="995" y="1596"/>
                      </a:cubicBezTo>
                      <a:cubicBezTo>
                        <a:pt x="993" y="1595"/>
                        <a:pt x="993" y="1595"/>
                        <a:pt x="993" y="1595"/>
                      </a:cubicBezTo>
                      <a:cubicBezTo>
                        <a:pt x="834" y="1484"/>
                        <a:pt x="834" y="1484"/>
                        <a:pt x="834" y="1484"/>
                      </a:cubicBezTo>
                      <a:cubicBezTo>
                        <a:pt x="1122" y="1283"/>
                        <a:pt x="1122" y="1283"/>
                        <a:pt x="1122" y="1283"/>
                      </a:cubicBezTo>
                      <a:cubicBezTo>
                        <a:pt x="1121" y="1283"/>
                        <a:pt x="1120" y="1283"/>
                        <a:pt x="1120" y="1283"/>
                      </a:cubicBezTo>
                      <a:cubicBezTo>
                        <a:pt x="767" y="1194"/>
                        <a:pt x="505" y="877"/>
                        <a:pt x="501" y="498"/>
                      </a:cubicBezTo>
                      <a:cubicBezTo>
                        <a:pt x="695" y="498"/>
                        <a:pt x="695" y="498"/>
                        <a:pt x="695" y="498"/>
                      </a:cubicBezTo>
                      <a:cubicBezTo>
                        <a:pt x="533" y="267"/>
                        <a:pt x="533" y="267"/>
                        <a:pt x="533" y="267"/>
                      </a:cubicBezTo>
                      <a:cubicBezTo>
                        <a:pt x="532" y="264"/>
                        <a:pt x="532" y="264"/>
                        <a:pt x="532" y="264"/>
                      </a:cubicBezTo>
                      <a:cubicBezTo>
                        <a:pt x="347" y="0"/>
                        <a:pt x="347" y="0"/>
                        <a:pt x="347" y="0"/>
                      </a:cubicBezTo>
                      <a:lnTo>
                        <a:pt x="203" y="20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6" name="Freeform 16">
                  <a:extLst>
                    <a:ext uri="{FF2B5EF4-FFF2-40B4-BE49-F238E27FC236}">
                      <a16:creationId xmlns="" xmlns:a16="http://schemas.microsoft.com/office/drawing/2014/main" id="{F2B46432-CBB3-4914-B897-4471D865DF07}"/>
                    </a:ext>
                  </a:extLst>
                </p:cNvPr>
                <p:cNvSpPr>
                  <a:spLocks/>
                </p:cNvSpPr>
                <p:nvPr/>
              </p:nvSpPr>
              <p:spPr bwMode="auto">
                <a:xfrm>
                  <a:off x="5259955" y="4128226"/>
                  <a:ext cx="1963738" cy="1377950"/>
                </a:xfrm>
                <a:custGeom>
                  <a:avLst/>
                  <a:gdLst>
                    <a:gd name="T0" fmla="*/ 498 w 1605"/>
                    <a:gd name="T1" fmla="*/ 604 h 1128"/>
                    <a:gd name="T2" fmla="*/ 498 w 1605"/>
                    <a:gd name="T3" fmla="*/ 432 h 1128"/>
                    <a:gd name="T4" fmla="*/ 288 w 1605"/>
                    <a:gd name="T5" fmla="*/ 579 h 1128"/>
                    <a:gd name="T6" fmla="*/ 288 w 1605"/>
                    <a:gd name="T7" fmla="*/ 579 h 1128"/>
                    <a:gd name="T8" fmla="*/ 0 w 1605"/>
                    <a:gd name="T9" fmla="*/ 780 h 1128"/>
                    <a:gd name="T10" fmla="*/ 159 w 1605"/>
                    <a:gd name="T11" fmla="*/ 891 h 1128"/>
                    <a:gd name="T12" fmla="*/ 161 w 1605"/>
                    <a:gd name="T13" fmla="*/ 892 h 1128"/>
                    <a:gd name="T14" fmla="*/ 498 w 1605"/>
                    <a:gd name="T15" fmla="*/ 1128 h 1128"/>
                    <a:gd name="T16" fmla="*/ 498 w 1605"/>
                    <a:gd name="T17" fmla="*/ 939 h 1128"/>
                    <a:gd name="T18" fmla="*/ 1604 w 1605"/>
                    <a:gd name="T19" fmla="*/ 85 h 1128"/>
                    <a:gd name="T20" fmla="*/ 1604 w 1605"/>
                    <a:gd name="T21" fmla="*/ 85 h 1128"/>
                    <a:gd name="T22" fmla="*/ 1605 w 1605"/>
                    <a:gd name="T23" fmla="*/ 80 h 1128"/>
                    <a:gd name="T24" fmla="*/ 1601 w 1605"/>
                    <a:gd name="T25" fmla="*/ 85 h 1128"/>
                    <a:gd name="T26" fmla="*/ 1470 w 1605"/>
                    <a:gd name="T27" fmla="*/ 273 h 1128"/>
                    <a:gd name="T28" fmla="*/ 1279 w 1605"/>
                    <a:gd name="T29" fmla="*/ 0 h 1128"/>
                    <a:gd name="T30" fmla="*/ 498 w 1605"/>
                    <a:gd name="T31" fmla="*/ 604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05" h="1128">
                      <a:moveTo>
                        <a:pt x="498" y="604"/>
                      </a:moveTo>
                      <a:cubicBezTo>
                        <a:pt x="498" y="432"/>
                        <a:pt x="498" y="432"/>
                        <a:pt x="498" y="432"/>
                      </a:cubicBezTo>
                      <a:cubicBezTo>
                        <a:pt x="288" y="579"/>
                        <a:pt x="288" y="579"/>
                        <a:pt x="288" y="579"/>
                      </a:cubicBezTo>
                      <a:cubicBezTo>
                        <a:pt x="288" y="579"/>
                        <a:pt x="288" y="579"/>
                        <a:pt x="288" y="579"/>
                      </a:cubicBezTo>
                      <a:cubicBezTo>
                        <a:pt x="0" y="780"/>
                        <a:pt x="0" y="780"/>
                        <a:pt x="0" y="780"/>
                      </a:cubicBezTo>
                      <a:cubicBezTo>
                        <a:pt x="159" y="891"/>
                        <a:pt x="159" y="891"/>
                        <a:pt x="159" y="891"/>
                      </a:cubicBezTo>
                      <a:cubicBezTo>
                        <a:pt x="161" y="892"/>
                        <a:pt x="161" y="892"/>
                        <a:pt x="161" y="892"/>
                      </a:cubicBezTo>
                      <a:cubicBezTo>
                        <a:pt x="498" y="1128"/>
                        <a:pt x="498" y="1128"/>
                        <a:pt x="498" y="1128"/>
                      </a:cubicBezTo>
                      <a:cubicBezTo>
                        <a:pt x="498" y="939"/>
                        <a:pt x="498" y="939"/>
                        <a:pt x="498" y="939"/>
                      </a:cubicBezTo>
                      <a:cubicBezTo>
                        <a:pt x="1028" y="935"/>
                        <a:pt x="1472" y="574"/>
                        <a:pt x="1604" y="85"/>
                      </a:cubicBezTo>
                      <a:cubicBezTo>
                        <a:pt x="1604" y="85"/>
                        <a:pt x="1604" y="85"/>
                        <a:pt x="1604" y="85"/>
                      </a:cubicBezTo>
                      <a:cubicBezTo>
                        <a:pt x="1604" y="83"/>
                        <a:pt x="1604" y="81"/>
                        <a:pt x="1605" y="80"/>
                      </a:cubicBezTo>
                      <a:cubicBezTo>
                        <a:pt x="1601" y="85"/>
                        <a:pt x="1601" y="85"/>
                        <a:pt x="1601" y="85"/>
                      </a:cubicBezTo>
                      <a:cubicBezTo>
                        <a:pt x="1470" y="273"/>
                        <a:pt x="1470" y="273"/>
                        <a:pt x="1470" y="273"/>
                      </a:cubicBezTo>
                      <a:cubicBezTo>
                        <a:pt x="1279" y="0"/>
                        <a:pt x="1279" y="0"/>
                        <a:pt x="1279" y="0"/>
                      </a:cubicBezTo>
                      <a:cubicBezTo>
                        <a:pt x="1186" y="345"/>
                        <a:pt x="872" y="599"/>
                        <a:pt x="498" y="604"/>
                      </a:cubicBezTo>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7" name="Freeform 18">
                  <a:extLst>
                    <a:ext uri="{FF2B5EF4-FFF2-40B4-BE49-F238E27FC236}">
                      <a16:creationId xmlns="" xmlns:a16="http://schemas.microsoft.com/office/drawing/2014/main" id="{A9BB4873-677F-4ACA-AD88-BFC5D7781C00}"/>
                    </a:ext>
                  </a:extLst>
                </p:cNvPr>
                <p:cNvSpPr>
                  <a:spLocks/>
                </p:cNvSpPr>
                <p:nvPr/>
              </p:nvSpPr>
              <p:spPr bwMode="auto">
                <a:xfrm>
                  <a:off x="6101047" y="2532797"/>
                  <a:ext cx="1385888" cy="1944688"/>
                </a:xfrm>
                <a:custGeom>
                  <a:avLst/>
                  <a:gdLst>
                    <a:gd name="T0" fmla="*/ 292 w 1133"/>
                    <a:gd name="T1" fmla="*/ 104 h 1592"/>
                    <a:gd name="T2" fmla="*/ 0 w 1133"/>
                    <a:gd name="T3" fmla="*/ 308 h 1592"/>
                    <a:gd name="T4" fmla="*/ 0 w 1133"/>
                    <a:gd name="T5" fmla="*/ 308 h 1592"/>
                    <a:gd name="T6" fmla="*/ 621 w 1133"/>
                    <a:gd name="T7" fmla="*/ 1094 h 1592"/>
                    <a:gd name="T8" fmla="*/ 437 w 1133"/>
                    <a:gd name="T9" fmla="*/ 1094 h 1592"/>
                    <a:gd name="T10" fmla="*/ 593 w 1133"/>
                    <a:gd name="T11" fmla="*/ 1316 h 1592"/>
                    <a:gd name="T12" fmla="*/ 594 w 1133"/>
                    <a:gd name="T13" fmla="*/ 1319 h 1592"/>
                    <a:gd name="T14" fmla="*/ 785 w 1133"/>
                    <a:gd name="T15" fmla="*/ 1592 h 1592"/>
                    <a:gd name="T16" fmla="*/ 916 w 1133"/>
                    <a:gd name="T17" fmla="*/ 1404 h 1592"/>
                    <a:gd name="T18" fmla="*/ 920 w 1133"/>
                    <a:gd name="T19" fmla="*/ 1399 h 1592"/>
                    <a:gd name="T20" fmla="*/ 1133 w 1133"/>
                    <a:gd name="T21" fmla="*/ 1094 h 1592"/>
                    <a:gd name="T22" fmla="*/ 956 w 1133"/>
                    <a:gd name="T23" fmla="*/ 1094 h 1592"/>
                    <a:gd name="T24" fmla="*/ 143 w 1133"/>
                    <a:gd name="T25" fmla="*/ 0 h 1592"/>
                    <a:gd name="T26" fmla="*/ 292 w 1133"/>
                    <a:gd name="T27" fmla="*/ 104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33" h="1592">
                      <a:moveTo>
                        <a:pt x="292" y="104"/>
                      </a:moveTo>
                      <a:cubicBezTo>
                        <a:pt x="0" y="308"/>
                        <a:pt x="0" y="308"/>
                        <a:pt x="0" y="308"/>
                      </a:cubicBezTo>
                      <a:cubicBezTo>
                        <a:pt x="0" y="308"/>
                        <a:pt x="0" y="308"/>
                        <a:pt x="0" y="308"/>
                      </a:cubicBezTo>
                      <a:cubicBezTo>
                        <a:pt x="353" y="396"/>
                        <a:pt x="616" y="714"/>
                        <a:pt x="621" y="1094"/>
                      </a:cubicBezTo>
                      <a:cubicBezTo>
                        <a:pt x="437" y="1094"/>
                        <a:pt x="437" y="1094"/>
                        <a:pt x="437" y="1094"/>
                      </a:cubicBezTo>
                      <a:cubicBezTo>
                        <a:pt x="593" y="1316"/>
                        <a:pt x="593" y="1316"/>
                        <a:pt x="593" y="1316"/>
                      </a:cubicBezTo>
                      <a:cubicBezTo>
                        <a:pt x="594" y="1319"/>
                        <a:pt x="594" y="1319"/>
                        <a:pt x="594" y="1319"/>
                      </a:cubicBezTo>
                      <a:cubicBezTo>
                        <a:pt x="785" y="1592"/>
                        <a:pt x="785" y="1592"/>
                        <a:pt x="785" y="1592"/>
                      </a:cubicBezTo>
                      <a:cubicBezTo>
                        <a:pt x="916" y="1404"/>
                        <a:pt x="916" y="1404"/>
                        <a:pt x="916" y="1404"/>
                      </a:cubicBezTo>
                      <a:cubicBezTo>
                        <a:pt x="920" y="1399"/>
                        <a:pt x="920" y="1399"/>
                        <a:pt x="920" y="1399"/>
                      </a:cubicBezTo>
                      <a:cubicBezTo>
                        <a:pt x="1133" y="1094"/>
                        <a:pt x="1133" y="1094"/>
                        <a:pt x="1133" y="1094"/>
                      </a:cubicBezTo>
                      <a:cubicBezTo>
                        <a:pt x="956" y="1094"/>
                        <a:pt x="956" y="1094"/>
                        <a:pt x="956" y="1094"/>
                      </a:cubicBezTo>
                      <a:cubicBezTo>
                        <a:pt x="951" y="579"/>
                        <a:pt x="611" y="145"/>
                        <a:pt x="143" y="0"/>
                      </a:cubicBezTo>
                      <a:lnTo>
                        <a:pt x="292" y="104"/>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8" name="Freeform 20">
                  <a:extLst>
                    <a:ext uri="{FF2B5EF4-FFF2-40B4-BE49-F238E27FC236}">
                      <a16:creationId xmlns="" xmlns:a16="http://schemas.microsoft.com/office/drawing/2014/main" id="{F3EFD373-3103-41E0-BD26-255E60FF4DCA}"/>
                    </a:ext>
                  </a:extLst>
                </p:cNvPr>
                <p:cNvSpPr>
                  <a:spLocks/>
                </p:cNvSpPr>
                <p:nvPr/>
              </p:nvSpPr>
              <p:spPr bwMode="auto">
                <a:xfrm>
                  <a:off x="4556126" y="2186668"/>
                  <a:ext cx="1966913" cy="1376363"/>
                </a:xfrm>
                <a:custGeom>
                  <a:avLst/>
                  <a:gdLst>
                    <a:gd name="T0" fmla="*/ 1110 w 1608"/>
                    <a:gd name="T1" fmla="*/ 193 h 1126"/>
                    <a:gd name="T2" fmla="*/ 1108 w 1608"/>
                    <a:gd name="T3" fmla="*/ 193 h 1126"/>
                    <a:gd name="T4" fmla="*/ 0 w 1608"/>
                    <a:gd name="T5" fmla="*/ 1066 h 1126"/>
                    <a:gd name="T6" fmla="*/ 144 w 1608"/>
                    <a:gd name="T7" fmla="*/ 859 h 1126"/>
                    <a:gd name="T8" fmla="*/ 329 w 1608"/>
                    <a:gd name="T9" fmla="*/ 1123 h 1126"/>
                    <a:gd name="T10" fmla="*/ 330 w 1608"/>
                    <a:gd name="T11" fmla="*/ 1126 h 1126"/>
                    <a:gd name="T12" fmla="*/ 331 w 1608"/>
                    <a:gd name="T13" fmla="*/ 1123 h 1126"/>
                    <a:gd name="T14" fmla="*/ 1110 w 1608"/>
                    <a:gd name="T15" fmla="*/ 528 h 1126"/>
                    <a:gd name="T16" fmla="*/ 1110 w 1608"/>
                    <a:gd name="T17" fmla="*/ 696 h 1126"/>
                    <a:gd name="T18" fmla="*/ 1316 w 1608"/>
                    <a:gd name="T19" fmla="*/ 552 h 1126"/>
                    <a:gd name="T20" fmla="*/ 1316 w 1608"/>
                    <a:gd name="T21" fmla="*/ 552 h 1126"/>
                    <a:gd name="T22" fmla="*/ 1608 w 1608"/>
                    <a:gd name="T23" fmla="*/ 348 h 1126"/>
                    <a:gd name="T24" fmla="*/ 1459 w 1608"/>
                    <a:gd name="T25" fmla="*/ 244 h 1126"/>
                    <a:gd name="T26" fmla="*/ 1458 w 1608"/>
                    <a:gd name="T27" fmla="*/ 243 h 1126"/>
                    <a:gd name="T28" fmla="*/ 1110 w 1608"/>
                    <a:gd name="T29" fmla="*/ 0 h 1126"/>
                    <a:gd name="T30" fmla="*/ 1110 w 1608"/>
                    <a:gd name="T31" fmla="*/ 193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08" h="1126">
                      <a:moveTo>
                        <a:pt x="1110" y="193"/>
                      </a:moveTo>
                      <a:cubicBezTo>
                        <a:pt x="1109" y="193"/>
                        <a:pt x="1108" y="193"/>
                        <a:pt x="1108" y="193"/>
                      </a:cubicBezTo>
                      <a:cubicBezTo>
                        <a:pt x="572" y="198"/>
                        <a:pt x="124" y="568"/>
                        <a:pt x="0" y="1066"/>
                      </a:cubicBezTo>
                      <a:cubicBezTo>
                        <a:pt x="144" y="859"/>
                        <a:pt x="144" y="859"/>
                        <a:pt x="144" y="859"/>
                      </a:cubicBezTo>
                      <a:cubicBezTo>
                        <a:pt x="329" y="1123"/>
                        <a:pt x="329" y="1123"/>
                        <a:pt x="329" y="1123"/>
                      </a:cubicBezTo>
                      <a:cubicBezTo>
                        <a:pt x="330" y="1126"/>
                        <a:pt x="330" y="1126"/>
                        <a:pt x="330" y="1126"/>
                      </a:cubicBezTo>
                      <a:cubicBezTo>
                        <a:pt x="331" y="1125"/>
                        <a:pt x="331" y="1124"/>
                        <a:pt x="331" y="1123"/>
                      </a:cubicBezTo>
                      <a:cubicBezTo>
                        <a:pt x="428" y="783"/>
                        <a:pt x="739" y="532"/>
                        <a:pt x="1110" y="528"/>
                      </a:cubicBezTo>
                      <a:cubicBezTo>
                        <a:pt x="1110" y="696"/>
                        <a:pt x="1110" y="696"/>
                        <a:pt x="1110" y="696"/>
                      </a:cubicBezTo>
                      <a:cubicBezTo>
                        <a:pt x="1316" y="552"/>
                        <a:pt x="1316" y="552"/>
                        <a:pt x="1316" y="552"/>
                      </a:cubicBezTo>
                      <a:cubicBezTo>
                        <a:pt x="1316" y="552"/>
                        <a:pt x="1316" y="552"/>
                        <a:pt x="1316" y="552"/>
                      </a:cubicBezTo>
                      <a:cubicBezTo>
                        <a:pt x="1608" y="348"/>
                        <a:pt x="1608" y="348"/>
                        <a:pt x="1608" y="348"/>
                      </a:cubicBezTo>
                      <a:cubicBezTo>
                        <a:pt x="1459" y="244"/>
                        <a:pt x="1459" y="244"/>
                        <a:pt x="1459" y="244"/>
                      </a:cubicBezTo>
                      <a:cubicBezTo>
                        <a:pt x="1458" y="243"/>
                        <a:pt x="1458" y="243"/>
                        <a:pt x="1458" y="243"/>
                      </a:cubicBezTo>
                      <a:cubicBezTo>
                        <a:pt x="1110" y="0"/>
                        <a:pt x="1110" y="0"/>
                        <a:pt x="1110" y="0"/>
                      </a:cubicBezTo>
                      <a:lnTo>
                        <a:pt x="1110" y="193"/>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26" name="椭圆 33">
                <a:extLst>
                  <a:ext uri="{FF2B5EF4-FFF2-40B4-BE49-F238E27FC236}">
                    <a16:creationId xmlns="" xmlns:a16="http://schemas.microsoft.com/office/drawing/2014/main" id="{6E8804D9-47EB-4A4A-A120-C6B31E2AB138}"/>
                  </a:ext>
                </a:extLst>
              </p:cNvPr>
              <p:cNvSpPr/>
              <p:nvPr/>
            </p:nvSpPr>
            <p:spPr>
              <a:xfrm>
                <a:off x="5486400" y="2467428"/>
                <a:ext cx="174172" cy="174172"/>
              </a:xfrm>
              <a:prstGeom prst="ellipse">
                <a:avLst/>
              </a:prstGeom>
              <a:solidFill>
                <a:schemeClr val="bg1"/>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 name="组合 34">
                <a:extLst>
                  <a:ext uri="{FF2B5EF4-FFF2-40B4-BE49-F238E27FC236}">
                    <a16:creationId xmlns="" xmlns:a16="http://schemas.microsoft.com/office/drawing/2014/main" id="{03D7D7A8-7FFC-46D8-BDA5-56F1DB9BF523}"/>
                  </a:ext>
                </a:extLst>
              </p:cNvPr>
              <p:cNvGrpSpPr/>
              <p:nvPr/>
            </p:nvGrpSpPr>
            <p:grpSpPr>
              <a:xfrm>
                <a:off x="1290682" y="2104334"/>
                <a:ext cx="4239261" cy="363094"/>
                <a:chOff x="1232625" y="1480220"/>
                <a:chExt cx="4239261" cy="363094"/>
              </a:xfrm>
            </p:grpSpPr>
            <p:cxnSp>
              <p:nvCxnSpPr>
                <p:cNvPr id="43" name="直接连接符 35">
                  <a:extLst>
                    <a:ext uri="{FF2B5EF4-FFF2-40B4-BE49-F238E27FC236}">
                      <a16:creationId xmlns="" xmlns:a16="http://schemas.microsoft.com/office/drawing/2014/main" id="{FB207CB3-2176-4461-A5BE-B60415CA45E6}"/>
                    </a:ext>
                  </a:extLst>
                </p:cNvPr>
                <p:cNvCxnSpPr/>
                <p:nvPr/>
              </p:nvCxnSpPr>
              <p:spPr>
                <a:xfrm flipH="1" flipV="1">
                  <a:off x="5268686" y="1480457"/>
                  <a:ext cx="203200" cy="362857"/>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36">
                  <a:extLst>
                    <a:ext uri="{FF2B5EF4-FFF2-40B4-BE49-F238E27FC236}">
                      <a16:creationId xmlns="" xmlns:a16="http://schemas.microsoft.com/office/drawing/2014/main" id="{9FD4E7B2-B455-47FD-8EDA-77D789AD67F4}"/>
                    </a:ext>
                  </a:extLst>
                </p:cNvPr>
                <p:cNvCxnSpPr>
                  <a:cxnSpLocks/>
                </p:cNvCxnSpPr>
                <p:nvPr/>
              </p:nvCxnSpPr>
              <p:spPr>
                <a:xfrm flipH="1" flipV="1">
                  <a:off x="1232625" y="1480220"/>
                  <a:ext cx="4035436" cy="1"/>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8" name="TextBox 81">
                <a:extLst>
                  <a:ext uri="{FF2B5EF4-FFF2-40B4-BE49-F238E27FC236}">
                    <a16:creationId xmlns="" xmlns:a16="http://schemas.microsoft.com/office/drawing/2014/main" id="{095CF684-32C4-46FF-B329-60DC3A2CFC65}"/>
                  </a:ext>
                </a:extLst>
              </p:cNvPr>
              <p:cNvSpPr txBox="1"/>
              <p:nvPr/>
            </p:nvSpPr>
            <p:spPr>
              <a:xfrm>
                <a:off x="1707769" y="2142858"/>
                <a:ext cx="3439066" cy="307777"/>
              </a:xfrm>
              <a:prstGeom prst="rect">
                <a:avLst/>
              </a:prstGeom>
              <a:noFill/>
            </p:spPr>
            <p:txBody>
              <a:bodyPr wrap="square" rtlCol="0">
                <a:spAutoFit/>
              </a:bodyPr>
              <a:lstStyle/>
              <a:p>
                <a:endParaRPr lang="zh-CN" altLang="en-US" sz="1400" b="1" dirty="0">
                  <a:solidFill>
                    <a:schemeClr val="accent2"/>
                  </a:solidFill>
                  <a:latin typeface="微软雅黑" pitchFamily="34" charset="-122"/>
                  <a:ea typeface="微软雅黑" pitchFamily="34" charset="-122"/>
                </a:endParaRPr>
              </a:p>
            </p:txBody>
          </p:sp>
          <p:sp>
            <p:nvSpPr>
              <p:cNvPr id="29" name="椭圆 39">
                <a:extLst>
                  <a:ext uri="{FF2B5EF4-FFF2-40B4-BE49-F238E27FC236}">
                    <a16:creationId xmlns="" xmlns:a16="http://schemas.microsoft.com/office/drawing/2014/main" id="{94E07199-E2B3-4ACB-A9DB-F60651805129}"/>
                  </a:ext>
                </a:extLst>
              </p:cNvPr>
              <p:cNvSpPr/>
              <p:nvPr/>
            </p:nvSpPr>
            <p:spPr>
              <a:xfrm>
                <a:off x="5486400" y="4760684"/>
                <a:ext cx="174172" cy="17417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40">
                <a:extLst>
                  <a:ext uri="{FF2B5EF4-FFF2-40B4-BE49-F238E27FC236}">
                    <a16:creationId xmlns="" xmlns:a16="http://schemas.microsoft.com/office/drawing/2014/main" id="{773723CB-1FD9-4F88-9F64-97AAC2CEAB17}"/>
                  </a:ext>
                </a:extLst>
              </p:cNvPr>
              <p:cNvGrpSpPr/>
              <p:nvPr/>
            </p:nvGrpSpPr>
            <p:grpSpPr>
              <a:xfrm flipV="1">
                <a:off x="1290682" y="4905827"/>
                <a:ext cx="4239262" cy="472774"/>
                <a:chOff x="1232625" y="1370540"/>
                <a:chExt cx="4239262" cy="472774"/>
              </a:xfrm>
            </p:grpSpPr>
            <p:cxnSp>
              <p:nvCxnSpPr>
                <p:cNvPr id="41" name="直接连接符 41">
                  <a:extLst>
                    <a:ext uri="{FF2B5EF4-FFF2-40B4-BE49-F238E27FC236}">
                      <a16:creationId xmlns="" xmlns:a16="http://schemas.microsoft.com/office/drawing/2014/main" id="{7E6996CD-6EF1-46E3-8BF8-634064AFA4CE}"/>
                    </a:ext>
                  </a:extLst>
                </p:cNvPr>
                <p:cNvCxnSpPr/>
                <p:nvPr/>
              </p:nvCxnSpPr>
              <p:spPr>
                <a:xfrm flipH="1" flipV="1">
                  <a:off x="5240412" y="1370540"/>
                  <a:ext cx="231475" cy="47277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直接连接符 42">
                  <a:extLst>
                    <a:ext uri="{FF2B5EF4-FFF2-40B4-BE49-F238E27FC236}">
                      <a16:creationId xmlns="" xmlns:a16="http://schemas.microsoft.com/office/drawing/2014/main" id="{87E0B47F-C4A3-490F-AA93-F336F8F53F47}"/>
                    </a:ext>
                  </a:extLst>
                </p:cNvPr>
                <p:cNvCxnSpPr>
                  <a:cxnSpLocks/>
                </p:cNvCxnSpPr>
                <p:nvPr/>
              </p:nvCxnSpPr>
              <p:spPr>
                <a:xfrm flipH="1" flipV="1">
                  <a:off x="1232625" y="1376033"/>
                  <a:ext cx="4008696"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2" name="椭圆 45">
                <a:extLst>
                  <a:ext uri="{FF2B5EF4-FFF2-40B4-BE49-F238E27FC236}">
                    <a16:creationId xmlns="" xmlns:a16="http://schemas.microsoft.com/office/drawing/2014/main" id="{3CCB149E-86FA-48A7-8927-812B1A547569}"/>
                  </a:ext>
                </a:extLst>
              </p:cNvPr>
              <p:cNvSpPr/>
              <p:nvPr/>
            </p:nvSpPr>
            <p:spPr>
              <a:xfrm>
                <a:off x="7061879" y="2497786"/>
                <a:ext cx="174172" cy="174172"/>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47">
                <a:extLst>
                  <a:ext uri="{FF2B5EF4-FFF2-40B4-BE49-F238E27FC236}">
                    <a16:creationId xmlns="" xmlns:a16="http://schemas.microsoft.com/office/drawing/2014/main" id="{A62BA8C0-A630-464E-BEC5-655CF8EA1618}"/>
                  </a:ext>
                </a:extLst>
              </p:cNvPr>
              <p:cNvGrpSpPr/>
              <p:nvPr/>
            </p:nvGrpSpPr>
            <p:grpSpPr>
              <a:xfrm flipH="1">
                <a:off x="7210544" y="2104571"/>
                <a:ext cx="3776771" cy="418723"/>
                <a:chOff x="1727200" y="1480457"/>
                <a:chExt cx="3776771" cy="418723"/>
              </a:xfrm>
            </p:grpSpPr>
            <p:cxnSp>
              <p:nvCxnSpPr>
                <p:cNvPr id="39" name="直接连接符 49">
                  <a:extLst>
                    <a:ext uri="{FF2B5EF4-FFF2-40B4-BE49-F238E27FC236}">
                      <a16:creationId xmlns="" xmlns:a16="http://schemas.microsoft.com/office/drawing/2014/main" id="{07F58628-952A-461B-A435-DB61439703D0}"/>
                    </a:ext>
                  </a:extLst>
                </p:cNvPr>
                <p:cNvCxnSpPr>
                  <a:stCxn id="32" idx="7"/>
                </p:cNvCxnSpPr>
                <p:nvPr/>
              </p:nvCxnSpPr>
              <p:spPr>
                <a:xfrm flipH="1" flipV="1">
                  <a:off x="5268686" y="1480458"/>
                  <a:ext cx="235285" cy="41872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直接连接符 51">
                  <a:extLst>
                    <a:ext uri="{FF2B5EF4-FFF2-40B4-BE49-F238E27FC236}">
                      <a16:creationId xmlns="" xmlns:a16="http://schemas.microsoft.com/office/drawing/2014/main" id="{868AF7EE-DDCD-4B77-8C6F-24B38A816F94}"/>
                    </a:ext>
                  </a:extLst>
                </p:cNvPr>
                <p:cNvCxnSpPr>
                  <a:cxnSpLocks/>
                </p:cNvCxnSpPr>
                <p:nvPr/>
              </p:nvCxnSpPr>
              <p:spPr>
                <a:xfrm flipH="1" flipV="1">
                  <a:off x="1727200" y="1480457"/>
                  <a:ext cx="3541486" cy="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4" name="文本框 88">
                <a:extLst>
                  <a:ext uri="{FF2B5EF4-FFF2-40B4-BE49-F238E27FC236}">
                    <a16:creationId xmlns="" xmlns:a16="http://schemas.microsoft.com/office/drawing/2014/main" id="{AA76A60C-D03B-4F8D-9AF9-91E22A5A90B4}"/>
                  </a:ext>
                </a:extLst>
              </p:cNvPr>
              <p:cNvSpPr txBox="1"/>
              <p:nvPr/>
            </p:nvSpPr>
            <p:spPr>
              <a:xfrm>
                <a:off x="8326139" y="2517025"/>
                <a:ext cx="2629669" cy="345094"/>
              </a:xfrm>
              <a:prstGeom prst="rect">
                <a:avLst/>
              </a:prstGeom>
              <a:noFill/>
            </p:spPr>
            <p:txBody>
              <a:bodyPr wrap="square" rtlCol="0">
                <a:spAutoFit/>
              </a:bodyPr>
              <a:lstStyle>
                <a:defPPr>
                  <a:defRPr lang="zh-CN"/>
                </a:defPPr>
                <a:lvl1pPr algn="r">
                  <a:lnSpc>
                    <a:spcPct val="150000"/>
                  </a:lnSpc>
                  <a:defRPr sz="1400">
                    <a:solidFill>
                      <a:schemeClr val="bg1">
                        <a:lumMod val="85000"/>
                      </a:schemeClr>
                    </a:solidFill>
                    <a:latin typeface="微软雅黑" panose="020B0503020204020204" pitchFamily="34" charset="-122"/>
                    <a:ea typeface="微软雅黑" panose="020B0503020204020204" pitchFamily="34" charset="-122"/>
                  </a:defRPr>
                </a:lvl1pPr>
              </a:lstStyle>
              <a:p>
                <a:pPr>
                  <a:lnSpc>
                    <a:spcPct val="130000"/>
                  </a:lnSpc>
                </a:pPr>
                <a:endParaRPr lang="zh-CN" altLang="en-US" dirty="0">
                  <a:solidFill>
                    <a:schemeClr val="tx1">
                      <a:lumMod val="85000"/>
                      <a:lumOff val="15000"/>
                    </a:schemeClr>
                  </a:solidFill>
                </a:endParaRPr>
              </a:p>
            </p:txBody>
          </p:sp>
          <p:sp>
            <p:nvSpPr>
              <p:cNvPr id="35" name="椭圆 59">
                <a:extLst>
                  <a:ext uri="{FF2B5EF4-FFF2-40B4-BE49-F238E27FC236}">
                    <a16:creationId xmlns="" xmlns:a16="http://schemas.microsoft.com/office/drawing/2014/main" id="{0538B594-66A0-4C17-81EF-733BE4E32781}"/>
                  </a:ext>
                </a:extLst>
              </p:cNvPr>
              <p:cNvSpPr/>
              <p:nvPr/>
            </p:nvSpPr>
            <p:spPr>
              <a:xfrm>
                <a:off x="7033764" y="4703815"/>
                <a:ext cx="202286" cy="174172"/>
              </a:xfrm>
              <a:prstGeom prst="ellipse">
                <a:avLst/>
              </a:prstGeom>
              <a:solidFill>
                <a:schemeClr val="bg1"/>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61">
                <a:extLst>
                  <a:ext uri="{FF2B5EF4-FFF2-40B4-BE49-F238E27FC236}">
                    <a16:creationId xmlns="" xmlns:a16="http://schemas.microsoft.com/office/drawing/2014/main" id="{F9BE663C-2086-4E17-9376-DD32CAE03F57}"/>
                  </a:ext>
                </a:extLst>
              </p:cNvPr>
              <p:cNvGrpSpPr/>
              <p:nvPr/>
            </p:nvGrpSpPr>
            <p:grpSpPr>
              <a:xfrm flipH="1" flipV="1">
                <a:off x="7183663" y="4877987"/>
                <a:ext cx="3897111" cy="593570"/>
                <a:chOff x="1575683" y="1277584"/>
                <a:chExt cx="3897111" cy="593570"/>
              </a:xfrm>
            </p:grpSpPr>
            <p:cxnSp>
              <p:nvCxnSpPr>
                <p:cNvPr id="37" name="直接连接符 82">
                  <a:extLst>
                    <a:ext uri="{FF2B5EF4-FFF2-40B4-BE49-F238E27FC236}">
                      <a16:creationId xmlns="" xmlns:a16="http://schemas.microsoft.com/office/drawing/2014/main" id="{39D4030F-F87F-4611-9955-71FF4857150E}"/>
                    </a:ext>
                  </a:extLst>
                </p:cNvPr>
                <p:cNvCxnSpPr/>
                <p:nvPr/>
              </p:nvCxnSpPr>
              <p:spPr>
                <a:xfrm flipH="1" flipV="1">
                  <a:off x="5128853" y="1277585"/>
                  <a:ext cx="343941" cy="593569"/>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83">
                  <a:extLst>
                    <a:ext uri="{FF2B5EF4-FFF2-40B4-BE49-F238E27FC236}">
                      <a16:creationId xmlns="" xmlns:a16="http://schemas.microsoft.com/office/drawing/2014/main" id="{DA0D30B3-9C9A-4714-BA74-E317FF9AEBBE}"/>
                    </a:ext>
                  </a:extLst>
                </p:cNvPr>
                <p:cNvCxnSpPr>
                  <a:cxnSpLocks/>
                </p:cNvCxnSpPr>
                <p:nvPr/>
              </p:nvCxnSpPr>
              <p:spPr>
                <a:xfrm flipH="1" flipV="1">
                  <a:off x="1575683" y="1277584"/>
                  <a:ext cx="3541486" cy="1"/>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12" name="Rectangle 104"/>
            <p:cNvSpPr>
              <a:spLocks noChangeArrowheads="1"/>
            </p:cNvSpPr>
            <p:nvPr/>
          </p:nvSpPr>
          <p:spPr bwMode="auto">
            <a:xfrm>
              <a:off x="96630" y="1553229"/>
              <a:ext cx="4288234" cy="1677382"/>
            </a:xfrm>
            <a:prstGeom prst="rect">
              <a:avLst/>
            </a:prstGeom>
            <a:noFill/>
            <a:ln w="9525" algn="ctr">
              <a:noFill/>
              <a:miter lim="800000"/>
              <a:headEnd/>
              <a:tailEnd/>
            </a:ln>
            <a:effectLst/>
          </p:spPr>
          <p:txBody>
            <a:bodyPr wrap="square">
              <a:spAutoFit/>
            </a:bodyPr>
            <a:lstStyle/>
            <a:p>
              <a:pPr marL="284400" indent="-284400" algn="just">
                <a:spcAft>
                  <a:spcPts val="600"/>
                </a:spcAft>
                <a:buFont typeface="Wingdings" panose="05000000000000000000" pitchFamily="2" charset="2"/>
                <a:buChar char="q"/>
              </a:pPr>
              <a:r>
                <a:rPr lang="ru-RU" sz="1400" dirty="0" smtClean="0">
                  <a:solidFill>
                    <a:schemeClr val="accent5">
                      <a:lumMod val="50000"/>
                    </a:schemeClr>
                  </a:solidFill>
                  <a:latin typeface="Arial" panose="020B0604020202020204" pitchFamily="34" charset="0"/>
                  <a:cs typeface="Arial" panose="020B0604020202020204" pitchFamily="34" charset="0"/>
                </a:rPr>
                <a:t>обеспечение гарантий прав граждан на получение социального обслуживания в стационарной форме, в полустационарной форме и форме социального обслуживания на дому</a:t>
              </a:r>
            </a:p>
            <a:p>
              <a:pPr marL="284400" indent="-284400" algn="just">
                <a:spcAft>
                  <a:spcPts val="600"/>
                </a:spcAft>
                <a:buFont typeface="Wingdings" panose="05000000000000000000" pitchFamily="2" charset="2"/>
                <a:buChar char="q"/>
              </a:pPr>
              <a:r>
                <a:rPr lang="ru-RU" sz="1400" dirty="0" smtClean="0">
                  <a:solidFill>
                    <a:schemeClr val="accent5">
                      <a:lumMod val="50000"/>
                    </a:schemeClr>
                  </a:solidFill>
                  <a:latin typeface="Arial" panose="020B0604020202020204" pitchFamily="34" charset="0"/>
                  <a:cs typeface="Arial" panose="020B0604020202020204" pitchFamily="34" charset="0"/>
                </a:rPr>
                <a:t>актуализированы </a:t>
              </a:r>
              <a:r>
                <a:rPr lang="ru-RU" sz="1400" dirty="0">
                  <a:solidFill>
                    <a:schemeClr val="accent5">
                      <a:lumMod val="50000"/>
                    </a:schemeClr>
                  </a:solidFill>
                  <a:latin typeface="Arial" panose="020B0604020202020204" pitchFamily="34" charset="0"/>
                  <a:cs typeface="Arial" panose="020B0604020202020204" pitchFamily="34" charset="0"/>
                </a:rPr>
                <a:t>в 2021 году 100% ИПРА от общего количества нуждающихся</a:t>
              </a:r>
              <a:endParaRPr lang="ru-RU" sz="1400" b="1" dirty="0">
                <a:solidFill>
                  <a:schemeClr val="accent5">
                    <a:lumMod val="50000"/>
                  </a:schemeClr>
                </a:solidFill>
                <a:latin typeface="Arial" panose="020B0604020202020204" pitchFamily="34" charset="0"/>
                <a:cs typeface="Arial" panose="020B0604020202020204" pitchFamily="34" charset="0"/>
              </a:endParaRPr>
            </a:p>
          </p:txBody>
        </p:sp>
        <p:sp>
          <p:nvSpPr>
            <p:cNvPr id="13" name="Прямоугольник 12"/>
            <p:cNvSpPr/>
            <p:nvPr/>
          </p:nvSpPr>
          <p:spPr>
            <a:xfrm>
              <a:off x="108032" y="4133891"/>
              <a:ext cx="4276831" cy="1107996"/>
            </a:xfrm>
            <a:prstGeom prst="rect">
              <a:avLst/>
            </a:prstGeom>
          </p:spPr>
          <p:txBody>
            <a:bodyPr wrap="square">
              <a:spAutoFit/>
            </a:bodyPr>
            <a:lstStyle/>
            <a:p>
              <a:pPr marL="284400" indent="-284400" algn="just">
                <a:spcAft>
                  <a:spcPts val="600"/>
                </a:spcAft>
                <a:buFont typeface="Wingdings" panose="05000000000000000000" pitchFamily="2" charset="2"/>
                <a:buChar char="q"/>
              </a:pPr>
              <a:r>
                <a:rPr lang="ru-RU" sz="1400" dirty="0" smtClean="0">
                  <a:solidFill>
                    <a:schemeClr val="accent5">
                      <a:lumMod val="50000"/>
                    </a:schemeClr>
                  </a:solidFill>
                  <a:latin typeface="Arial" panose="020B0604020202020204" pitchFamily="34" charset="0"/>
                  <a:cs typeface="Arial" panose="020B0604020202020204" pitchFamily="34" charset="0"/>
                </a:rPr>
                <a:t>консультирование,</a:t>
              </a:r>
            </a:p>
            <a:p>
              <a:pPr marL="284400" indent="-284400" algn="just">
                <a:spcAft>
                  <a:spcPts val="600"/>
                </a:spcAft>
                <a:buFont typeface="Wingdings" panose="05000000000000000000" pitchFamily="2" charset="2"/>
                <a:buChar char="q"/>
              </a:pPr>
              <a:r>
                <a:rPr lang="ru-RU" sz="1400" dirty="0" smtClean="0">
                  <a:solidFill>
                    <a:schemeClr val="accent5">
                      <a:lumMod val="50000"/>
                    </a:schemeClr>
                  </a:solidFill>
                  <a:latin typeface="Arial" panose="020B0604020202020204" pitchFamily="34" charset="0"/>
                  <a:cs typeface="Arial" panose="020B0604020202020204" pitchFamily="34" charset="0"/>
                </a:rPr>
                <a:t>проведение индивидуальных занятий, </a:t>
              </a:r>
            </a:p>
            <a:p>
              <a:pPr marL="284400" indent="-284400" algn="just">
                <a:spcAft>
                  <a:spcPts val="600"/>
                </a:spcAft>
                <a:buFont typeface="Wingdings" panose="05000000000000000000" pitchFamily="2" charset="2"/>
                <a:buChar char="q"/>
              </a:pPr>
              <a:r>
                <a:rPr lang="ru-RU" sz="1400" dirty="0" smtClean="0">
                  <a:solidFill>
                    <a:schemeClr val="accent5">
                      <a:lumMod val="50000"/>
                    </a:schemeClr>
                  </a:solidFill>
                  <a:latin typeface="Arial" panose="020B0604020202020204" pitchFamily="34" charset="0"/>
                  <a:cs typeface="Arial" panose="020B0604020202020204" pitchFamily="34" charset="0"/>
                </a:rPr>
                <a:t>информирование о возможностях получения помощи в </a:t>
              </a:r>
              <a:r>
                <a:rPr lang="ru-RU" sz="1400" dirty="0" err="1" smtClean="0">
                  <a:solidFill>
                    <a:schemeClr val="accent5">
                      <a:lumMod val="50000"/>
                    </a:schemeClr>
                  </a:solidFill>
                  <a:latin typeface="Arial" panose="020B0604020202020204" pitchFamily="34" charset="0"/>
                  <a:cs typeface="Arial" panose="020B0604020202020204" pitchFamily="34" charset="0"/>
                </a:rPr>
                <a:t>проактивном</a:t>
              </a:r>
              <a:r>
                <a:rPr lang="ru-RU" sz="1400" dirty="0" smtClean="0">
                  <a:solidFill>
                    <a:schemeClr val="accent5">
                      <a:lumMod val="50000"/>
                    </a:schemeClr>
                  </a:solidFill>
                  <a:latin typeface="Arial" panose="020B0604020202020204" pitchFamily="34" charset="0"/>
                  <a:cs typeface="Arial" panose="020B0604020202020204" pitchFamily="34" charset="0"/>
                </a:rPr>
                <a:t> формате</a:t>
              </a:r>
              <a:endParaRPr lang="en-US" sz="1400" dirty="0">
                <a:solidFill>
                  <a:schemeClr val="accent5">
                    <a:lumMod val="50000"/>
                  </a:schemeClr>
                </a:solidFill>
                <a:latin typeface="Arial" panose="020B0604020202020204" pitchFamily="34" charset="0"/>
                <a:cs typeface="Arial" panose="020B0604020202020204" pitchFamily="34" charset="0"/>
              </a:endParaRPr>
            </a:p>
          </p:txBody>
        </p:sp>
        <p:sp>
          <p:nvSpPr>
            <p:cNvPr id="21" name="Прямоугольник 20"/>
            <p:cNvSpPr/>
            <p:nvPr/>
          </p:nvSpPr>
          <p:spPr>
            <a:xfrm>
              <a:off x="7764922" y="1465330"/>
              <a:ext cx="4182794" cy="1831271"/>
            </a:xfrm>
            <a:prstGeom prst="rect">
              <a:avLst/>
            </a:prstGeom>
          </p:spPr>
          <p:txBody>
            <a:bodyPr wrap="square">
              <a:spAutoFit/>
            </a:bodyPr>
            <a:lstStyle/>
            <a:p>
              <a:pPr marL="285750" indent="-285750" algn="just">
                <a:spcAft>
                  <a:spcPts val="600"/>
                </a:spcAft>
                <a:buFont typeface="Wingdings" panose="05000000000000000000" pitchFamily="2" charset="2"/>
                <a:buChar char="q"/>
              </a:pPr>
              <a:r>
                <a:rPr lang="ru-RU" sz="14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приобретение реабилитационного и </a:t>
              </a:r>
              <a:r>
                <a:rPr lang="ru-RU" sz="1400" dirty="0" err="1">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абилитационного</a:t>
              </a:r>
              <a:r>
                <a:rPr lang="ru-RU" sz="14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 оборудования </a:t>
              </a:r>
              <a:endParaRPr lang="ru-RU" sz="1400"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endParaRPr>
            </a:p>
            <a:p>
              <a:pPr marL="285750" indent="-285750" algn="just">
                <a:spcAft>
                  <a:spcPts val="600"/>
                </a:spcAft>
                <a:buFont typeface="Wingdings" panose="05000000000000000000" pitchFamily="2" charset="2"/>
                <a:buChar char="q"/>
              </a:pPr>
              <a:r>
                <a:rPr lang="ru-RU" sz="1400"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обучение </a:t>
              </a:r>
              <a:r>
                <a:rPr lang="ru-RU" sz="14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специалистов, обеспечивающих осуществление мероприятий по реабилитации и </a:t>
              </a:r>
              <a:r>
                <a:rPr lang="ru-RU" sz="1400"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абилитации инвалидов</a:t>
              </a:r>
            </a:p>
            <a:p>
              <a:pPr marL="285750" indent="-285750" algn="just">
                <a:spcAft>
                  <a:spcPts val="600"/>
                </a:spcAft>
                <a:buFont typeface="Wingdings" panose="05000000000000000000" pitchFamily="2" charset="2"/>
                <a:buChar char="q"/>
              </a:pPr>
              <a:endParaRPr lang="ru-RU" sz="1400"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endParaRPr>
            </a:p>
            <a:p>
              <a:pPr marL="285750" indent="-285750" algn="just">
                <a:spcAft>
                  <a:spcPts val="600"/>
                </a:spcAft>
                <a:buFont typeface="Wingdings" panose="05000000000000000000" pitchFamily="2" charset="2"/>
                <a:buChar char="q"/>
              </a:pPr>
              <a:endParaRPr lang="ru-RU" sz="1400" dirty="0">
                <a:solidFill>
                  <a:schemeClr val="accent5">
                    <a:lumMod val="50000"/>
                  </a:schemeClr>
                </a:solidFill>
                <a:latin typeface="Arial" panose="020B0604020202020204" pitchFamily="34" charset="0"/>
                <a:cs typeface="Arial" panose="020B0604020202020204" pitchFamily="34" charset="0"/>
              </a:endParaRPr>
            </a:p>
          </p:txBody>
        </p:sp>
        <p:sp>
          <p:nvSpPr>
            <p:cNvPr id="23" name="TextBox 17">
              <a:extLst>
                <a:ext uri="{FF2B5EF4-FFF2-40B4-BE49-F238E27FC236}">
                  <a16:creationId xmlns="" xmlns:a16="http://schemas.microsoft.com/office/drawing/2014/main" id="{BF52D09A-C791-4F00-A605-58666BC95BE6}"/>
                </a:ext>
              </a:extLst>
            </p:cNvPr>
            <p:cNvSpPr txBox="1"/>
            <p:nvPr/>
          </p:nvSpPr>
          <p:spPr>
            <a:xfrm>
              <a:off x="108032" y="1032449"/>
              <a:ext cx="5258394" cy="307777"/>
            </a:xfrm>
            <a:prstGeom prst="rect">
              <a:avLst/>
            </a:prstGeom>
            <a:noFill/>
          </p:spPr>
          <p:txBody>
            <a:bodyPr wrap="square" rtlCol="0">
              <a:spAutoFit/>
            </a:bodyPr>
            <a:lstStyle/>
            <a:p>
              <a:r>
                <a:rPr lang="ru-RU" sz="1400" b="1" dirty="0" smtClean="0">
                  <a:solidFill>
                    <a:schemeClr val="accent5">
                      <a:lumMod val="50000"/>
                    </a:schemeClr>
                  </a:solidFill>
                  <a:latin typeface="Arial" panose="020B0604020202020204" pitchFamily="34" charset="0"/>
                  <a:cs typeface="Arial" panose="020B0604020202020204" pitchFamily="34" charset="0"/>
                </a:rPr>
                <a:t>ЗАЩИТА ПРАВ ГРАЖДАН С ИНВАЛИДНОСТЬЮ</a:t>
              </a:r>
              <a:endParaRPr lang="en-US" sz="1400" b="1" dirty="0">
                <a:solidFill>
                  <a:schemeClr val="accent5">
                    <a:lumMod val="50000"/>
                  </a:schemeClr>
                </a:solidFill>
                <a:latin typeface="Arial" panose="020B0604020202020204" pitchFamily="34" charset="0"/>
                <a:cs typeface="Arial" panose="020B0604020202020204" pitchFamily="34" charset="0"/>
              </a:endParaRPr>
            </a:p>
          </p:txBody>
        </p:sp>
        <p:sp>
          <p:nvSpPr>
            <p:cNvPr id="24" name="TextBox 17">
              <a:extLst>
                <a:ext uri="{FF2B5EF4-FFF2-40B4-BE49-F238E27FC236}">
                  <a16:creationId xmlns="" xmlns:a16="http://schemas.microsoft.com/office/drawing/2014/main" id="{BF52D09A-C791-4F00-A605-58666BC95BE6}"/>
                </a:ext>
              </a:extLst>
            </p:cNvPr>
            <p:cNvSpPr txBox="1"/>
            <p:nvPr/>
          </p:nvSpPr>
          <p:spPr>
            <a:xfrm>
              <a:off x="7596146" y="917914"/>
              <a:ext cx="4142165" cy="523220"/>
            </a:xfrm>
            <a:prstGeom prst="rect">
              <a:avLst/>
            </a:prstGeom>
            <a:noFill/>
          </p:spPr>
          <p:txBody>
            <a:bodyPr wrap="square" rtlCol="0">
              <a:spAutoFit/>
            </a:bodyPr>
            <a:lstStyle/>
            <a:p>
              <a:r>
                <a:rPr lang="ru-RU" sz="1400" b="1" dirty="0" smtClean="0">
                  <a:solidFill>
                    <a:schemeClr val="accent5">
                      <a:lumMod val="50000"/>
                    </a:schemeClr>
                  </a:solidFill>
                  <a:latin typeface="Arial" panose="020B0604020202020204" pitchFamily="34" charset="0"/>
                  <a:cs typeface="Arial" panose="020B0604020202020204" pitchFamily="34" charset="0"/>
                </a:rPr>
                <a:t>ПОВЫШЕНИЕ КАЧЕСТВА И ДОСТУПНОСТИ</a:t>
              </a:r>
            </a:p>
            <a:p>
              <a:r>
                <a:rPr lang="ru-RU" sz="1400" b="1" dirty="0" smtClean="0">
                  <a:solidFill>
                    <a:schemeClr val="accent5">
                      <a:lumMod val="50000"/>
                    </a:schemeClr>
                  </a:solidFill>
                  <a:latin typeface="Arial" panose="020B0604020202020204" pitchFamily="34" charset="0"/>
                  <a:cs typeface="Arial" panose="020B0604020202020204" pitchFamily="34" charset="0"/>
                </a:rPr>
                <a:t>СОЦИАЛЬНОЙ ПОМОЩИ  </a:t>
              </a:r>
              <a:endParaRPr lang="en-US" sz="1400" b="1" dirty="0">
                <a:solidFill>
                  <a:schemeClr val="accent5">
                    <a:lumMod val="50000"/>
                  </a:schemeClr>
                </a:solidFill>
                <a:latin typeface="Arial" panose="020B0604020202020204" pitchFamily="34" charset="0"/>
                <a:cs typeface="Arial" panose="020B0604020202020204" pitchFamily="34" charset="0"/>
              </a:endParaRPr>
            </a:p>
          </p:txBody>
        </p:sp>
      </p:grpSp>
      <p:sp>
        <p:nvSpPr>
          <p:cNvPr id="51" name="TextBox 50"/>
          <p:cNvSpPr txBox="1"/>
          <p:nvPr/>
        </p:nvSpPr>
        <p:spPr>
          <a:xfrm>
            <a:off x="0" y="-3918"/>
            <a:ext cx="12192000" cy="276999"/>
          </a:xfrm>
          <a:prstGeom prst="rect">
            <a:avLst/>
          </a:prstGeom>
          <a:solidFill>
            <a:srgbClr val="28659C"/>
          </a:solidFill>
        </p:spPr>
        <p:txBody>
          <a:bodyPr wrap="square" rtlCol="0">
            <a:spAutoFit/>
          </a:bodyPr>
          <a:lstStyle/>
          <a:p>
            <a:pPr algn="r"/>
            <a:r>
              <a:rPr lang="ru-RU" sz="1200" b="1" dirty="0" smtClean="0">
                <a:solidFill>
                  <a:schemeClr val="bg1"/>
                </a:solidFill>
                <a:latin typeface="Arial" panose="020B0604020202020204" pitchFamily="34" charset="0"/>
                <a:cs typeface="Arial" panose="020B0604020202020204" pitchFamily="34" charset="0"/>
              </a:rPr>
              <a:t>КОЛЛЕГИЯ МИНИСТЕРСТВА ТРУДА И СОЦИАЛЬНОГО РАЗВИТИЯ НОВОСИБИРСКОЙ ОБЛАСТИ</a:t>
            </a:r>
            <a:endParaRPr lang="ru-RU" sz="1200" b="1" dirty="0">
              <a:solidFill>
                <a:schemeClr val="bg1"/>
              </a:solidFill>
              <a:latin typeface="Arial" panose="020B0604020202020204" pitchFamily="34" charset="0"/>
              <a:cs typeface="Arial" panose="020B0604020202020204" pitchFamily="34" charset="0"/>
            </a:endParaRPr>
          </a:p>
        </p:txBody>
      </p:sp>
      <p:sp>
        <p:nvSpPr>
          <p:cNvPr id="52" name="Прямоугольник 51"/>
          <p:cNvSpPr/>
          <p:nvPr/>
        </p:nvSpPr>
        <p:spPr>
          <a:xfrm>
            <a:off x="2160171" y="397738"/>
            <a:ext cx="8865181" cy="369332"/>
          </a:xfrm>
          <a:prstGeom prst="rect">
            <a:avLst/>
          </a:prstGeom>
        </p:spPr>
        <p:txBody>
          <a:bodyPr wrap="square">
            <a:spAutoFit/>
          </a:bodyPr>
          <a:lstStyle/>
          <a:p>
            <a:r>
              <a:rPr lang="ru-RU" b="1" dirty="0" smtClean="0">
                <a:solidFill>
                  <a:schemeClr val="accent5">
                    <a:lumMod val="50000"/>
                  </a:schemeClr>
                </a:solidFill>
                <a:latin typeface="Arial" panose="020B0604020202020204" pitchFamily="34" charset="0"/>
                <a:cs typeface="Arial" pitchFamily="34" charset="0"/>
              </a:rPr>
              <a:t>КОМПЛЕКСНАЯ РЕАБИЛИТАЦИЯ И АБИЛИТАЦИЯ ИНВАЛИДОВ </a:t>
            </a:r>
            <a:endParaRPr lang="ru-RU" b="1" dirty="0">
              <a:solidFill>
                <a:schemeClr val="accent5">
                  <a:lumMod val="50000"/>
                </a:schemeClr>
              </a:solidFill>
              <a:latin typeface="Arial" panose="020B0604020202020204" pitchFamily="34" charset="0"/>
              <a:cs typeface="Arial" pitchFamily="34" charset="0"/>
            </a:endParaRPr>
          </a:p>
        </p:txBody>
      </p:sp>
      <p:sp>
        <p:nvSpPr>
          <p:cNvPr id="53" name="Прямоугольник 52"/>
          <p:cNvSpPr/>
          <p:nvPr/>
        </p:nvSpPr>
        <p:spPr>
          <a:xfrm>
            <a:off x="7836028" y="4005694"/>
            <a:ext cx="4100574" cy="1815882"/>
          </a:xfrm>
          <a:prstGeom prst="rect">
            <a:avLst/>
          </a:prstGeom>
        </p:spPr>
        <p:txBody>
          <a:bodyPr wrap="square">
            <a:spAutoFit/>
          </a:bodyPr>
          <a:lstStyle/>
          <a:p>
            <a:pPr marL="285750" indent="-285750" algn="just">
              <a:buFont typeface="Wingdings" panose="05000000000000000000" pitchFamily="2" charset="2"/>
              <a:buChar char="q"/>
            </a:pPr>
            <a:r>
              <a:rPr lang="ru-RU" sz="1400"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создание</a:t>
            </a:r>
            <a:r>
              <a:rPr lang="ru-RU" sz="14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 </a:t>
            </a:r>
            <a:r>
              <a:rPr lang="ru-RU" sz="1400"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эксплуатация </a:t>
            </a:r>
            <a:r>
              <a:rPr lang="ru-RU" sz="14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и развитие (доработка) единой информационной системы субъекта Российской Федерации в целях формирования системы комплексной реабилитации и абилитации инвалидов, в том числе детей-инвалидов, включая раннюю помощь и сопровождаемое проживание инвалидов</a:t>
            </a:r>
            <a:endParaRPr lang="ru-RU" sz="1400" dirty="0">
              <a:solidFill>
                <a:schemeClr val="accent5">
                  <a:lumMod val="50000"/>
                </a:schemeClr>
              </a:solidFill>
              <a:latin typeface="Arial" panose="020B0604020202020204" pitchFamily="34" charset="0"/>
              <a:cs typeface="Arial" panose="020B0604020202020204" pitchFamily="34" charset="0"/>
            </a:endParaRPr>
          </a:p>
        </p:txBody>
      </p:sp>
      <p:sp>
        <p:nvSpPr>
          <p:cNvPr id="55" name="TextBox 17">
            <a:extLst>
              <a:ext uri="{FF2B5EF4-FFF2-40B4-BE49-F238E27FC236}">
                <a16:creationId xmlns="" xmlns:a16="http://schemas.microsoft.com/office/drawing/2014/main" id="{BF52D09A-C791-4F00-A605-58666BC95BE6}"/>
              </a:ext>
            </a:extLst>
          </p:cNvPr>
          <p:cNvSpPr txBox="1"/>
          <p:nvPr/>
        </p:nvSpPr>
        <p:spPr>
          <a:xfrm>
            <a:off x="7735861" y="5797568"/>
            <a:ext cx="4083690" cy="307777"/>
          </a:xfrm>
          <a:prstGeom prst="rect">
            <a:avLst/>
          </a:prstGeom>
          <a:noFill/>
        </p:spPr>
        <p:txBody>
          <a:bodyPr wrap="square" rtlCol="0">
            <a:spAutoFit/>
          </a:bodyPr>
          <a:lstStyle/>
          <a:p>
            <a:r>
              <a:rPr lang="ru-RU" sz="1400" b="1" dirty="0" smtClean="0">
                <a:solidFill>
                  <a:schemeClr val="accent5">
                    <a:lumMod val="50000"/>
                  </a:schemeClr>
                </a:solidFill>
                <a:latin typeface="Arial" panose="020B0604020202020204" pitchFamily="34" charset="0"/>
                <a:cs typeface="Arial" panose="020B0604020202020204" pitchFamily="34" charset="0"/>
              </a:rPr>
              <a:t>СОЗДАНИЕ ИНФОРМАЦИОННОЙ СИСТЕМЫ</a:t>
            </a:r>
            <a:endParaRPr lang="en-US" sz="1400" b="1" dirty="0">
              <a:solidFill>
                <a:schemeClr val="accent5">
                  <a:lumMod val="50000"/>
                </a:schemeClr>
              </a:solidFill>
              <a:latin typeface="Arial" panose="020B0604020202020204" pitchFamily="34" charset="0"/>
              <a:cs typeface="Arial" panose="020B0604020202020204" pitchFamily="34" charset="0"/>
            </a:endParaRPr>
          </a:p>
        </p:txBody>
      </p:sp>
      <p:sp>
        <p:nvSpPr>
          <p:cNvPr id="56" name="TextBox 17">
            <a:extLst>
              <a:ext uri="{FF2B5EF4-FFF2-40B4-BE49-F238E27FC236}">
                <a16:creationId xmlns="" xmlns:a16="http://schemas.microsoft.com/office/drawing/2014/main" id="{BF52D09A-C791-4F00-A605-58666BC95BE6}"/>
              </a:ext>
            </a:extLst>
          </p:cNvPr>
          <p:cNvSpPr txBox="1"/>
          <p:nvPr/>
        </p:nvSpPr>
        <p:spPr>
          <a:xfrm>
            <a:off x="264059" y="5720936"/>
            <a:ext cx="4083690" cy="307777"/>
          </a:xfrm>
          <a:prstGeom prst="rect">
            <a:avLst/>
          </a:prstGeom>
          <a:noFill/>
        </p:spPr>
        <p:txBody>
          <a:bodyPr wrap="square" rtlCol="0">
            <a:spAutoFit/>
          </a:bodyPr>
          <a:lstStyle/>
          <a:p>
            <a:r>
              <a:rPr lang="ru-RU" sz="1400" b="1" dirty="0" smtClean="0">
                <a:solidFill>
                  <a:schemeClr val="accent5">
                    <a:lumMod val="50000"/>
                  </a:schemeClr>
                </a:solidFill>
                <a:latin typeface="Arial" panose="020B0604020202020204" pitchFamily="34" charset="0"/>
                <a:cs typeface="Arial" panose="020B0604020202020204" pitchFamily="34" charset="0"/>
              </a:rPr>
              <a:t>РАЗВИТИЕ ДИСТАНЦИОННЫХ СЕРВИСОВ</a:t>
            </a:r>
            <a:endParaRPr lang="en-US" sz="1400" b="1" dirty="0">
              <a:solidFill>
                <a:schemeClr val="accent5">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8228612"/>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2000" cy="276999"/>
          </a:xfrm>
          <a:prstGeom prst="rect">
            <a:avLst/>
          </a:prstGeom>
          <a:solidFill>
            <a:srgbClr val="28659C"/>
          </a:solidFill>
        </p:spPr>
        <p:txBody>
          <a:bodyPr wrap="square" rtlCol="0">
            <a:spAutoFit/>
          </a:bodyPr>
          <a:lstStyle/>
          <a:p>
            <a:pPr algn="r"/>
            <a:r>
              <a:rPr lang="ru-RU" sz="1200" b="1" dirty="0" smtClean="0">
                <a:solidFill>
                  <a:schemeClr val="bg1"/>
                </a:solidFill>
                <a:latin typeface="Arial" panose="020B0604020202020204" pitchFamily="34" charset="0"/>
                <a:cs typeface="Arial" panose="020B0604020202020204" pitchFamily="34" charset="0"/>
              </a:rPr>
              <a:t>КОЛЛЕГИЯ МИНИСТЕРСТВА ТРУДА И СОЦИАЛЬНОГО РАЗВИТИЯ НОВОСИБИРСКОЙ ОБЛАСТИ</a:t>
            </a:r>
            <a:endParaRPr lang="ru-RU" sz="1200" b="1" dirty="0">
              <a:solidFill>
                <a:schemeClr val="bg1"/>
              </a:solidFill>
              <a:latin typeface="Arial" panose="020B0604020202020204" pitchFamily="34" charset="0"/>
              <a:cs typeface="Arial" panose="020B0604020202020204" pitchFamily="34" charset="0"/>
            </a:endParaRPr>
          </a:p>
        </p:txBody>
      </p:sp>
      <p:sp>
        <p:nvSpPr>
          <p:cNvPr id="102" name="TextBox 101"/>
          <p:cNvSpPr txBox="1"/>
          <p:nvPr/>
        </p:nvSpPr>
        <p:spPr>
          <a:xfrm>
            <a:off x="2656839" y="477630"/>
            <a:ext cx="7264400" cy="369332"/>
          </a:xfrm>
          <a:prstGeom prst="rect">
            <a:avLst/>
          </a:prstGeom>
          <a:noFill/>
        </p:spPr>
        <p:txBody>
          <a:bodyPr wrap="square" rtlCol="0">
            <a:spAutoFit/>
          </a:bodyPr>
          <a:lstStyle/>
          <a:p>
            <a:pPr algn="ctr"/>
            <a:r>
              <a:rPr lang="ru-RU" b="1" dirty="0" smtClean="0">
                <a:solidFill>
                  <a:schemeClr val="accent5">
                    <a:lumMod val="50000"/>
                  </a:schemeClr>
                </a:solidFill>
                <a:latin typeface="Arial" pitchFamily="34" charset="0"/>
                <a:cs typeface="Arial" pitchFamily="34" charset="0"/>
              </a:rPr>
              <a:t>ЗАНЯТОСТЬ ГРАЖДАН С ИНВАЛИДНОСТЬЮ</a:t>
            </a:r>
            <a:endParaRPr lang="ru-RU" b="1" dirty="0">
              <a:solidFill>
                <a:schemeClr val="accent5">
                  <a:lumMod val="50000"/>
                </a:schemeClr>
              </a:solidFill>
              <a:latin typeface="Arial" pitchFamily="34" charset="0"/>
              <a:cs typeface="Arial" pitchFamily="34" charset="0"/>
            </a:endParaRPr>
          </a:p>
        </p:txBody>
      </p:sp>
      <p:sp>
        <p:nvSpPr>
          <p:cNvPr id="105" name="Стрелка вправо 104"/>
          <p:cNvSpPr/>
          <p:nvPr/>
        </p:nvSpPr>
        <p:spPr>
          <a:xfrm>
            <a:off x="6880719" y="1551078"/>
            <a:ext cx="243840" cy="254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7" name="TextBox 106"/>
          <p:cNvSpPr txBox="1"/>
          <p:nvPr/>
        </p:nvSpPr>
        <p:spPr>
          <a:xfrm>
            <a:off x="7243012" y="1412335"/>
            <a:ext cx="4948987" cy="553998"/>
          </a:xfrm>
          <a:prstGeom prst="rect">
            <a:avLst/>
          </a:prstGeom>
          <a:noFill/>
        </p:spPr>
        <p:txBody>
          <a:bodyPr wrap="square" rtlCol="0">
            <a:spAutoFit/>
          </a:bodyPr>
          <a:lstStyle/>
          <a:p>
            <a:pPr marL="285750" indent="-285750">
              <a:buFont typeface="Wingdings" panose="05000000000000000000" pitchFamily="2" charset="2"/>
              <a:buChar char="ü"/>
            </a:pPr>
            <a:r>
              <a:rPr lang="ru-RU" sz="1500" dirty="0" smtClean="0">
                <a:solidFill>
                  <a:schemeClr val="accent5">
                    <a:lumMod val="50000"/>
                  </a:schemeClr>
                </a:solidFill>
                <a:latin typeface="Arial" panose="020B0604020202020204" pitchFamily="34" charset="0"/>
                <a:cs typeface="Arial" panose="020B0604020202020204" pitchFamily="34" charset="0"/>
              </a:rPr>
              <a:t>Работают </a:t>
            </a:r>
            <a:r>
              <a:rPr lang="ru-RU" sz="1500" b="1" dirty="0" smtClean="0">
                <a:solidFill>
                  <a:schemeClr val="accent5">
                    <a:lumMod val="50000"/>
                  </a:schemeClr>
                </a:solidFill>
                <a:latin typeface="Arial" panose="020B0604020202020204" pitchFamily="34" charset="0"/>
                <a:cs typeface="Arial" panose="020B0604020202020204" pitchFamily="34" charset="0"/>
              </a:rPr>
              <a:t>8 тысяч инвалидов</a:t>
            </a:r>
          </a:p>
          <a:p>
            <a:pPr marL="285750" indent="-285750">
              <a:buFont typeface="Wingdings" panose="05000000000000000000" pitchFamily="2" charset="2"/>
              <a:buChar char="ü"/>
            </a:pPr>
            <a:r>
              <a:rPr lang="ru-RU" sz="1500" dirty="0" smtClean="0">
                <a:solidFill>
                  <a:schemeClr val="accent5">
                    <a:lumMod val="50000"/>
                  </a:schemeClr>
                </a:solidFill>
                <a:latin typeface="Arial" panose="020B0604020202020204" pitchFamily="34" charset="0"/>
                <a:cs typeface="Arial" panose="020B0604020202020204" pitchFamily="34" charset="0"/>
              </a:rPr>
              <a:t>В 2021 году трудоустроены </a:t>
            </a:r>
            <a:r>
              <a:rPr lang="ru-RU" sz="1500" b="1" dirty="0" smtClean="0">
                <a:solidFill>
                  <a:schemeClr val="accent5">
                    <a:lumMod val="50000"/>
                  </a:schemeClr>
                </a:solidFill>
                <a:latin typeface="Arial" panose="020B0604020202020204" pitchFamily="34" charset="0"/>
                <a:cs typeface="Arial" panose="020B0604020202020204" pitchFamily="34" charset="0"/>
              </a:rPr>
              <a:t>3 тысячи инвалидов</a:t>
            </a:r>
            <a:endParaRPr lang="ru-RU" sz="1500" b="1" dirty="0">
              <a:solidFill>
                <a:schemeClr val="accent5">
                  <a:lumMod val="50000"/>
                </a:schemeClr>
              </a:solidFill>
              <a:latin typeface="Arial" panose="020B0604020202020204" pitchFamily="34" charset="0"/>
              <a:cs typeface="Arial" panose="020B0604020202020204" pitchFamily="34" charset="0"/>
            </a:endParaRPr>
          </a:p>
        </p:txBody>
      </p:sp>
      <p:grpSp>
        <p:nvGrpSpPr>
          <p:cNvPr id="112" name="Группа 111"/>
          <p:cNvGrpSpPr/>
          <p:nvPr/>
        </p:nvGrpSpPr>
        <p:grpSpPr>
          <a:xfrm>
            <a:off x="129681" y="1175911"/>
            <a:ext cx="7060132" cy="939974"/>
            <a:chOff x="827413" y="850791"/>
            <a:chExt cx="6481941" cy="939974"/>
          </a:xfrm>
        </p:grpSpPr>
        <p:sp>
          <p:nvSpPr>
            <p:cNvPr id="95" name="Полилиния 94"/>
            <p:cNvSpPr/>
            <p:nvPr/>
          </p:nvSpPr>
          <p:spPr>
            <a:xfrm>
              <a:off x="1204938" y="988419"/>
              <a:ext cx="5743809" cy="802346"/>
            </a:xfrm>
            <a:custGeom>
              <a:avLst/>
              <a:gdLst>
                <a:gd name="connsiteX0" fmla="*/ 0 w 4465319"/>
                <a:gd name="connsiteY0" fmla="*/ 0 h 1395412"/>
                <a:gd name="connsiteX1" fmla="*/ 4465319 w 4465319"/>
                <a:gd name="connsiteY1" fmla="*/ 0 h 1395412"/>
                <a:gd name="connsiteX2" fmla="*/ 4465319 w 4465319"/>
                <a:gd name="connsiteY2" fmla="*/ 1395412 h 1395412"/>
                <a:gd name="connsiteX3" fmla="*/ 0 w 4465319"/>
                <a:gd name="connsiteY3" fmla="*/ 1395412 h 1395412"/>
                <a:gd name="connsiteX4" fmla="*/ 0 w 4465319"/>
                <a:gd name="connsiteY4" fmla="*/ 0 h 1395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5319" h="1395412">
                  <a:moveTo>
                    <a:pt x="0" y="0"/>
                  </a:moveTo>
                  <a:lnTo>
                    <a:pt x="4465319" y="0"/>
                  </a:lnTo>
                  <a:lnTo>
                    <a:pt x="4465319" y="1395412"/>
                  </a:lnTo>
                  <a:lnTo>
                    <a:pt x="0" y="1395412"/>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945159" tIns="243840" rIns="243840" bIns="243840" numCol="1" spcCol="1270" anchor="ctr" anchorCtr="0">
              <a:noAutofit/>
            </a:bodyPr>
            <a:lstStyle/>
            <a:p>
              <a:pPr lvl="0" algn="l" defTabSz="2844800">
                <a:lnSpc>
                  <a:spcPct val="90000"/>
                </a:lnSpc>
                <a:spcBef>
                  <a:spcPct val="0"/>
                </a:spcBef>
                <a:spcAft>
                  <a:spcPct val="35000"/>
                </a:spcAft>
              </a:pPr>
              <a:endParaRPr lang="ru-RU" sz="1500" kern="1200" dirty="0"/>
            </a:p>
          </p:txBody>
        </p:sp>
        <p:sp>
          <p:nvSpPr>
            <p:cNvPr id="96" name="Прямоугольник 95"/>
            <p:cNvSpPr/>
            <p:nvPr/>
          </p:nvSpPr>
          <p:spPr>
            <a:xfrm>
              <a:off x="827413" y="850791"/>
              <a:ext cx="1506785" cy="853356"/>
            </a:xfrm>
            <a:prstGeom prst="rect">
              <a:avLst/>
            </a:prstGeom>
            <a:solidFill>
              <a:srgbClr val="D8F1FE"/>
            </a:solidFill>
            <a:effectLst/>
          </p:spPr>
          <p:style>
            <a:lnRef idx="0">
              <a:schemeClr val="lt1">
                <a:hueOff val="0"/>
                <a:satOff val="0"/>
                <a:lumOff val="0"/>
                <a:alphaOff val="0"/>
              </a:schemeClr>
            </a:lnRef>
            <a:fillRef idx="1">
              <a:schemeClr val="accent1">
                <a:tint val="50000"/>
                <a:hueOff val="0"/>
                <a:satOff val="0"/>
                <a:lumOff val="0"/>
                <a:alphaOff val="0"/>
              </a:schemeClr>
            </a:fillRef>
            <a:effectRef idx="3">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r>
                <a:rPr lang="ru-RU" sz="1600" b="1" dirty="0" smtClean="0">
                  <a:solidFill>
                    <a:schemeClr val="accent5">
                      <a:lumMod val="50000"/>
                    </a:schemeClr>
                  </a:solidFill>
                  <a:latin typeface="Arial" panose="020B0604020202020204" pitchFamily="34" charset="0"/>
                  <a:cs typeface="Arial" panose="020B0604020202020204" pitchFamily="34" charset="0"/>
                </a:rPr>
                <a:t>3,5 тысячи организаций</a:t>
              </a:r>
              <a:endParaRPr lang="ru-RU" sz="1600" b="1" dirty="0">
                <a:solidFill>
                  <a:schemeClr val="accent5">
                    <a:lumMod val="50000"/>
                  </a:schemeClr>
                </a:solidFill>
                <a:latin typeface="Arial" panose="020B0604020202020204" pitchFamily="34" charset="0"/>
                <a:cs typeface="Arial" panose="020B0604020202020204" pitchFamily="34" charset="0"/>
              </a:endParaRPr>
            </a:p>
          </p:txBody>
        </p:sp>
        <p:sp>
          <p:nvSpPr>
            <p:cNvPr id="103" name="Прямоугольник 102"/>
            <p:cNvSpPr/>
            <p:nvPr/>
          </p:nvSpPr>
          <p:spPr>
            <a:xfrm>
              <a:off x="2411025" y="1160896"/>
              <a:ext cx="4898329" cy="323165"/>
            </a:xfrm>
            <a:prstGeom prst="rect">
              <a:avLst/>
            </a:prstGeom>
          </p:spPr>
          <p:txBody>
            <a:bodyPr wrap="none">
              <a:spAutoFit/>
            </a:bodyPr>
            <a:lstStyle/>
            <a:p>
              <a:r>
                <a:rPr lang="ru-RU" sz="1500" dirty="0">
                  <a:solidFill>
                    <a:schemeClr val="accent5">
                      <a:lumMod val="50000"/>
                    </a:schemeClr>
                  </a:solidFill>
                  <a:latin typeface="Arial" panose="020B0604020202020204" pitchFamily="34" charset="0"/>
                  <a:cs typeface="Arial" panose="020B0604020202020204" pitchFamily="34" charset="0"/>
                </a:rPr>
                <a:t>установлена квота для приема на работу инвалидов</a:t>
              </a:r>
            </a:p>
          </p:txBody>
        </p:sp>
      </p:grpSp>
      <p:grpSp>
        <p:nvGrpSpPr>
          <p:cNvPr id="113" name="Группа 112"/>
          <p:cNvGrpSpPr/>
          <p:nvPr/>
        </p:nvGrpSpPr>
        <p:grpSpPr>
          <a:xfrm>
            <a:off x="213361" y="3305529"/>
            <a:ext cx="7712155" cy="954323"/>
            <a:chOff x="904240" y="3864329"/>
            <a:chExt cx="7080566" cy="954323"/>
          </a:xfrm>
        </p:grpSpPr>
        <p:sp>
          <p:nvSpPr>
            <p:cNvPr id="97" name="Полилиния 96"/>
            <p:cNvSpPr/>
            <p:nvPr/>
          </p:nvSpPr>
          <p:spPr>
            <a:xfrm>
              <a:off x="1204939" y="4065888"/>
              <a:ext cx="5743808" cy="752764"/>
            </a:xfrm>
            <a:custGeom>
              <a:avLst/>
              <a:gdLst>
                <a:gd name="connsiteX0" fmla="*/ 0 w 4465319"/>
                <a:gd name="connsiteY0" fmla="*/ 0 h 1395412"/>
                <a:gd name="connsiteX1" fmla="*/ 4465319 w 4465319"/>
                <a:gd name="connsiteY1" fmla="*/ 0 h 1395412"/>
                <a:gd name="connsiteX2" fmla="*/ 4465319 w 4465319"/>
                <a:gd name="connsiteY2" fmla="*/ 1395412 h 1395412"/>
                <a:gd name="connsiteX3" fmla="*/ 0 w 4465319"/>
                <a:gd name="connsiteY3" fmla="*/ 1395412 h 1395412"/>
                <a:gd name="connsiteX4" fmla="*/ 0 w 4465319"/>
                <a:gd name="connsiteY4" fmla="*/ 0 h 1395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5319" h="1395412">
                  <a:moveTo>
                    <a:pt x="0" y="0"/>
                  </a:moveTo>
                  <a:lnTo>
                    <a:pt x="4465319" y="0"/>
                  </a:lnTo>
                  <a:lnTo>
                    <a:pt x="4465319" y="1395412"/>
                  </a:lnTo>
                  <a:lnTo>
                    <a:pt x="0" y="1395412"/>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945159" tIns="243840" rIns="243840" bIns="243840" numCol="1" spcCol="1270" anchor="ctr" anchorCtr="0">
              <a:noAutofit/>
            </a:bodyPr>
            <a:lstStyle/>
            <a:p>
              <a:pPr lvl="0" algn="l" defTabSz="2844800">
                <a:lnSpc>
                  <a:spcPct val="90000"/>
                </a:lnSpc>
                <a:spcBef>
                  <a:spcPct val="0"/>
                </a:spcBef>
                <a:spcAft>
                  <a:spcPct val="35000"/>
                </a:spcAft>
              </a:pPr>
              <a:endParaRPr lang="ru-RU" sz="1500" kern="1200"/>
            </a:p>
          </p:txBody>
        </p:sp>
        <p:sp>
          <p:nvSpPr>
            <p:cNvPr id="98" name="Прямоугольник 97"/>
            <p:cNvSpPr/>
            <p:nvPr/>
          </p:nvSpPr>
          <p:spPr>
            <a:xfrm>
              <a:off x="904240" y="3864329"/>
              <a:ext cx="1506785" cy="844206"/>
            </a:xfrm>
            <a:prstGeom prst="rect">
              <a:avLst/>
            </a:prstGeom>
            <a:solidFill>
              <a:srgbClr val="D8F1FE"/>
            </a:solidFill>
            <a:effectLst/>
          </p:spPr>
          <p:style>
            <a:lnRef idx="0">
              <a:schemeClr val="lt1">
                <a:hueOff val="0"/>
                <a:satOff val="0"/>
                <a:lumOff val="0"/>
                <a:alphaOff val="0"/>
              </a:schemeClr>
            </a:lnRef>
            <a:fillRef idx="1">
              <a:schemeClr val="accent1">
                <a:tint val="50000"/>
                <a:hueOff val="0"/>
                <a:satOff val="0"/>
                <a:lumOff val="0"/>
                <a:alphaOff val="0"/>
              </a:schemeClr>
            </a:fillRef>
            <a:effectRef idx="3">
              <a:schemeClr val="accent1">
                <a:tint val="50000"/>
                <a:hueOff val="0"/>
                <a:satOff val="0"/>
                <a:lumOff val="0"/>
                <a:alphaOff val="0"/>
              </a:schemeClr>
            </a:effectRef>
            <a:fontRef idx="minor">
              <a:schemeClr val="lt1">
                <a:hueOff val="0"/>
                <a:satOff val="0"/>
                <a:lumOff val="0"/>
                <a:alphaOff val="0"/>
              </a:schemeClr>
            </a:fontRef>
          </p:style>
          <p:txBody>
            <a:bodyPr/>
            <a:lstStyle/>
            <a:p>
              <a:pPr algn="ctr"/>
              <a:endParaRPr lang="ru-RU" sz="1500" b="1"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endParaRPr>
            </a:p>
            <a:p>
              <a:pPr algn="ctr"/>
              <a:r>
                <a:rPr lang="ru-RU" sz="1500" b="1"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24 инвалида </a:t>
              </a:r>
              <a:endParaRPr lang="ru-RU" sz="1500" b="1" dirty="0">
                <a:solidFill>
                  <a:schemeClr val="accent5">
                    <a:lumMod val="50000"/>
                  </a:schemeClr>
                </a:solidFill>
              </a:endParaRPr>
            </a:p>
          </p:txBody>
        </p:sp>
        <p:sp>
          <p:nvSpPr>
            <p:cNvPr id="109" name="Прямоугольник 108"/>
            <p:cNvSpPr/>
            <p:nvPr/>
          </p:nvSpPr>
          <p:spPr>
            <a:xfrm>
              <a:off x="2411025" y="4300771"/>
              <a:ext cx="5573781" cy="321370"/>
            </a:xfrm>
            <a:prstGeom prst="rect">
              <a:avLst/>
            </a:prstGeom>
          </p:spPr>
          <p:txBody>
            <a:bodyPr wrap="square">
              <a:spAutoFit/>
            </a:bodyPr>
            <a:lstStyle/>
            <a:p>
              <a:pPr>
                <a:lnSpc>
                  <a:spcPct val="107000"/>
                </a:lnSpc>
                <a:spcAft>
                  <a:spcPts val="0"/>
                </a:spcAft>
              </a:pPr>
              <a:r>
                <a:rPr lang="ru-RU" sz="1500"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обеспечены сопровождением </a:t>
              </a:r>
              <a:r>
                <a:rPr lang="ru-RU" sz="15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при трудоустройстве</a:t>
              </a:r>
            </a:p>
          </p:txBody>
        </p:sp>
      </p:grpSp>
      <p:grpSp>
        <p:nvGrpSpPr>
          <p:cNvPr id="114" name="Группа 113"/>
          <p:cNvGrpSpPr/>
          <p:nvPr/>
        </p:nvGrpSpPr>
        <p:grpSpPr>
          <a:xfrm>
            <a:off x="213361" y="4523716"/>
            <a:ext cx="6583679" cy="911884"/>
            <a:chOff x="904240" y="5620996"/>
            <a:chExt cx="6044507" cy="911884"/>
          </a:xfrm>
        </p:grpSpPr>
        <p:sp>
          <p:nvSpPr>
            <p:cNvPr id="99" name="Полилиния 98"/>
            <p:cNvSpPr/>
            <p:nvPr/>
          </p:nvSpPr>
          <p:spPr>
            <a:xfrm>
              <a:off x="1204939" y="5822557"/>
              <a:ext cx="5743808" cy="710323"/>
            </a:xfrm>
            <a:custGeom>
              <a:avLst/>
              <a:gdLst>
                <a:gd name="connsiteX0" fmla="*/ 0 w 4465319"/>
                <a:gd name="connsiteY0" fmla="*/ 0 h 1395412"/>
                <a:gd name="connsiteX1" fmla="*/ 4465319 w 4465319"/>
                <a:gd name="connsiteY1" fmla="*/ 0 h 1395412"/>
                <a:gd name="connsiteX2" fmla="*/ 4465319 w 4465319"/>
                <a:gd name="connsiteY2" fmla="*/ 1395412 h 1395412"/>
                <a:gd name="connsiteX3" fmla="*/ 0 w 4465319"/>
                <a:gd name="connsiteY3" fmla="*/ 1395412 h 1395412"/>
                <a:gd name="connsiteX4" fmla="*/ 0 w 4465319"/>
                <a:gd name="connsiteY4" fmla="*/ 0 h 1395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5319" h="1395412">
                  <a:moveTo>
                    <a:pt x="0" y="0"/>
                  </a:moveTo>
                  <a:lnTo>
                    <a:pt x="4465319" y="0"/>
                  </a:lnTo>
                  <a:lnTo>
                    <a:pt x="4465319" y="1395412"/>
                  </a:lnTo>
                  <a:lnTo>
                    <a:pt x="0" y="1395412"/>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945159" tIns="243840" rIns="243840" bIns="243840" numCol="1" spcCol="1270" anchor="ctr" anchorCtr="0">
              <a:noAutofit/>
            </a:bodyPr>
            <a:lstStyle/>
            <a:p>
              <a:pPr lvl="0" algn="l" defTabSz="2844800">
                <a:lnSpc>
                  <a:spcPct val="90000"/>
                </a:lnSpc>
                <a:spcBef>
                  <a:spcPct val="0"/>
                </a:spcBef>
                <a:spcAft>
                  <a:spcPct val="35000"/>
                </a:spcAft>
              </a:pPr>
              <a:endParaRPr lang="ru-RU" sz="1500" kern="1200"/>
            </a:p>
          </p:txBody>
        </p:sp>
        <p:sp>
          <p:nvSpPr>
            <p:cNvPr id="100" name="Прямоугольник 99"/>
            <p:cNvSpPr/>
            <p:nvPr/>
          </p:nvSpPr>
          <p:spPr>
            <a:xfrm>
              <a:off x="904240" y="5620996"/>
              <a:ext cx="1578663" cy="720000"/>
            </a:xfrm>
            <a:prstGeom prst="rect">
              <a:avLst/>
            </a:prstGeom>
            <a:solidFill>
              <a:srgbClr val="D8F1FE"/>
            </a:solidFill>
            <a:effectLst/>
          </p:spPr>
          <p:style>
            <a:lnRef idx="0">
              <a:schemeClr val="lt1">
                <a:hueOff val="0"/>
                <a:satOff val="0"/>
                <a:lumOff val="0"/>
                <a:alphaOff val="0"/>
              </a:schemeClr>
            </a:lnRef>
            <a:fillRef idx="1">
              <a:schemeClr val="accent1">
                <a:tint val="50000"/>
                <a:hueOff val="0"/>
                <a:satOff val="0"/>
                <a:lumOff val="0"/>
                <a:alphaOff val="0"/>
              </a:schemeClr>
            </a:fillRef>
            <a:effectRef idx="3">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r>
                <a:rPr lang="ru-RU" sz="1500" b="1"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53 инвалида</a:t>
              </a:r>
              <a:endParaRPr lang="ru-RU" sz="1500" b="1" dirty="0">
                <a:solidFill>
                  <a:schemeClr val="accent5">
                    <a:lumMod val="50000"/>
                  </a:schemeClr>
                </a:solidFill>
              </a:endParaRPr>
            </a:p>
          </p:txBody>
        </p:sp>
        <p:sp>
          <p:nvSpPr>
            <p:cNvPr id="111" name="Прямоугольник 110"/>
            <p:cNvSpPr/>
            <p:nvPr/>
          </p:nvSpPr>
          <p:spPr>
            <a:xfrm>
              <a:off x="2482903" y="6016948"/>
              <a:ext cx="3452612" cy="321370"/>
            </a:xfrm>
            <a:prstGeom prst="rect">
              <a:avLst/>
            </a:prstGeom>
          </p:spPr>
          <p:txBody>
            <a:bodyPr wrap="none">
              <a:spAutoFit/>
            </a:bodyPr>
            <a:lstStyle/>
            <a:p>
              <a:pPr algn="just">
                <a:lnSpc>
                  <a:spcPct val="107000"/>
                </a:lnSpc>
                <a:spcAft>
                  <a:spcPts val="0"/>
                </a:spcAft>
              </a:pPr>
              <a:r>
                <a:rPr lang="ru-RU" sz="1500"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организована </a:t>
              </a:r>
              <a:r>
                <a:rPr lang="ru-RU" sz="15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социальная </a:t>
              </a:r>
              <a:r>
                <a:rPr lang="ru-RU" sz="1500"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занятость</a:t>
              </a:r>
              <a:endParaRPr lang="ru-RU" sz="15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endParaRPr>
            </a:p>
          </p:txBody>
        </p:sp>
      </p:grpSp>
      <p:grpSp>
        <p:nvGrpSpPr>
          <p:cNvPr id="116" name="Группа 115"/>
          <p:cNvGrpSpPr/>
          <p:nvPr/>
        </p:nvGrpSpPr>
        <p:grpSpPr>
          <a:xfrm>
            <a:off x="213361" y="5621771"/>
            <a:ext cx="6583679" cy="911883"/>
            <a:chOff x="904240" y="5620997"/>
            <a:chExt cx="6044507" cy="911883"/>
          </a:xfrm>
        </p:grpSpPr>
        <p:sp>
          <p:nvSpPr>
            <p:cNvPr id="117" name="Полилиния 116"/>
            <p:cNvSpPr/>
            <p:nvPr/>
          </p:nvSpPr>
          <p:spPr>
            <a:xfrm>
              <a:off x="1204939" y="5822557"/>
              <a:ext cx="5743808" cy="710323"/>
            </a:xfrm>
            <a:custGeom>
              <a:avLst/>
              <a:gdLst>
                <a:gd name="connsiteX0" fmla="*/ 0 w 4465319"/>
                <a:gd name="connsiteY0" fmla="*/ 0 h 1395412"/>
                <a:gd name="connsiteX1" fmla="*/ 4465319 w 4465319"/>
                <a:gd name="connsiteY1" fmla="*/ 0 h 1395412"/>
                <a:gd name="connsiteX2" fmla="*/ 4465319 w 4465319"/>
                <a:gd name="connsiteY2" fmla="*/ 1395412 h 1395412"/>
                <a:gd name="connsiteX3" fmla="*/ 0 w 4465319"/>
                <a:gd name="connsiteY3" fmla="*/ 1395412 h 1395412"/>
                <a:gd name="connsiteX4" fmla="*/ 0 w 4465319"/>
                <a:gd name="connsiteY4" fmla="*/ 0 h 1395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5319" h="1395412">
                  <a:moveTo>
                    <a:pt x="0" y="0"/>
                  </a:moveTo>
                  <a:lnTo>
                    <a:pt x="4465319" y="0"/>
                  </a:lnTo>
                  <a:lnTo>
                    <a:pt x="4465319" y="1395412"/>
                  </a:lnTo>
                  <a:lnTo>
                    <a:pt x="0" y="1395412"/>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945159" tIns="243840" rIns="243840" bIns="243840" numCol="1" spcCol="1270" anchor="ctr" anchorCtr="0">
              <a:noAutofit/>
            </a:bodyPr>
            <a:lstStyle/>
            <a:p>
              <a:pPr lvl="0" algn="l" defTabSz="2844800">
                <a:lnSpc>
                  <a:spcPct val="90000"/>
                </a:lnSpc>
                <a:spcBef>
                  <a:spcPct val="0"/>
                </a:spcBef>
                <a:spcAft>
                  <a:spcPct val="35000"/>
                </a:spcAft>
              </a:pPr>
              <a:endParaRPr lang="ru-RU" sz="1500" kern="1200"/>
            </a:p>
          </p:txBody>
        </p:sp>
        <p:sp>
          <p:nvSpPr>
            <p:cNvPr id="118" name="Прямоугольник 117"/>
            <p:cNvSpPr/>
            <p:nvPr/>
          </p:nvSpPr>
          <p:spPr>
            <a:xfrm>
              <a:off x="904240" y="5620997"/>
              <a:ext cx="1578663" cy="809509"/>
            </a:xfrm>
            <a:prstGeom prst="rect">
              <a:avLst/>
            </a:prstGeom>
            <a:solidFill>
              <a:srgbClr val="D8F1FE"/>
            </a:solidFill>
            <a:effectLst/>
          </p:spPr>
          <p:style>
            <a:lnRef idx="0">
              <a:schemeClr val="lt1">
                <a:hueOff val="0"/>
                <a:satOff val="0"/>
                <a:lumOff val="0"/>
                <a:alphaOff val="0"/>
              </a:schemeClr>
            </a:lnRef>
            <a:fillRef idx="1">
              <a:schemeClr val="accent1">
                <a:tint val="50000"/>
                <a:hueOff val="0"/>
                <a:satOff val="0"/>
                <a:lumOff val="0"/>
                <a:alphaOff val="0"/>
              </a:schemeClr>
            </a:fillRef>
            <a:effectRef idx="3">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spcAft>
                  <a:spcPts val="0"/>
                </a:spcAft>
              </a:pPr>
              <a:r>
                <a:rPr lang="ru-RU" sz="1500" b="1"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26  инвалидов</a:t>
              </a:r>
              <a:endParaRPr lang="ru-RU" sz="1500" b="1" dirty="0">
                <a:solidFill>
                  <a:schemeClr val="accent5">
                    <a:lumMod val="50000"/>
                  </a:schemeClr>
                </a:solidFill>
              </a:endParaRPr>
            </a:p>
          </p:txBody>
        </p:sp>
        <p:sp>
          <p:nvSpPr>
            <p:cNvPr id="119" name="Прямоугольник 118"/>
            <p:cNvSpPr/>
            <p:nvPr/>
          </p:nvSpPr>
          <p:spPr>
            <a:xfrm>
              <a:off x="2553368" y="5999816"/>
              <a:ext cx="2328563" cy="321370"/>
            </a:xfrm>
            <a:prstGeom prst="rect">
              <a:avLst/>
            </a:prstGeom>
          </p:spPr>
          <p:txBody>
            <a:bodyPr wrap="none">
              <a:spAutoFit/>
            </a:bodyPr>
            <a:lstStyle/>
            <a:p>
              <a:pPr algn="just">
                <a:lnSpc>
                  <a:spcPct val="107000"/>
                </a:lnSpc>
                <a:spcAft>
                  <a:spcPts val="0"/>
                </a:spcAft>
              </a:pPr>
              <a:r>
                <a:rPr lang="ru-RU" sz="1500"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сохранены </a:t>
              </a:r>
              <a:r>
                <a:rPr lang="ru-RU" sz="15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рабочие </a:t>
              </a:r>
              <a:r>
                <a:rPr lang="ru-RU" sz="1500"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места</a:t>
              </a:r>
              <a:endParaRPr lang="ru-RU" sz="15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endParaRPr>
            </a:p>
          </p:txBody>
        </p:sp>
      </p:grpSp>
      <p:sp>
        <p:nvSpPr>
          <p:cNvPr id="121" name="Прямоугольник 120"/>
          <p:cNvSpPr/>
          <p:nvPr/>
        </p:nvSpPr>
        <p:spPr>
          <a:xfrm>
            <a:off x="670560" y="2473026"/>
            <a:ext cx="11521439" cy="353943"/>
          </a:xfrm>
          <a:prstGeom prst="rect">
            <a:avLst/>
          </a:prstGeom>
        </p:spPr>
        <p:txBody>
          <a:bodyPr wrap="square">
            <a:spAutoFit/>
          </a:bodyPr>
          <a:lstStyle/>
          <a:p>
            <a:pPr algn="ctr"/>
            <a:r>
              <a:rPr lang="ru-RU" sz="1700" b="1"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Реализуется программа </a:t>
            </a:r>
            <a:r>
              <a:rPr lang="ru-RU" sz="1700" b="1"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по сопровождению граждан с инвалидностью при трудоустройстве</a:t>
            </a:r>
            <a:endParaRPr lang="ru-RU" sz="1700" b="1" dirty="0">
              <a:solidFill>
                <a:schemeClr val="accent5">
                  <a:lumMod val="50000"/>
                </a:schemeClr>
              </a:solidFill>
              <a:latin typeface="Arial" panose="020B0604020202020204" pitchFamily="34" charset="0"/>
              <a:cs typeface="Arial" panose="020B0604020202020204" pitchFamily="34" charset="0"/>
            </a:endParaRPr>
          </a:p>
        </p:txBody>
      </p:sp>
      <p:sp>
        <p:nvSpPr>
          <p:cNvPr id="122" name="Прямоугольник 121"/>
          <p:cNvSpPr/>
          <p:nvPr/>
        </p:nvSpPr>
        <p:spPr>
          <a:xfrm>
            <a:off x="7189813" y="3031000"/>
            <a:ext cx="5002186" cy="830997"/>
          </a:xfrm>
          <a:prstGeom prst="rect">
            <a:avLst/>
          </a:prstGeom>
        </p:spPr>
        <p:txBody>
          <a:bodyPr wrap="square">
            <a:spAutoFit/>
          </a:bodyPr>
          <a:lstStyle/>
          <a:p>
            <a:r>
              <a:rPr lang="ru-RU" sz="1600"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Пилотный  проект </a:t>
            </a:r>
            <a:r>
              <a:rPr lang="ru-RU" sz="16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по </a:t>
            </a:r>
            <a:r>
              <a:rPr lang="ru-RU" sz="1600"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сопровождению при трудоустройстве </a:t>
            </a:r>
            <a:r>
              <a:rPr lang="ru-RU" sz="16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инвалидов с ментальными </a:t>
            </a:r>
            <a:r>
              <a:rPr lang="ru-RU" sz="1600"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расстройствами </a:t>
            </a:r>
          </a:p>
        </p:txBody>
      </p:sp>
      <p:sp>
        <p:nvSpPr>
          <p:cNvPr id="120" name="Прямоугольник 119"/>
          <p:cNvSpPr/>
          <p:nvPr/>
        </p:nvSpPr>
        <p:spPr>
          <a:xfrm>
            <a:off x="7433653" y="4055037"/>
            <a:ext cx="4504347" cy="1969770"/>
          </a:xfrm>
          <a:prstGeom prst="rect">
            <a:avLst/>
          </a:prstGeom>
        </p:spPr>
        <p:txBody>
          <a:bodyPr wrap="square">
            <a:spAutoFit/>
          </a:bodyPr>
          <a:lstStyle/>
          <a:p>
            <a:pPr marL="285750" indent="-285750" algn="just">
              <a:spcAft>
                <a:spcPts val="600"/>
              </a:spcAft>
              <a:buFont typeface="Wingdings" panose="05000000000000000000" pitchFamily="2" charset="2"/>
              <a:buChar char="ü"/>
            </a:pPr>
            <a:r>
              <a:rPr lang="ru-RU" sz="1600"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созданы </a:t>
            </a:r>
            <a:r>
              <a:rPr lang="ru-RU" sz="16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тренировочные рабочие места для </a:t>
            </a:r>
            <a:r>
              <a:rPr lang="ru-RU" sz="1600" b="1"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9 ребят </a:t>
            </a:r>
            <a:r>
              <a:rPr lang="ru-RU" sz="16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с ментальными расстройствами</a:t>
            </a:r>
          </a:p>
          <a:p>
            <a:pPr marL="285750" indent="-285750" algn="just">
              <a:spcAft>
                <a:spcPts val="600"/>
              </a:spcAft>
              <a:buFont typeface="Wingdings" panose="05000000000000000000" pitchFamily="2" charset="2"/>
              <a:buChar char="ü"/>
            </a:pPr>
            <a:r>
              <a:rPr lang="ru-RU" sz="1600" b="1"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3 человека </a:t>
            </a:r>
            <a:r>
              <a:rPr lang="ru-RU" sz="16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продолжают </a:t>
            </a:r>
            <a:r>
              <a:rPr lang="ru-RU" sz="1600"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работать </a:t>
            </a:r>
            <a:r>
              <a:rPr lang="ru-RU" sz="16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в условиях открытого рынка </a:t>
            </a:r>
            <a:r>
              <a:rPr lang="ru-RU" sz="1600"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труда</a:t>
            </a:r>
            <a:endParaRPr lang="ru-RU" sz="16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endParaRPr>
          </a:p>
          <a:p>
            <a:pPr marL="285750" indent="-285750" algn="just">
              <a:spcAft>
                <a:spcPts val="600"/>
              </a:spcAft>
              <a:buFont typeface="Wingdings" panose="05000000000000000000" pitchFamily="2" charset="2"/>
              <a:buChar char="ü"/>
            </a:pPr>
            <a:r>
              <a:rPr lang="ru-RU" sz="1600" b="1"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3 человека </a:t>
            </a:r>
            <a:r>
              <a:rPr lang="ru-RU" sz="16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работают в инклюзивных </a:t>
            </a:r>
            <a:r>
              <a:rPr lang="ru-RU" sz="1600"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мастерских</a:t>
            </a:r>
            <a:endParaRPr lang="ru-RU" sz="1600" dirty="0">
              <a:solidFill>
                <a:schemeClr val="accent5">
                  <a:lumMod val="50000"/>
                </a:schemeClr>
              </a:solidFill>
              <a:latin typeface="Arial" panose="020B0604020202020204" pitchFamily="34" charset="0"/>
              <a:cs typeface="Arial" panose="020B0604020202020204" pitchFamily="34" charset="0"/>
            </a:endParaRPr>
          </a:p>
        </p:txBody>
      </p:sp>
      <p:cxnSp>
        <p:nvCxnSpPr>
          <p:cNvPr id="124" name="直接连接符 50"/>
          <p:cNvCxnSpPr/>
          <p:nvPr/>
        </p:nvCxnSpPr>
        <p:spPr>
          <a:xfrm flipV="1">
            <a:off x="7290062" y="3805718"/>
            <a:ext cx="4588972" cy="18687"/>
          </a:xfrm>
          <a:prstGeom prst="line">
            <a:avLst/>
          </a:prstGeom>
          <a:noFill/>
          <a:ln w="19050" cap="flat" cmpd="sng" algn="ctr">
            <a:solidFill>
              <a:srgbClr val="0085B4"/>
            </a:solidFill>
            <a:prstDash val="solid"/>
            <a:headEnd type="none" w="med" len="med"/>
            <a:tailEnd type="oval" w="med" len="med"/>
          </a:ln>
          <a:effectLst/>
        </p:spPr>
      </p:cxnSp>
    </p:spTree>
    <p:extLst>
      <p:ext uri="{BB962C8B-B14F-4D97-AF65-F5344CB8AC3E}">
        <p14:creationId xmlns:p14="http://schemas.microsoft.com/office/powerpoint/2010/main" val="1535271066"/>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9"/>
          <p:cNvSpPr txBox="1"/>
          <p:nvPr/>
        </p:nvSpPr>
        <p:spPr>
          <a:xfrm>
            <a:off x="969102" y="459079"/>
            <a:ext cx="10826338" cy="646331"/>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fontAlgn="auto">
              <a:lnSpc>
                <a:spcPct val="100000"/>
              </a:lnSpc>
              <a:spcBef>
                <a:spcPts val="0"/>
              </a:spcBef>
              <a:spcAft>
                <a:spcPts val="0"/>
              </a:spcAft>
              <a:buClrTx/>
              <a:buSzTx/>
              <a:buFontTx/>
              <a:buNone/>
              <a:tabLst/>
              <a:defRPr/>
            </a:pPr>
            <a:r>
              <a:rPr lang="ru-RU" b="1" dirty="0">
                <a:solidFill>
                  <a:schemeClr val="accent5">
                    <a:lumMod val="50000"/>
                  </a:schemeClr>
                </a:solidFill>
                <a:latin typeface="Arial" panose="020B0604020202020204" pitchFamily="34" charset="0"/>
                <a:cs typeface="Arial" pitchFamily="34" charset="0"/>
              </a:rPr>
              <a:t>МЕРЫ ПО ОБЕСПЕЧЕНИЮ БЕСПРЕПЯТСТВЕННОГО ДОСТУПА МАЛОМОБИЛЬНЫХ ЛИЦ К ОБЪЕКТАМ СОЦИАЛЬНОЙ, ИНЖЕНЕРНОЙ И ТРАНСПОРТНОЙ </a:t>
            </a:r>
            <a:r>
              <a:rPr lang="ru-RU" b="1" dirty="0" smtClean="0">
                <a:solidFill>
                  <a:schemeClr val="accent5">
                    <a:lumMod val="50000"/>
                  </a:schemeClr>
                </a:solidFill>
                <a:latin typeface="Arial" panose="020B0604020202020204" pitchFamily="34" charset="0"/>
                <a:cs typeface="Arial" pitchFamily="34" charset="0"/>
              </a:rPr>
              <a:t>ИНФРАСТРУКТУРЫ</a:t>
            </a:r>
            <a:endParaRPr lang="ru-RU" b="1" dirty="0">
              <a:solidFill>
                <a:schemeClr val="accent5">
                  <a:lumMod val="50000"/>
                </a:schemeClr>
              </a:solidFill>
              <a:latin typeface="Arial" panose="020B0604020202020204" pitchFamily="34" charset="0"/>
              <a:cs typeface="Arial" pitchFamily="34" charset="0"/>
            </a:endParaRPr>
          </a:p>
        </p:txBody>
      </p:sp>
      <p:sp>
        <p:nvSpPr>
          <p:cNvPr id="10" name="Прямоугольник 9"/>
          <p:cNvSpPr/>
          <p:nvPr/>
        </p:nvSpPr>
        <p:spPr>
          <a:xfrm>
            <a:off x="7280515" y="2651051"/>
            <a:ext cx="4514925" cy="997645"/>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07000"/>
              </a:lnSpc>
              <a:spcAft>
                <a:spcPts val="0"/>
              </a:spcAft>
            </a:pPr>
            <a:r>
              <a:rPr lang="ru-RU" sz="1400"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На </a:t>
            </a:r>
            <a:r>
              <a:rPr lang="ru-RU" sz="14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«Карте доступности объектов» информационного портала «Жить вместе» </a:t>
            </a:r>
            <a:r>
              <a:rPr lang="ru-RU" sz="1400"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размещена информация о состоянии доступности 184 </a:t>
            </a:r>
            <a:r>
              <a:rPr lang="ru-RU" sz="14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объектов социальной </a:t>
            </a:r>
            <a:r>
              <a:rPr lang="ru-RU" sz="1400"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инфраструктуры</a:t>
            </a:r>
            <a:endParaRPr lang="ru-RU" sz="1400" dirty="0">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5" name="Прямоугольник 14"/>
          <p:cNvSpPr/>
          <p:nvPr/>
        </p:nvSpPr>
        <p:spPr>
          <a:xfrm>
            <a:off x="1446150" y="2609504"/>
            <a:ext cx="4354286" cy="4011034"/>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07000"/>
              </a:lnSpc>
              <a:spcAft>
                <a:spcPts val="0"/>
              </a:spcAft>
            </a:pPr>
            <a:r>
              <a:rPr lang="ru-RU" sz="14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364 муниципальные комиссии ведут </a:t>
            </a:r>
            <a:r>
              <a:rPr lang="ru-RU" sz="1400"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работу </a:t>
            </a:r>
            <a:r>
              <a:rPr lang="ru-RU" sz="14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по обследованию жилых помещений инвалидов и общего имущества в многоквартирных домах, в которых проживают инвалиды, в целях их приспособления с учетом потребностей инвалидов и обеспечения условий их доступности для инвалидов</a:t>
            </a:r>
            <a:r>
              <a:rPr lang="ru-RU" sz="1400"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a:t>
            </a:r>
          </a:p>
          <a:p>
            <a:pPr algn="just">
              <a:lnSpc>
                <a:spcPct val="107000"/>
              </a:lnSpc>
              <a:spcAft>
                <a:spcPts val="0"/>
              </a:spcAft>
            </a:pPr>
            <a:endParaRPr lang="ru-RU" sz="1400"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ru-RU" sz="1400"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Обследовано 272 </a:t>
            </a:r>
            <a:r>
              <a:rPr lang="ru-RU" sz="14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жилых </a:t>
            </a:r>
            <a:r>
              <a:rPr lang="ru-RU" sz="1400"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помещения: 86,4% обследованных жилых помещений признаны приспособленными для проживания с учетом потребностей инвалидов</a:t>
            </a:r>
          </a:p>
          <a:p>
            <a:pPr algn="just">
              <a:lnSpc>
                <a:spcPct val="107000"/>
              </a:lnSpc>
              <a:spcAft>
                <a:spcPts val="0"/>
              </a:spcAft>
            </a:pPr>
            <a:endParaRPr lang="ru-RU" sz="1400"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ru-RU" sz="1400" dirty="0" smtClean="0">
                <a:solidFill>
                  <a:schemeClr val="accent5">
                    <a:lumMod val="50000"/>
                  </a:schemeClr>
                </a:solidFill>
                <a:latin typeface="Arial" panose="020B0604020202020204" pitchFamily="34" charset="0"/>
                <a:cs typeface="Arial" panose="020B0604020202020204" pitchFamily="34" charset="0"/>
              </a:rPr>
              <a:t>На сайте министерства труда и социального развития Новосибирской области создана </a:t>
            </a:r>
            <a:r>
              <a:rPr lang="ru-RU" sz="1400" dirty="0">
                <a:solidFill>
                  <a:schemeClr val="accent5">
                    <a:lumMod val="50000"/>
                  </a:schemeClr>
                </a:solidFill>
                <a:latin typeface="Arial" panose="020B0604020202020204" pitchFamily="34" charset="0"/>
                <a:cs typeface="Arial" panose="020B0604020202020204" pitchFamily="34" charset="0"/>
              </a:rPr>
              <a:t>страница «Обследование жилых помещений инвалидов</a:t>
            </a:r>
            <a:r>
              <a:rPr lang="ru-RU" sz="1400" dirty="0" smtClean="0">
                <a:solidFill>
                  <a:schemeClr val="accent5">
                    <a:lumMod val="50000"/>
                  </a:schemeClr>
                </a:solidFill>
                <a:latin typeface="Arial" panose="020B0604020202020204" pitchFamily="34" charset="0"/>
                <a:cs typeface="Arial" panose="020B0604020202020204" pitchFamily="34" charset="0"/>
              </a:rPr>
              <a:t>»</a:t>
            </a:r>
            <a:r>
              <a:rPr lang="ru-RU" sz="1400" dirty="0">
                <a:solidFill>
                  <a:schemeClr val="accent5">
                    <a:lumMod val="50000"/>
                  </a:schemeClr>
                </a:solidFill>
                <a:latin typeface="Arial" panose="020B0604020202020204" pitchFamily="34" charset="0"/>
                <a:cs typeface="Arial" panose="020B0604020202020204" pitchFamily="34" charset="0"/>
              </a:rPr>
              <a:t> (</a:t>
            </a:r>
            <a:r>
              <a:rPr lang="ru-RU" sz="1400" u="sng" dirty="0">
                <a:solidFill>
                  <a:schemeClr val="accent5">
                    <a:lumMod val="50000"/>
                  </a:schemeClr>
                </a:solidFill>
                <a:latin typeface="Arial" panose="020B0604020202020204" pitchFamily="34" charset="0"/>
                <a:cs typeface="Arial" panose="020B0604020202020204" pitchFamily="34" charset="0"/>
              </a:rPr>
              <a:t>http://mtsr.nso.ru/page/8691</a:t>
            </a:r>
            <a:r>
              <a:rPr lang="ru-RU" sz="1400" dirty="0">
                <a:solidFill>
                  <a:schemeClr val="accent5">
                    <a:lumMod val="50000"/>
                  </a:schemeClr>
                </a:solidFill>
                <a:latin typeface="Arial" panose="020B0604020202020204" pitchFamily="34" charset="0"/>
                <a:cs typeface="Arial" panose="020B0604020202020204" pitchFamily="34" charset="0"/>
              </a:rPr>
              <a:t>) </a:t>
            </a:r>
            <a:endParaRPr lang="ru-RU" sz="14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16" name="Прямоугольник 15"/>
          <p:cNvSpPr/>
          <p:nvPr/>
        </p:nvSpPr>
        <p:spPr>
          <a:xfrm>
            <a:off x="7306916" y="4211628"/>
            <a:ext cx="4462121" cy="1705916"/>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07000"/>
              </a:lnSpc>
              <a:spcAft>
                <a:spcPts val="0"/>
              </a:spcAft>
            </a:pPr>
            <a:r>
              <a:rPr lang="ru-RU" sz="1400"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На </a:t>
            </a:r>
            <a:r>
              <a:rPr lang="ru-RU" sz="14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официальном сайте министерства размещен реестр на 1013 объектов социальной инфраструктуры и услуг в приоритетных сферах жизнедеятельности инвалидов и других маломобильных групп населения, на которых запланировано обеспечение условий доступности для </a:t>
            </a:r>
            <a:r>
              <a:rPr lang="ru-RU" sz="1400"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инвалидов</a:t>
            </a:r>
            <a:endParaRPr lang="ru-RU" sz="14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17" name="Прямоугольник 16"/>
          <p:cNvSpPr/>
          <p:nvPr/>
        </p:nvSpPr>
        <p:spPr>
          <a:xfrm>
            <a:off x="1352349" y="1333700"/>
            <a:ext cx="9909297" cy="738664"/>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1400"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Реализуется </a:t>
            </a:r>
            <a:r>
              <a:rPr lang="ru-RU" sz="1400" b="1"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ПЛАН МЕРОПРИЯТИЙ («дорожная карта») </a:t>
            </a:r>
            <a:r>
              <a:rPr lang="ru-RU" sz="1400" b="1"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по повышению значений показателей доступности для инвалидов объектов и услуг</a:t>
            </a:r>
            <a:r>
              <a:rPr lang="ru-RU" sz="14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 на 2016 – 2030 годы в Новосибирской области (распоряжение Правительства Новосибирской области от 30.09.2015 № 401-рп)</a:t>
            </a:r>
            <a:endParaRPr lang="ru-RU" sz="1400" dirty="0">
              <a:solidFill>
                <a:schemeClr val="accent5">
                  <a:lumMod val="50000"/>
                </a:schemeClr>
              </a:solidFill>
              <a:latin typeface="Arial" panose="020B0604020202020204" pitchFamily="34" charset="0"/>
              <a:cs typeface="Arial" panose="020B0604020202020204" pitchFamily="34" charset="0"/>
            </a:endParaRPr>
          </a:p>
        </p:txBody>
      </p:sp>
      <p:sp>
        <p:nvSpPr>
          <p:cNvPr id="31" name="TextBox 30"/>
          <p:cNvSpPr txBox="1"/>
          <p:nvPr/>
        </p:nvSpPr>
        <p:spPr>
          <a:xfrm>
            <a:off x="0" y="-3918"/>
            <a:ext cx="12192000" cy="276999"/>
          </a:xfrm>
          <a:prstGeom prst="rect">
            <a:avLst/>
          </a:prstGeom>
          <a:solidFill>
            <a:srgbClr val="28659C"/>
          </a:solidFill>
        </p:spPr>
        <p:txBody>
          <a:bodyPr wrap="square" rtlCol="0">
            <a:spAutoFit/>
          </a:bodyPr>
          <a:lstStyle/>
          <a:p>
            <a:pPr algn="r"/>
            <a:r>
              <a:rPr lang="ru-RU" sz="1200" b="1" dirty="0" smtClean="0">
                <a:solidFill>
                  <a:schemeClr val="bg1"/>
                </a:solidFill>
                <a:latin typeface="Arial" panose="020B0604020202020204" pitchFamily="34" charset="0"/>
                <a:cs typeface="Arial" panose="020B0604020202020204" pitchFamily="34" charset="0"/>
              </a:rPr>
              <a:t>КОЛЛЕГИЯ МИНИСТЕРСТВА ТРУДА И СОЦИАЛЬНОГО РАЗВИТИЯ НОВОСИБИРСКОЙ ОБЛАСТИ</a:t>
            </a:r>
            <a:endParaRPr lang="ru-RU" sz="1200" b="1" dirty="0">
              <a:solidFill>
                <a:schemeClr val="bg1"/>
              </a:solidFill>
              <a:latin typeface="Arial" panose="020B0604020202020204" pitchFamily="34" charset="0"/>
              <a:cs typeface="Arial" panose="020B0604020202020204" pitchFamily="34" charset="0"/>
            </a:endParaRPr>
          </a:p>
        </p:txBody>
      </p:sp>
      <p:sp>
        <p:nvSpPr>
          <p:cNvPr id="32" name="Rectangle 9">
            <a:extLst>
              <a:ext uri="{FF2B5EF4-FFF2-40B4-BE49-F238E27FC236}">
                <a16:creationId xmlns:a16="http://schemas.microsoft.com/office/drawing/2014/main" xmlns="" id="{F4DF7C3C-D955-465B-A7ED-DA6CEFF74209}"/>
              </a:ext>
            </a:extLst>
          </p:cNvPr>
          <p:cNvSpPr/>
          <p:nvPr/>
        </p:nvSpPr>
        <p:spPr>
          <a:xfrm>
            <a:off x="875016" y="4544573"/>
            <a:ext cx="419271" cy="403293"/>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3" name="Trapezoid 13">
            <a:extLst>
              <a:ext uri="{FF2B5EF4-FFF2-40B4-BE49-F238E27FC236}">
                <a16:creationId xmlns:a16="http://schemas.microsoft.com/office/drawing/2014/main" xmlns="" id="{EAB635DE-58EF-4585-A0F5-0790A1957A5B}"/>
              </a:ext>
            </a:extLst>
          </p:cNvPr>
          <p:cNvSpPr/>
          <p:nvPr/>
        </p:nvSpPr>
        <p:spPr>
          <a:xfrm>
            <a:off x="854329" y="5727979"/>
            <a:ext cx="476220" cy="37912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34" name="Рисунок 33"/>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96971" y="2833286"/>
            <a:ext cx="798455" cy="553442"/>
          </a:xfrm>
          <a:prstGeom prst="rect">
            <a:avLst/>
          </a:prstGeom>
          <a:solidFill>
            <a:schemeClr val="bg1"/>
          </a:solidFill>
        </p:spPr>
      </p:pic>
      <p:sp>
        <p:nvSpPr>
          <p:cNvPr id="35" name="Rectangle 30">
            <a:extLst>
              <a:ext uri="{FF2B5EF4-FFF2-40B4-BE49-F238E27FC236}">
                <a16:creationId xmlns:a16="http://schemas.microsoft.com/office/drawing/2014/main" xmlns="" id="{3BFEE74E-183A-4C32-9BDF-AC2573B061E0}"/>
              </a:ext>
            </a:extLst>
          </p:cNvPr>
          <p:cNvSpPr/>
          <p:nvPr/>
        </p:nvSpPr>
        <p:spPr>
          <a:xfrm>
            <a:off x="6644100" y="4412332"/>
            <a:ext cx="431614" cy="405378"/>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nvGrpSpPr>
          <p:cNvPr id="18" name="Группа 17"/>
          <p:cNvGrpSpPr/>
          <p:nvPr/>
        </p:nvGrpSpPr>
        <p:grpSpPr>
          <a:xfrm>
            <a:off x="849615" y="2705481"/>
            <a:ext cx="450260" cy="364290"/>
            <a:chOff x="1327319" y="1990897"/>
            <a:chExt cx="406746" cy="263416"/>
          </a:xfrm>
          <a:solidFill>
            <a:schemeClr val="bg1"/>
          </a:solidFill>
        </p:grpSpPr>
        <p:grpSp>
          <p:nvGrpSpPr>
            <p:cNvPr id="19" name="Group 15">
              <a:extLst>
                <a:ext uri="{FF2B5EF4-FFF2-40B4-BE49-F238E27FC236}">
                  <a16:creationId xmlns="" xmlns:a16="http://schemas.microsoft.com/office/drawing/2014/main" id="{51D15DE0-4B7A-46C6-BA99-3137CBCD64B5}"/>
                </a:ext>
              </a:extLst>
            </p:cNvPr>
            <p:cNvGrpSpPr/>
            <p:nvPr/>
          </p:nvGrpSpPr>
          <p:grpSpPr>
            <a:xfrm>
              <a:off x="1327319" y="2073499"/>
              <a:ext cx="157450" cy="180814"/>
              <a:chOff x="5709865" y="3492501"/>
              <a:chExt cx="383352" cy="441325"/>
            </a:xfrm>
            <a:grpFill/>
          </p:grpSpPr>
          <p:sp>
            <p:nvSpPr>
              <p:cNvPr id="26" name="Freeform 5">
                <a:extLst>
                  <a:ext uri="{FF2B5EF4-FFF2-40B4-BE49-F238E27FC236}">
                    <a16:creationId xmlns="" xmlns:a16="http://schemas.microsoft.com/office/drawing/2014/main" id="{3E3B1F59-109F-4147-BA85-00722E8D1EC1}"/>
                  </a:ext>
                </a:extLst>
              </p:cNvPr>
              <p:cNvSpPr>
                <a:spLocks/>
              </p:cNvSpPr>
              <p:nvPr/>
            </p:nvSpPr>
            <p:spPr bwMode="auto">
              <a:xfrm>
                <a:off x="5709865" y="3732213"/>
                <a:ext cx="383352" cy="201613"/>
              </a:xfrm>
              <a:custGeom>
                <a:avLst/>
                <a:gdLst>
                  <a:gd name="T0" fmla="*/ 0 w 270"/>
                  <a:gd name="T1" fmla="*/ 143 h 143"/>
                  <a:gd name="T2" fmla="*/ 61 w 270"/>
                  <a:gd name="T3" fmla="*/ 31 h 143"/>
                  <a:gd name="T4" fmla="*/ 206 w 270"/>
                  <a:gd name="T5" fmla="*/ 30 h 143"/>
                  <a:gd name="T6" fmla="*/ 270 w 270"/>
                  <a:gd name="T7" fmla="*/ 143 h 143"/>
                  <a:gd name="T8" fmla="*/ 0 w 270"/>
                  <a:gd name="T9" fmla="*/ 143 h 143"/>
                </a:gdLst>
                <a:ahLst/>
                <a:cxnLst>
                  <a:cxn ang="0">
                    <a:pos x="T0" y="T1"/>
                  </a:cxn>
                  <a:cxn ang="0">
                    <a:pos x="T2" y="T3"/>
                  </a:cxn>
                  <a:cxn ang="0">
                    <a:pos x="T4" y="T5"/>
                  </a:cxn>
                  <a:cxn ang="0">
                    <a:pos x="T6" y="T7"/>
                  </a:cxn>
                  <a:cxn ang="0">
                    <a:pos x="T8" y="T9"/>
                  </a:cxn>
                </a:cxnLst>
                <a:rect l="0" t="0" r="r" b="b"/>
                <a:pathLst>
                  <a:path w="270" h="143">
                    <a:moveTo>
                      <a:pt x="0" y="143"/>
                    </a:moveTo>
                    <a:cubicBezTo>
                      <a:pt x="2" y="96"/>
                      <a:pt x="21" y="57"/>
                      <a:pt x="61" y="31"/>
                    </a:cubicBezTo>
                    <a:cubicBezTo>
                      <a:pt x="108" y="1"/>
                      <a:pt x="158" y="0"/>
                      <a:pt x="206" y="30"/>
                    </a:cubicBezTo>
                    <a:cubicBezTo>
                      <a:pt x="248" y="55"/>
                      <a:pt x="268" y="94"/>
                      <a:pt x="270" y="143"/>
                    </a:cubicBezTo>
                    <a:cubicBezTo>
                      <a:pt x="180" y="143"/>
                      <a:pt x="90" y="143"/>
                      <a:pt x="0" y="143"/>
                    </a:cubicBezTo>
                    <a:close/>
                  </a:path>
                </a:pathLst>
              </a:custGeom>
              <a:grpFill/>
              <a:ln w="9525">
                <a:solidFill>
                  <a:schemeClr val="accent1">
                    <a:shade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27" name="Freeform 6">
                <a:extLst>
                  <a:ext uri="{FF2B5EF4-FFF2-40B4-BE49-F238E27FC236}">
                    <a16:creationId xmlns="" xmlns:a16="http://schemas.microsoft.com/office/drawing/2014/main" id="{6AB6C93C-C3D7-4210-BEB9-360DE3DA6D7A}"/>
                  </a:ext>
                </a:extLst>
              </p:cNvPr>
              <p:cNvSpPr>
                <a:spLocks/>
              </p:cNvSpPr>
              <p:nvPr/>
            </p:nvSpPr>
            <p:spPr bwMode="auto">
              <a:xfrm>
                <a:off x="5786536" y="3492501"/>
                <a:ext cx="226818" cy="220663"/>
              </a:xfrm>
              <a:custGeom>
                <a:avLst/>
                <a:gdLst>
                  <a:gd name="T0" fmla="*/ 79 w 158"/>
                  <a:gd name="T1" fmla="*/ 157 h 157"/>
                  <a:gd name="T2" fmla="*/ 0 w 158"/>
                  <a:gd name="T3" fmla="*/ 78 h 157"/>
                  <a:gd name="T4" fmla="*/ 79 w 158"/>
                  <a:gd name="T5" fmla="*/ 0 h 157"/>
                  <a:gd name="T6" fmla="*/ 157 w 158"/>
                  <a:gd name="T7" fmla="*/ 79 h 157"/>
                  <a:gd name="T8" fmla="*/ 79 w 158"/>
                  <a:gd name="T9" fmla="*/ 157 h 157"/>
                </a:gdLst>
                <a:ahLst/>
                <a:cxnLst>
                  <a:cxn ang="0">
                    <a:pos x="T0" y="T1"/>
                  </a:cxn>
                  <a:cxn ang="0">
                    <a:pos x="T2" y="T3"/>
                  </a:cxn>
                  <a:cxn ang="0">
                    <a:pos x="T4" y="T5"/>
                  </a:cxn>
                  <a:cxn ang="0">
                    <a:pos x="T6" y="T7"/>
                  </a:cxn>
                  <a:cxn ang="0">
                    <a:pos x="T8" y="T9"/>
                  </a:cxn>
                </a:cxnLst>
                <a:rect l="0" t="0" r="r" b="b"/>
                <a:pathLst>
                  <a:path w="158" h="157">
                    <a:moveTo>
                      <a:pt x="79" y="157"/>
                    </a:moveTo>
                    <a:cubicBezTo>
                      <a:pt x="36" y="157"/>
                      <a:pt x="0" y="122"/>
                      <a:pt x="0" y="78"/>
                    </a:cubicBezTo>
                    <a:cubicBezTo>
                      <a:pt x="1" y="35"/>
                      <a:pt x="35" y="0"/>
                      <a:pt x="79" y="0"/>
                    </a:cubicBezTo>
                    <a:cubicBezTo>
                      <a:pt x="123" y="0"/>
                      <a:pt x="158" y="35"/>
                      <a:pt x="157" y="79"/>
                    </a:cubicBezTo>
                    <a:cubicBezTo>
                      <a:pt x="157" y="122"/>
                      <a:pt x="122" y="157"/>
                      <a:pt x="79" y="157"/>
                    </a:cubicBezTo>
                    <a:close/>
                  </a:path>
                </a:pathLst>
              </a:custGeom>
              <a:grpFill/>
              <a:ln w="9525">
                <a:solidFill>
                  <a:schemeClr val="accent1">
                    <a:shade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grpSp>
        <p:grpSp>
          <p:nvGrpSpPr>
            <p:cNvPr id="20" name="Group 15">
              <a:extLst>
                <a:ext uri="{FF2B5EF4-FFF2-40B4-BE49-F238E27FC236}">
                  <a16:creationId xmlns="" xmlns:a16="http://schemas.microsoft.com/office/drawing/2014/main" id="{51D15DE0-4B7A-46C6-BA99-3137CBCD64B5}"/>
                </a:ext>
              </a:extLst>
            </p:cNvPr>
            <p:cNvGrpSpPr/>
            <p:nvPr/>
          </p:nvGrpSpPr>
          <p:grpSpPr>
            <a:xfrm>
              <a:off x="1451967" y="1990897"/>
              <a:ext cx="157450" cy="180814"/>
              <a:chOff x="5709865" y="3492501"/>
              <a:chExt cx="383352" cy="441325"/>
            </a:xfrm>
            <a:grpFill/>
          </p:grpSpPr>
          <p:sp>
            <p:nvSpPr>
              <p:cNvPr id="24" name="Freeform 5">
                <a:extLst>
                  <a:ext uri="{FF2B5EF4-FFF2-40B4-BE49-F238E27FC236}">
                    <a16:creationId xmlns="" xmlns:a16="http://schemas.microsoft.com/office/drawing/2014/main" id="{3E3B1F59-109F-4147-BA85-00722E8D1EC1}"/>
                  </a:ext>
                </a:extLst>
              </p:cNvPr>
              <p:cNvSpPr>
                <a:spLocks/>
              </p:cNvSpPr>
              <p:nvPr/>
            </p:nvSpPr>
            <p:spPr bwMode="auto">
              <a:xfrm>
                <a:off x="5709865" y="3732213"/>
                <a:ext cx="383352" cy="201613"/>
              </a:xfrm>
              <a:custGeom>
                <a:avLst/>
                <a:gdLst>
                  <a:gd name="T0" fmla="*/ 0 w 270"/>
                  <a:gd name="T1" fmla="*/ 143 h 143"/>
                  <a:gd name="T2" fmla="*/ 61 w 270"/>
                  <a:gd name="T3" fmla="*/ 31 h 143"/>
                  <a:gd name="T4" fmla="*/ 206 w 270"/>
                  <a:gd name="T5" fmla="*/ 30 h 143"/>
                  <a:gd name="T6" fmla="*/ 270 w 270"/>
                  <a:gd name="T7" fmla="*/ 143 h 143"/>
                  <a:gd name="T8" fmla="*/ 0 w 270"/>
                  <a:gd name="T9" fmla="*/ 143 h 143"/>
                </a:gdLst>
                <a:ahLst/>
                <a:cxnLst>
                  <a:cxn ang="0">
                    <a:pos x="T0" y="T1"/>
                  </a:cxn>
                  <a:cxn ang="0">
                    <a:pos x="T2" y="T3"/>
                  </a:cxn>
                  <a:cxn ang="0">
                    <a:pos x="T4" y="T5"/>
                  </a:cxn>
                  <a:cxn ang="0">
                    <a:pos x="T6" y="T7"/>
                  </a:cxn>
                  <a:cxn ang="0">
                    <a:pos x="T8" y="T9"/>
                  </a:cxn>
                </a:cxnLst>
                <a:rect l="0" t="0" r="r" b="b"/>
                <a:pathLst>
                  <a:path w="270" h="143">
                    <a:moveTo>
                      <a:pt x="0" y="143"/>
                    </a:moveTo>
                    <a:cubicBezTo>
                      <a:pt x="2" y="96"/>
                      <a:pt x="21" y="57"/>
                      <a:pt x="61" y="31"/>
                    </a:cubicBezTo>
                    <a:cubicBezTo>
                      <a:pt x="108" y="1"/>
                      <a:pt x="158" y="0"/>
                      <a:pt x="206" y="30"/>
                    </a:cubicBezTo>
                    <a:cubicBezTo>
                      <a:pt x="248" y="55"/>
                      <a:pt x="268" y="94"/>
                      <a:pt x="270" y="143"/>
                    </a:cubicBezTo>
                    <a:cubicBezTo>
                      <a:pt x="180" y="143"/>
                      <a:pt x="90" y="143"/>
                      <a:pt x="0" y="143"/>
                    </a:cubicBezTo>
                    <a:close/>
                  </a:path>
                </a:pathLst>
              </a:custGeom>
              <a:grpFill/>
              <a:ln w="9525">
                <a:solidFill>
                  <a:schemeClr val="accent1">
                    <a:shade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25" name="Freeform 6">
                <a:extLst>
                  <a:ext uri="{FF2B5EF4-FFF2-40B4-BE49-F238E27FC236}">
                    <a16:creationId xmlns="" xmlns:a16="http://schemas.microsoft.com/office/drawing/2014/main" id="{6AB6C93C-C3D7-4210-BEB9-360DE3DA6D7A}"/>
                  </a:ext>
                </a:extLst>
              </p:cNvPr>
              <p:cNvSpPr>
                <a:spLocks/>
              </p:cNvSpPr>
              <p:nvPr/>
            </p:nvSpPr>
            <p:spPr bwMode="auto">
              <a:xfrm>
                <a:off x="5786536" y="3492501"/>
                <a:ext cx="226818" cy="220663"/>
              </a:xfrm>
              <a:custGeom>
                <a:avLst/>
                <a:gdLst>
                  <a:gd name="T0" fmla="*/ 79 w 158"/>
                  <a:gd name="T1" fmla="*/ 157 h 157"/>
                  <a:gd name="T2" fmla="*/ 0 w 158"/>
                  <a:gd name="T3" fmla="*/ 78 h 157"/>
                  <a:gd name="T4" fmla="*/ 79 w 158"/>
                  <a:gd name="T5" fmla="*/ 0 h 157"/>
                  <a:gd name="T6" fmla="*/ 157 w 158"/>
                  <a:gd name="T7" fmla="*/ 79 h 157"/>
                  <a:gd name="T8" fmla="*/ 79 w 158"/>
                  <a:gd name="T9" fmla="*/ 157 h 157"/>
                </a:gdLst>
                <a:ahLst/>
                <a:cxnLst>
                  <a:cxn ang="0">
                    <a:pos x="T0" y="T1"/>
                  </a:cxn>
                  <a:cxn ang="0">
                    <a:pos x="T2" y="T3"/>
                  </a:cxn>
                  <a:cxn ang="0">
                    <a:pos x="T4" y="T5"/>
                  </a:cxn>
                  <a:cxn ang="0">
                    <a:pos x="T6" y="T7"/>
                  </a:cxn>
                  <a:cxn ang="0">
                    <a:pos x="T8" y="T9"/>
                  </a:cxn>
                </a:cxnLst>
                <a:rect l="0" t="0" r="r" b="b"/>
                <a:pathLst>
                  <a:path w="158" h="157">
                    <a:moveTo>
                      <a:pt x="79" y="157"/>
                    </a:moveTo>
                    <a:cubicBezTo>
                      <a:pt x="36" y="157"/>
                      <a:pt x="0" y="122"/>
                      <a:pt x="0" y="78"/>
                    </a:cubicBezTo>
                    <a:cubicBezTo>
                      <a:pt x="1" y="35"/>
                      <a:pt x="35" y="0"/>
                      <a:pt x="79" y="0"/>
                    </a:cubicBezTo>
                    <a:cubicBezTo>
                      <a:pt x="123" y="0"/>
                      <a:pt x="158" y="35"/>
                      <a:pt x="157" y="79"/>
                    </a:cubicBezTo>
                    <a:cubicBezTo>
                      <a:pt x="157" y="122"/>
                      <a:pt x="122" y="157"/>
                      <a:pt x="79" y="157"/>
                    </a:cubicBezTo>
                    <a:close/>
                  </a:path>
                </a:pathLst>
              </a:custGeom>
              <a:grpFill/>
              <a:ln w="9525">
                <a:solidFill>
                  <a:schemeClr val="accent1">
                    <a:shade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grpSp>
        <p:grpSp>
          <p:nvGrpSpPr>
            <p:cNvPr id="21" name="Group 15">
              <a:extLst>
                <a:ext uri="{FF2B5EF4-FFF2-40B4-BE49-F238E27FC236}">
                  <a16:creationId xmlns="" xmlns:a16="http://schemas.microsoft.com/office/drawing/2014/main" id="{51D15DE0-4B7A-46C6-BA99-3137CBCD64B5}"/>
                </a:ext>
              </a:extLst>
            </p:cNvPr>
            <p:cNvGrpSpPr/>
            <p:nvPr/>
          </p:nvGrpSpPr>
          <p:grpSpPr>
            <a:xfrm>
              <a:off x="1576615" y="2073499"/>
              <a:ext cx="157450" cy="180814"/>
              <a:chOff x="5709865" y="3492501"/>
              <a:chExt cx="383352" cy="441325"/>
            </a:xfrm>
            <a:grpFill/>
          </p:grpSpPr>
          <p:sp>
            <p:nvSpPr>
              <p:cNvPr id="22" name="Freeform 5">
                <a:extLst>
                  <a:ext uri="{FF2B5EF4-FFF2-40B4-BE49-F238E27FC236}">
                    <a16:creationId xmlns="" xmlns:a16="http://schemas.microsoft.com/office/drawing/2014/main" id="{3E3B1F59-109F-4147-BA85-00722E8D1EC1}"/>
                  </a:ext>
                </a:extLst>
              </p:cNvPr>
              <p:cNvSpPr>
                <a:spLocks/>
              </p:cNvSpPr>
              <p:nvPr/>
            </p:nvSpPr>
            <p:spPr bwMode="auto">
              <a:xfrm>
                <a:off x="5709865" y="3732213"/>
                <a:ext cx="383352" cy="201613"/>
              </a:xfrm>
              <a:custGeom>
                <a:avLst/>
                <a:gdLst>
                  <a:gd name="T0" fmla="*/ 0 w 270"/>
                  <a:gd name="T1" fmla="*/ 143 h 143"/>
                  <a:gd name="T2" fmla="*/ 61 w 270"/>
                  <a:gd name="T3" fmla="*/ 31 h 143"/>
                  <a:gd name="T4" fmla="*/ 206 w 270"/>
                  <a:gd name="T5" fmla="*/ 30 h 143"/>
                  <a:gd name="T6" fmla="*/ 270 w 270"/>
                  <a:gd name="T7" fmla="*/ 143 h 143"/>
                  <a:gd name="T8" fmla="*/ 0 w 270"/>
                  <a:gd name="T9" fmla="*/ 143 h 143"/>
                </a:gdLst>
                <a:ahLst/>
                <a:cxnLst>
                  <a:cxn ang="0">
                    <a:pos x="T0" y="T1"/>
                  </a:cxn>
                  <a:cxn ang="0">
                    <a:pos x="T2" y="T3"/>
                  </a:cxn>
                  <a:cxn ang="0">
                    <a:pos x="T4" y="T5"/>
                  </a:cxn>
                  <a:cxn ang="0">
                    <a:pos x="T6" y="T7"/>
                  </a:cxn>
                  <a:cxn ang="0">
                    <a:pos x="T8" y="T9"/>
                  </a:cxn>
                </a:cxnLst>
                <a:rect l="0" t="0" r="r" b="b"/>
                <a:pathLst>
                  <a:path w="270" h="143">
                    <a:moveTo>
                      <a:pt x="0" y="143"/>
                    </a:moveTo>
                    <a:cubicBezTo>
                      <a:pt x="2" y="96"/>
                      <a:pt x="21" y="57"/>
                      <a:pt x="61" y="31"/>
                    </a:cubicBezTo>
                    <a:cubicBezTo>
                      <a:pt x="108" y="1"/>
                      <a:pt x="158" y="0"/>
                      <a:pt x="206" y="30"/>
                    </a:cubicBezTo>
                    <a:cubicBezTo>
                      <a:pt x="248" y="55"/>
                      <a:pt x="268" y="94"/>
                      <a:pt x="270" y="143"/>
                    </a:cubicBezTo>
                    <a:cubicBezTo>
                      <a:pt x="180" y="143"/>
                      <a:pt x="90" y="143"/>
                      <a:pt x="0" y="143"/>
                    </a:cubicBezTo>
                    <a:close/>
                  </a:path>
                </a:pathLst>
              </a:custGeom>
              <a:grpFill/>
              <a:ln w="9525">
                <a:solidFill>
                  <a:schemeClr val="accent1">
                    <a:shade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23" name="Freeform 6">
                <a:extLst>
                  <a:ext uri="{FF2B5EF4-FFF2-40B4-BE49-F238E27FC236}">
                    <a16:creationId xmlns="" xmlns:a16="http://schemas.microsoft.com/office/drawing/2014/main" id="{6AB6C93C-C3D7-4210-BEB9-360DE3DA6D7A}"/>
                  </a:ext>
                </a:extLst>
              </p:cNvPr>
              <p:cNvSpPr>
                <a:spLocks/>
              </p:cNvSpPr>
              <p:nvPr/>
            </p:nvSpPr>
            <p:spPr bwMode="auto">
              <a:xfrm>
                <a:off x="5786536" y="3492501"/>
                <a:ext cx="226818" cy="220663"/>
              </a:xfrm>
              <a:custGeom>
                <a:avLst/>
                <a:gdLst>
                  <a:gd name="T0" fmla="*/ 79 w 158"/>
                  <a:gd name="T1" fmla="*/ 157 h 157"/>
                  <a:gd name="T2" fmla="*/ 0 w 158"/>
                  <a:gd name="T3" fmla="*/ 78 h 157"/>
                  <a:gd name="T4" fmla="*/ 79 w 158"/>
                  <a:gd name="T5" fmla="*/ 0 h 157"/>
                  <a:gd name="T6" fmla="*/ 157 w 158"/>
                  <a:gd name="T7" fmla="*/ 79 h 157"/>
                  <a:gd name="T8" fmla="*/ 79 w 158"/>
                  <a:gd name="T9" fmla="*/ 157 h 157"/>
                </a:gdLst>
                <a:ahLst/>
                <a:cxnLst>
                  <a:cxn ang="0">
                    <a:pos x="T0" y="T1"/>
                  </a:cxn>
                  <a:cxn ang="0">
                    <a:pos x="T2" y="T3"/>
                  </a:cxn>
                  <a:cxn ang="0">
                    <a:pos x="T4" y="T5"/>
                  </a:cxn>
                  <a:cxn ang="0">
                    <a:pos x="T6" y="T7"/>
                  </a:cxn>
                  <a:cxn ang="0">
                    <a:pos x="T8" y="T9"/>
                  </a:cxn>
                </a:cxnLst>
                <a:rect l="0" t="0" r="r" b="b"/>
                <a:pathLst>
                  <a:path w="158" h="157">
                    <a:moveTo>
                      <a:pt x="79" y="157"/>
                    </a:moveTo>
                    <a:cubicBezTo>
                      <a:pt x="36" y="157"/>
                      <a:pt x="0" y="122"/>
                      <a:pt x="0" y="78"/>
                    </a:cubicBezTo>
                    <a:cubicBezTo>
                      <a:pt x="1" y="35"/>
                      <a:pt x="35" y="0"/>
                      <a:pt x="79" y="0"/>
                    </a:cubicBezTo>
                    <a:cubicBezTo>
                      <a:pt x="123" y="0"/>
                      <a:pt x="158" y="35"/>
                      <a:pt x="157" y="79"/>
                    </a:cubicBezTo>
                    <a:cubicBezTo>
                      <a:pt x="157" y="122"/>
                      <a:pt x="122" y="157"/>
                      <a:pt x="79" y="157"/>
                    </a:cubicBezTo>
                    <a:close/>
                  </a:path>
                </a:pathLst>
              </a:custGeom>
              <a:grpFill/>
              <a:ln w="9525">
                <a:solidFill>
                  <a:schemeClr val="accent1">
                    <a:shade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2872222389"/>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42883" y="2357124"/>
            <a:ext cx="4536947" cy="2585323"/>
          </a:xfrm>
          <a:prstGeom prst="rect">
            <a:avLst/>
          </a:prstGeom>
          <a:noFill/>
        </p:spPr>
        <p:txBody>
          <a:bodyPr wrap="square" rtlCol="0">
            <a:spAutoFit/>
          </a:bodyPr>
          <a:lstStyle/>
          <a:p>
            <a:r>
              <a:rPr lang="ru-RU" b="1" dirty="0" smtClean="0">
                <a:solidFill>
                  <a:srgbClr val="0079A4"/>
                </a:solidFill>
                <a:latin typeface="Arial" panose="020B0604020202020204" pitchFamily="34" charset="0"/>
                <a:cs typeface="Arial" panose="020B0604020202020204" pitchFamily="34" charset="0"/>
              </a:rPr>
              <a:t>СОЦИАЛЬНАЯ ИНИЦИАТИВА </a:t>
            </a:r>
            <a:r>
              <a:rPr lang="ru-RU" b="1" dirty="0" smtClean="0">
                <a:solidFill>
                  <a:srgbClr val="5B9BD5">
                    <a:lumMod val="75000"/>
                  </a:srgbClr>
                </a:solidFill>
                <a:latin typeface="Arial" panose="020B0604020202020204" pitchFamily="34" charset="0"/>
                <a:cs typeface="Arial" panose="020B0604020202020204" pitchFamily="34" charset="0"/>
              </a:rPr>
              <a:t>– </a:t>
            </a:r>
          </a:p>
          <a:p>
            <a:endParaRPr lang="ru-RU" dirty="0" smtClean="0">
              <a:solidFill>
                <a:prstClr val="black"/>
              </a:solidFill>
              <a:latin typeface="Arial" panose="020B0604020202020204" pitchFamily="34" charset="0"/>
              <a:cs typeface="Arial" panose="020B0604020202020204" pitchFamily="34" charset="0"/>
            </a:endParaRPr>
          </a:p>
          <a:p>
            <a:r>
              <a:rPr lang="ru-RU" dirty="0" smtClean="0">
                <a:solidFill>
                  <a:prstClr val="black"/>
                </a:solidFill>
                <a:latin typeface="Arial" panose="020B0604020202020204" pitchFamily="34" charset="0"/>
                <a:cs typeface="Arial" panose="020B0604020202020204" pitchFamily="34" charset="0"/>
              </a:rPr>
              <a:t>совокупность действий (деятельность) по выдвижению, утверждению, распространению и практической реализации социально значимой идеи, сознательно, самостоятельно и добровольно осуществляемых субъектом </a:t>
            </a:r>
            <a:endParaRPr lang="ru-RU" dirty="0">
              <a:solidFill>
                <a:prstClr val="black"/>
              </a:solidFill>
              <a:latin typeface="Arial" panose="020B0604020202020204" pitchFamily="34" charset="0"/>
              <a:cs typeface="Arial" panose="020B0604020202020204" pitchFamily="34" charset="0"/>
            </a:endParaRPr>
          </a:p>
        </p:txBody>
      </p:sp>
      <p:sp>
        <p:nvSpPr>
          <p:cNvPr id="6" name="TextBox 5"/>
          <p:cNvSpPr txBox="1"/>
          <p:nvPr/>
        </p:nvSpPr>
        <p:spPr>
          <a:xfrm>
            <a:off x="7520197" y="1520133"/>
            <a:ext cx="3324922" cy="646331"/>
          </a:xfrm>
          <a:prstGeom prst="rect">
            <a:avLst/>
          </a:prstGeom>
          <a:noFill/>
        </p:spPr>
        <p:txBody>
          <a:bodyPr wrap="square" rtlCol="0">
            <a:spAutoFit/>
          </a:bodyPr>
          <a:lstStyle/>
          <a:p>
            <a:pPr algn="ctr"/>
            <a:r>
              <a:rPr lang="ru-RU" b="1" dirty="0" smtClean="0">
                <a:solidFill>
                  <a:schemeClr val="accent5">
                    <a:lumMod val="50000"/>
                  </a:schemeClr>
                </a:solidFill>
                <a:latin typeface="Arial" panose="020B0604020202020204" pitchFamily="34" charset="0"/>
                <a:cs typeface="Arial" panose="020B0604020202020204" pitchFamily="34" charset="0"/>
              </a:rPr>
              <a:t>ФОРМА ПРОАКТИВНОСТИ (ЗАПРОС НА ИЗМЕНЕНИЕ)</a:t>
            </a:r>
            <a:endParaRPr lang="ru-RU" b="1" dirty="0">
              <a:solidFill>
                <a:schemeClr val="accent5">
                  <a:lumMod val="50000"/>
                </a:schemeClr>
              </a:solidFill>
              <a:latin typeface="Arial" panose="020B0604020202020204" pitchFamily="34" charset="0"/>
              <a:cs typeface="Arial" panose="020B0604020202020204" pitchFamily="34" charset="0"/>
            </a:endParaRPr>
          </a:p>
        </p:txBody>
      </p:sp>
      <p:sp>
        <p:nvSpPr>
          <p:cNvPr id="7" name="TextBox 6"/>
          <p:cNvSpPr txBox="1"/>
          <p:nvPr/>
        </p:nvSpPr>
        <p:spPr>
          <a:xfrm>
            <a:off x="7236766" y="2561389"/>
            <a:ext cx="4351167" cy="646331"/>
          </a:xfrm>
          <a:prstGeom prst="rect">
            <a:avLst/>
          </a:prstGeom>
          <a:noFill/>
        </p:spPr>
        <p:txBody>
          <a:bodyPr wrap="square" rtlCol="0">
            <a:spAutoFit/>
          </a:bodyPr>
          <a:lstStyle/>
          <a:p>
            <a:pPr marL="285750" indent="-285750">
              <a:buFont typeface="Wingdings" panose="05000000000000000000" pitchFamily="2" charset="2"/>
              <a:buChar char="ü"/>
            </a:pPr>
            <a:r>
              <a:rPr lang="ru-RU" dirty="0" smtClean="0">
                <a:solidFill>
                  <a:schemeClr val="accent5">
                    <a:lumMod val="50000"/>
                  </a:schemeClr>
                </a:solidFill>
                <a:latin typeface="Arial" panose="020B0604020202020204" pitchFamily="34" charset="0"/>
                <a:cs typeface="Arial" panose="020B0604020202020204" pitchFamily="34" charset="0"/>
              </a:rPr>
              <a:t>ПРОГНОЗИРОВАНИЕ СОЦИАЛЬНЫХ СОБЫТИЙ </a:t>
            </a:r>
            <a:endParaRPr lang="ru-RU" dirty="0">
              <a:solidFill>
                <a:schemeClr val="accent5">
                  <a:lumMod val="50000"/>
                </a:schemeClr>
              </a:solidFill>
              <a:latin typeface="Arial" panose="020B0604020202020204" pitchFamily="34" charset="0"/>
              <a:cs typeface="Arial" panose="020B0604020202020204" pitchFamily="34" charset="0"/>
            </a:endParaRPr>
          </a:p>
        </p:txBody>
      </p:sp>
      <p:sp>
        <p:nvSpPr>
          <p:cNvPr id="8" name="TextBox 7"/>
          <p:cNvSpPr txBox="1"/>
          <p:nvPr/>
        </p:nvSpPr>
        <p:spPr>
          <a:xfrm>
            <a:off x="7281252" y="3785962"/>
            <a:ext cx="4023713" cy="369332"/>
          </a:xfrm>
          <a:prstGeom prst="rect">
            <a:avLst/>
          </a:prstGeom>
          <a:noFill/>
        </p:spPr>
        <p:txBody>
          <a:bodyPr wrap="square" rtlCol="0">
            <a:spAutoFit/>
          </a:bodyPr>
          <a:lstStyle/>
          <a:p>
            <a:pPr marL="285750" indent="-285750">
              <a:buFont typeface="Wingdings" panose="05000000000000000000" pitchFamily="2" charset="2"/>
              <a:buChar char="ü"/>
            </a:pPr>
            <a:r>
              <a:rPr lang="ru-RU" dirty="0" smtClean="0">
                <a:solidFill>
                  <a:schemeClr val="accent5">
                    <a:lumMod val="50000"/>
                  </a:schemeClr>
                </a:solidFill>
                <a:latin typeface="Arial" panose="020B0604020202020204" pitchFamily="34" charset="0"/>
                <a:cs typeface="Arial" panose="020B0604020202020204" pitchFamily="34" charset="0"/>
              </a:rPr>
              <a:t>ИНИЦИИРОВАНИЕ ПЕРЕМЕН</a:t>
            </a:r>
            <a:endParaRPr lang="ru-RU" dirty="0">
              <a:solidFill>
                <a:schemeClr val="accent5">
                  <a:lumMod val="50000"/>
                </a:schemeClr>
              </a:solidFill>
              <a:latin typeface="Arial" panose="020B0604020202020204" pitchFamily="34" charset="0"/>
              <a:cs typeface="Arial" panose="020B0604020202020204" pitchFamily="34" charset="0"/>
            </a:endParaRPr>
          </a:p>
        </p:txBody>
      </p:sp>
      <p:sp>
        <p:nvSpPr>
          <p:cNvPr id="9" name="TextBox 8"/>
          <p:cNvSpPr txBox="1"/>
          <p:nvPr/>
        </p:nvSpPr>
        <p:spPr>
          <a:xfrm>
            <a:off x="7236766" y="4665448"/>
            <a:ext cx="4068199" cy="646331"/>
          </a:xfrm>
          <a:prstGeom prst="rect">
            <a:avLst/>
          </a:prstGeom>
          <a:noFill/>
        </p:spPr>
        <p:txBody>
          <a:bodyPr wrap="square" rtlCol="0">
            <a:spAutoFit/>
          </a:bodyPr>
          <a:lstStyle/>
          <a:p>
            <a:pPr marL="285750" indent="-285750">
              <a:buFont typeface="Wingdings" panose="05000000000000000000" pitchFamily="2" charset="2"/>
              <a:buChar char="ü"/>
            </a:pPr>
            <a:r>
              <a:rPr lang="ru-RU" dirty="0" smtClean="0">
                <a:solidFill>
                  <a:schemeClr val="accent5">
                    <a:lumMod val="50000"/>
                  </a:schemeClr>
                </a:solidFill>
                <a:latin typeface="Arial" panose="020B0604020202020204" pitchFamily="34" charset="0"/>
                <a:cs typeface="Arial" panose="020B0604020202020204" pitchFamily="34" charset="0"/>
              </a:rPr>
              <a:t>ВЫРАБОТКА УПРАВЛЕНЧЕСКИХ РЕШЕНИЙ</a:t>
            </a:r>
            <a:endParaRPr lang="ru-RU" dirty="0">
              <a:solidFill>
                <a:schemeClr val="accent5">
                  <a:lumMod val="50000"/>
                </a:schemeClr>
              </a:solidFill>
              <a:latin typeface="Arial" panose="020B0604020202020204" pitchFamily="34" charset="0"/>
              <a:cs typeface="Arial" panose="020B0604020202020204" pitchFamily="34" charset="0"/>
            </a:endParaRPr>
          </a:p>
        </p:txBody>
      </p:sp>
      <p:grpSp>
        <p:nvGrpSpPr>
          <p:cNvPr id="10" name="组合 7">
            <a:extLst>
              <a:ext uri="{FF2B5EF4-FFF2-40B4-BE49-F238E27FC236}">
                <a16:creationId xmlns:a16="http://schemas.microsoft.com/office/drawing/2014/main" xmlns="" id="{7D0B234B-0C75-4B81-9FF1-096E7F87BECA}"/>
              </a:ext>
            </a:extLst>
          </p:cNvPr>
          <p:cNvGrpSpPr/>
          <p:nvPr/>
        </p:nvGrpSpPr>
        <p:grpSpPr>
          <a:xfrm>
            <a:off x="564205" y="1664383"/>
            <a:ext cx="6396730" cy="4826194"/>
            <a:chOff x="1114424" y="1843090"/>
            <a:chExt cx="3543786" cy="4282889"/>
          </a:xfrm>
        </p:grpSpPr>
        <p:sp>
          <p:nvSpPr>
            <p:cNvPr id="12" name="任意多边形 15">
              <a:extLst>
                <a:ext uri="{FF2B5EF4-FFF2-40B4-BE49-F238E27FC236}">
                  <a16:creationId xmlns:a16="http://schemas.microsoft.com/office/drawing/2014/main" xmlns="" id="{1CBFCB42-41AE-49DB-9545-93ED810553DA}"/>
                </a:ext>
              </a:extLst>
            </p:cNvPr>
            <p:cNvSpPr/>
            <p:nvPr/>
          </p:nvSpPr>
          <p:spPr>
            <a:xfrm>
              <a:off x="1114424" y="1981199"/>
              <a:ext cx="3366206" cy="4144780"/>
            </a:xfrm>
            <a:custGeom>
              <a:avLst/>
              <a:gdLst>
                <a:gd name="connsiteX0" fmla="*/ 255436 w 3366206"/>
                <a:gd name="connsiteY0" fmla="*/ 0 h 4144780"/>
                <a:gd name="connsiteX1" fmla="*/ 2909935 w 3366206"/>
                <a:gd name="connsiteY1" fmla="*/ 0 h 4144780"/>
                <a:gd name="connsiteX2" fmla="*/ 2909935 w 3366206"/>
                <a:gd name="connsiteY2" fmla="*/ 414339 h 4144780"/>
                <a:gd name="connsiteX3" fmla="*/ 3362326 w 3366206"/>
                <a:gd name="connsiteY3" fmla="*/ 414339 h 4144780"/>
                <a:gd name="connsiteX4" fmla="*/ 3362326 w 3366206"/>
                <a:gd name="connsiteY4" fmla="*/ 3106890 h 4144780"/>
                <a:gd name="connsiteX5" fmla="*/ 3308350 w 3366206"/>
                <a:gd name="connsiteY5" fmla="*/ 3419476 h 4144780"/>
                <a:gd name="connsiteX6" fmla="*/ 2579870 w 3366206"/>
                <a:gd name="connsiteY6" fmla="*/ 4144780 h 4144780"/>
                <a:gd name="connsiteX7" fmla="*/ 2579870 w 3366206"/>
                <a:gd name="connsiteY7" fmla="*/ 3362326 h 4144780"/>
                <a:gd name="connsiteX8" fmla="*/ 255436 w 3366206"/>
                <a:gd name="connsiteY8" fmla="*/ 3362326 h 4144780"/>
                <a:gd name="connsiteX9" fmla="*/ 0 w 3366206"/>
                <a:gd name="connsiteY9" fmla="*/ 3106890 h 4144780"/>
                <a:gd name="connsiteX10" fmla="*/ 0 w 3366206"/>
                <a:gd name="connsiteY10" fmla="*/ 255436 h 4144780"/>
                <a:gd name="connsiteX11" fmla="*/ 255436 w 3366206"/>
                <a:gd name="connsiteY11" fmla="*/ 0 h 4144780"/>
                <a:gd name="connsiteX0" fmla="*/ 2909935 w 3366206"/>
                <a:gd name="connsiteY0" fmla="*/ 414339 h 4144780"/>
                <a:gd name="connsiteX1" fmla="*/ 3362326 w 3366206"/>
                <a:gd name="connsiteY1" fmla="*/ 414339 h 4144780"/>
                <a:gd name="connsiteX2" fmla="*/ 3362326 w 3366206"/>
                <a:gd name="connsiteY2" fmla="*/ 3106890 h 4144780"/>
                <a:gd name="connsiteX3" fmla="*/ 3308350 w 3366206"/>
                <a:gd name="connsiteY3" fmla="*/ 3419476 h 4144780"/>
                <a:gd name="connsiteX4" fmla="*/ 2579870 w 3366206"/>
                <a:gd name="connsiteY4" fmla="*/ 4144780 h 4144780"/>
                <a:gd name="connsiteX5" fmla="*/ 2579870 w 3366206"/>
                <a:gd name="connsiteY5" fmla="*/ 3362326 h 4144780"/>
                <a:gd name="connsiteX6" fmla="*/ 255436 w 3366206"/>
                <a:gd name="connsiteY6" fmla="*/ 3362326 h 4144780"/>
                <a:gd name="connsiteX7" fmla="*/ 0 w 3366206"/>
                <a:gd name="connsiteY7" fmla="*/ 3106890 h 4144780"/>
                <a:gd name="connsiteX8" fmla="*/ 0 w 3366206"/>
                <a:gd name="connsiteY8" fmla="*/ 255436 h 4144780"/>
                <a:gd name="connsiteX9" fmla="*/ 255436 w 3366206"/>
                <a:gd name="connsiteY9" fmla="*/ 0 h 4144780"/>
                <a:gd name="connsiteX10" fmla="*/ 2909935 w 3366206"/>
                <a:gd name="connsiteY10" fmla="*/ 0 h 4144780"/>
                <a:gd name="connsiteX11" fmla="*/ 3001375 w 3366206"/>
                <a:gd name="connsiteY11" fmla="*/ 505779 h 4144780"/>
                <a:gd name="connsiteX0" fmla="*/ 2909935 w 3366206"/>
                <a:gd name="connsiteY0" fmla="*/ 414339 h 4144780"/>
                <a:gd name="connsiteX1" fmla="*/ 3362326 w 3366206"/>
                <a:gd name="connsiteY1" fmla="*/ 414339 h 4144780"/>
                <a:gd name="connsiteX2" fmla="*/ 3362326 w 3366206"/>
                <a:gd name="connsiteY2" fmla="*/ 3106890 h 4144780"/>
                <a:gd name="connsiteX3" fmla="*/ 3308350 w 3366206"/>
                <a:gd name="connsiteY3" fmla="*/ 3419476 h 4144780"/>
                <a:gd name="connsiteX4" fmla="*/ 2579870 w 3366206"/>
                <a:gd name="connsiteY4" fmla="*/ 4144780 h 4144780"/>
                <a:gd name="connsiteX5" fmla="*/ 2579870 w 3366206"/>
                <a:gd name="connsiteY5" fmla="*/ 3362326 h 4144780"/>
                <a:gd name="connsiteX6" fmla="*/ 255436 w 3366206"/>
                <a:gd name="connsiteY6" fmla="*/ 3362326 h 4144780"/>
                <a:gd name="connsiteX7" fmla="*/ 0 w 3366206"/>
                <a:gd name="connsiteY7" fmla="*/ 3106890 h 4144780"/>
                <a:gd name="connsiteX8" fmla="*/ 0 w 3366206"/>
                <a:gd name="connsiteY8" fmla="*/ 255436 h 4144780"/>
                <a:gd name="connsiteX9" fmla="*/ 255436 w 3366206"/>
                <a:gd name="connsiteY9" fmla="*/ 0 h 4144780"/>
                <a:gd name="connsiteX10" fmla="*/ 2909935 w 3366206"/>
                <a:gd name="connsiteY10" fmla="*/ 0 h 4144780"/>
                <a:gd name="connsiteX0" fmla="*/ 3362326 w 3366206"/>
                <a:gd name="connsiteY0" fmla="*/ 414339 h 4144780"/>
                <a:gd name="connsiteX1" fmla="*/ 3362326 w 3366206"/>
                <a:gd name="connsiteY1" fmla="*/ 3106890 h 4144780"/>
                <a:gd name="connsiteX2" fmla="*/ 3308350 w 3366206"/>
                <a:gd name="connsiteY2" fmla="*/ 3419476 h 4144780"/>
                <a:gd name="connsiteX3" fmla="*/ 2579870 w 3366206"/>
                <a:gd name="connsiteY3" fmla="*/ 4144780 h 4144780"/>
                <a:gd name="connsiteX4" fmla="*/ 2579870 w 3366206"/>
                <a:gd name="connsiteY4" fmla="*/ 3362326 h 4144780"/>
                <a:gd name="connsiteX5" fmla="*/ 255436 w 3366206"/>
                <a:gd name="connsiteY5" fmla="*/ 3362326 h 4144780"/>
                <a:gd name="connsiteX6" fmla="*/ 0 w 3366206"/>
                <a:gd name="connsiteY6" fmla="*/ 3106890 h 4144780"/>
                <a:gd name="connsiteX7" fmla="*/ 0 w 3366206"/>
                <a:gd name="connsiteY7" fmla="*/ 255436 h 4144780"/>
                <a:gd name="connsiteX8" fmla="*/ 255436 w 3366206"/>
                <a:gd name="connsiteY8" fmla="*/ 0 h 4144780"/>
                <a:gd name="connsiteX9" fmla="*/ 2909935 w 3366206"/>
                <a:gd name="connsiteY9" fmla="*/ 0 h 414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6206" h="4144780">
                  <a:moveTo>
                    <a:pt x="3362326" y="414339"/>
                  </a:moveTo>
                  <a:lnTo>
                    <a:pt x="3362326" y="3106890"/>
                  </a:lnTo>
                  <a:cubicBezTo>
                    <a:pt x="3366559" y="3260827"/>
                    <a:pt x="3380317" y="3354439"/>
                    <a:pt x="3308350" y="3419476"/>
                  </a:cubicBezTo>
                  <a:lnTo>
                    <a:pt x="2579870" y="4144780"/>
                  </a:lnTo>
                  <a:lnTo>
                    <a:pt x="2579870" y="3362326"/>
                  </a:lnTo>
                  <a:lnTo>
                    <a:pt x="255436" y="3362326"/>
                  </a:lnTo>
                  <a:cubicBezTo>
                    <a:pt x="114363" y="3362326"/>
                    <a:pt x="0" y="3247963"/>
                    <a:pt x="0" y="3106890"/>
                  </a:cubicBezTo>
                  <a:lnTo>
                    <a:pt x="0" y="255436"/>
                  </a:lnTo>
                  <a:cubicBezTo>
                    <a:pt x="0" y="114363"/>
                    <a:pt x="114363" y="0"/>
                    <a:pt x="255436" y="0"/>
                  </a:cubicBezTo>
                  <a:lnTo>
                    <a:pt x="2909935" y="0"/>
                  </a:lnTo>
                </a:path>
              </a:pathLst>
            </a:custGeom>
            <a:noFill/>
            <a:ln w="25400" cap="flat" cmpd="sng" algn="ctr">
              <a:solidFill>
                <a:schemeClr val="accent1">
                  <a:lumMod val="75000"/>
                </a:schemeClr>
              </a:solidFill>
              <a:prstDash val="solid"/>
              <a:miter lim="800000"/>
            </a:ln>
            <a:effectLst/>
          </p:spPr>
          <p:txBody>
            <a:bodyPr rtlCol="0" anchor="ctr"/>
            <a:lstStyle/>
            <a:p>
              <a:pPr algn="ctr">
                <a:defRPr/>
              </a:pPr>
              <a:endParaRPr lang="zh-CN" altLang="en-US" kern="0" smtClean="0">
                <a:solidFill>
                  <a:prstClr val="white"/>
                </a:solidFill>
                <a:latin typeface="等线" panose="020F0502020204030204"/>
              </a:endParaRPr>
            </a:p>
          </p:txBody>
        </p:sp>
        <p:grpSp>
          <p:nvGrpSpPr>
            <p:cNvPr id="13" name="组合 12">
              <a:extLst>
                <a:ext uri="{FF2B5EF4-FFF2-40B4-BE49-F238E27FC236}">
                  <a16:creationId xmlns:a16="http://schemas.microsoft.com/office/drawing/2014/main" xmlns="" id="{10E75698-2098-4514-A818-AC59DCEA8198}"/>
                </a:ext>
              </a:extLst>
            </p:cNvPr>
            <p:cNvGrpSpPr/>
            <p:nvPr/>
          </p:nvGrpSpPr>
          <p:grpSpPr>
            <a:xfrm flipH="1" flipV="1">
              <a:off x="4127986" y="1843090"/>
              <a:ext cx="530224" cy="491662"/>
              <a:chOff x="4067176" y="4583113"/>
              <a:chExt cx="174625" cy="161925"/>
            </a:xfrm>
            <a:solidFill>
              <a:sysClr val="windowText" lastClr="000000">
                <a:lumMod val="75000"/>
                <a:lumOff val="25000"/>
              </a:sysClr>
            </a:solidFill>
          </p:grpSpPr>
          <p:sp>
            <p:nvSpPr>
              <p:cNvPr id="14" name="Freeform 324">
                <a:extLst>
                  <a:ext uri="{FF2B5EF4-FFF2-40B4-BE49-F238E27FC236}">
                    <a16:creationId xmlns:a16="http://schemas.microsoft.com/office/drawing/2014/main" xmlns="" id="{3E557B3D-76B1-4D9A-82F0-76CF7FC9FB63}"/>
                  </a:ext>
                </a:extLst>
              </p:cNvPr>
              <p:cNvSpPr>
                <a:spLocks/>
              </p:cNvSpPr>
              <p:nvPr/>
            </p:nvSpPr>
            <p:spPr bwMode="auto">
              <a:xfrm>
                <a:off x="4067176" y="4583113"/>
                <a:ext cx="71438" cy="161925"/>
              </a:xfrm>
              <a:custGeom>
                <a:avLst/>
                <a:gdLst>
                  <a:gd name="T0" fmla="*/ 0 w 118"/>
                  <a:gd name="T1" fmla="*/ 147 h 265"/>
                  <a:gd name="T2" fmla="*/ 0 w 118"/>
                  <a:gd name="T3" fmla="*/ 150 h 265"/>
                  <a:gd name="T4" fmla="*/ 0 w 118"/>
                  <a:gd name="T5" fmla="*/ 248 h 265"/>
                  <a:gd name="T6" fmla="*/ 17 w 118"/>
                  <a:gd name="T7" fmla="*/ 265 h 265"/>
                  <a:gd name="T8" fmla="*/ 101 w 118"/>
                  <a:gd name="T9" fmla="*/ 265 h 265"/>
                  <a:gd name="T10" fmla="*/ 118 w 118"/>
                  <a:gd name="T11" fmla="*/ 248 h 265"/>
                  <a:gd name="T12" fmla="*/ 118 w 118"/>
                  <a:gd name="T13" fmla="*/ 150 h 265"/>
                  <a:gd name="T14" fmla="*/ 101 w 118"/>
                  <a:gd name="T15" fmla="*/ 133 h 265"/>
                  <a:gd name="T16" fmla="*/ 70 w 118"/>
                  <a:gd name="T17" fmla="*/ 133 h 265"/>
                  <a:gd name="T18" fmla="*/ 71 w 118"/>
                  <a:gd name="T19" fmla="*/ 133 h 265"/>
                  <a:gd name="T20" fmla="*/ 118 w 118"/>
                  <a:gd name="T21" fmla="*/ 59 h 265"/>
                  <a:gd name="T22" fmla="*/ 118 w 118"/>
                  <a:gd name="T23" fmla="*/ 0 h 265"/>
                  <a:gd name="T24" fmla="*/ 0 w 118"/>
                  <a:gd name="T25" fmla="*/ 147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265">
                    <a:moveTo>
                      <a:pt x="0" y="147"/>
                    </a:moveTo>
                    <a:cubicBezTo>
                      <a:pt x="0" y="148"/>
                      <a:pt x="0" y="149"/>
                      <a:pt x="0" y="150"/>
                    </a:cubicBezTo>
                    <a:cubicBezTo>
                      <a:pt x="0" y="248"/>
                      <a:pt x="0" y="248"/>
                      <a:pt x="0" y="248"/>
                    </a:cubicBezTo>
                    <a:cubicBezTo>
                      <a:pt x="0" y="257"/>
                      <a:pt x="7" y="265"/>
                      <a:pt x="17" y="265"/>
                    </a:cubicBezTo>
                    <a:cubicBezTo>
                      <a:pt x="101" y="265"/>
                      <a:pt x="101" y="265"/>
                      <a:pt x="101" y="265"/>
                    </a:cubicBezTo>
                    <a:cubicBezTo>
                      <a:pt x="111" y="265"/>
                      <a:pt x="118" y="257"/>
                      <a:pt x="118" y="248"/>
                    </a:cubicBezTo>
                    <a:cubicBezTo>
                      <a:pt x="118" y="150"/>
                      <a:pt x="118" y="150"/>
                      <a:pt x="118" y="150"/>
                    </a:cubicBezTo>
                    <a:cubicBezTo>
                      <a:pt x="118" y="141"/>
                      <a:pt x="111" y="133"/>
                      <a:pt x="101" y="133"/>
                    </a:cubicBezTo>
                    <a:cubicBezTo>
                      <a:pt x="70" y="133"/>
                      <a:pt x="70" y="133"/>
                      <a:pt x="70" y="133"/>
                    </a:cubicBezTo>
                    <a:cubicBezTo>
                      <a:pt x="71" y="133"/>
                      <a:pt x="71" y="133"/>
                      <a:pt x="71" y="133"/>
                    </a:cubicBezTo>
                    <a:cubicBezTo>
                      <a:pt x="71" y="83"/>
                      <a:pt x="84" y="59"/>
                      <a:pt x="118" y="59"/>
                    </a:cubicBezTo>
                    <a:cubicBezTo>
                      <a:pt x="118" y="0"/>
                      <a:pt x="118" y="0"/>
                      <a:pt x="118" y="0"/>
                    </a:cubicBezTo>
                    <a:cubicBezTo>
                      <a:pt x="17" y="6"/>
                      <a:pt x="1" y="73"/>
                      <a:pt x="0" y="147"/>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kern="0" smtClean="0">
                  <a:solidFill>
                    <a:prstClr val="black"/>
                  </a:solidFill>
                  <a:latin typeface="等线" panose="020F0502020204030204"/>
                </a:endParaRPr>
              </a:p>
            </p:txBody>
          </p:sp>
          <p:sp>
            <p:nvSpPr>
              <p:cNvPr id="15" name="Freeform 325">
                <a:extLst>
                  <a:ext uri="{FF2B5EF4-FFF2-40B4-BE49-F238E27FC236}">
                    <a16:creationId xmlns:a16="http://schemas.microsoft.com/office/drawing/2014/main" xmlns="" id="{6C6AB338-F4A1-4BB8-8732-AFC0F5543CFD}"/>
                  </a:ext>
                </a:extLst>
              </p:cNvPr>
              <p:cNvSpPr>
                <a:spLocks/>
              </p:cNvSpPr>
              <p:nvPr/>
            </p:nvSpPr>
            <p:spPr bwMode="auto">
              <a:xfrm>
                <a:off x="4168776" y="4583113"/>
                <a:ext cx="73025" cy="161925"/>
              </a:xfrm>
              <a:custGeom>
                <a:avLst/>
                <a:gdLst>
                  <a:gd name="T0" fmla="*/ 1 w 119"/>
                  <a:gd name="T1" fmla="*/ 147 h 265"/>
                  <a:gd name="T2" fmla="*/ 0 w 119"/>
                  <a:gd name="T3" fmla="*/ 150 h 265"/>
                  <a:gd name="T4" fmla="*/ 0 w 119"/>
                  <a:gd name="T5" fmla="*/ 248 h 265"/>
                  <a:gd name="T6" fmla="*/ 17 w 119"/>
                  <a:gd name="T7" fmla="*/ 265 h 265"/>
                  <a:gd name="T8" fmla="*/ 102 w 119"/>
                  <a:gd name="T9" fmla="*/ 265 h 265"/>
                  <a:gd name="T10" fmla="*/ 119 w 119"/>
                  <a:gd name="T11" fmla="*/ 248 h 265"/>
                  <a:gd name="T12" fmla="*/ 119 w 119"/>
                  <a:gd name="T13" fmla="*/ 150 h 265"/>
                  <a:gd name="T14" fmla="*/ 102 w 119"/>
                  <a:gd name="T15" fmla="*/ 133 h 265"/>
                  <a:gd name="T16" fmla="*/ 71 w 119"/>
                  <a:gd name="T17" fmla="*/ 133 h 265"/>
                  <a:gd name="T18" fmla="*/ 72 w 119"/>
                  <a:gd name="T19" fmla="*/ 133 h 265"/>
                  <a:gd name="T20" fmla="*/ 119 w 119"/>
                  <a:gd name="T21" fmla="*/ 59 h 265"/>
                  <a:gd name="T22" fmla="*/ 119 w 119"/>
                  <a:gd name="T23" fmla="*/ 0 h 265"/>
                  <a:gd name="T24" fmla="*/ 1 w 119"/>
                  <a:gd name="T25" fmla="*/ 147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 h="265">
                    <a:moveTo>
                      <a:pt x="1" y="147"/>
                    </a:moveTo>
                    <a:cubicBezTo>
                      <a:pt x="1" y="148"/>
                      <a:pt x="0" y="149"/>
                      <a:pt x="0" y="150"/>
                    </a:cubicBezTo>
                    <a:cubicBezTo>
                      <a:pt x="0" y="248"/>
                      <a:pt x="0" y="248"/>
                      <a:pt x="0" y="248"/>
                    </a:cubicBezTo>
                    <a:cubicBezTo>
                      <a:pt x="0" y="257"/>
                      <a:pt x="8" y="265"/>
                      <a:pt x="17" y="265"/>
                    </a:cubicBezTo>
                    <a:cubicBezTo>
                      <a:pt x="102" y="265"/>
                      <a:pt x="102" y="265"/>
                      <a:pt x="102" y="265"/>
                    </a:cubicBezTo>
                    <a:cubicBezTo>
                      <a:pt x="111" y="265"/>
                      <a:pt x="119" y="257"/>
                      <a:pt x="119" y="248"/>
                    </a:cubicBezTo>
                    <a:cubicBezTo>
                      <a:pt x="119" y="150"/>
                      <a:pt x="119" y="150"/>
                      <a:pt x="119" y="150"/>
                    </a:cubicBezTo>
                    <a:cubicBezTo>
                      <a:pt x="119" y="141"/>
                      <a:pt x="111" y="133"/>
                      <a:pt x="102" y="133"/>
                    </a:cubicBezTo>
                    <a:cubicBezTo>
                      <a:pt x="71" y="133"/>
                      <a:pt x="71" y="133"/>
                      <a:pt x="71" y="133"/>
                    </a:cubicBezTo>
                    <a:cubicBezTo>
                      <a:pt x="72" y="133"/>
                      <a:pt x="72" y="133"/>
                      <a:pt x="72" y="133"/>
                    </a:cubicBezTo>
                    <a:cubicBezTo>
                      <a:pt x="72" y="83"/>
                      <a:pt x="85" y="59"/>
                      <a:pt x="119" y="59"/>
                    </a:cubicBezTo>
                    <a:cubicBezTo>
                      <a:pt x="119" y="0"/>
                      <a:pt x="119" y="0"/>
                      <a:pt x="119" y="0"/>
                    </a:cubicBezTo>
                    <a:cubicBezTo>
                      <a:pt x="18" y="6"/>
                      <a:pt x="1" y="73"/>
                      <a:pt x="1" y="147"/>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kern="0" smtClean="0">
                  <a:solidFill>
                    <a:prstClr val="black"/>
                  </a:solidFill>
                  <a:latin typeface="等线" panose="020F0502020204030204"/>
                </a:endParaRPr>
              </a:p>
            </p:txBody>
          </p:sp>
        </p:grpSp>
      </p:grpSp>
      <p:sp>
        <p:nvSpPr>
          <p:cNvPr id="16" name="TextBox 15"/>
          <p:cNvSpPr txBox="1"/>
          <p:nvPr/>
        </p:nvSpPr>
        <p:spPr>
          <a:xfrm>
            <a:off x="0" y="-3918"/>
            <a:ext cx="12192000" cy="276999"/>
          </a:xfrm>
          <a:prstGeom prst="rect">
            <a:avLst/>
          </a:prstGeom>
          <a:solidFill>
            <a:srgbClr val="28659C"/>
          </a:solidFill>
        </p:spPr>
        <p:txBody>
          <a:bodyPr wrap="square" rtlCol="0">
            <a:spAutoFit/>
          </a:bodyPr>
          <a:lstStyle/>
          <a:p>
            <a:pPr algn="r"/>
            <a:r>
              <a:rPr lang="ru-RU" sz="1200" b="1" smtClean="0">
                <a:solidFill>
                  <a:schemeClr val="bg1"/>
                </a:solidFill>
                <a:latin typeface="Arial" panose="020B0604020202020204" pitchFamily="34" charset="0"/>
                <a:cs typeface="Arial" panose="020B0604020202020204" pitchFamily="34" charset="0"/>
              </a:rPr>
              <a:t>КОЛЛЕГИЯ МИНИСТЕРСТВА ТРУДА И СОЦИАЛЬНОГО РАЗВИТИЯ НОВОСИБИРСКОЙ ОБЛАСТИ</a:t>
            </a:r>
            <a:endParaRPr lang="ru-RU" sz="1200" b="1" dirty="0">
              <a:solidFill>
                <a:schemeClr val="bg1"/>
              </a:solidFill>
              <a:latin typeface="Arial" panose="020B0604020202020204" pitchFamily="34" charset="0"/>
              <a:cs typeface="Arial" panose="020B0604020202020204" pitchFamily="34" charset="0"/>
            </a:endParaRPr>
          </a:p>
        </p:txBody>
      </p:sp>
      <p:sp>
        <p:nvSpPr>
          <p:cNvPr id="17" name="Прямоугольник 16"/>
          <p:cNvSpPr/>
          <p:nvPr/>
        </p:nvSpPr>
        <p:spPr>
          <a:xfrm>
            <a:off x="905347" y="510097"/>
            <a:ext cx="9614780" cy="646331"/>
          </a:xfrm>
          <a:prstGeom prst="rect">
            <a:avLst/>
          </a:prstGeom>
        </p:spPr>
        <p:txBody>
          <a:bodyPr wrap="square">
            <a:spAutoFit/>
          </a:bodyPr>
          <a:lstStyle/>
          <a:p>
            <a:pPr algn="ctr"/>
            <a:r>
              <a:rPr lang="ru-RU" b="1" dirty="0" smtClean="0">
                <a:solidFill>
                  <a:schemeClr val="accent5">
                    <a:lumMod val="50000"/>
                  </a:schemeClr>
                </a:solidFill>
                <a:latin typeface="Arial" pitchFamily="34" charset="0"/>
                <a:cs typeface="Arial" pitchFamily="34" charset="0"/>
              </a:rPr>
              <a:t>СОЦИАЛЬНЫЕ ИНИЦИАТИВЫ КАК УСЛОВИЕ РАЗВИТИЯ </a:t>
            </a:r>
          </a:p>
          <a:p>
            <a:pPr algn="ctr"/>
            <a:r>
              <a:rPr lang="ru-RU" b="1" dirty="0" smtClean="0">
                <a:solidFill>
                  <a:schemeClr val="accent5">
                    <a:lumMod val="50000"/>
                  </a:schemeClr>
                </a:solidFill>
                <a:latin typeface="Arial" pitchFamily="34" charset="0"/>
                <a:cs typeface="Arial" pitchFamily="34" charset="0"/>
              </a:rPr>
              <a:t>СИСТЕМЫ СОЦИАЛЬНОЙ ПОДДЕРЖКИ НАСЕЛЕНИЯ </a:t>
            </a:r>
            <a:endParaRPr lang="ru-RU" b="1" dirty="0">
              <a:solidFill>
                <a:schemeClr val="accent5">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1737368314"/>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Диаграмма 2"/>
          <p:cNvGraphicFramePr/>
          <p:nvPr>
            <p:extLst>
              <p:ext uri="{D42A27DB-BD31-4B8C-83A1-F6EECF244321}">
                <p14:modId xmlns:p14="http://schemas.microsoft.com/office/powerpoint/2010/main" val="2948626851"/>
              </p:ext>
            </p:extLst>
          </p:nvPr>
        </p:nvGraphicFramePr>
        <p:xfrm>
          <a:off x="47328" y="1940433"/>
          <a:ext cx="7392821" cy="37015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82960" y="410857"/>
            <a:ext cx="11137237" cy="707886"/>
          </a:xfrm>
          <a:prstGeom prst="rect">
            <a:avLst/>
          </a:prstGeom>
          <a:noFill/>
        </p:spPr>
        <p:txBody>
          <a:bodyPr wrap="square" rtlCol="0">
            <a:spAutoFit/>
          </a:bodyPr>
          <a:lstStyle/>
          <a:p>
            <a:pPr algn="ctr"/>
            <a:r>
              <a:rPr lang="ru-RU" sz="2000" b="1" dirty="0">
                <a:solidFill>
                  <a:schemeClr val="accent5">
                    <a:lumMod val="50000"/>
                  </a:schemeClr>
                </a:solidFill>
                <a:latin typeface="Arial" panose="020B0604020202020204" pitchFamily="34" charset="0"/>
                <a:cs typeface="Arial" panose="020B0604020202020204" pitchFamily="34" charset="0"/>
              </a:rPr>
              <a:t>ВЗАИМОДЕЙСТВИЕ МИНИСТЕРСТВА ТРУДА И СОЦИАЛЬНОГО РАЗВИТИЯ </a:t>
            </a:r>
            <a:r>
              <a:rPr lang="ru-RU" sz="2000" b="1" dirty="0" smtClean="0">
                <a:solidFill>
                  <a:schemeClr val="accent5">
                    <a:lumMod val="50000"/>
                  </a:schemeClr>
                </a:solidFill>
                <a:latin typeface="Arial" panose="020B0604020202020204" pitchFamily="34" charset="0"/>
                <a:cs typeface="Arial" panose="020B0604020202020204" pitchFamily="34" charset="0"/>
              </a:rPr>
              <a:t>НОВОСИБИРСКОЙ </a:t>
            </a:r>
            <a:r>
              <a:rPr lang="ru-RU" sz="2000" b="1" dirty="0">
                <a:solidFill>
                  <a:schemeClr val="accent5">
                    <a:lumMod val="50000"/>
                  </a:schemeClr>
                </a:solidFill>
                <a:latin typeface="Arial" panose="020B0604020202020204" pitchFamily="34" charset="0"/>
                <a:cs typeface="Arial" panose="020B0604020202020204" pitchFamily="34" charset="0"/>
              </a:rPr>
              <a:t>ОБЛАСТИ С СО НКО </a:t>
            </a:r>
          </a:p>
        </p:txBody>
      </p:sp>
      <p:sp>
        <p:nvSpPr>
          <p:cNvPr id="2" name="TextBox 1"/>
          <p:cNvSpPr txBox="1"/>
          <p:nvPr/>
        </p:nvSpPr>
        <p:spPr>
          <a:xfrm>
            <a:off x="1872408" y="1342999"/>
            <a:ext cx="8447184" cy="379656"/>
          </a:xfrm>
          <a:prstGeom prst="rect">
            <a:avLst/>
          </a:prstGeom>
          <a:noFill/>
        </p:spPr>
        <p:txBody>
          <a:bodyPr wrap="none" rtlCol="0">
            <a:spAutoFit/>
          </a:bodyPr>
          <a:lstStyle/>
          <a:p>
            <a:r>
              <a:rPr lang="ru-RU" b="1" dirty="0">
                <a:solidFill>
                  <a:schemeClr val="accent5">
                    <a:lumMod val="50000"/>
                  </a:schemeClr>
                </a:solidFill>
                <a:latin typeface="Arial" panose="020B0604020202020204" pitchFamily="34" charset="0"/>
                <a:cs typeface="Arial" panose="020B0604020202020204" pitchFamily="34" charset="0"/>
              </a:rPr>
              <a:t>ПЕРЕДАННЫЕ СО НКО ДЕНЕЖНЫЕ СРЕДСТВА НА ОКАЗАНИЕ УСЛУГ</a:t>
            </a:r>
          </a:p>
        </p:txBody>
      </p:sp>
      <p:sp>
        <p:nvSpPr>
          <p:cNvPr id="7" name="Прямоугольник 6"/>
          <p:cNvSpPr/>
          <p:nvPr/>
        </p:nvSpPr>
        <p:spPr>
          <a:xfrm>
            <a:off x="4752218" y="5649636"/>
            <a:ext cx="5081840" cy="461665"/>
          </a:xfrm>
          <a:prstGeom prst="rect">
            <a:avLst/>
          </a:prstGeom>
        </p:spPr>
        <p:txBody>
          <a:bodyPr wrap="none">
            <a:spAutoFit/>
          </a:bodyPr>
          <a:lstStyle/>
          <a:p>
            <a:pPr algn="ctr" defTabSz="1219139"/>
            <a:r>
              <a:rPr lang="ru-RU" sz="2400" kern="0" dirty="0">
                <a:solidFill>
                  <a:schemeClr val="accent5">
                    <a:lumMod val="50000"/>
                  </a:schemeClr>
                </a:solidFill>
                <a:latin typeface="Arial"/>
                <a:ea typeface="Arial Unicode MS"/>
              </a:rPr>
              <a:t>Всего выделено </a:t>
            </a:r>
            <a:r>
              <a:rPr lang="ru-RU" sz="2400" b="1" kern="0" dirty="0" smtClean="0">
                <a:solidFill>
                  <a:schemeClr val="accent5">
                    <a:lumMod val="50000"/>
                  </a:schemeClr>
                </a:solidFill>
                <a:latin typeface="Arial"/>
                <a:ea typeface="Arial Unicode MS"/>
              </a:rPr>
              <a:t>63,4 млн </a:t>
            </a:r>
            <a:r>
              <a:rPr lang="ru-RU" sz="2400" b="1" kern="0" dirty="0">
                <a:solidFill>
                  <a:schemeClr val="accent5">
                    <a:lumMod val="50000"/>
                  </a:schemeClr>
                </a:solidFill>
                <a:latin typeface="Arial"/>
                <a:ea typeface="Arial Unicode MS"/>
              </a:rPr>
              <a:t>рублей</a:t>
            </a:r>
          </a:p>
        </p:txBody>
      </p:sp>
      <p:sp>
        <p:nvSpPr>
          <p:cNvPr id="6" name="TextBox 5"/>
          <p:cNvSpPr txBox="1"/>
          <p:nvPr/>
        </p:nvSpPr>
        <p:spPr>
          <a:xfrm>
            <a:off x="7940051" y="2660915"/>
            <a:ext cx="4224469" cy="2031325"/>
          </a:xfrm>
          <a:prstGeom prst="rect">
            <a:avLst/>
          </a:prstGeom>
          <a:noFill/>
        </p:spPr>
        <p:txBody>
          <a:bodyPr wrap="square" rtlCol="0">
            <a:spAutoFit/>
          </a:bodyPr>
          <a:lstStyle/>
          <a:p>
            <a:r>
              <a:rPr lang="ru-RU" b="1" dirty="0">
                <a:solidFill>
                  <a:schemeClr val="accent5">
                    <a:lumMod val="50000"/>
                  </a:schemeClr>
                </a:solidFill>
                <a:latin typeface="Arial" panose="020B0604020202020204" pitchFamily="34" charset="0"/>
                <a:cs typeface="Arial" panose="020B0604020202020204" pitchFamily="34" charset="0"/>
              </a:rPr>
              <a:t>43 СО НКО </a:t>
            </a:r>
            <a:r>
              <a:rPr lang="ru-RU" dirty="0">
                <a:solidFill>
                  <a:schemeClr val="accent5">
                    <a:lumMod val="50000"/>
                  </a:schemeClr>
                </a:solidFill>
                <a:latin typeface="Arial" panose="020B0604020202020204" pitchFamily="34" charset="0"/>
                <a:cs typeface="Arial" panose="020B0604020202020204" pitchFamily="34" charset="0"/>
              </a:rPr>
              <a:t>получили субсидию на оказание услуг </a:t>
            </a:r>
          </a:p>
          <a:p>
            <a:endParaRPr lang="ru-RU" dirty="0">
              <a:solidFill>
                <a:schemeClr val="accent5">
                  <a:lumMod val="50000"/>
                </a:schemeClr>
              </a:solidFill>
              <a:latin typeface="Arial" panose="020B0604020202020204" pitchFamily="34" charset="0"/>
              <a:cs typeface="Arial" panose="020B0604020202020204" pitchFamily="34" charset="0"/>
            </a:endParaRPr>
          </a:p>
          <a:p>
            <a:r>
              <a:rPr lang="ru-RU" b="1" dirty="0">
                <a:solidFill>
                  <a:schemeClr val="accent5">
                    <a:lumMod val="50000"/>
                  </a:schemeClr>
                </a:solidFill>
                <a:latin typeface="Arial" panose="020B0604020202020204" pitchFamily="34" charset="0"/>
                <a:cs typeface="Arial" panose="020B0604020202020204" pitchFamily="34" charset="0"/>
              </a:rPr>
              <a:t>8 СО НКО </a:t>
            </a:r>
            <a:r>
              <a:rPr lang="ru-RU" dirty="0">
                <a:solidFill>
                  <a:schemeClr val="accent5">
                    <a:lumMod val="50000"/>
                  </a:schemeClr>
                </a:solidFill>
                <a:latin typeface="Arial" panose="020B0604020202020204" pitchFamily="34" charset="0"/>
                <a:cs typeface="Arial" panose="020B0604020202020204" pitchFamily="34" charset="0"/>
              </a:rPr>
              <a:t>– поставщиков социальных услуг получили компенсацию за оказанные социальные услуги</a:t>
            </a:r>
          </a:p>
        </p:txBody>
      </p:sp>
      <p:sp>
        <p:nvSpPr>
          <p:cNvPr id="8" name="TextBox 7"/>
          <p:cNvSpPr txBox="1"/>
          <p:nvPr/>
        </p:nvSpPr>
        <p:spPr>
          <a:xfrm>
            <a:off x="0" y="-3918"/>
            <a:ext cx="12192000" cy="276999"/>
          </a:xfrm>
          <a:prstGeom prst="rect">
            <a:avLst/>
          </a:prstGeom>
          <a:solidFill>
            <a:srgbClr val="28659C"/>
          </a:solidFill>
        </p:spPr>
        <p:txBody>
          <a:bodyPr wrap="square" rtlCol="0">
            <a:spAutoFit/>
          </a:bodyPr>
          <a:lstStyle/>
          <a:p>
            <a:pPr algn="r"/>
            <a:r>
              <a:rPr lang="ru-RU" sz="1200" b="1" dirty="0" smtClean="0">
                <a:solidFill>
                  <a:schemeClr val="bg1"/>
                </a:solidFill>
                <a:latin typeface="Arial" panose="020B0604020202020204" pitchFamily="34" charset="0"/>
                <a:cs typeface="Arial" panose="020B0604020202020204" pitchFamily="34" charset="0"/>
              </a:rPr>
              <a:t>КОЛЛЕГИЯ МИНИСТЕРСТВА ТРУДА И СОЦИАЛЬНОГО РАЗВИТИЯ НОВОСИБИРСКОЙ ОБЛАСТИ</a:t>
            </a:r>
            <a:endParaRPr lang="ru-RU" sz="1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5020591"/>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Прямоугольник 32"/>
          <p:cNvSpPr/>
          <p:nvPr/>
        </p:nvSpPr>
        <p:spPr>
          <a:xfrm>
            <a:off x="4220314" y="2038316"/>
            <a:ext cx="7714143" cy="3416320"/>
          </a:xfrm>
          <a:prstGeom prst="rect">
            <a:avLst/>
          </a:prstGeom>
        </p:spPr>
        <p:txBody>
          <a:bodyPr wrap="square">
            <a:spAutoFit/>
          </a:bodyPr>
          <a:lstStyle/>
          <a:p>
            <a:pPr algn="just"/>
            <a:r>
              <a:rPr lang="ru-RU" dirty="0">
                <a:solidFill>
                  <a:schemeClr val="accent5">
                    <a:lumMod val="50000"/>
                  </a:schemeClr>
                </a:solidFill>
                <a:latin typeface="Arial" panose="020B0604020202020204" pitchFamily="34" charset="0"/>
                <a:cs typeface="Arial" panose="020B0604020202020204" pitchFamily="34" charset="0"/>
              </a:rPr>
              <a:t>Апробация предусмотренных ст. 9 Федерального закона № 189-ФЗ способов отбора исполнителей государственных услуг в социальной сфере осуществляется министерством труда и социального развития Новосибирской области </a:t>
            </a:r>
            <a:r>
              <a:rPr lang="ru-RU" b="1" dirty="0">
                <a:solidFill>
                  <a:schemeClr val="accent5">
                    <a:lumMod val="50000"/>
                  </a:schemeClr>
                </a:solidFill>
                <a:latin typeface="Arial" panose="020B0604020202020204" pitchFamily="34" charset="0"/>
                <a:cs typeface="Arial" panose="020B0604020202020204" pitchFamily="34" charset="0"/>
              </a:rPr>
              <a:t>в отношении следующих государственных услуг в социальной сфере:</a:t>
            </a:r>
          </a:p>
          <a:p>
            <a:pPr algn="just"/>
            <a:endParaRPr lang="ru-RU" dirty="0">
              <a:solidFill>
                <a:schemeClr val="accent5">
                  <a:lumMod val="50000"/>
                </a:schemeClr>
              </a:solidFill>
              <a:latin typeface="Arial" panose="020B0604020202020204" pitchFamily="34" charset="0"/>
              <a:cs typeface="Arial" panose="020B0604020202020204" pitchFamily="34" charset="0"/>
            </a:endParaRPr>
          </a:p>
          <a:p>
            <a:pPr marL="285744" indent="-285744" algn="just">
              <a:buFont typeface="Wingdings" panose="05000000000000000000" pitchFamily="2" charset="2"/>
              <a:buChar char="q"/>
            </a:pPr>
            <a:r>
              <a:rPr lang="ru-RU" b="1" dirty="0">
                <a:solidFill>
                  <a:schemeClr val="accent5">
                    <a:lumMod val="50000"/>
                  </a:schemeClr>
                </a:solidFill>
                <a:latin typeface="Arial" panose="020B0604020202020204" pitchFamily="34" charset="0"/>
                <a:cs typeface="Arial" panose="020B0604020202020204" pitchFamily="34" charset="0"/>
              </a:rPr>
              <a:t>оказание социальных услуг, предоставляемых гражданам при отсутствии определенного места жительства и занятий в полустационарной форме</a:t>
            </a:r>
          </a:p>
          <a:p>
            <a:pPr marL="285744" indent="-285744" algn="just">
              <a:buFont typeface="Wingdings" panose="05000000000000000000" pitchFamily="2" charset="2"/>
              <a:buChar char="q"/>
            </a:pPr>
            <a:endParaRPr lang="ru-RU" b="1" dirty="0">
              <a:solidFill>
                <a:schemeClr val="accent5">
                  <a:lumMod val="50000"/>
                </a:schemeClr>
              </a:solidFill>
              <a:latin typeface="Arial" panose="020B0604020202020204" pitchFamily="34" charset="0"/>
              <a:cs typeface="Arial" panose="020B0604020202020204" pitchFamily="34" charset="0"/>
            </a:endParaRPr>
          </a:p>
          <a:p>
            <a:pPr marL="285744" indent="-285744" algn="just">
              <a:buFont typeface="Wingdings" panose="05000000000000000000" pitchFamily="2" charset="2"/>
              <a:buChar char="q"/>
            </a:pPr>
            <a:r>
              <a:rPr lang="ru-RU" b="1" dirty="0">
                <a:solidFill>
                  <a:schemeClr val="accent5">
                    <a:lumMod val="50000"/>
                  </a:schemeClr>
                </a:solidFill>
                <a:latin typeface="Arial" panose="020B0604020202020204" pitchFamily="34" charset="0"/>
                <a:cs typeface="Arial" panose="020B0604020202020204" pitchFamily="34" charset="0"/>
              </a:rPr>
              <a:t>организация сопровождения при содействии занятости инвалидов</a:t>
            </a:r>
            <a:endParaRPr lang="ru-RU" dirty="0">
              <a:solidFill>
                <a:schemeClr val="accent5">
                  <a:lumMod val="50000"/>
                </a:schemeClr>
              </a:solidFill>
              <a:latin typeface="Arial" panose="020B0604020202020204" pitchFamily="34" charset="0"/>
              <a:cs typeface="Arial" panose="020B0604020202020204" pitchFamily="34" charset="0"/>
            </a:endParaRPr>
          </a:p>
        </p:txBody>
      </p:sp>
      <p:sp>
        <p:nvSpPr>
          <p:cNvPr id="34" name="TextBox 33"/>
          <p:cNvSpPr txBox="1"/>
          <p:nvPr/>
        </p:nvSpPr>
        <p:spPr>
          <a:xfrm>
            <a:off x="174172" y="476825"/>
            <a:ext cx="11394282" cy="1015663"/>
          </a:xfrm>
          <a:prstGeom prst="rect">
            <a:avLst/>
          </a:prstGeom>
          <a:noFill/>
        </p:spPr>
        <p:txBody>
          <a:bodyPr wrap="square" rtlCol="0">
            <a:spAutoFit/>
          </a:bodyPr>
          <a:lstStyle/>
          <a:p>
            <a:pPr algn="ctr"/>
            <a:r>
              <a:rPr lang="ru-RU" sz="2000" b="1" dirty="0">
                <a:solidFill>
                  <a:schemeClr val="accent5">
                    <a:lumMod val="50000"/>
                  </a:schemeClr>
                </a:solidFill>
                <a:latin typeface="Arial" panose="020B0604020202020204" pitchFamily="34" charset="0"/>
                <a:cs typeface="Arial" panose="020B0604020202020204" pitchFamily="34" charset="0"/>
              </a:rPr>
              <a:t>СФЕРА АПРОБАЦИИ </a:t>
            </a:r>
            <a:r>
              <a:rPr lang="ru-RU" sz="2000" b="1" dirty="0" smtClean="0">
                <a:solidFill>
                  <a:schemeClr val="accent5">
                    <a:lumMod val="50000"/>
                  </a:schemeClr>
                </a:solidFill>
                <a:latin typeface="Arial" panose="020B0604020202020204" pitchFamily="34" charset="0"/>
                <a:cs typeface="Arial" panose="020B0604020202020204" pitchFamily="34" charset="0"/>
              </a:rPr>
              <a:t>ФЕДЕРАЛЬНОГО </a:t>
            </a:r>
            <a:r>
              <a:rPr lang="ru-RU" sz="2000" b="1" dirty="0">
                <a:solidFill>
                  <a:schemeClr val="accent5">
                    <a:lumMod val="50000"/>
                  </a:schemeClr>
                </a:solidFill>
                <a:latin typeface="Arial" panose="020B0604020202020204" pitchFamily="34" charset="0"/>
                <a:cs typeface="Arial" panose="020B0604020202020204" pitchFamily="34" charset="0"/>
              </a:rPr>
              <a:t>ЗАКОНА ОТ 13.07.2020 № 189-ФЗ</a:t>
            </a:r>
          </a:p>
          <a:p>
            <a:pPr algn="ctr"/>
            <a:r>
              <a:rPr lang="ru-RU" sz="2000" b="1" dirty="0">
                <a:solidFill>
                  <a:schemeClr val="accent5">
                    <a:lumMod val="50000"/>
                  </a:schemeClr>
                </a:solidFill>
                <a:latin typeface="Arial" panose="020B0604020202020204" pitchFamily="34" charset="0"/>
                <a:cs typeface="Arial" panose="020B0604020202020204" pitchFamily="34" charset="0"/>
              </a:rPr>
              <a:t>НА ТЕРРИТОРИИ НОВОСИБИРСКОЙ ОБЛАСТИ </a:t>
            </a:r>
          </a:p>
          <a:p>
            <a:pPr algn="ctr"/>
            <a:endParaRPr lang="ru-RU" sz="2000" dirty="0">
              <a:solidFill>
                <a:schemeClr val="accent5">
                  <a:lumMod val="50000"/>
                </a:schemeClr>
              </a:solidFill>
              <a:latin typeface="Arial" panose="020B0604020202020204" pitchFamily="34" charset="0"/>
              <a:cs typeface="Arial" panose="020B0604020202020204" pitchFamily="34" charset="0"/>
            </a:endParaRPr>
          </a:p>
        </p:txBody>
      </p:sp>
      <p:grpSp>
        <p:nvGrpSpPr>
          <p:cNvPr id="48" name="Group 10">
            <a:extLst>
              <a:ext uri="{FF2B5EF4-FFF2-40B4-BE49-F238E27FC236}">
                <a16:creationId xmlns:a16="http://schemas.microsoft.com/office/drawing/2014/main" xmlns="" id="{63301642-9D0C-4CED-B970-D2B95709C24B}"/>
              </a:ext>
            </a:extLst>
          </p:cNvPr>
          <p:cNvGrpSpPr/>
          <p:nvPr/>
        </p:nvGrpSpPr>
        <p:grpSpPr>
          <a:xfrm>
            <a:off x="391886" y="1465943"/>
            <a:ext cx="3591879" cy="4296228"/>
            <a:chOff x="3007364" y="818147"/>
            <a:chExt cx="1372132" cy="1503300"/>
          </a:xfrm>
          <a:solidFill>
            <a:schemeClr val="accent4">
              <a:lumMod val="75000"/>
            </a:schemeClr>
          </a:solidFill>
        </p:grpSpPr>
        <p:sp>
          <p:nvSpPr>
            <p:cNvPr id="49" name="Freeform 11">
              <a:extLst>
                <a:ext uri="{FF2B5EF4-FFF2-40B4-BE49-F238E27FC236}">
                  <a16:creationId xmlns:a16="http://schemas.microsoft.com/office/drawing/2014/main" xmlns="" id="{6307741F-F6F6-4DE6-8259-13A197217F44}"/>
                </a:ext>
              </a:extLst>
            </p:cNvPr>
            <p:cNvSpPr/>
            <p:nvPr/>
          </p:nvSpPr>
          <p:spPr>
            <a:xfrm>
              <a:off x="3097129" y="818147"/>
              <a:ext cx="1282367" cy="1503300"/>
            </a:xfrm>
            <a:custGeom>
              <a:avLst/>
              <a:gdLst>
                <a:gd name="connsiteX0" fmla="*/ 1188269 w 1282367"/>
                <a:gd name="connsiteY0" fmla="*/ 1133483 h 1503300"/>
                <a:gd name="connsiteX1" fmla="*/ 1282367 w 1282367"/>
                <a:gd name="connsiteY1" fmla="*/ 1133483 h 1503300"/>
                <a:gd name="connsiteX2" fmla="*/ 1282367 w 1282367"/>
                <a:gd name="connsiteY2" fmla="*/ 1503300 h 1503300"/>
                <a:gd name="connsiteX3" fmla="*/ 0 w 1282367"/>
                <a:gd name="connsiteY3" fmla="*/ 1503300 h 1503300"/>
                <a:gd name="connsiteX4" fmla="*/ 0 w 1282367"/>
                <a:gd name="connsiteY4" fmla="*/ 1420086 h 1503300"/>
                <a:gd name="connsiteX5" fmla="*/ 1188269 w 1282367"/>
                <a:gd name="connsiteY5" fmla="*/ 1420086 h 1503300"/>
                <a:gd name="connsiteX6" fmla="*/ 0 w 1282367"/>
                <a:gd name="connsiteY6" fmla="*/ 0 h 1503300"/>
                <a:gd name="connsiteX7" fmla="*/ 1282367 w 1282367"/>
                <a:gd name="connsiteY7" fmla="*/ 0 h 1503300"/>
                <a:gd name="connsiteX8" fmla="*/ 1282367 w 1282367"/>
                <a:gd name="connsiteY8" fmla="*/ 219083 h 1503300"/>
                <a:gd name="connsiteX9" fmla="*/ 1188269 w 1282367"/>
                <a:gd name="connsiteY9" fmla="*/ 219083 h 1503300"/>
                <a:gd name="connsiteX10" fmla="*/ 1188269 w 1282367"/>
                <a:gd name="connsiteY10" fmla="*/ 105212 h 1503300"/>
                <a:gd name="connsiteX11" fmla="*/ 0 w 1282367"/>
                <a:gd name="connsiteY11" fmla="*/ 105212 h 150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2367" h="1503300">
                  <a:moveTo>
                    <a:pt x="1188269" y="1133483"/>
                  </a:moveTo>
                  <a:lnTo>
                    <a:pt x="1282367" y="1133483"/>
                  </a:lnTo>
                  <a:lnTo>
                    <a:pt x="1282367" y="1503300"/>
                  </a:lnTo>
                  <a:lnTo>
                    <a:pt x="0" y="1503300"/>
                  </a:lnTo>
                  <a:lnTo>
                    <a:pt x="0" y="1420086"/>
                  </a:lnTo>
                  <a:lnTo>
                    <a:pt x="1188269" y="1420086"/>
                  </a:lnTo>
                  <a:close/>
                  <a:moveTo>
                    <a:pt x="0" y="0"/>
                  </a:moveTo>
                  <a:lnTo>
                    <a:pt x="1282367" y="0"/>
                  </a:lnTo>
                  <a:lnTo>
                    <a:pt x="1282367" y="219083"/>
                  </a:lnTo>
                  <a:lnTo>
                    <a:pt x="1188269" y="219083"/>
                  </a:lnTo>
                  <a:lnTo>
                    <a:pt x="1188269" y="105212"/>
                  </a:lnTo>
                  <a:lnTo>
                    <a:pt x="0" y="105212"/>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12">
              <a:extLst>
                <a:ext uri="{FF2B5EF4-FFF2-40B4-BE49-F238E27FC236}">
                  <a16:creationId xmlns:a16="http://schemas.microsoft.com/office/drawing/2014/main" xmlns="" id="{4474EEFF-8553-4D4A-92C1-1DE15C86F071}"/>
                </a:ext>
              </a:extLst>
            </p:cNvPr>
            <p:cNvSpPr/>
            <p:nvPr/>
          </p:nvSpPr>
          <p:spPr>
            <a:xfrm>
              <a:off x="3007364" y="818147"/>
              <a:ext cx="534870" cy="1503300"/>
            </a:xfrm>
            <a:custGeom>
              <a:avLst/>
              <a:gdLst>
                <a:gd name="connsiteX0" fmla="*/ 0 w 534870"/>
                <a:gd name="connsiteY0" fmla="*/ 0 h 1503300"/>
                <a:gd name="connsiteX1" fmla="*/ 534870 w 534870"/>
                <a:gd name="connsiteY1" fmla="*/ 0 h 1503300"/>
                <a:gd name="connsiteX2" fmla="*/ 534870 w 534870"/>
                <a:gd name="connsiteY2" fmla="*/ 105212 h 1503300"/>
                <a:gd name="connsiteX3" fmla="*/ 95421 w 534870"/>
                <a:gd name="connsiteY3" fmla="*/ 105212 h 1503300"/>
                <a:gd name="connsiteX4" fmla="*/ 95421 w 534870"/>
                <a:gd name="connsiteY4" fmla="*/ 1420086 h 1503300"/>
                <a:gd name="connsiteX5" fmla="*/ 534870 w 534870"/>
                <a:gd name="connsiteY5" fmla="*/ 1420086 h 1503300"/>
                <a:gd name="connsiteX6" fmla="*/ 534870 w 534870"/>
                <a:gd name="connsiteY6" fmla="*/ 1503300 h 1503300"/>
                <a:gd name="connsiteX7" fmla="*/ 0 w 534870"/>
                <a:gd name="connsiteY7" fmla="*/ 1503300 h 150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4870" h="1503300">
                  <a:moveTo>
                    <a:pt x="0" y="0"/>
                  </a:moveTo>
                  <a:lnTo>
                    <a:pt x="534870" y="0"/>
                  </a:lnTo>
                  <a:lnTo>
                    <a:pt x="534870" y="105212"/>
                  </a:lnTo>
                  <a:lnTo>
                    <a:pt x="95421" y="105212"/>
                  </a:lnTo>
                  <a:lnTo>
                    <a:pt x="95421" y="1420086"/>
                  </a:lnTo>
                  <a:lnTo>
                    <a:pt x="534870" y="1420086"/>
                  </a:lnTo>
                  <a:lnTo>
                    <a:pt x="534870" y="1503300"/>
                  </a:lnTo>
                  <a:lnTo>
                    <a:pt x="0" y="15033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668321" y="2442229"/>
            <a:ext cx="3027412" cy="1816203"/>
          </a:xfrm>
          <a:prstGeom prst="rect">
            <a:avLst/>
          </a:prstGeom>
          <a:noFill/>
        </p:spPr>
        <p:txBody>
          <a:bodyPr wrap="square" rtlCol="0">
            <a:spAutoFit/>
          </a:bodyPr>
          <a:lstStyle/>
          <a:p>
            <a:pPr>
              <a:lnSpc>
                <a:spcPct val="120000"/>
              </a:lnSpc>
            </a:pPr>
            <a:r>
              <a:rPr lang="ru-RU" sz="1867" b="1" dirty="0">
                <a:solidFill>
                  <a:schemeClr val="accent5">
                    <a:lumMod val="50000"/>
                  </a:schemeClr>
                </a:solidFill>
                <a:latin typeface="Arial" panose="020B0604020202020204" pitchFamily="34" charset="0"/>
                <a:cs typeface="Arial" panose="020B0604020202020204" pitchFamily="34" charset="0"/>
              </a:rPr>
              <a:t>АПРОБАЦИЯ ОСУЩЕСТВЛЯЕТСЯ </a:t>
            </a:r>
          </a:p>
          <a:p>
            <a:pPr>
              <a:lnSpc>
                <a:spcPct val="120000"/>
              </a:lnSpc>
            </a:pPr>
            <a:r>
              <a:rPr lang="ru-RU" sz="1867" b="1" dirty="0">
                <a:solidFill>
                  <a:schemeClr val="accent5">
                    <a:lumMod val="50000"/>
                  </a:schemeClr>
                </a:solidFill>
                <a:latin typeface="Arial" panose="020B0604020202020204" pitchFamily="34" charset="0"/>
                <a:cs typeface="Arial" panose="020B0604020202020204" pitchFamily="34" charset="0"/>
              </a:rPr>
              <a:t>В ОТНОШЕНИИ ДВУХ ГОСУДАРСТВЕННЫХ УСЛУГ С 2022 ГОДА</a:t>
            </a:r>
          </a:p>
        </p:txBody>
      </p:sp>
      <p:sp>
        <p:nvSpPr>
          <p:cNvPr id="8" name="TextBox 7"/>
          <p:cNvSpPr txBox="1"/>
          <p:nvPr/>
        </p:nvSpPr>
        <p:spPr>
          <a:xfrm>
            <a:off x="0" y="-3918"/>
            <a:ext cx="12192000" cy="276999"/>
          </a:xfrm>
          <a:prstGeom prst="rect">
            <a:avLst/>
          </a:prstGeom>
          <a:solidFill>
            <a:srgbClr val="28659C"/>
          </a:solidFill>
        </p:spPr>
        <p:txBody>
          <a:bodyPr wrap="square" rtlCol="0">
            <a:spAutoFit/>
          </a:bodyPr>
          <a:lstStyle/>
          <a:p>
            <a:pPr algn="r"/>
            <a:r>
              <a:rPr lang="ru-RU" sz="1200" b="1" dirty="0" smtClean="0">
                <a:solidFill>
                  <a:schemeClr val="bg1"/>
                </a:solidFill>
                <a:latin typeface="Arial" panose="020B0604020202020204" pitchFamily="34" charset="0"/>
                <a:cs typeface="Arial" panose="020B0604020202020204" pitchFamily="34" charset="0"/>
              </a:rPr>
              <a:t>КОЛЛЕГИЯ МИНИСТЕРСТВА ТРУДА И СОЦИАЛЬНОГО РАЗВИТИЯ НОВОСИБИРСКОЙ ОБЛАСТИ</a:t>
            </a:r>
            <a:endParaRPr lang="ru-RU" sz="1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7665019"/>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Прямоугольник 38"/>
          <p:cNvSpPr/>
          <p:nvPr/>
        </p:nvSpPr>
        <p:spPr>
          <a:xfrm>
            <a:off x="484551" y="1395431"/>
            <a:ext cx="1633007" cy="67452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5">
                  <a:lumMod val="50000"/>
                </a:schemeClr>
              </a:solidFill>
              <a:latin typeface="Arial" panose="020B0604020202020204" pitchFamily="34" charset="0"/>
              <a:cs typeface="Arial" panose="020B0604020202020204" pitchFamily="34" charset="0"/>
            </a:endParaRPr>
          </a:p>
        </p:txBody>
      </p:sp>
      <p:graphicFrame>
        <p:nvGraphicFramePr>
          <p:cNvPr id="34" name="Диаграмма 33"/>
          <p:cNvGraphicFramePr>
            <a:graphicFrameLocks noGrp="1"/>
          </p:cNvGraphicFramePr>
          <p:nvPr>
            <p:extLst>
              <p:ext uri="{D42A27DB-BD31-4B8C-83A1-F6EECF244321}">
                <p14:modId xmlns:p14="http://schemas.microsoft.com/office/powerpoint/2010/main" val="1851226333"/>
              </p:ext>
            </p:extLst>
          </p:nvPr>
        </p:nvGraphicFramePr>
        <p:xfrm>
          <a:off x="213331" y="3429000"/>
          <a:ext cx="7381002" cy="3146195"/>
        </p:xfrm>
        <a:graphic>
          <a:graphicData uri="http://schemas.openxmlformats.org/drawingml/2006/chart">
            <c:chart xmlns:c="http://schemas.openxmlformats.org/drawingml/2006/chart" xmlns:r="http://schemas.openxmlformats.org/officeDocument/2006/relationships" r:id="rId2"/>
          </a:graphicData>
        </a:graphic>
      </p:graphicFrame>
      <p:sp>
        <p:nvSpPr>
          <p:cNvPr id="35" name="Прямоугольник 34"/>
          <p:cNvSpPr/>
          <p:nvPr/>
        </p:nvSpPr>
        <p:spPr>
          <a:xfrm>
            <a:off x="213331" y="403725"/>
            <a:ext cx="11431718" cy="830997"/>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600" b="1" dirty="0" smtClean="0">
                <a:solidFill>
                  <a:schemeClr val="accent5">
                    <a:lumMod val="50000"/>
                  </a:schemeClr>
                </a:solidFill>
                <a:latin typeface="Arial" panose="020B0604020202020204" pitchFamily="34" charset="0"/>
                <a:cs typeface="Arial" pitchFamily="34" charset="0"/>
              </a:rPr>
              <a:t> РЕГИОНАЛЬНАЯ ПРОГРАММА НОВОСИБИРСКОЙ ОБЛАСТИ </a:t>
            </a:r>
          </a:p>
          <a:p>
            <a:pPr marL="0" marR="0" lvl="0" indent="0" algn="ctr" defTabSz="914400" rtl="0" eaLnBrk="1" fontAlgn="auto" latinLnBrk="0" hangingPunct="1">
              <a:lnSpc>
                <a:spcPct val="100000"/>
              </a:lnSpc>
              <a:spcBef>
                <a:spcPts val="0"/>
              </a:spcBef>
              <a:spcAft>
                <a:spcPts val="0"/>
              </a:spcAft>
              <a:buClrTx/>
              <a:buSzTx/>
              <a:buFontTx/>
              <a:buNone/>
              <a:tabLst/>
              <a:defRPr/>
            </a:pPr>
            <a:r>
              <a:rPr lang="ru-RU" sz="1600" b="1" dirty="0" smtClean="0">
                <a:solidFill>
                  <a:schemeClr val="accent5">
                    <a:lumMod val="50000"/>
                  </a:schemeClr>
                </a:solidFill>
                <a:latin typeface="Arial" panose="020B0604020202020204" pitchFamily="34" charset="0"/>
                <a:cs typeface="Arial" pitchFamily="34" charset="0"/>
              </a:rPr>
              <a:t>«СНИЖЕНИЕ ДОЛИ НАСЕЛЕНИЯ С ДЕНЕЖНЫМИ ДОХОДАМИ НИЖЕ ВЕЛИЧИНЫ ПРОЖИТОЧНОГО МИНИМУМА В НОВОСИБИРСКОЙ ОБЛАСТИ НА ПЕРИОД ДО 2030 ГОДА» </a:t>
            </a:r>
            <a:endParaRPr lang="ru-RU" sz="1600" b="1" dirty="0">
              <a:solidFill>
                <a:schemeClr val="accent5">
                  <a:lumMod val="50000"/>
                </a:schemeClr>
              </a:solidFill>
              <a:latin typeface="Arial" panose="020B0604020202020204" pitchFamily="34" charset="0"/>
              <a:cs typeface="Arial" pitchFamily="34" charset="0"/>
            </a:endParaRPr>
          </a:p>
        </p:txBody>
      </p:sp>
      <p:sp>
        <p:nvSpPr>
          <p:cNvPr id="37" name="Прямоугольник 36"/>
          <p:cNvSpPr/>
          <p:nvPr/>
        </p:nvSpPr>
        <p:spPr>
          <a:xfrm>
            <a:off x="99541" y="2636200"/>
            <a:ext cx="7494792" cy="738664"/>
          </a:xfrm>
          <a:prstGeom prst="rect">
            <a:avLst/>
          </a:prstGeom>
        </p:spPr>
        <p:txBody>
          <a:bodyPr wrap="square">
            <a:spAutoFit/>
          </a:bodyPr>
          <a:lstStyle/>
          <a:p>
            <a:pPr algn="ctr">
              <a:defRPr sz="1680" b="1" i="0" u="none" strike="noStrike" kern="1200" baseline="0">
                <a:solidFill>
                  <a:prstClr val="black"/>
                </a:solidFill>
                <a:latin typeface="Arial" panose="020B0604020202020204" pitchFamily="34" charset="0"/>
                <a:ea typeface="+mn-ea"/>
                <a:cs typeface="Arial" panose="020B0604020202020204" pitchFamily="34" charset="0"/>
              </a:defRPr>
            </a:pPr>
            <a:r>
              <a:rPr lang="ru-RU" sz="1400" dirty="0">
                <a:solidFill>
                  <a:schemeClr val="accent5">
                    <a:lumMod val="50000"/>
                  </a:schemeClr>
                </a:solidFill>
                <a:latin typeface="Arial" panose="020B0604020202020204" pitchFamily="34" charset="0"/>
                <a:cs typeface="Arial" panose="020B0604020202020204" pitchFamily="34" charset="0"/>
              </a:rPr>
              <a:t>Динамика снижения численности населения с денежными доходами ниже величины прожиточного минимума на душу населения, </a:t>
            </a:r>
          </a:p>
          <a:p>
            <a:pPr algn="ctr">
              <a:defRPr sz="1680" b="1" i="0" u="none" strike="noStrike" kern="1200" baseline="0">
                <a:solidFill>
                  <a:prstClr val="black"/>
                </a:solidFill>
                <a:latin typeface="Arial" panose="020B0604020202020204" pitchFamily="34" charset="0"/>
                <a:ea typeface="+mn-ea"/>
                <a:cs typeface="Arial" panose="020B0604020202020204" pitchFamily="34" charset="0"/>
              </a:defRPr>
            </a:pPr>
            <a:r>
              <a:rPr lang="ru-RU" sz="1400" dirty="0" smtClean="0">
                <a:solidFill>
                  <a:schemeClr val="accent5">
                    <a:lumMod val="50000"/>
                  </a:schemeClr>
                </a:solidFill>
                <a:latin typeface="Arial" panose="020B0604020202020204" pitchFamily="34" charset="0"/>
                <a:cs typeface="Arial" panose="020B0604020202020204" pitchFamily="34" charset="0"/>
              </a:rPr>
              <a:t>% </a:t>
            </a:r>
            <a:r>
              <a:rPr lang="ru-RU" sz="1400" dirty="0">
                <a:solidFill>
                  <a:schemeClr val="accent5">
                    <a:lumMod val="50000"/>
                  </a:schemeClr>
                </a:solidFill>
                <a:latin typeface="Arial" panose="020B0604020202020204" pitchFamily="34" charset="0"/>
                <a:cs typeface="Arial" panose="020B0604020202020204" pitchFamily="34" charset="0"/>
              </a:rPr>
              <a:t>от общей численности населения</a:t>
            </a:r>
          </a:p>
        </p:txBody>
      </p:sp>
      <p:sp>
        <p:nvSpPr>
          <p:cNvPr id="38" name="TextBox 37"/>
          <p:cNvSpPr txBox="1"/>
          <p:nvPr/>
        </p:nvSpPr>
        <p:spPr>
          <a:xfrm>
            <a:off x="484551" y="1440303"/>
            <a:ext cx="1719634" cy="584775"/>
          </a:xfrm>
          <a:prstGeom prst="rect">
            <a:avLst/>
          </a:prstGeom>
          <a:noFill/>
        </p:spPr>
        <p:txBody>
          <a:bodyPr wrap="square" rtlCol="0">
            <a:spAutoFit/>
          </a:bodyPr>
          <a:lstStyle/>
          <a:p>
            <a:r>
              <a:rPr lang="ru-RU" sz="1600" b="1" dirty="0" smtClean="0">
                <a:solidFill>
                  <a:schemeClr val="accent5">
                    <a:lumMod val="50000"/>
                  </a:schemeClr>
                </a:solidFill>
                <a:latin typeface="Arial" panose="020B0604020202020204" pitchFamily="34" charset="0"/>
                <a:cs typeface="Arial" panose="020B0604020202020204" pitchFamily="34" charset="0"/>
              </a:rPr>
              <a:t>ЦЕЛЬ ПРОГРАММЫ</a:t>
            </a:r>
            <a:endParaRPr lang="ru-RU" sz="1600" b="1" dirty="0">
              <a:solidFill>
                <a:schemeClr val="accent5">
                  <a:lumMod val="50000"/>
                </a:schemeClr>
              </a:solidFill>
              <a:latin typeface="Arial" panose="020B0604020202020204" pitchFamily="34" charset="0"/>
              <a:cs typeface="Arial" panose="020B0604020202020204" pitchFamily="34" charset="0"/>
            </a:endParaRPr>
          </a:p>
        </p:txBody>
      </p:sp>
      <p:sp>
        <p:nvSpPr>
          <p:cNvPr id="40" name="Прямоугольник 39"/>
          <p:cNvSpPr/>
          <p:nvPr/>
        </p:nvSpPr>
        <p:spPr>
          <a:xfrm>
            <a:off x="2117558" y="1413662"/>
            <a:ext cx="5014762" cy="646331"/>
          </a:xfrm>
          <a:prstGeom prst="rect">
            <a:avLst/>
          </a:prstGeom>
        </p:spPr>
        <p:txBody>
          <a:bodyPr wrap="square">
            <a:spAutoFit/>
          </a:bodyPr>
          <a:lstStyle/>
          <a:p>
            <a:pPr lvl="0" algn="just">
              <a:defRPr/>
            </a:pPr>
            <a:r>
              <a:rPr lang="ru-RU" dirty="0">
                <a:solidFill>
                  <a:schemeClr val="accent5">
                    <a:lumMod val="50000"/>
                  </a:schemeClr>
                </a:solidFill>
                <a:latin typeface="Arial" panose="020B0604020202020204" pitchFamily="34" charset="0"/>
                <a:cs typeface="Arial" panose="020B0604020202020204" pitchFamily="34" charset="0"/>
              </a:rPr>
              <a:t>снижение уровня бедности в два раза </a:t>
            </a:r>
          </a:p>
          <a:p>
            <a:pPr lvl="0" algn="just">
              <a:defRPr/>
            </a:pPr>
            <a:r>
              <a:rPr lang="ru-RU" dirty="0">
                <a:solidFill>
                  <a:schemeClr val="accent5">
                    <a:lumMod val="50000"/>
                  </a:schemeClr>
                </a:solidFill>
                <a:latin typeface="Arial" panose="020B0604020202020204" pitchFamily="34" charset="0"/>
                <a:cs typeface="Arial" panose="020B0604020202020204" pitchFamily="34" charset="0"/>
              </a:rPr>
              <a:t>по сравнению </a:t>
            </a:r>
            <a:r>
              <a:rPr lang="ru-RU" dirty="0" smtClean="0">
                <a:solidFill>
                  <a:schemeClr val="accent5">
                    <a:lumMod val="50000"/>
                  </a:schemeClr>
                </a:solidFill>
                <a:latin typeface="Arial" panose="020B0604020202020204" pitchFamily="34" charset="0"/>
                <a:cs typeface="Arial" panose="020B0604020202020204" pitchFamily="34" charset="0"/>
              </a:rPr>
              <a:t>с </a:t>
            </a:r>
            <a:r>
              <a:rPr lang="ru-RU" dirty="0">
                <a:solidFill>
                  <a:schemeClr val="accent5">
                    <a:lumMod val="50000"/>
                  </a:schemeClr>
                </a:solidFill>
                <a:latin typeface="Arial" panose="020B0604020202020204" pitchFamily="34" charset="0"/>
                <a:cs typeface="Arial" panose="020B0604020202020204" pitchFamily="34" charset="0"/>
              </a:rPr>
              <a:t>показателем </a:t>
            </a:r>
            <a:r>
              <a:rPr lang="ru-RU" dirty="0" smtClean="0">
                <a:solidFill>
                  <a:schemeClr val="accent5">
                    <a:lumMod val="50000"/>
                  </a:schemeClr>
                </a:solidFill>
                <a:latin typeface="Arial" panose="020B0604020202020204" pitchFamily="34" charset="0"/>
                <a:cs typeface="Arial" panose="020B0604020202020204" pitchFamily="34" charset="0"/>
              </a:rPr>
              <a:t>2017 года</a:t>
            </a:r>
            <a:endParaRPr lang="ru-RU" dirty="0">
              <a:solidFill>
                <a:schemeClr val="accent5">
                  <a:lumMod val="50000"/>
                </a:schemeClr>
              </a:solidFill>
              <a:latin typeface="Arial" panose="020B0604020202020204" pitchFamily="34" charset="0"/>
              <a:cs typeface="Arial" panose="020B0604020202020204" pitchFamily="34" charset="0"/>
            </a:endParaRPr>
          </a:p>
        </p:txBody>
      </p:sp>
      <p:sp>
        <p:nvSpPr>
          <p:cNvPr id="41" name="Прямоугольник 40"/>
          <p:cNvSpPr/>
          <p:nvPr/>
        </p:nvSpPr>
        <p:spPr>
          <a:xfrm>
            <a:off x="7594333" y="4537286"/>
            <a:ext cx="4196614" cy="954107"/>
          </a:xfrm>
          <a:prstGeom prst="rect">
            <a:avLst/>
          </a:prstGeom>
        </p:spPr>
        <p:txBody>
          <a:bodyPr wrap="square">
            <a:spAutoFit/>
          </a:bodyPr>
          <a:lstStyle/>
          <a:p>
            <a:pPr algn="just">
              <a:spcAft>
                <a:spcPts val="0"/>
              </a:spcAft>
            </a:pPr>
            <a:r>
              <a:rPr lang="ru-RU" sz="14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Среднедушевые денежные доходы населения увеличились на 14,1% (3 квартал 2021 года к соответствующему периоду 2020 года). </a:t>
            </a:r>
            <a:endParaRPr lang="ru-RU" sz="1400"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endParaRPr>
          </a:p>
          <a:p>
            <a:pPr algn="just">
              <a:spcAft>
                <a:spcPts val="0"/>
              </a:spcAft>
            </a:pPr>
            <a:endParaRPr lang="ru-RU" sz="14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42" name="Прямоугольник 41"/>
          <p:cNvSpPr/>
          <p:nvPr/>
        </p:nvSpPr>
        <p:spPr>
          <a:xfrm>
            <a:off x="7568276" y="2174506"/>
            <a:ext cx="4321073" cy="1323439"/>
          </a:xfrm>
          <a:prstGeom prst="rect">
            <a:avLst/>
          </a:prstGeom>
        </p:spPr>
        <p:txBody>
          <a:bodyPr wrap="square">
            <a:spAutoFit/>
          </a:bodyPr>
          <a:lstStyle/>
          <a:p>
            <a:pPr marL="342900" indent="-342900" algn="just">
              <a:spcAft>
                <a:spcPts val="600"/>
              </a:spcAft>
              <a:buFont typeface="+mj-lt"/>
              <a:buAutoNum type="arabicPeriod"/>
            </a:pPr>
            <a:r>
              <a:rPr lang="ru-RU" sz="1400" dirty="0" smtClean="0">
                <a:solidFill>
                  <a:schemeClr val="accent5">
                    <a:lumMod val="50000"/>
                  </a:schemeClr>
                </a:solidFill>
                <a:latin typeface="Arial" panose="020B0604020202020204" pitchFamily="34" charset="0"/>
                <a:cs typeface="Arial" panose="020B0604020202020204" pitchFamily="34" charset="0"/>
              </a:rPr>
              <a:t>Повышение </a:t>
            </a:r>
            <a:r>
              <a:rPr lang="ru-RU" sz="1400" dirty="0">
                <a:solidFill>
                  <a:schemeClr val="accent5">
                    <a:lumMod val="50000"/>
                  </a:schemeClr>
                </a:solidFill>
                <a:latin typeface="Arial" panose="020B0604020202020204" pitchFamily="34" charset="0"/>
                <a:cs typeface="Arial" panose="020B0604020202020204" pitchFamily="34" charset="0"/>
              </a:rPr>
              <a:t>денежных доходов граждан.</a:t>
            </a:r>
          </a:p>
          <a:p>
            <a:pPr marL="342900" indent="-342900" algn="just">
              <a:spcAft>
                <a:spcPts val="600"/>
              </a:spcAft>
              <a:buFont typeface="+mj-lt"/>
              <a:buAutoNum type="arabicPeriod"/>
            </a:pPr>
            <a:r>
              <a:rPr lang="ru-RU" sz="1400" dirty="0" smtClean="0">
                <a:solidFill>
                  <a:schemeClr val="accent5">
                    <a:lumMod val="50000"/>
                  </a:schemeClr>
                </a:solidFill>
                <a:latin typeface="Arial" panose="020B0604020202020204" pitchFamily="34" charset="0"/>
                <a:cs typeface="Arial" panose="020B0604020202020204" pitchFamily="34" charset="0"/>
              </a:rPr>
              <a:t>Развитие </a:t>
            </a:r>
            <a:r>
              <a:rPr lang="ru-RU" sz="1400" dirty="0">
                <a:solidFill>
                  <a:schemeClr val="accent5">
                    <a:lumMod val="50000"/>
                  </a:schemeClr>
                </a:solidFill>
                <a:latin typeface="Arial" panose="020B0604020202020204" pitchFamily="34" charset="0"/>
                <a:cs typeface="Arial" panose="020B0604020202020204" pitchFamily="34" charset="0"/>
              </a:rPr>
              <a:t>системы социальной помощи и социального контракта.</a:t>
            </a:r>
          </a:p>
          <a:p>
            <a:pPr marL="342900" indent="-342900" algn="just">
              <a:spcAft>
                <a:spcPts val="600"/>
              </a:spcAft>
              <a:buFont typeface="+mj-lt"/>
              <a:buAutoNum type="arabicPeriod"/>
            </a:pPr>
            <a:r>
              <a:rPr lang="ru-RU" sz="1400" dirty="0" smtClean="0">
                <a:solidFill>
                  <a:schemeClr val="accent5">
                    <a:lumMod val="50000"/>
                  </a:schemeClr>
                </a:solidFill>
                <a:latin typeface="Arial" panose="020B0604020202020204" pitchFamily="34" charset="0"/>
                <a:cs typeface="Arial" panose="020B0604020202020204" pitchFamily="34" charset="0"/>
              </a:rPr>
              <a:t>Организация </a:t>
            </a:r>
            <a:r>
              <a:rPr lang="ru-RU" sz="1400" dirty="0">
                <a:solidFill>
                  <a:schemeClr val="accent5">
                    <a:lumMod val="50000"/>
                  </a:schemeClr>
                </a:solidFill>
                <a:latin typeface="Arial" panose="020B0604020202020204" pitchFamily="34" charset="0"/>
                <a:cs typeface="Arial" panose="020B0604020202020204" pitchFamily="34" charset="0"/>
              </a:rPr>
              <a:t>социальной адаптации малоимущих граждан</a:t>
            </a:r>
          </a:p>
        </p:txBody>
      </p:sp>
      <p:sp>
        <p:nvSpPr>
          <p:cNvPr id="43" name="Прямоугольник 42"/>
          <p:cNvSpPr/>
          <p:nvPr/>
        </p:nvSpPr>
        <p:spPr>
          <a:xfrm>
            <a:off x="7622205" y="1413662"/>
            <a:ext cx="4213218" cy="67452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5">
                  <a:lumMod val="50000"/>
                </a:schemeClr>
              </a:solidFill>
              <a:latin typeface="Arial" panose="020B0604020202020204" pitchFamily="34" charset="0"/>
              <a:cs typeface="Arial" panose="020B0604020202020204" pitchFamily="34" charset="0"/>
            </a:endParaRPr>
          </a:p>
        </p:txBody>
      </p:sp>
      <p:sp>
        <p:nvSpPr>
          <p:cNvPr id="44" name="TextBox 43"/>
          <p:cNvSpPr txBox="1"/>
          <p:nvPr/>
        </p:nvSpPr>
        <p:spPr>
          <a:xfrm>
            <a:off x="7683284" y="1581645"/>
            <a:ext cx="4091059" cy="338554"/>
          </a:xfrm>
          <a:prstGeom prst="rect">
            <a:avLst/>
          </a:prstGeom>
          <a:noFill/>
        </p:spPr>
        <p:txBody>
          <a:bodyPr wrap="square" rtlCol="0">
            <a:spAutoFit/>
          </a:bodyPr>
          <a:lstStyle/>
          <a:p>
            <a:r>
              <a:rPr lang="ru-RU" sz="1600" b="1" dirty="0" smtClean="0">
                <a:solidFill>
                  <a:schemeClr val="accent5">
                    <a:lumMod val="50000"/>
                  </a:schemeClr>
                </a:solidFill>
                <a:latin typeface="Arial" panose="020B0604020202020204" pitchFamily="34" charset="0"/>
                <a:cs typeface="Arial" panose="020B0604020202020204" pitchFamily="34" charset="0"/>
              </a:rPr>
              <a:t>ЗАДАЧИ ПРОГРАММЫ</a:t>
            </a:r>
            <a:endParaRPr lang="ru-RU" sz="1600" b="1" dirty="0">
              <a:solidFill>
                <a:schemeClr val="accent5">
                  <a:lumMod val="50000"/>
                </a:schemeClr>
              </a:solidFill>
              <a:latin typeface="Arial" panose="020B0604020202020204" pitchFamily="34" charset="0"/>
              <a:cs typeface="Arial" panose="020B0604020202020204" pitchFamily="34" charset="0"/>
            </a:endParaRPr>
          </a:p>
        </p:txBody>
      </p:sp>
      <p:sp>
        <p:nvSpPr>
          <p:cNvPr id="45" name="Прямоугольник 44"/>
          <p:cNvSpPr/>
          <p:nvPr/>
        </p:nvSpPr>
        <p:spPr>
          <a:xfrm>
            <a:off x="7638809" y="3668751"/>
            <a:ext cx="4213218" cy="67452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5">
                  <a:lumMod val="50000"/>
                </a:schemeClr>
              </a:solidFill>
              <a:latin typeface="Arial" panose="020B0604020202020204" pitchFamily="34" charset="0"/>
              <a:cs typeface="Arial" panose="020B0604020202020204" pitchFamily="34" charset="0"/>
            </a:endParaRPr>
          </a:p>
        </p:txBody>
      </p:sp>
      <p:sp>
        <p:nvSpPr>
          <p:cNvPr id="46" name="TextBox 45"/>
          <p:cNvSpPr txBox="1"/>
          <p:nvPr/>
        </p:nvSpPr>
        <p:spPr>
          <a:xfrm>
            <a:off x="7699888" y="3836734"/>
            <a:ext cx="4091059" cy="338554"/>
          </a:xfrm>
          <a:prstGeom prst="rect">
            <a:avLst/>
          </a:prstGeom>
          <a:noFill/>
        </p:spPr>
        <p:txBody>
          <a:bodyPr wrap="square" rtlCol="0">
            <a:spAutoFit/>
          </a:bodyPr>
          <a:lstStyle/>
          <a:p>
            <a:r>
              <a:rPr lang="ru-RU" sz="1600" b="1" dirty="0" smtClean="0">
                <a:solidFill>
                  <a:schemeClr val="accent5">
                    <a:lumMod val="50000"/>
                  </a:schemeClr>
                </a:solidFill>
                <a:latin typeface="Arial" panose="020B0604020202020204" pitchFamily="34" charset="0"/>
                <a:cs typeface="Arial" panose="020B0604020202020204" pitchFamily="34" charset="0"/>
              </a:rPr>
              <a:t>РЕЗУЛЬТАТЫ</a:t>
            </a:r>
            <a:endParaRPr lang="ru-RU" sz="1600" b="1" dirty="0">
              <a:solidFill>
                <a:schemeClr val="accent5">
                  <a:lumMod val="50000"/>
                </a:schemeClr>
              </a:solidFill>
              <a:latin typeface="Arial" panose="020B0604020202020204" pitchFamily="34" charset="0"/>
              <a:cs typeface="Arial" panose="020B0604020202020204" pitchFamily="34" charset="0"/>
            </a:endParaRPr>
          </a:p>
        </p:txBody>
      </p:sp>
      <p:sp>
        <p:nvSpPr>
          <p:cNvPr id="18" name="TextBox 17"/>
          <p:cNvSpPr txBox="1"/>
          <p:nvPr/>
        </p:nvSpPr>
        <p:spPr>
          <a:xfrm>
            <a:off x="0" y="-3918"/>
            <a:ext cx="12192000" cy="276999"/>
          </a:xfrm>
          <a:prstGeom prst="rect">
            <a:avLst/>
          </a:prstGeom>
          <a:solidFill>
            <a:srgbClr val="28659C"/>
          </a:solidFill>
        </p:spPr>
        <p:txBody>
          <a:bodyPr wrap="square" rtlCol="0">
            <a:spAutoFit/>
          </a:bodyPr>
          <a:lstStyle/>
          <a:p>
            <a:pPr algn="r"/>
            <a:r>
              <a:rPr lang="ru-RU" sz="1200" b="1" dirty="0" smtClean="0">
                <a:solidFill>
                  <a:schemeClr val="bg1"/>
                </a:solidFill>
                <a:latin typeface="Arial" panose="020B0604020202020204" pitchFamily="34" charset="0"/>
                <a:cs typeface="Arial" panose="020B0604020202020204" pitchFamily="34" charset="0"/>
              </a:rPr>
              <a:t>КОЛЛЕГИЯ МИНИСТЕРСТВА ТРУДА И СОЦИАЛЬНОГО РАЗВИТИЯ НОВОСИБИРСКОЙ ОБЛАСТИ</a:t>
            </a:r>
            <a:endParaRPr lang="ru-RU" sz="1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2148746"/>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Прямоугольник 65"/>
          <p:cNvSpPr/>
          <p:nvPr/>
        </p:nvSpPr>
        <p:spPr>
          <a:xfrm>
            <a:off x="5590715" y="4484787"/>
            <a:ext cx="2337856" cy="37199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bg1"/>
                </a:solidFill>
                <a:latin typeface="Arial" panose="020B0604020202020204" pitchFamily="34" charset="0"/>
                <a:cs typeface="Arial" panose="020B0604020202020204" pitchFamily="34" charset="0"/>
              </a:rPr>
              <a:t>6 полномочий</a:t>
            </a:r>
          </a:p>
        </p:txBody>
      </p:sp>
      <p:sp>
        <p:nvSpPr>
          <p:cNvPr id="67" name="Прямоугольник 66"/>
          <p:cNvSpPr/>
          <p:nvPr/>
        </p:nvSpPr>
        <p:spPr>
          <a:xfrm>
            <a:off x="9285303" y="4484787"/>
            <a:ext cx="2337856" cy="37199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bg1"/>
                </a:solidFill>
                <a:latin typeface="Arial" panose="020B0604020202020204" pitchFamily="34" charset="0"/>
                <a:cs typeface="Arial" panose="020B0604020202020204" pitchFamily="34" charset="0"/>
              </a:rPr>
              <a:t>9 полномочий</a:t>
            </a:r>
          </a:p>
        </p:txBody>
      </p:sp>
      <p:sp>
        <p:nvSpPr>
          <p:cNvPr id="69" name="Прямоугольник 68"/>
          <p:cNvSpPr/>
          <p:nvPr/>
        </p:nvSpPr>
        <p:spPr>
          <a:xfrm>
            <a:off x="1782721" y="4484787"/>
            <a:ext cx="2337856" cy="37199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bg1"/>
                </a:solidFill>
                <a:latin typeface="Arial" panose="020B0604020202020204" pitchFamily="34" charset="0"/>
                <a:cs typeface="Arial" panose="020B0604020202020204" pitchFamily="34" charset="0"/>
              </a:rPr>
              <a:t>13 полномочий</a:t>
            </a:r>
          </a:p>
        </p:txBody>
      </p:sp>
      <p:sp>
        <p:nvSpPr>
          <p:cNvPr id="40" name="Прямоугольник 39"/>
          <p:cNvSpPr/>
          <p:nvPr/>
        </p:nvSpPr>
        <p:spPr>
          <a:xfrm>
            <a:off x="711625" y="2795831"/>
            <a:ext cx="2337856" cy="37199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latin typeface="Arial" panose="020B0604020202020204" pitchFamily="34" charset="0"/>
                <a:cs typeface="Arial" panose="020B0604020202020204" pitchFamily="34" charset="0"/>
              </a:rPr>
              <a:t>49 полномочий</a:t>
            </a:r>
            <a:endParaRPr lang="ru-RU" b="1" dirty="0">
              <a:solidFill>
                <a:schemeClr val="bg1"/>
              </a:solidFill>
              <a:latin typeface="Arial" panose="020B0604020202020204" pitchFamily="34" charset="0"/>
              <a:cs typeface="Arial" panose="020B0604020202020204" pitchFamily="34" charset="0"/>
            </a:endParaRPr>
          </a:p>
        </p:txBody>
      </p:sp>
      <p:sp>
        <p:nvSpPr>
          <p:cNvPr id="62" name="Прямоугольник 61"/>
          <p:cNvSpPr/>
          <p:nvPr/>
        </p:nvSpPr>
        <p:spPr>
          <a:xfrm>
            <a:off x="3767074" y="2789863"/>
            <a:ext cx="2337856" cy="37199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bg1"/>
                </a:solidFill>
                <a:latin typeface="Arial" panose="020B0604020202020204" pitchFamily="34" charset="0"/>
                <a:cs typeface="Arial" panose="020B0604020202020204" pitchFamily="34" charset="0"/>
              </a:rPr>
              <a:t>12 полномочий</a:t>
            </a:r>
          </a:p>
        </p:txBody>
      </p:sp>
      <p:sp>
        <p:nvSpPr>
          <p:cNvPr id="63" name="Прямоугольник 62"/>
          <p:cNvSpPr/>
          <p:nvPr/>
        </p:nvSpPr>
        <p:spPr>
          <a:xfrm>
            <a:off x="6720949" y="2799045"/>
            <a:ext cx="2337856" cy="37199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bg1"/>
                </a:solidFill>
                <a:latin typeface="Arial" panose="020B0604020202020204" pitchFamily="34" charset="0"/>
                <a:cs typeface="Arial" panose="020B0604020202020204" pitchFamily="34" charset="0"/>
              </a:rPr>
              <a:t>23 </a:t>
            </a:r>
            <a:r>
              <a:rPr lang="ru-RU" b="1" dirty="0" smtClean="0">
                <a:solidFill>
                  <a:schemeClr val="bg1"/>
                </a:solidFill>
                <a:latin typeface="Arial" panose="020B0604020202020204" pitchFamily="34" charset="0"/>
                <a:cs typeface="Arial" panose="020B0604020202020204" pitchFamily="34" charset="0"/>
              </a:rPr>
              <a:t>полномочия</a:t>
            </a:r>
            <a:endParaRPr lang="ru-RU" b="1" dirty="0">
              <a:solidFill>
                <a:schemeClr val="bg1"/>
              </a:solidFill>
              <a:latin typeface="Arial" panose="020B0604020202020204" pitchFamily="34" charset="0"/>
              <a:cs typeface="Arial" panose="020B0604020202020204" pitchFamily="34" charset="0"/>
            </a:endParaRPr>
          </a:p>
        </p:txBody>
      </p:sp>
      <p:sp>
        <p:nvSpPr>
          <p:cNvPr id="64" name="Прямоугольник 63"/>
          <p:cNvSpPr/>
          <p:nvPr/>
        </p:nvSpPr>
        <p:spPr>
          <a:xfrm>
            <a:off x="9681882" y="2789863"/>
            <a:ext cx="2337856" cy="37199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bg1"/>
                </a:solidFill>
                <a:latin typeface="Arial" panose="020B0604020202020204" pitchFamily="34" charset="0"/>
                <a:cs typeface="Arial" panose="020B0604020202020204" pitchFamily="34" charset="0"/>
              </a:rPr>
              <a:t>6 полномочий</a:t>
            </a:r>
          </a:p>
        </p:txBody>
      </p:sp>
      <p:sp>
        <p:nvSpPr>
          <p:cNvPr id="2" name="TextBox 1"/>
          <p:cNvSpPr txBox="1"/>
          <p:nvPr/>
        </p:nvSpPr>
        <p:spPr>
          <a:xfrm>
            <a:off x="0" y="-3918"/>
            <a:ext cx="12192000" cy="276999"/>
          </a:xfrm>
          <a:prstGeom prst="rect">
            <a:avLst/>
          </a:prstGeom>
          <a:solidFill>
            <a:schemeClr val="accent1">
              <a:lumMod val="50000"/>
            </a:schemeClr>
          </a:solidFill>
        </p:spPr>
        <p:txBody>
          <a:bodyPr wrap="square" rtlCol="0">
            <a:spAutoFit/>
          </a:bodyPr>
          <a:lstStyle/>
          <a:p>
            <a:pPr algn="r"/>
            <a:r>
              <a:rPr lang="ru-RU" sz="1200" b="1" dirty="0" smtClean="0">
                <a:solidFill>
                  <a:schemeClr val="bg1"/>
                </a:solidFill>
                <a:latin typeface="Arial" panose="020B0604020202020204" pitchFamily="34" charset="0"/>
                <a:cs typeface="Arial" panose="020B0604020202020204" pitchFamily="34" charset="0"/>
              </a:rPr>
              <a:t>КОЛЛЕГИЯ МИНИСТЕРСТВА ТРУДА И СОЦИАЛЬНОГО РАЗВИТИЯ НОВОСИБИРСКОЙ ОБЛАСТИ</a:t>
            </a:r>
            <a:endParaRPr lang="ru-RU" sz="1200" b="1" dirty="0">
              <a:solidFill>
                <a:schemeClr val="bg1"/>
              </a:solidFill>
              <a:latin typeface="Arial" panose="020B0604020202020204" pitchFamily="34" charset="0"/>
              <a:cs typeface="Arial" panose="020B0604020202020204" pitchFamily="34" charset="0"/>
            </a:endParaRPr>
          </a:p>
        </p:txBody>
      </p:sp>
      <p:cxnSp>
        <p:nvCxnSpPr>
          <p:cNvPr id="8" name="Прямая соединительная линия 7"/>
          <p:cNvCxnSpPr/>
          <p:nvPr/>
        </p:nvCxnSpPr>
        <p:spPr>
          <a:xfrm flipV="1">
            <a:off x="124147" y="2195013"/>
            <a:ext cx="11983671" cy="30557"/>
          </a:xfrm>
          <a:prstGeom prst="line">
            <a:avLst/>
          </a:prstGeom>
          <a:ln w="1111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5" name="액자 1">
            <a:extLst>
              <a:ext uri="{FF2B5EF4-FFF2-40B4-BE49-F238E27FC236}">
                <a16:creationId xmlns="" xmlns:a16="http://schemas.microsoft.com/office/drawing/2014/main" xmlns:lc="http://schemas.openxmlformats.org/drawingml/2006/lockedCanvas" id="{98A4CCA9-6CA7-42EC-B169-6D89D478E559}"/>
              </a:ext>
            </a:extLst>
          </p:cNvPr>
          <p:cNvSpPr/>
          <p:nvPr/>
        </p:nvSpPr>
        <p:spPr>
          <a:xfrm flipV="1">
            <a:off x="35517" y="1166802"/>
            <a:ext cx="12131543" cy="2794389"/>
          </a:xfrm>
          <a:prstGeom prst="frame">
            <a:avLst>
              <a:gd name="adj1" fmla="val 3656"/>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ko-KR" altLang="en-US">
              <a:solidFill>
                <a:schemeClr val="tx1"/>
              </a:solidFill>
            </a:endParaRPr>
          </a:p>
        </p:txBody>
      </p:sp>
      <p:sp>
        <p:nvSpPr>
          <p:cNvPr id="51" name="Title 29"/>
          <p:cNvSpPr txBox="1">
            <a:spLocks/>
          </p:cNvSpPr>
          <p:nvPr/>
        </p:nvSpPr>
        <p:spPr>
          <a:xfrm>
            <a:off x="1147677" y="4891063"/>
            <a:ext cx="10207487" cy="471976"/>
          </a:xfrm>
          <a:prstGeom prst="rect">
            <a:avLst/>
          </a:prstGeom>
          <a:noFill/>
        </p:spPr>
        <p:txBody>
          <a:bodyPr anchor="ct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a:r>
              <a:rPr lang="ru-RU" sz="1600" i="1" dirty="0">
                <a:solidFill>
                  <a:srgbClr val="005392"/>
                </a:solidFill>
                <a:latin typeface="Arial" panose="020B0604020202020204" pitchFamily="34" charset="0"/>
                <a:cs typeface="Arial" panose="020B0604020202020204" pitchFamily="34" charset="0"/>
              </a:rPr>
              <a:t>Всего обеспечивается предоставление 103 государственных услуг</a:t>
            </a:r>
          </a:p>
        </p:txBody>
      </p:sp>
      <p:sp>
        <p:nvSpPr>
          <p:cNvPr id="52" name="Picture Placeholder 2"/>
          <p:cNvSpPr>
            <a:spLocks noGrp="1"/>
          </p:cNvSpPr>
          <p:nvPr/>
        </p:nvSpPr>
        <p:spPr>
          <a:xfrm>
            <a:off x="255681" y="1770622"/>
            <a:ext cx="2641568" cy="1076926"/>
          </a:xfrm>
          <a:prstGeom prst="rect">
            <a:avLst/>
          </a:prstGeom>
          <a:solidFill>
            <a:schemeClr val="accent1">
              <a:lumMod val="20000"/>
              <a:lumOff val="80000"/>
            </a:schemeClr>
          </a:solidFill>
        </p:spPr>
        <p:txBody>
          <a:bodyPr anchor="ctr"/>
          <a:lstStyle/>
          <a:p>
            <a:pPr algn="ctr"/>
            <a:r>
              <a:rPr lang="ru-RU" altLang="zh-CN" sz="1550" kern="0" dirty="0" smtClean="0">
                <a:solidFill>
                  <a:schemeClr val="accent5">
                    <a:lumMod val="50000"/>
                  </a:schemeClr>
                </a:solidFill>
                <a:latin typeface="Arial" panose="020B0604020202020204" pitchFamily="34" charset="0"/>
                <a:cs typeface="Arial" panose="020B0604020202020204" pitchFamily="34" charset="0"/>
              </a:rPr>
              <a:t>ОРГАНИЗАЦИЯ </a:t>
            </a:r>
            <a:r>
              <a:rPr lang="ru-RU" altLang="zh-CN" sz="1550" kern="0" dirty="0">
                <a:solidFill>
                  <a:schemeClr val="accent5">
                    <a:lumMod val="50000"/>
                  </a:schemeClr>
                </a:solidFill>
                <a:latin typeface="Arial" panose="020B0604020202020204" pitchFamily="34" charset="0"/>
                <a:cs typeface="Arial" panose="020B0604020202020204" pitchFamily="34" charset="0"/>
              </a:rPr>
              <a:t>ДЕЯТЕЛЬНОСТИ В СФЕРЕ ТРУДА И ЗАНЯТОСТИ</a:t>
            </a:r>
            <a:endParaRPr lang="ru-RU" sz="1550" dirty="0"/>
          </a:p>
        </p:txBody>
      </p:sp>
      <p:sp>
        <p:nvSpPr>
          <p:cNvPr id="55" name="Title 29"/>
          <p:cNvSpPr txBox="1">
            <a:spLocks/>
          </p:cNvSpPr>
          <p:nvPr/>
        </p:nvSpPr>
        <p:spPr>
          <a:xfrm>
            <a:off x="35516" y="495686"/>
            <a:ext cx="12131543" cy="668331"/>
          </a:xfrm>
          <a:prstGeom prst="rect">
            <a:avLst/>
          </a:prstGeom>
          <a:solidFill>
            <a:schemeClr val="accent1">
              <a:lumMod val="20000"/>
              <a:lumOff val="80000"/>
            </a:schemeClr>
          </a:solidFill>
        </p:spPr>
        <p:txBody>
          <a:bodyPr anchor="ct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defTabSz="914400" latinLnBrk="1">
              <a:spcBef>
                <a:spcPct val="0"/>
              </a:spcBef>
              <a:defRPr/>
            </a:pPr>
            <a:r>
              <a:rPr lang="ru-RU" altLang="zh-CN" b="1" kern="0" dirty="0" smtClean="0">
                <a:solidFill>
                  <a:schemeClr val="accent5">
                    <a:lumMod val="50000"/>
                  </a:schemeClr>
                </a:solidFill>
                <a:latin typeface="Arial" panose="020B0604020202020204" pitchFamily="34" charset="0"/>
                <a:ea typeface="Gulim" pitchFamily="34" charset="-127"/>
                <a:cs typeface="Arial" panose="020B0604020202020204" pitchFamily="34" charset="0"/>
              </a:rPr>
              <a:t>МИНИСТЕРСТВОМ </a:t>
            </a:r>
            <a:r>
              <a:rPr lang="ru-RU" b="1" dirty="0">
                <a:solidFill>
                  <a:schemeClr val="accent5">
                    <a:lumMod val="50000"/>
                  </a:schemeClr>
                </a:solidFill>
                <a:latin typeface="Arial" panose="020B0604020202020204" pitchFamily="34" charset="0"/>
                <a:cs typeface="Arial" pitchFamily="34" charset="0"/>
              </a:rPr>
              <a:t>ТРУДА И СОЦИАЛЬНОГО РАЗВИТИЯ НОВОСИБИРСКОЙ ОБЛАСТИ </a:t>
            </a:r>
          </a:p>
          <a:p>
            <a:pPr lvl="0" algn="ctr" defTabSz="914400" latinLnBrk="1">
              <a:spcBef>
                <a:spcPct val="0"/>
              </a:spcBef>
              <a:defRPr/>
            </a:pPr>
            <a:r>
              <a:rPr lang="ru-RU" altLang="zh-CN" b="1" kern="0" dirty="0" smtClean="0">
                <a:solidFill>
                  <a:schemeClr val="accent5">
                    <a:lumMod val="50000"/>
                  </a:schemeClr>
                </a:solidFill>
                <a:latin typeface="Arial" panose="020B0604020202020204" pitchFamily="34" charset="0"/>
                <a:ea typeface="Gulim" pitchFamily="34" charset="-127"/>
                <a:cs typeface="Arial" panose="020B0604020202020204" pitchFamily="34" charset="0"/>
              </a:rPr>
              <a:t> </a:t>
            </a:r>
            <a:r>
              <a:rPr lang="ru-RU" altLang="zh-CN" b="1" kern="0" dirty="0" smtClean="0">
                <a:solidFill>
                  <a:schemeClr val="accent5">
                    <a:lumMod val="50000"/>
                  </a:schemeClr>
                </a:solidFill>
                <a:latin typeface="Arial" panose="020B0604020202020204" pitchFamily="34" charset="0"/>
                <a:ea typeface="Gulim" pitchFamily="34" charset="-127"/>
                <a:cs typeface="Arial" panose="020B0604020202020204" pitchFamily="34" charset="0"/>
              </a:rPr>
              <a:t>ОСУЩЕСТВЛЯЕТСЯ 118 ПОЛНОМОЧИЙ</a:t>
            </a:r>
            <a:endParaRPr lang="zh-CN" altLang="en-US" b="1" kern="0" dirty="0">
              <a:solidFill>
                <a:schemeClr val="accent5">
                  <a:lumMod val="50000"/>
                </a:schemeClr>
              </a:solidFill>
              <a:latin typeface="Arial" panose="020B0604020202020204" pitchFamily="34" charset="0"/>
              <a:ea typeface="Gulim" pitchFamily="34" charset="-127"/>
              <a:cs typeface="Arial" panose="020B0604020202020204" pitchFamily="34" charset="0"/>
            </a:endParaRPr>
          </a:p>
        </p:txBody>
      </p:sp>
      <p:sp>
        <p:nvSpPr>
          <p:cNvPr id="56" name="Picture Placeholder 2"/>
          <p:cNvSpPr>
            <a:spLocks noGrp="1"/>
          </p:cNvSpPr>
          <p:nvPr/>
        </p:nvSpPr>
        <p:spPr>
          <a:xfrm>
            <a:off x="3321406" y="1779664"/>
            <a:ext cx="2641568" cy="1076926"/>
          </a:xfrm>
          <a:prstGeom prst="rect">
            <a:avLst/>
          </a:prstGeom>
          <a:solidFill>
            <a:schemeClr val="accent1">
              <a:lumMod val="20000"/>
              <a:lumOff val="80000"/>
            </a:schemeClr>
          </a:solidFill>
        </p:spPr>
        <p:txBody>
          <a:bodyPr anchor="ctr"/>
          <a:lstStyle/>
          <a:p>
            <a:pPr algn="ctr"/>
            <a:r>
              <a:rPr lang="ru-RU" altLang="zh-CN" sz="1550" kern="0" dirty="0">
                <a:solidFill>
                  <a:schemeClr val="accent5">
                    <a:lumMod val="50000"/>
                  </a:schemeClr>
                </a:solidFill>
                <a:latin typeface="Arial" panose="020B0604020202020204" pitchFamily="34" charset="0"/>
                <a:cs typeface="Arial" panose="020B0604020202020204" pitchFamily="34" charset="0"/>
              </a:rPr>
              <a:t>ОРГАНИЗАЦИЯ ПРЕДОСТАВЛЕНИЯ МЕР СОЦИАЛЬНОЙ ПОДДЕРЖКИ</a:t>
            </a:r>
            <a:endParaRPr lang="ru-RU" sz="1550" dirty="0"/>
          </a:p>
        </p:txBody>
      </p:sp>
      <p:sp>
        <p:nvSpPr>
          <p:cNvPr id="57" name="Picture Placeholder 2"/>
          <p:cNvSpPr>
            <a:spLocks noGrp="1"/>
          </p:cNvSpPr>
          <p:nvPr/>
        </p:nvSpPr>
        <p:spPr>
          <a:xfrm>
            <a:off x="6251421" y="1770622"/>
            <a:ext cx="2641568" cy="1076926"/>
          </a:xfrm>
          <a:prstGeom prst="rect">
            <a:avLst/>
          </a:prstGeom>
          <a:solidFill>
            <a:schemeClr val="accent1">
              <a:lumMod val="20000"/>
              <a:lumOff val="80000"/>
            </a:schemeClr>
          </a:solidFill>
        </p:spPr>
        <p:txBody>
          <a:bodyPr anchor="ctr"/>
          <a:lstStyle/>
          <a:p>
            <a:pPr algn="ctr"/>
            <a:r>
              <a:rPr lang="ru-RU" altLang="zh-CN" sz="1550" kern="0" dirty="0">
                <a:solidFill>
                  <a:schemeClr val="accent5">
                    <a:lumMod val="50000"/>
                  </a:schemeClr>
                </a:solidFill>
                <a:latin typeface="Arial" panose="020B0604020202020204" pitchFamily="34" charset="0"/>
                <a:cs typeface="Arial" panose="020B0604020202020204" pitchFamily="34" charset="0"/>
              </a:rPr>
              <a:t>ОРГАНИЗАЦИЯ СОЦИАЛЬНОГО ОБСЛУЖИВАНИЯ ГРАЖДАН</a:t>
            </a:r>
            <a:endParaRPr lang="ru-RU" sz="1550" dirty="0"/>
          </a:p>
        </p:txBody>
      </p:sp>
      <p:sp>
        <p:nvSpPr>
          <p:cNvPr id="58" name="Picture Placeholder 2"/>
          <p:cNvSpPr>
            <a:spLocks noGrp="1"/>
          </p:cNvSpPr>
          <p:nvPr/>
        </p:nvSpPr>
        <p:spPr>
          <a:xfrm>
            <a:off x="9130324" y="1756005"/>
            <a:ext cx="2742042" cy="1076926"/>
          </a:xfrm>
          <a:prstGeom prst="rect">
            <a:avLst/>
          </a:prstGeom>
          <a:solidFill>
            <a:schemeClr val="accent1">
              <a:lumMod val="20000"/>
              <a:lumOff val="80000"/>
            </a:schemeClr>
          </a:solidFill>
        </p:spPr>
        <p:txBody>
          <a:bodyPr anchor="ctr"/>
          <a:lstStyle/>
          <a:p>
            <a:pPr algn="ctr"/>
            <a:r>
              <a:rPr lang="ru-RU" altLang="zh-CN" sz="1550" kern="0" dirty="0">
                <a:solidFill>
                  <a:schemeClr val="accent5">
                    <a:lumMod val="50000"/>
                  </a:schemeClr>
                </a:solidFill>
                <a:latin typeface="Arial" panose="020B0604020202020204" pitchFamily="34" charset="0"/>
                <a:cs typeface="Arial" panose="020B0604020202020204" pitchFamily="34" charset="0"/>
              </a:rPr>
              <a:t>ПРОФИЛАКТИКА ПРАВОНАРУШЕНИЙ НЕСОВЕРШЕННОЛЕТНИХ</a:t>
            </a:r>
            <a:endParaRPr lang="ru-RU" sz="1550" dirty="0"/>
          </a:p>
        </p:txBody>
      </p:sp>
      <p:sp>
        <p:nvSpPr>
          <p:cNvPr id="59" name="Picture Placeholder 2"/>
          <p:cNvSpPr>
            <a:spLocks noGrp="1"/>
          </p:cNvSpPr>
          <p:nvPr/>
        </p:nvSpPr>
        <p:spPr>
          <a:xfrm>
            <a:off x="4606486" y="3485889"/>
            <a:ext cx="3112701" cy="1076926"/>
          </a:xfrm>
          <a:prstGeom prst="rect">
            <a:avLst/>
          </a:prstGeom>
          <a:solidFill>
            <a:schemeClr val="accent1">
              <a:lumMod val="20000"/>
              <a:lumOff val="80000"/>
            </a:schemeClr>
          </a:solidFill>
        </p:spPr>
        <p:txBody>
          <a:bodyPr anchor="ctr"/>
          <a:lstStyle/>
          <a:p>
            <a:pPr lvl="0" algn="ctr">
              <a:defRPr/>
            </a:pPr>
            <a:r>
              <a:rPr lang="ru-RU" altLang="zh-CN" sz="1550" kern="0" dirty="0">
                <a:solidFill>
                  <a:schemeClr val="accent5">
                    <a:lumMod val="50000"/>
                  </a:schemeClr>
                </a:solidFill>
                <a:latin typeface="Arial" panose="020B0604020202020204" pitchFamily="34" charset="0"/>
                <a:cs typeface="Arial" panose="020B0604020202020204" pitchFamily="34" charset="0"/>
              </a:rPr>
              <a:t>ОРГАНИЗАЦИЯ ОТДЫХА И </a:t>
            </a:r>
            <a:r>
              <a:rPr lang="ru-RU" altLang="zh-CN" sz="1550" kern="0" dirty="0" smtClean="0">
                <a:solidFill>
                  <a:schemeClr val="accent5">
                    <a:lumMod val="50000"/>
                  </a:schemeClr>
                </a:solidFill>
                <a:latin typeface="Arial" panose="020B0604020202020204" pitchFamily="34" charset="0"/>
                <a:cs typeface="Arial" panose="020B0604020202020204" pitchFamily="34" charset="0"/>
              </a:rPr>
              <a:t>ОЗДОРОВЛЕНИЯ</a:t>
            </a:r>
            <a:endParaRPr lang="en-US" altLang="zh-CN" sz="1550" b="1" kern="0" dirty="0">
              <a:solidFill>
                <a:schemeClr val="accent5">
                  <a:lumMod val="50000"/>
                </a:schemeClr>
              </a:solidFill>
              <a:latin typeface="Arial" panose="020B0604020202020204" pitchFamily="34" charset="0"/>
              <a:cs typeface="Arial" panose="020B0604020202020204" pitchFamily="34" charset="0"/>
            </a:endParaRPr>
          </a:p>
        </p:txBody>
      </p:sp>
      <p:sp>
        <p:nvSpPr>
          <p:cNvPr id="60" name="Picture Placeholder 2"/>
          <p:cNvSpPr>
            <a:spLocks noGrp="1"/>
          </p:cNvSpPr>
          <p:nvPr/>
        </p:nvSpPr>
        <p:spPr>
          <a:xfrm>
            <a:off x="8332863" y="3485889"/>
            <a:ext cx="3112701" cy="1076926"/>
          </a:xfrm>
          <a:prstGeom prst="rect">
            <a:avLst/>
          </a:prstGeom>
          <a:solidFill>
            <a:schemeClr val="accent1">
              <a:lumMod val="20000"/>
              <a:lumOff val="80000"/>
            </a:schemeClr>
          </a:solidFill>
        </p:spPr>
        <p:txBody>
          <a:bodyPr anchor="ctr"/>
          <a:lstStyle/>
          <a:p>
            <a:pPr algn="ctr"/>
            <a:r>
              <a:rPr lang="ru-RU" altLang="zh-CN" sz="1550" kern="0" dirty="0">
                <a:solidFill>
                  <a:schemeClr val="accent5">
                    <a:lumMod val="50000"/>
                  </a:schemeClr>
                </a:solidFill>
                <a:latin typeface="Arial" panose="020B0604020202020204" pitchFamily="34" charset="0"/>
                <a:cs typeface="Arial" panose="020B0604020202020204" pitchFamily="34" charset="0"/>
              </a:rPr>
              <a:t>СОЦИАЛЬНОЕ ОБСЛУЖИВАНИЕ И ЗАЩИТА ПРАВ ИНВАЛИДОВ</a:t>
            </a:r>
            <a:endParaRPr lang="ru-RU" sz="1550" dirty="0"/>
          </a:p>
        </p:txBody>
      </p:sp>
      <p:sp>
        <p:nvSpPr>
          <p:cNvPr id="68" name="Picture Placeholder 2"/>
          <p:cNvSpPr>
            <a:spLocks noGrp="1"/>
          </p:cNvSpPr>
          <p:nvPr/>
        </p:nvSpPr>
        <p:spPr>
          <a:xfrm>
            <a:off x="825928" y="3463477"/>
            <a:ext cx="3112701" cy="1076926"/>
          </a:xfrm>
          <a:prstGeom prst="rect">
            <a:avLst/>
          </a:prstGeom>
          <a:solidFill>
            <a:schemeClr val="accent1">
              <a:lumMod val="20000"/>
              <a:lumOff val="80000"/>
            </a:schemeClr>
          </a:solidFill>
        </p:spPr>
        <p:txBody>
          <a:bodyPr anchor="ctr"/>
          <a:lstStyle/>
          <a:p>
            <a:pPr lvl="0" algn="ctr">
              <a:defRPr/>
            </a:pPr>
            <a:r>
              <a:rPr lang="ru-RU" altLang="zh-CN" sz="1550" kern="0" dirty="0">
                <a:solidFill>
                  <a:schemeClr val="accent5">
                    <a:lumMod val="50000"/>
                  </a:schemeClr>
                </a:solidFill>
                <a:latin typeface="Arial" panose="020B0604020202020204" pitchFamily="34" charset="0"/>
                <a:cs typeface="Arial" panose="020B0604020202020204" pitchFamily="34" charset="0"/>
              </a:rPr>
              <a:t>ПРОФИЛАКТИКА СОЦИАЛЬНОГО СИРОТСТВА, </a:t>
            </a:r>
          </a:p>
          <a:p>
            <a:pPr lvl="0" algn="ctr">
              <a:defRPr/>
            </a:pPr>
            <a:r>
              <a:rPr lang="ru-RU" altLang="zh-CN" sz="1550" kern="0" dirty="0">
                <a:solidFill>
                  <a:schemeClr val="accent5">
                    <a:lumMod val="50000"/>
                  </a:schemeClr>
                </a:solidFill>
                <a:latin typeface="Arial" panose="020B0604020202020204" pitchFamily="34" charset="0"/>
                <a:cs typeface="Arial" panose="020B0604020202020204" pitchFamily="34" charset="0"/>
              </a:rPr>
              <a:t>ПОДДЕРЖКА ДЕТЕЙ-СИРОТ</a:t>
            </a:r>
            <a:endParaRPr lang="ru-RU" sz="1550" dirty="0"/>
          </a:p>
        </p:txBody>
      </p:sp>
      <p:graphicFrame>
        <p:nvGraphicFramePr>
          <p:cNvPr id="24" name="Диаграмма 23"/>
          <p:cNvGraphicFramePr/>
          <p:nvPr>
            <p:extLst>
              <p:ext uri="{D42A27DB-BD31-4B8C-83A1-F6EECF244321}">
                <p14:modId xmlns:p14="http://schemas.microsoft.com/office/powerpoint/2010/main" val="2253292115"/>
              </p:ext>
            </p:extLst>
          </p:nvPr>
        </p:nvGraphicFramePr>
        <p:xfrm>
          <a:off x="4557255" y="5452047"/>
          <a:ext cx="7208025" cy="1306672"/>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Box 26"/>
          <p:cNvSpPr txBox="1"/>
          <p:nvPr/>
        </p:nvSpPr>
        <p:spPr>
          <a:xfrm>
            <a:off x="562855" y="5688035"/>
            <a:ext cx="3994400" cy="584775"/>
          </a:xfrm>
          <a:prstGeom prst="rect">
            <a:avLst/>
          </a:prstGeom>
          <a:noFill/>
        </p:spPr>
        <p:txBody>
          <a:bodyPr wrap="square" rtlCol="0">
            <a:spAutoFit/>
          </a:bodyPr>
          <a:lstStyle/>
          <a:p>
            <a:pPr algn="ctr"/>
            <a:r>
              <a:rPr lang="ru-RU" sz="1600" b="1" dirty="0">
                <a:solidFill>
                  <a:schemeClr val="accent5">
                    <a:lumMod val="50000"/>
                  </a:schemeClr>
                </a:solidFill>
                <a:latin typeface="Arial" panose="020B0604020202020204" pitchFamily="34" charset="0"/>
                <a:cs typeface="Arial" panose="020B0604020202020204" pitchFamily="34" charset="0"/>
              </a:rPr>
              <a:t>Объем </a:t>
            </a:r>
            <a:r>
              <a:rPr lang="ru-RU" sz="1600" b="1" dirty="0" smtClean="0">
                <a:solidFill>
                  <a:schemeClr val="accent5">
                    <a:lumMod val="50000"/>
                  </a:schemeClr>
                </a:solidFill>
                <a:latin typeface="Arial" panose="020B0604020202020204" pitchFamily="34" charset="0"/>
                <a:cs typeface="Arial" panose="020B0604020202020204" pitchFamily="34" charset="0"/>
              </a:rPr>
              <a:t>финансовых затрат на </a:t>
            </a:r>
            <a:r>
              <a:rPr lang="ru-RU" sz="1600" b="1" dirty="0">
                <a:solidFill>
                  <a:schemeClr val="accent5">
                    <a:lumMod val="50000"/>
                  </a:schemeClr>
                </a:solidFill>
                <a:latin typeface="Arial" panose="020B0604020202020204" pitchFamily="34" charset="0"/>
                <a:cs typeface="Arial" panose="020B0604020202020204" pitchFamily="34" charset="0"/>
              </a:rPr>
              <a:t>реализацию полномочий </a:t>
            </a:r>
            <a:endParaRPr lang="ru-RU" sz="1600" b="1" dirty="0" smtClean="0">
              <a:solidFill>
                <a:schemeClr val="accent5">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2860295"/>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Прямоугольник 32"/>
          <p:cNvSpPr/>
          <p:nvPr/>
        </p:nvSpPr>
        <p:spPr>
          <a:xfrm>
            <a:off x="9071969" y="875172"/>
            <a:ext cx="2829588" cy="1587474"/>
          </a:xfrm>
          <a:prstGeom prst="rect">
            <a:avLst/>
          </a:prstGeom>
          <a:gradFill>
            <a:gsLst>
              <a:gs pos="0">
                <a:srgbClr val="00B9FA">
                  <a:tint val="66000"/>
                  <a:satMod val="160000"/>
                </a:srgbClr>
              </a:gs>
              <a:gs pos="50000">
                <a:srgbClr val="00B9FA">
                  <a:tint val="44500"/>
                  <a:satMod val="160000"/>
                </a:srgbClr>
              </a:gs>
              <a:gs pos="100000">
                <a:srgbClr val="00B9FA">
                  <a:tint val="23500"/>
                  <a:satMod val="160000"/>
                </a:srgb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5">
                  <a:lumMod val="50000"/>
                </a:schemeClr>
              </a:solidFill>
            </a:endParaRPr>
          </a:p>
        </p:txBody>
      </p:sp>
      <p:sp>
        <p:nvSpPr>
          <p:cNvPr id="2" name="Прямоугольник 1"/>
          <p:cNvSpPr/>
          <p:nvPr/>
        </p:nvSpPr>
        <p:spPr>
          <a:xfrm>
            <a:off x="421224" y="379606"/>
            <a:ext cx="8141424" cy="400110"/>
          </a:xfrm>
          <a:prstGeom prst="rect">
            <a:avLst/>
          </a:prstGeom>
        </p:spPr>
        <p:txBody>
          <a:bodyPr wrap="square">
            <a:spAutoFit/>
          </a:bodyPr>
          <a:lstStyle/>
          <a:p>
            <a:r>
              <a:rPr lang="ru-RU" sz="2000" b="1" dirty="0" smtClean="0">
                <a:solidFill>
                  <a:schemeClr val="accent5">
                    <a:lumMod val="50000"/>
                  </a:schemeClr>
                </a:solidFill>
                <a:latin typeface="Arial" panose="020B0604020202020204" pitchFamily="34" charset="0"/>
                <a:cs typeface="Arial" pitchFamily="34" charset="0"/>
              </a:rPr>
              <a:t>ПРЕДОСТАВЛЕНИЕ МЕР СОЦИАЛЬНОЙ ПОДДЕРЖКИ</a:t>
            </a:r>
            <a:endParaRPr lang="ru-RU" sz="2000" b="1" dirty="0">
              <a:solidFill>
                <a:schemeClr val="accent5">
                  <a:lumMod val="50000"/>
                </a:schemeClr>
              </a:solidFill>
              <a:latin typeface="Arial" panose="020B0604020202020204" pitchFamily="34" charset="0"/>
              <a:cs typeface="Arial" pitchFamily="34" charset="0"/>
            </a:endParaRPr>
          </a:p>
        </p:txBody>
      </p:sp>
      <p:sp>
        <p:nvSpPr>
          <p:cNvPr id="7" name="椭圆 1"/>
          <p:cNvSpPr/>
          <p:nvPr/>
        </p:nvSpPr>
        <p:spPr>
          <a:xfrm>
            <a:off x="610257" y="1315131"/>
            <a:ext cx="1322363" cy="1322363"/>
          </a:xfrm>
          <a:prstGeom prst="ellipse">
            <a:avLst/>
          </a:prstGeom>
          <a:solidFill>
            <a:srgbClr val="A7E8FF"/>
          </a:solidFill>
          <a:ln w="12700" cap="flat" cmpd="sng" algn="ctr">
            <a:noFill/>
            <a:prstDash val="solid"/>
            <a:miter lim="800000"/>
          </a:ln>
          <a:effectLst/>
        </p:spPr>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accent5">
                  <a:lumMod val="50000"/>
                </a:schemeClr>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nvGrpSpPr>
          <p:cNvPr id="8" name="组合 30"/>
          <p:cNvGrpSpPr/>
          <p:nvPr/>
        </p:nvGrpSpPr>
        <p:grpSpPr>
          <a:xfrm>
            <a:off x="899445" y="1610499"/>
            <a:ext cx="715939" cy="616299"/>
            <a:chOff x="6715126" y="5464176"/>
            <a:chExt cx="307974" cy="265113"/>
          </a:xfrm>
          <a:solidFill>
            <a:srgbClr val="FFFFFF"/>
          </a:solidFill>
        </p:grpSpPr>
        <p:sp>
          <p:nvSpPr>
            <p:cNvPr id="27" name="Freeform 5"/>
            <p:cNvSpPr>
              <a:spLocks/>
            </p:cNvSpPr>
            <p:nvPr/>
          </p:nvSpPr>
          <p:spPr bwMode="auto">
            <a:xfrm>
              <a:off x="6731000" y="5581651"/>
              <a:ext cx="42862" cy="147638"/>
            </a:xfrm>
            <a:custGeom>
              <a:avLst/>
              <a:gdLst>
                <a:gd name="T0" fmla="*/ 0 w 27"/>
                <a:gd name="T1" fmla="*/ 14 h 93"/>
                <a:gd name="T2" fmla="*/ 0 w 27"/>
                <a:gd name="T3" fmla="*/ 93 h 93"/>
                <a:gd name="T4" fmla="*/ 27 w 27"/>
                <a:gd name="T5" fmla="*/ 93 h 93"/>
                <a:gd name="T6" fmla="*/ 27 w 27"/>
                <a:gd name="T7" fmla="*/ 0 h 93"/>
                <a:gd name="T8" fmla="*/ 5 w 27"/>
                <a:gd name="T9" fmla="*/ 22 h 93"/>
                <a:gd name="T10" fmla="*/ 0 w 27"/>
                <a:gd name="T11" fmla="*/ 14 h 93"/>
              </a:gdLst>
              <a:ahLst/>
              <a:cxnLst>
                <a:cxn ang="0">
                  <a:pos x="T0" y="T1"/>
                </a:cxn>
                <a:cxn ang="0">
                  <a:pos x="T2" y="T3"/>
                </a:cxn>
                <a:cxn ang="0">
                  <a:pos x="T4" y="T5"/>
                </a:cxn>
                <a:cxn ang="0">
                  <a:pos x="T6" y="T7"/>
                </a:cxn>
                <a:cxn ang="0">
                  <a:pos x="T8" y="T9"/>
                </a:cxn>
                <a:cxn ang="0">
                  <a:pos x="T10" y="T11"/>
                </a:cxn>
              </a:cxnLst>
              <a:rect l="0" t="0" r="r" b="b"/>
              <a:pathLst>
                <a:path w="27" h="93">
                  <a:moveTo>
                    <a:pt x="0" y="14"/>
                  </a:moveTo>
                  <a:lnTo>
                    <a:pt x="0" y="93"/>
                  </a:lnTo>
                  <a:lnTo>
                    <a:pt x="27" y="93"/>
                  </a:lnTo>
                  <a:lnTo>
                    <a:pt x="27" y="0"/>
                  </a:lnTo>
                  <a:lnTo>
                    <a:pt x="5" y="22"/>
                  </a:lnTo>
                  <a:lnTo>
                    <a:pt x="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accent5">
                    <a:lumMod val="50000"/>
                  </a:schemeClr>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8" name="Freeform 6"/>
            <p:cNvSpPr>
              <a:spLocks/>
            </p:cNvSpPr>
            <p:nvPr/>
          </p:nvSpPr>
          <p:spPr bwMode="auto">
            <a:xfrm>
              <a:off x="6808788" y="5549901"/>
              <a:ext cx="47625" cy="179388"/>
            </a:xfrm>
            <a:custGeom>
              <a:avLst/>
              <a:gdLst>
                <a:gd name="T0" fmla="*/ 0 w 30"/>
                <a:gd name="T1" fmla="*/ 0 h 113"/>
                <a:gd name="T2" fmla="*/ 0 w 30"/>
                <a:gd name="T3" fmla="*/ 113 h 113"/>
                <a:gd name="T4" fmla="*/ 30 w 30"/>
                <a:gd name="T5" fmla="*/ 113 h 113"/>
                <a:gd name="T6" fmla="*/ 30 w 30"/>
                <a:gd name="T7" fmla="*/ 29 h 113"/>
                <a:gd name="T8" fmla="*/ 0 w 30"/>
                <a:gd name="T9" fmla="*/ 0 h 113"/>
                <a:gd name="T10" fmla="*/ 0 w 30"/>
                <a:gd name="T11" fmla="*/ 0 h 113"/>
              </a:gdLst>
              <a:ahLst/>
              <a:cxnLst>
                <a:cxn ang="0">
                  <a:pos x="T0" y="T1"/>
                </a:cxn>
                <a:cxn ang="0">
                  <a:pos x="T2" y="T3"/>
                </a:cxn>
                <a:cxn ang="0">
                  <a:pos x="T4" y="T5"/>
                </a:cxn>
                <a:cxn ang="0">
                  <a:pos x="T6" y="T7"/>
                </a:cxn>
                <a:cxn ang="0">
                  <a:pos x="T8" y="T9"/>
                </a:cxn>
                <a:cxn ang="0">
                  <a:pos x="T10" y="T11"/>
                </a:cxn>
              </a:cxnLst>
              <a:rect l="0" t="0" r="r" b="b"/>
              <a:pathLst>
                <a:path w="30" h="113">
                  <a:moveTo>
                    <a:pt x="0" y="0"/>
                  </a:moveTo>
                  <a:lnTo>
                    <a:pt x="0" y="113"/>
                  </a:lnTo>
                  <a:lnTo>
                    <a:pt x="30" y="113"/>
                  </a:lnTo>
                  <a:lnTo>
                    <a:pt x="30" y="29"/>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accent5">
                    <a:lumMod val="50000"/>
                  </a:schemeClr>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9" name="Freeform 7"/>
            <p:cNvSpPr>
              <a:spLocks/>
            </p:cNvSpPr>
            <p:nvPr/>
          </p:nvSpPr>
          <p:spPr bwMode="auto">
            <a:xfrm>
              <a:off x="6883400" y="5592763"/>
              <a:ext cx="46037" cy="136525"/>
            </a:xfrm>
            <a:custGeom>
              <a:avLst/>
              <a:gdLst>
                <a:gd name="T0" fmla="*/ 0 w 29"/>
                <a:gd name="T1" fmla="*/ 20 h 86"/>
                <a:gd name="T2" fmla="*/ 0 w 29"/>
                <a:gd name="T3" fmla="*/ 86 h 86"/>
                <a:gd name="T4" fmla="*/ 29 w 29"/>
                <a:gd name="T5" fmla="*/ 86 h 86"/>
                <a:gd name="T6" fmla="*/ 29 w 29"/>
                <a:gd name="T7" fmla="*/ 0 h 86"/>
                <a:gd name="T8" fmla="*/ 5 w 29"/>
                <a:gd name="T9" fmla="*/ 25 h 86"/>
                <a:gd name="T10" fmla="*/ 0 w 29"/>
                <a:gd name="T11" fmla="*/ 20 h 86"/>
              </a:gdLst>
              <a:ahLst/>
              <a:cxnLst>
                <a:cxn ang="0">
                  <a:pos x="T0" y="T1"/>
                </a:cxn>
                <a:cxn ang="0">
                  <a:pos x="T2" y="T3"/>
                </a:cxn>
                <a:cxn ang="0">
                  <a:pos x="T4" y="T5"/>
                </a:cxn>
                <a:cxn ang="0">
                  <a:pos x="T6" y="T7"/>
                </a:cxn>
                <a:cxn ang="0">
                  <a:pos x="T8" y="T9"/>
                </a:cxn>
                <a:cxn ang="0">
                  <a:pos x="T10" y="T11"/>
                </a:cxn>
              </a:cxnLst>
              <a:rect l="0" t="0" r="r" b="b"/>
              <a:pathLst>
                <a:path w="29" h="86">
                  <a:moveTo>
                    <a:pt x="0" y="20"/>
                  </a:moveTo>
                  <a:lnTo>
                    <a:pt x="0" y="86"/>
                  </a:lnTo>
                  <a:lnTo>
                    <a:pt x="29" y="86"/>
                  </a:lnTo>
                  <a:lnTo>
                    <a:pt x="29" y="0"/>
                  </a:lnTo>
                  <a:lnTo>
                    <a:pt x="5" y="25"/>
                  </a:lnTo>
                  <a:lnTo>
                    <a:pt x="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accent5">
                    <a:lumMod val="50000"/>
                  </a:schemeClr>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0" name="Freeform 8"/>
            <p:cNvSpPr>
              <a:spLocks/>
            </p:cNvSpPr>
            <p:nvPr/>
          </p:nvSpPr>
          <p:spPr bwMode="auto">
            <a:xfrm>
              <a:off x="6964363" y="5526088"/>
              <a:ext cx="47625" cy="203200"/>
            </a:xfrm>
            <a:custGeom>
              <a:avLst/>
              <a:gdLst>
                <a:gd name="T0" fmla="*/ 20 w 30"/>
                <a:gd name="T1" fmla="*/ 0 h 128"/>
                <a:gd name="T2" fmla="*/ 0 w 30"/>
                <a:gd name="T3" fmla="*/ 20 h 128"/>
                <a:gd name="T4" fmla="*/ 0 w 30"/>
                <a:gd name="T5" fmla="*/ 128 h 128"/>
                <a:gd name="T6" fmla="*/ 30 w 30"/>
                <a:gd name="T7" fmla="*/ 128 h 128"/>
                <a:gd name="T8" fmla="*/ 30 w 30"/>
                <a:gd name="T9" fmla="*/ 17 h 128"/>
                <a:gd name="T10" fmla="*/ 20 w 30"/>
                <a:gd name="T11" fmla="*/ 17 h 128"/>
                <a:gd name="T12" fmla="*/ 20 w 30"/>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30" h="128">
                  <a:moveTo>
                    <a:pt x="20" y="0"/>
                  </a:moveTo>
                  <a:lnTo>
                    <a:pt x="0" y="20"/>
                  </a:lnTo>
                  <a:lnTo>
                    <a:pt x="0" y="128"/>
                  </a:lnTo>
                  <a:lnTo>
                    <a:pt x="30" y="128"/>
                  </a:lnTo>
                  <a:lnTo>
                    <a:pt x="30" y="17"/>
                  </a:lnTo>
                  <a:lnTo>
                    <a:pt x="20" y="17"/>
                  </a:lnTo>
                  <a:lnTo>
                    <a:pt x="2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accent5">
                    <a:lumMod val="50000"/>
                  </a:schemeClr>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1" name="Freeform 9"/>
            <p:cNvSpPr>
              <a:spLocks/>
            </p:cNvSpPr>
            <p:nvPr/>
          </p:nvSpPr>
          <p:spPr bwMode="auto">
            <a:xfrm>
              <a:off x="6715126" y="5464176"/>
              <a:ext cx="307974" cy="144463"/>
            </a:xfrm>
            <a:custGeom>
              <a:avLst/>
              <a:gdLst>
                <a:gd name="T0" fmla="*/ 152 w 194"/>
                <a:gd name="T1" fmla="*/ 0 h 91"/>
                <a:gd name="T2" fmla="*/ 152 w 194"/>
                <a:gd name="T3" fmla="*/ 7 h 91"/>
                <a:gd name="T4" fmla="*/ 170 w 194"/>
                <a:gd name="T5" fmla="*/ 7 h 91"/>
                <a:gd name="T6" fmla="*/ 113 w 194"/>
                <a:gd name="T7" fmla="*/ 64 h 91"/>
                <a:gd name="T8" fmla="*/ 59 w 194"/>
                <a:gd name="T9" fmla="*/ 10 h 91"/>
                <a:gd name="T10" fmla="*/ 0 w 194"/>
                <a:gd name="T11" fmla="*/ 69 h 91"/>
                <a:gd name="T12" fmla="*/ 13 w 194"/>
                <a:gd name="T13" fmla="*/ 81 h 91"/>
                <a:gd name="T14" fmla="*/ 59 w 194"/>
                <a:gd name="T15" fmla="*/ 37 h 91"/>
                <a:gd name="T16" fmla="*/ 113 w 194"/>
                <a:gd name="T17" fmla="*/ 91 h 91"/>
                <a:gd name="T18" fmla="*/ 184 w 194"/>
                <a:gd name="T19" fmla="*/ 22 h 91"/>
                <a:gd name="T20" fmla="*/ 184 w 194"/>
                <a:gd name="T21" fmla="*/ 44 h 91"/>
                <a:gd name="T22" fmla="*/ 194 w 194"/>
                <a:gd name="T23" fmla="*/ 44 h 91"/>
                <a:gd name="T24" fmla="*/ 194 w 194"/>
                <a:gd name="T25" fmla="*/ 0 h 91"/>
                <a:gd name="T26" fmla="*/ 152 w 194"/>
                <a:gd name="T2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4" h="91">
                  <a:moveTo>
                    <a:pt x="152" y="0"/>
                  </a:moveTo>
                  <a:lnTo>
                    <a:pt x="152" y="7"/>
                  </a:lnTo>
                  <a:lnTo>
                    <a:pt x="170" y="7"/>
                  </a:lnTo>
                  <a:lnTo>
                    <a:pt x="113" y="64"/>
                  </a:lnTo>
                  <a:lnTo>
                    <a:pt x="59" y="10"/>
                  </a:lnTo>
                  <a:lnTo>
                    <a:pt x="0" y="69"/>
                  </a:lnTo>
                  <a:lnTo>
                    <a:pt x="13" y="81"/>
                  </a:lnTo>
                  <a:lnTo>
                    <a:pt x="59" y="37"/>
                  </a:lnTo>
                  <a:lnTo>
                    <a:pt x="113" y="91"/>
                  </a:lnTo>
                  <a:lnTo>
                    <a:pt x="184" y="22"/>
                  </a:lnTo>
                  <a:lnTo>
                    <a:pt x="184" y="44"/>
                  </a:lnTo>
                  <a:lnTo>
                    <a:pt x="194" y="44"/>
                  </a:lnTo>
                  <a:lnTo>
                    <a:pt x="194" y="0"/>
                  </a:lnTo>
                  <a:lnTo>
                    <a:pt x="15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accent5">
                    <a:lumMod val="50000"/>
                  </a:schemeClr>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sp>
        <p:nvSpPr>
          <p:cNvPr id="9" name="TextBox 1"/>
          <p:cNvSpPr txBox="1"/>
          <p:nvPr/>
        </p:nvSpPr>
        <p:spPr>
          <a:xfrm>
            <a:off x="2004000" y="1514257"/>
            <a:ext cx="1118700" cy="369332"/>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smtClean="0">
                <a:ln>
                  <a:noFill/>
                </a:ln>
                <a:solidFill>
                  <a:schemeClr val="accent5">
                    <a:lumMod val="50000"/>
                  </a:schemeClr>
                </a:solidFill>
                <a:effectLst/>
                <a:uLnTx/>
                <a:uFillTx/>
                <a:latin typeface="Arial" panose="020B0604020202020204" pitchFamily="34" charset="0"/>
                <a:cs typeface="Arial" panose="020B0604020202020204" pitchFamily="34" charset="0"/>
              </a:rPr>
              <a:t>2020 год</a:t>
            </a:r>
            <a:endParaRPr kumimoji="0" lang="ru-RU" sz="1800" b="0" i="0" u="none" strike="noStrike" kern="1200" cap="none" spc="0" normalizeH="0" baseline="0" noProof="0" dirty="0">
              <a:ln>
                <a:noFill/>
              </a:ln>
              <a:solidFill>
                <a:schemeClr val="accent5">
                  <a:lumMod val="50000"/>
                </a:schemeClr>
              </a:solidFill>
              <a:effectLst/>
              <a:uLnTx/>
              <a:uFillTx/>
              <a:latin typeface="Arial" panose="020B0604020202020204" pitchFamily="34" charset="0"/>
              <a:cs typeface="Arial" panose="020B0604020202020204" pitchFamily="34" charset="0"/>
            </a:endParaRPr>
          </a:p>
        </p:txBody>
      </p:sp>
      <p:sp>
        <p:nvSpPr>
          <p:cNvPr id="10" name="TextBox 13"/>
          <p:cNvSpPr txBox="1"/>
          <p:nvPr/>
        </p:nvSpPr>
        <p:spPr>
          <a:xfrm>
            <a:off x="2004000" y="2279671"/>
            <a:ext cx="1118700" cy="369332"/>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smtClean="0">
                <a:ln>
                  <a:noFill/>
                </a:ln>
                <a:solidFill>
                  <a:schemeClr val="accent5">
                    <a:lumMod val="50000"/>
                  </a:schemeClr>
                </a:solidFill>
                <a:effectLst/>
                <a:uLnTx/>
                <a:uFillTx/>
                <a:latin typeface="Arial" panose="020B0604020202020204" pitchFamily="34" charset="0"/>
                <a:cs typeface="Arial" panose="020B0604020202020204" pitchFamily="34" charset="0"/>
              </a:rPr>
              <a:t>2021 год</a:t>
            </a:r>
            <a:endParaRPr kumimoji="0" lang="ru-RU" sz="1800" b="0" i="0" u="none" strike="noStrike" kern="1200" cap="none" spc="0" normalizeH="0" baseline="0" noProof="0" dirty="0">
              <a:ln>
                <a:noFill/>
              </a:ln>
              <a:solidFill>
                <a:schemeClr val="accent5">
                  <a:lumMod val="50000"/>
                </a:schemeClr>
              </a:solidFill>
              <a:effectLst/>
              <a:uLnTx/>
              <a:uFillTx/>
              <a:latin typeface="Arial" panose="020B0604020202020204" pitchFamily="34" charset="0"/>
              <a:cs typeface="Arial" panose="020B0604020202020204" pitchFamily="34" charset="0"/>
            </a:endParaRPr>
          </a:p>
        </p:txBody>
      </p:sp>
      <p:sp>
        <p:nvSpPr>
          <p:cNvPr id="11" name="Прямоугольник 10"/>
          <p:cNvSpPr/>
          <p:nvPr/>
        </p:nvSpPr>
        <p:spPr>
          <a:xfrm>
            <a:off x="3122699" y="1514257"/>
            <a:ext cx="2394167" cy="462055"/>
          </a:xfrm>
          <a:prstGeom prst="rect">
            <a:avLst/>
          </a:prstGeom>
          <a:solidFill>
            <a:srgbClr val="0088B8"/>
          </a:solidFill>
          <a:ln w="12700" cap="flat" cmpd="sng" algn="ctr">
            <a:noFill/>
            <a:prstDash val="solid"/>
            <a:miter lim="800000"/>
          </a:ln>
          <a:effectLst/>
        </p:spPr>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rPr>
              <a:t>  958 тыс. человек</a:t>
            </a:r>
            <a:endParaRPr kumimoji="0" lang="ru-RU" sz="16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12" name="Прямоугольник 11"/>
          <p:cNvSpPr/>
          <p:nvPr/>
        </p:nvSpPr>
        <p:spPr>
          <a:xfrm>
            <a:off x="3122699" y="2271451"/>
            <a:ext cx="2789337" cy="462055"/>
          </a:xfrm>
          <a:prstGeom prst="rect">
            <a:avLst/>
          </a:prstGeom>
          <a:solidFill>
            <a:srgbClr val="0088B8"/>
          </a:solidFill>
          <a:ln w="12700" cap="flat" cmpd="sng" algn="ctr">
            <a:noFill/>
            <a:prstDash val="solid"/>
            <a:miter lim="800000"/>
          </a:ln>
          <a:effectLst/>
        </p:spPr>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rPr>
              <a:t>  990 тыс. человек </a:t>
            </a:r>
            <a:endParaRPr kumimoji="0" lang="ru-RU" sz="16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pic>
        <p:nvPicPr>
          <p:cNvPr id="13" name="Рисунок 12"/>
          <p:cNvPicPr>
            <a:picLocks noChangeAspect="1"/>
          </p:cNvPicPr>
          <p:nvPr/>
        </p:nvPicPr>
        <p:blipFill>
          <a:blip r:embed="rId2" cstate="print">
            <a:clrChange>
              <a:clrFrom>
                <a:srgbClr val="FFFFFF"/>
              </a:clrFrom>
              <a:clrTo>
                <a:srgbClr val="FFFFFF">
                  <a:alpha val="0"/>
                </a:srgbClr>
              </a:clrTo>
            </a:clrChange>
            <a:duotone>
              <a:srgbClr val="5ECCF3">
                <a:shade val="45000"/>
                <a:satMod val="135000"/>
              </a:srgbClr>
              <a:prstClr val="white"/>
            </a:duotone>
            <a:extLst>
              <a:ext uri="{28A0092B-C50C-407E-A947-70E740481C1C}">
                <a14:useLocalDpi xmlns:a14="http://schemas.microsoft.com/office/drawing/2010/main" val="0"/>
              </a:ext>
            </a:extLst>
          </a:blip>
          <a:stretch>
            <a:fillRect/>
          </a:stretch>
        </p:blipFill>
        <p:spPr>
          <a:xfrm>
            <a:off x="6221595" y="1675907"/>
            <a:ext cx="2341053" cy="1170526"/>
          </a:xfrm>
          <a:prstGeom prst="rect">
            <a:avLst/>
          </a:prstGeom>
          <a:scene3d>
            <a:camera prst="orthographicFront"/>
            <a:lightRig rig="threePt" dir="t"/>
          </a:scene3d>
          <a:sp3d>
            <a:bevelT/>
          </a:sp3d>
        </p:spPr>
      </p:pic>
      <p:sp>
        <p:nvSpPr>
          <p:cNvPr id="14" name="TextBox 14"/>
          <p:cNvSpPr txBox="1"/>
          <p:nvPr/>
        </p:nvSpPr>
        <p:spPr>
          <a:xfrm>
            <a:off x="667318" y="823090"/>
            <a:ext cx="7107204" cy="400110"/>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2000" b="1" dirty="0" smtClean="0">
                <a:solidFill>
                  <a:schemeClr val="accent5">
                    <a:lumMod val="50000"/>
                  </a:schemeClr>
                </a:solidFill>
                <a:latin typeface="Arial" panose="020B0604020202020204" pitchFamily="34" charset="0"/>
                <a:cs typeface="Arial" panose="020B0604020202020204" pitchFamily="34" charset="0"/>
              </a:rPr>
              <a:t>Число получателей мер социальной поддержки </a:t>
            </a:r>
            <a:endParaRPr lang="ru-RU" sz="2000" b="1" dirty="0">
              <a:solidFill>
                <a:schemeClr val="accent5">
                  <a:lumMod val="50000"/>
                </a:schemeClr>
              </a:solidFill>
              <a:latin typeface="Arial" panose="020B0604020202020204" pitchFamily="34" charset="0"/>
              <a:cs typeface="Arial" panose="020B0604020202020204" pitchFamily="34" charset="0"/>
            </a:endParaRPr>
          </a:p>
        </p:txBody>
      </p:sp>
      <p:sp>
        <p:nvSpPr>
          <p:cNvPr id="15" name="TextBox 20"/>
          <p:cNvSpPr txBox="1"/>
          <p:nvPr/>
        </p:nvSpPr>
        <p:spPr>
          <a:xfrm>
            <a:off x="610257" y="3528966"/>
            <a:ext cx="4584369" cy="1015663"/>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2000" b="1" dirty="0" smtClean="0">
                <a:solidFill>
                  <a:schemeClr val="accent5">
                    <a:lumMod val="50000"/>
                  </a:schemeClr>
                </a:solidFill>
                <a:latin typeface="Arial" panose="020B0604020202020204" pitchFamily="34" charset="0"/>
                <a:cs typeface="Arial" panose="020B0604020202020204" pitchFamily="34" charset="0"/>
              </a:rPr>
              <a:t>Объем финансирования, в т.ч. из средств федерального бюджета Российской Федерации </a:t>
            </a:r>
            <a:endParaRPr lang="ru-RU" sz="2000" b="1" dirty="0">
              <a:solidFill>
                <a:schemeClr val="accent5">
                  <a:lumMod val="50000"/>
                </a:schemeClr>
              </a:solidFill>
              <a:latin typeface="Arial" panose="020B0604020202020204" pitchFamily="34" charset="0"/>
              <a:cs typeface="Arial" panose="020B0604020202020204" pitchFamily="34" charset="0"/>
            </a:endParaRPr>
          </a:p>
        </p:txBody>
      </p:sp>
      <p:grpSp>
        <p:nvGrpSpPr>
          <p:cNvPr id="16" name="Группа 15"/>
          <p:cNvGrpSpPr/>
          <p:nvPr/>
        </p:nvGrpSpPr>
        <p:grpSpPr>
          <a:xfrm>
            <a:off x="4062990" y="3611399"/>
            <a:ext cx="3440523" cy="2815852"/>
            <a:chOff x="3572846" y="1135548"/>
            <a:chExt cx="5124528" cy="4303177"/>
          </a:xfrm>
        </p:grpSpPr>
        <p:grpSp>
          <p:nvGrpSpPr>
            <p:cNvPr id="21" name="组合 8">
              <a:extLst>
                <a:ext uri="{FF2B5EF4-FFF2-40B4-BE49-F238E27FC236}">
                  <a16:creationId xmlns:lc="http://schemas.openxmlformats.org/drawingml/2006/lockedCanvas" xmlns="" xmlns:a16="http://schemas.microsoft.com/office/drawing/2014/main" id="{B413A960-BE88-4340-A821-548ADCC76E2E}"/>
                </a:ext>
              </a:extLst>
            </p:cNvPr>
            <p:cNvGrpSpPr/>
            <p:nvPr/>
          </p:nvGrpSpPr>
          <p:grpSpPr>
            <a:xfrm>
              <a:off x="5258375" y="1135548"/>
              <a:ext cx="3438999" cy="2548394"/>
              <a:chOff x="5377231" y="1504222"/>
              <a:chExt cx="3518278" cy="2548394"/>
            </a:xfrm>
          </p:grpSpPr>
          <p:sp>
            <p:nvSpPr>
              <p:cNvPr id="25" name="任意多边形 22">
                <a:extLst>
                  <a:ext uri="{FF2B5EF4-FFF2-40B4-BE49-F238E27FC236}">
                    <a16:creationId xmlns:lc="http://schemas.openxmlformats.org/drawingml/2006/lockedCanvas" xmlns="" xmlns:a16="http://schemas.microsoft.com/office/drawing/2014/main" id="{6078C745-3D1A-4719-8165-C5AB7CAE7A84}"/>
                  </a:ext>
                </a:extLst>
              </p:cNvPr>
              <p:cNvSpPr/>
              <p:nvPr/>
            </p:nvSpPr>
            <p:spPr>
              <a:xfrm>
                <a:off x="5377231" y="1504222"/>
                <a:ext cx="3518278" cy="2056009"/>
              </a:xfrm>
              <a:custGeom>
                <a:avLst/>
                <a:gdLst>
                  <a:gd name="connsiteX0" fmla="*/ 2094002 w 3002464"/>
                  <a:gd name="connsiteY0" fmla="*/ 0 h 1816925"/>
                  <a:gd name="connsiteX1" fmla="*/ 3002464 w 3002464"/>
                  <a:gd name="connsiteY1" fmla="*/ 908463 h 1816925"/>
                  <a:gd name="connsiteX2" fmla="*/ 2094002 w 3002464"/>
                  <a:gd name="connsiteY2" fmla="*/ 1816925 h 1816925"/>
                  <a:gd name="connsiteX3" fmla="*/ 2094002 w 3002464"/>
                  <a:gd name="connsiteY3" fmla="*/ 1493322 h 1816925"/>
                  <a:gd name="connsiteX4" fmla="*/ 0 w 3002464"/>
                  <a:gd name="connsiteY4" fmla="*/ 1493322 h 1816925"/>
                  <a:gd name="connsiteX5" fmla="*/ 1170103 w 3002464"/>
                  <a:gd name="connsiteY5" fmla="*/ 323603 h 1816925"/>
                  <a:gd name="connsiteX6" fmla="*/ 2094002 w 3002464"/>
                  <a:gd name="connsiteY6" fmla="*/ 323603 h 181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2464" h="1816925">
                    <a:moveTo>
                      <a:pt x="2094002" y="0"/>
                    </a:moveTo>
                    <a:lnTo>
                      <a:pt x="3002464" y="908463"/>
                    </a:lnTo>
                    <a:lnTo>
                      <a:pt x="2094002" y="1816925"/>
                    </a:lnTo>
                    <a:lnTo>
                      <a:pt x="2094002" y="1493322"/>
                    </a:lnTo>
                    <a:lnTo>
                      <a:pt x="0" y="1493322"/>
                    </a:lnTo>
                    <a:lnTo>
                      <a:pt x="1170103" y="323603"/>
                    </a:lnTo>
                    <a:lnTo>
                      <a:pt x="2094002" y="323603"/>
                    </a:lnTo>
                    <a:close/>
                  </a:path>
                </a:pathLst>
              </a:custGeom>
              <a:solidFill>
                <a:srgbClr val="00A7E2"/>
              </a:solidFill>
              <a:ln w="12700" cap="flat" cmpd="sng" algn="ctr">
                <a:noFill/>
                <a:prstDash val="solid"/>
                <a:miter lim="800000"/>
              </a:ln>
              <a:effectLst/>
            </p:spPr>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accent5">
                      <a:lumMod val="50000"/>
                    </a:schemeClr>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6" name="直角三角形 11">
                <a:extLst>
                  <a:ext uri="{FF2B5EF4-FFF2-40B4-BE49-F238E27FC236}">
                    <a16:creationId xmlns:lc="http://schemas.openxmlformats.org/drawingml/2006/lockedCanvas" xmlns="" xmlns:a16="http://schemas.microsoft.com/office/drawing/2014/main" id="{9B6A09DA-FEF9-4DD6-B31F-128E66EF9C10}"/>
                  </a:ext>
                </a:extLst>
              </p:cNvPr>
              <p:cNvSpPr/>
              <p:nvPr/>
            </p:nvSpPr>
            <p:spPr>
              <a:xfrm flipV="1">
                <a:off x="5388248" y="3186171"/>
                <a:ext cx="716952" cy="866445"/>
              </a:xfrm>
              <a:prstGeom prst="rtTriangle">
                <a:avLst/>
              </a:prstGeom>
              <a:solidFill>
                <a:srgbClr val="0085B4"/>
              </a:solidFill>
              <a:ln w="12700" cap="flat" cmpd="sng" algn="ctr">
                <a:noFill/>
                <a:prstDash val="solid"/>
                <a:miter lim="800000"/>
              </a:ln>
              <a:effectLst/>
            </p:spPr>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accent5">
                      <a:lumMod val="50000"/>
                    </a:schemeClr>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grpSp>
          <p:nvGrpSpPr>
            <p:cNvPr id="22" name="组合 13">
              <a:extLst>
                <a:ext uri="{FF2B5EF4-FFF2-40B4-BE49-F238E27FC236}">
                  <a16:creationId xmlns:lc="http://schemas.openxmlformats.org/drawingml/2006/lockedCanvas" xmlns="" xmlns:a16="http://schemas.microsoft.com/office/drawing/2014/main" id="{9A2178EF-36C8-46F1-A687-D64C60A975FD}"/>
                </a:ext>
              </a:extLst>
            </p:cNvPr>
            <p:cNvGrpSpPr/>
            <p:nvPr/>
          </p:nvGrpSpPr>
          <p:grpSpPr>
            <a:xfrm flipH="1" flipV="1">
              <a:off x="3572846" y="3037562"/>
              <a:ext cx="3539784" cy="2401163"/>
              <a:chOff x="5038322" y="1578557"/>
              <a:chExt cx="3621386" cy="2401163"/>
            </a:xfrm>
          </p:grpSpPr>
          <p:sp>
            <p:nvSpPr>
              <p:cNvPr id="23" name="任意多边形 27">
                <a:extLst>
                  <a:ext uri="{FF2B5EF4-FFF2-40B4-BE49-F238E27FC236}">
                    <a16:creationId xmlns:lc="http://schemas.openxmlformats.org/drawingml/2006/lockedCanvas" xmlns="" xmlns:a16="http://schemas.microsoft.com/office/drawing/2014/main" id="{F8224447-8FEC-464C-B99A-493155935136}"/>
                  </a:ext>
                </a:extLst>
              </p:cNvPr>
              <p:cNvSpPr/>
              <p:nvPr/>
            </p:nvSpPr>
            <p:spPr>
              <a:xfrm>
                <a:off x="5038322" y="1578557"/>
                <a:ext cx="3621386" cy="2053935"/>
              </a:xfrm>
              <a:custGeom>
                <a:avLst/>
                <a:gdLst>
                  <a:gd name="connsiteX0" fmla="*/ 2094002 w 3002464"/>
                  <a:gd name="connsiteY0" fmla="*/ 0 h 1816925"/>
                  <a:gd name="connsiteX1" fmla="*/ 3002464 w 3002464"/>
                  <a:gd name="connsiteY1" fmla="*/ 908463 h 1816925"/>
                  <a:gd name="connsiteX2" fmla="*/ 2094002 w 3002464"/>
                  <a:gd name="connsiteY2" fmla="*/ 1816925 h 1816925"/>
                  <a:gd name="connsiteX3" fmla="*/ 2094002 w 3002464"/>
                  <a:gd name="connsiteY3" fmla="*/ 1493322 h 1816925"/>
                  <a:gd name="connsiteX4" fmla="*/ 0 w 3002464"/>
                  <a:gd name="connsiteY4" fmla="*/ 1493322 h 1816925"/>
                  <a:gd name="connsiteX5" fmla="*/ 1170103 w 3002464"/>
                  <a:gd name="connsiteY5" fmla="*/ 323603 h 1816925"/>
                  <a:gd name="connsiteX6" fmla="*/ 2094002 w 3002464"/>
                  <a:gd name="connsiteY6" fmla="*/ 323603 h 181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2464" h="1816925">
                    <a:moveTo>
                      <a:pt x="2094002" y="0"/>
                    </a:moveTo>
                    <a:lnTo>
                      <a:pt x="3002464" y="908463"/>
                    </a:lnTo>
                    <a:lnTo>
                      <a:pt x="2094002" y="1816925"/>
                    </a:lnTo>
                    <a:lnTo>
                      <a:pt x="2094002" y="1493322"/>
                    </a:lnTo>
                    <a:lnTo>
                      <a:pt x="0" y="1493322"/>
                    </a:lnTo>
                    <a:lnTo>
                      <a:pt x="1170103" y="323603"/>
                    </a:lnTo>
                    <a:lnTo>
                      <a:pt x="2094002" y="323603"/>
                    </a:lnTo>
                    <a:close/>
                  </a:path>
                </a:pathLst>
              </a:custGeom>
              <a:solidFill>
                <a:srgbClr val="0079A4"/>
              </a:solidFill>
              <a:ln w="12700" cap="flat" cmpd="sng" algn="ctr">
                <a:noFill/>
                <a:prstDash val="solid"/>
                <a:miter lim="800000"/>
              </a:ln>
              <a:effectLst/>
            </p:spPr>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accent5">
                      <a:lumMod val="50000"/>
                    </a:schemeClr>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4" name="直角三角形 16">
                <a:extLst>
                  <a:ext uri="{FF2B5EF4-FFF2-40B4-BE49-F238E27FC236}">
                    <a16:creationId xmlns:lc="http://schemas.openxmlformats.org/drawingml/2006/lockedCanvas" xmlns="" xmlns:a16="http://schemas.microsoft.com/office/drawing/2014/main" id="{BB9B2C82-C9D3-4FAB-893A-3F028A496BD0}"/>
                  </a:ext>
                </a:extLst>
              </p:cNvPr>
              <p:cNvSpPr/>
              <p:nvPr/>
            </p:nvSpPr>
            <p:spPr>
              <a:xfrm flipV="1">
                <a:off x="5038322" y="3271682"/>
                <a:ext cx="803812" cy="708038"/>
              </a:xfrm>
              <a:prstGeom prst="rtTriangle">
                <a:avLst/>
              </a:prstGeom>
              <a:solidFill>
                <a:srgbClr val="00506C"/>
              </a:solidFill>
              <a:ln w="12700" cap="flat" cmpd="sng" algn="ctr">
                <a:noFill/>
                <a:prstDash val="solid"/>
                <a:miter lim="800000"/>
              </a:ln>
              <a:effectLst/>
            </p:spPr>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accent5">
                      <a:lumMod val="50000"/>
                    </a:schemeClr>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grpSp>
      <p:sp>
        <p:nvSpPr>
          <p:cNvPr id="17" name="Прямоугольник 16"/>
          <p:cNvSpPr/>
          <p:nvPr/>
        </p:nvSpPr>
        <p:spPr>
          <a:xfrm>
            <a:off x="7774522" y="3687622"/>
            <a:ext cx="3848100" cy="1692771"/>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0"/>
              </a:spcAft>
            </a:pPr>
            <a:r>
              <a:rPr lang="ru-RU" sz="2400" b="1"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37,3 млрд рублей, </a:t>
            </a:r>
          </a:p>
          <a:p>
            <a:pPr>
              <a:spcAft>
                <a:spcPts val="0"/>
              </a:spcAft>
            </a:pPr>
            <a:r>
              <a:rPr lang="ru-RU" sz="1600"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20,7 млрд </a:t>
            </a:r>
            <a:r>
              <a:rPr lang="ru-RU" sz="16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руб. – средства федерального бюджета Российской </a:t>
            </a:r>
            <a:r>
              <a:rPr lang="ru-RU" sz="1600"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Федерации</a:t>
            </a:r>
          </a:p>
          <a:p>
            <a:pPr>
              <a:spcAft>
                <a:spcPts val="0"/>
              </a:spcAft>
            </a:pPr>
            <a:r>
              <a:rPr lang="ru-RU" sz="1600"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16,6 млрд </a:t>
            </a:r>
            <a:r>
              <a:rPr lang="ru-RU" sz="16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руб. – </a:t>
            </a:r>
            <a:r>
              <a:rPr lang="ru-RU" sz="1600"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средства областного </a:t>
            </a:r>
            <a:r>
              <a:rPr lang="ru-RU" sz="16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бюджета Новосибирской </a:t>
            </a:r>
            <a:r>
              <a:rPr lang="ru-RU" sz="1600"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области</a:t>
            </a:r>
            <a:endParaRPr lang="ru-RU" sz="16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18" name="Прямоугольник 17"/>
          <p:cNvSpPr/>
          <p:nvPr/>
        </p:nvSpPr>
        <p:spPr>
          <a:xfrm>
            <a:off x="346328" y="5380393"/>
            <a:ext cx="3716662" cy="461665"/>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0"/>
              </a:spcAft>
            </a:pPr>
            <a:r>
              <a:rPr lang="ru-RU" sz="2400" b="1"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31,5</a:t>
            </a:r>
            <a:r>
              <a:rPr lang="ru-RU" sz="2400" b="1"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 </a:t>
            </a:r>
            <a:r>
              <a:rPr lang="ru-RU" sz="2400" b="1"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млрд рублей</a:t>
            </a:r>
          </a:p>
        </p:txBody>
      </p:sp>
      <p:sp>
        <p:nvSpPr>
          <p:cNvPr id="19" name="TextBox 32"/>
          <p:cNvSpPr txBox="1"/>
          <p:nvPr/>
        </p:nvSpPr>
        <p:spPr>
          <a:xfrm>
            <a:off x="5912037" y="3935629"/>
            <a:ext cx="1233835" cy="646331"/>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3600" b="1" i="0" u="none" strike="noStrike" kern="120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rPr>
              <a:t>2021</a:t>
            </a:r>
            <a:endParaRPr kumimoji="0" lang="ru-RU" sz="36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20" name="TextBox 35"/>
          <p:cNvSpPr txBox="1"/>
          <p:nvPr/>
        </p:nvSpPr>
        <p:spPr>
          <a:xfrm>
            <a:off x="4438524" y="5432072"/>
            <a:ext cx="1233835" cy="646331"/>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3600" b="1" i="0" u="none" strike="noStrike" kern="120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rPr>
              <a:t>2020</a:t>
            </a:r>
            <a:endParaRPr kumimoji="0" lang="ru-RU" sz="36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32" name="Прямоугольник 31"/>
          <p:cNvSpPr/>
          <p:nvPr/>
        </p:nvSpPr>
        <p:spPr>
          <a:xfrm>
            <a:off x="9238427" y="1153216"/>
            <a:ext cx="2496672" cy="1077218"/>
          </a:xfrm>
          <a:prstGeom prst="rect">
            <a:avLst/>
          </a:prstGeom>
        </p:spPr>
        <p:txBody>
          <a:bodyPr wrap="square">
            <a:spAutoFit/>
          </a:bodyPr>
          <a:lstStyle/>
          <a:p>
            <a:pPr algn="ctr"/>
            <a:r>
              <a:rPr lang="ru-RU" sz="1600"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С 2019 года количество </a:t>
            </a:r>
            <a:r>
              <a:rPr lang="ru-RU" sz="16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получателей мер социальной поддержки увеличилось на </a:t>
            </a:r>
            <a:r>
              <a:rPr lang="ru-RU" sz="1600"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14,2% </a:t>
            </a:r>
            <a:endParaRPr lang="ru-RU" sz="1600" dirty="0">
              <a:solidFill>
                <a:schemeClr val="accent5">
                  <a:lumMod val="50000"/>
                </a:schemeClr>
              </a:solidFill>
              <a:latin typeface="Arial" panose="020B0604020202020204" pitchFamily="34" charset="0"/>
              <a:cs typeface="Arial" panose="020B0604020202020204" pitchFamily="34" charset="0"/>
            </a:endParaRPr>
          </a:p>
        </p:txBody>
      </p:sp>
      <p:sp>
        <p:nvSpPr>
          <p:cNvPr id="34" name="TextBox 33"/>
          <p:cNvSpPr txBox="1"/>
          <p:nvPr/>
        </p:nvSpPr>
        <p:spPr>
          <a:xfrm>
            <a:off x="0" y="-3918"/>
            <a:ext cx="12192000" cy="276999"/>
          </a:xfrm>
          <a:prstGeom prst="rect">
            <a:avLst/>
          </a:prstGeom>
          <a:solidFill>
            <a:srgbClr val="28659C"/>
          </a:solidFill>
        </p:spPr>
        <p:txBody>
          <a:bodyPr wrap="square" rtlCol="0">
            <a:spAutoFit/>
          </a:bodyPr>
          <a:lstStyle/>
          <a:p>
            <a:pPr algn="r"/>
            <a:r>
              <a:rPr lang="ru-RU" sz="1200" b="1" dirty="0" smtClean="0">
                <a:solidFill>
                  <a:schemeClr val="bg1"/>
                </a:solidFill>
                <a:latin typeface="Arial" panose="020B0604020202020204" pitchFamily="34" charset="0"/>
                <a:cs typeface="Arial" panose="020B0604020202020204" pitchFamily="34" charset="0"/>
              </a:rPr>
              <a:t>КОЛЛЕГИЯ МИНИСТЕРСТВА ТРУДА И СОЦИАЛЬНОГО РАЗВИТИЯ НОВОСИБИРСКОЙ ОБЛАСТИ</a:t>
            </a:r>
            <a:endParaRPr lang="ru-RU" sz="1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8577394"/>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ятиугольник 7"/>
          <p:cNvSpPr/>
          <p:nvPr/>
        </p:nvSpPr>
        <p:spPr>
          <a:xfrm>
            <a:off x="839142" y="949330"/>
            <a:ext cx="6650183" cy="758542"/>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Arial" panose="020B0604020202020204" pitchFamily="34" charset="0"/>
                <a:ea typeface="Calibri" panose="020F0502020204030204" pitchFamily="34" charset="0"/>
                <a:cs typeface="Arial" panose="020B0604020202020204" pitchFamily="34" charset="0"/>
              </a:rPr>
              <a:t>ГКУ НСО «Центр социальной поддержки </a:t>
            </a:r>
            <a:endParaRPr lang="ru-RU" dirty="0" smtClean="0">
              <a:latin typeface="Arial" panose="020B0604020202020204" pitchFamily="34" charset="0"/>
              <a:ea typeface="Calibri" panose="020F0502020204030204" pitchFamily="34" charset="0"/>
              <a:cs typeface="Arial" panose="020B0604020202020204" pitchFamily="34" charset="0"/>
            </a:endParaRPr>
          </a:p>
          <a:p>
            <a:pPr algn="ctr"/>
            <a:r>
              <a:rPr lang="ru-RU" dirty="0" smtClean="0">
                <a:latin typeface="Arial" panose="020B0604020202020204" pitchFamily="34" charset="0"/>
                <a:ea typeface="Calibri" panose="020F0502020204030204" pitchFamily="34" charset="0"/>
                <a:cs typeface="Arial" panose="020B0604020202020204" pitchFamily="34" charset="0"/>
              </a:rPr>
              <a:t>населения г</a:t>
            </a:r>
            <a:r>
              <a:rPr lang="ru-RU" dirty="0">
                <a:latin typeface="Arial" panose="020B0604020202020204" pitchFamily="34" charset="0"/>
                <a:ea typeface="Calibri" panose="020F0502020204030204" pitchFamily="34" charset="0"/>
                <a:cs typeface="Arial" panose="020B0604020202020204" pitchFamily="34" charset="0"/>
              </a:rPr>
              <a:t>. Новосибирска»</a:t>
            </a:r>
            <a:endParaRPr lang="ru-RU" dirty="0">
              <a:latin typeface="Arial" panose="020B0604020202020204" pitchFamily="34" charset="0"/>
              <a:cs typeface="Arial" panose="020B0604020202020204" pitchFamily="34" charset="0"/>
            </a:endParaRPr>
          </a:p>
        </p:txBody>
      </p:sp>
      <p:sp>
        <p:nvSpPr>
          <p:cNvPr id="14" name="Прямоугольник 13"/>
          <p:cNvSpPr/>
          <p:nvPr/>
        </p:nvSpPr>
        <p:spPr>
          <a:xfrm>
            <a:off x="2096871" y="1828928"/>
            <a:ext cx="4816548" cy="408711"/>
          </a:xfrm>
          <a:prstGeom prst="rect">
            <a:avLst/>
          </a:prstGeom>
          <a:gradFill>
            <a:gsLst>
              <a:gs pos="100000">
                <a:schemeClr val="accent1">
                  <a:lumMod val="60000"/>
                  <a:lumOff val="40000"/>
                </a:schemeClr>
              </a:gs>
              <a:gs pos="1000">
                <a:schemeClr val="accent1">
                  <a:lumMod val="20000"/>
                  <a:lumOff val="80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a:solidFill>
                  <a:schemeClr val="accent5">
                    <a:lumMod val="50000"/>
                  </a:schemeClr>
                </a:solidFill>
                <a:latin typeface="Arial" panose="020B0604020202020204" pitchFamily="34" charset="0"/>
                <a:cs typeface="Arial" panose="020B0604020202020204" pitchFamily="34" charset="0"/>
              </a:rPr>
              <a:t>Клиентская служба Железнодорожного района</a:t>
            </a:r>
          </a:p>
        </p:txBody>
      </p:sp>
      <p:sp>
        <p:nvSpPr>
          <p:cNvPr id="24" name="Прямоугольник 23"/>
          <p:cNvSpPr/>
          <p:nvPr/>
        </p:nvSpPr>
        <p:spPr>
          <a:xfrm>
            <a:off x="2096871" y="2355398"/>
            <a:ext cx="4816548" cy="408711"/>
          </a:xfrm>
          <a:prstGeom prst="rect">
            <a:avLst/>
          </a:prstGeom>
          <a:gradFill>
            <a:gsLst>
              <a:gs pos="100000">
                <a:schemeClr val="accent1">
                  <a:lumMod val="60000"/>
                  <a:lumOff val="40000"/>
                </a:schemeClr>
              </a:gs>
              <a:gs pos="1000">
                <a:schemeClr val="accent1">
                  <a:lumMod val="20000"/>
                  <a:lumOff val="80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a:solidFill>
                  <a:schemeClr val="accent5">
                    <a:lumMod val="50000"/>
                  </a:schemeClr>
                </a:solidFill>
                <a:latin typeface="Arial" panose="020B0604020202020204" pitchFamily="34" charset="0"/>
                <a:cs typeface="Arial" panose="020B0604020202020204" pitchFamily="34" charset="0"/>
              </a:rPr>
              <a:t>Клиентская служба </a:t>
            </a:r>
            <a:r>
              <a:rPr lang="ru-RU" sz="1600" dirty="0" err="1" smtClean="0">
                <a:solidFill>
                  <a:schemeClr val="accent5">
                    <a:lumMod val="50000"/>
                  </a:schemeClr>
                </a:solidFill>
                <a:latin typeface="Arial" panose="020B0604020202020204" pitchFamily="34" charset="0"/>
                <a:cs typeface="Arial" panose="020B0604020202020204" pitchFamily="34" charset="0"/>
              </a:rPr>
              <a:t>Заельцовского</a:t>
            </a:r>
            <a:r>
              <a:rPr lang="ru-RU" sz="1600" dirty="0" smtClean="0">
                <a:solidFill>
                  <a:schemeClr val="accent5">
                    <a:lumMod val="50000"/>
                  </a:schemeClr>
                </a:solidFill>
                <a:latin typeface="Arial" panose="020B0604020202020204" pitchFamily="34" charset="0"/>
                <a:cs typeface="Arial" panose="020B0604020202020204" pitchFamily="34" charset="0"/>
              </a:rPr>
              <a:t> </a:t>
            </a:r>
            <a:r>
              <a:rPr lang="ru-RU" sz="1600" dirty="0">
                <a:solidFill>
                  <a:schemeClr val="accent5">
                    <a:lumMod val="50000"/>
                  </a:schemeClr>
                </a:solidFill>
                <a:latin typeface="Arial" panose="020B0604020202020204" pitchFamily="34" charset="0"/>
                <a:cs typeface="Arial" panose="020B0604020202020204" pitchFamily="34" charset="0"/>
              </a:rPr>
              <a:t>района</a:t>
            </a:r>
          </a:p>
        </p:txBody>
      </p:sp>
      <p:sp>
        <p:nvSpPr>
          <p:cNvPr id="25" name="Прямоугольник 24"/>
          <p:cNvSpPr/>
          <p:nvPr/>
        </p:nvSpPr>
        <p:spPr>
          <a:xfrm>
            <a:off x="2096871" y="2840305"/>
            <a:ext cx="4816548" cy="408711"/>
          </a:xfrm>
          <a:prstGeom prst="rect">
            <a:avLst/>
          </a:prstGeom>
          <a:gradFill>
            <a:gsLst>
              <a:gs pos="100000">
                <a:schemeClr val="accent1">
                  <a:lumMod val="60000"/>
                  <a:lumOff val="40000"/>
                </a:schemeClr>
              </a:gs>
              <a:gs pos="1000">
                <a:schemeClr val="accent1">
                  <a:lumMod val="20000"/>
                  <a:lumOff val="80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a:solidFill>
                  <a:schemeClr val="accent5">
                    <a:lumMod val="50000"/>
                  </a:schemeClr>
                </a:solidFill>
                <a:latin typeface="Arial" panose="020B0604020202020204" pitchFamily="34" charset="0"/>
                <a:cs typeface="Arial" panose="020B0604020202020204" pitchFamily="34" charset="0"/>
              </a:rPr>
              <a:t>Клиентская служба </a:t>
            </a:r>
            <a:r>
              <a:rPr lang="ru-RU" sz="1600" dirty="0" smtClean="0">
                <a:solidFill>
                  <a:schemeClr val="accent5">
                    <a:lumMod val="50000"/>
                  </a:schemeClr>
                </a:solidFill>
                <a:latin typeface="Arial" panose="020B0604020202020204" pitchFamily="34" charset="0"/>
                <a:cs typeface="Arial" panose="020B0604020202020204" pitchFamily="34" charset="0"/>
              </a:rPr>
              <a:t>Калининского </a:t>
            </a:r>
            <a:r>
              <a:rPr lang="ru-RU" sz="1600" dirty="0">
                <a:solidFill>
                  <a:schemeClr val="accent5">
                    <a:lumMod val="50000"/>
                  </a:schemeClr>
                </a:solidFill>
                <a:latin typeface="Arial" panose="020B0604020202020204" pitchFamily="34" charset="0"/>
                <a:cs typeface="Arial" panose="020B0604020202020204" pitchFamily="34" charset="0"/>
              </a:rPr>
              <a:t>района</a:t>
            </a:r>
          </a:p>
        </p:txBody>
      </p:sp>
      <p:sp>
        <p:nvSpPr>
          <p:cNvPr id="26" name="Прямоугольник 25"/>
          <p:cNvSpPr/>
          <p:nvPr/>
        </p:nvSpPr>
        <p:spPr>
          <a:xfrm>
            <a:off x="2096871" y="3325208"/>
            <a:ext cx="4816548" cy="408711"/>
          </a:xfrm>
          <a:prstGeom prst="rect">
            <a:avLst/>
          </a:prstGeom>
          <a:gradFill>
            <a:gsLst>
              <a:gs pos="100000">
                <a:schemeClr val="accent1">
                  <a:lumMod val="60000"/>
                  <a:lumOff val="40000"/>
                </a:schemeClr>
              </a:gs>
              <a:gs pos="1000">
                <a:schemeClr val="accent1">
                  <a:lumMod val="20000"/>
                  <a:lumOff val="80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a:solidFill>
                  <a:schemeClr val="accent5">
                    <a:lumMod val="50000"/>
                  </a:schemeClr>
                </a:solidFill>
                <a:latin typeface="Arial" panose="020B0604020202020204" pitchFamily="34" charset="0"/>
                <a:cs typeface="Arial" panose="020B0604020202020204" pitchFamily="34" charset="0"/>
              </a:rPr>
              <a:t>Клиентская служба </a:t>
            </a:r>
            <a:r>
              <a:rPr lang="ru-RU" sz="1600" dirty="0" smtClean="0">
                <a:solidFill>
                  <a:schemeClr val="accent5">
                    <a:lumMod val="50000"/>
                  </a:schemeClr>
                </a:solidFill>
                <a:latin typeface="Arial" panose="020B0604020202020204" pitchFamily="34" charset="0"/>
                <a:cs typeface="Arial" panose="020B0604020202020204" pitchFamily="34" charset="0"/>
              </a:rPr>
              <a:t>Кировского </a:t>
            </a:r>
            <a:r>
              <a:rPr lang="ru-RU" sz="1600" dirty="0">
                <a:solidFill>
                  <a:schemeClr val="accent5">
                    <a:lumMod val="50000"/>
                  </a:schemeClr>
                </a:solidFill>
                <a:latin typeface="Arial" panose="020B0604020202020204" pitchFamily="34" charset="0"/>
                <a:cs typeface="Arial" panose="020B0604020202020204" pitchFamily="34" charset="0"/>
              </a:rPr>
              <a:t>района</a:t>
            </a:r>
          </a:p>
        </p:txBody>
      </p:sp>
      <p:sp>
        <p:nvSpPr>
          <p:cNvPr id="27" name="Прямоугольник 26"/>
          <p:cNvSpPr/>
          <p:nvPr/>
        </p:nvSpPr>
        <p:spPr>
          <a:xfrm>
            <a:off x="2096871" y="3796262"/>
            <a:ext cx="4816548" cy="408711"/>
          </a:xfrm>
          <a:prstGeom prst="rect">
            <a:avLst/>
          </a:prstGeom>
          <a:gradFill>
            <a:gsLst>
              <a:gs pos="100000">
                <a:schemeClr val="accent1">
                  <a:lumMod val="60000"/>
                  <a:lumOff val="40000"/>
                </a:schemeClr>
              </a:gs>
              <a:gs pos="1000">
                <a:schemeClr val="accent1">
                  <a:lumMod val="20000"/>
                  <a:lumOff val="80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a:solidFill>
                  <a:schemeClr val="accent5">
                    <a:lumMod val="50000"/>
                  </a:schemeClr>
                </a:solidFill>
                <a:latin typeface="Arial" panose="020B0604020202020204" pitchFamily="34" charset="0"/>
                <a:cs typeface="Arial" panose="020B0604020202020204" pitchFamily="34" charset="0"/>
              </a:rPr>
              <a:t>Клиентская служба </a:t>
            </a:r>
            <a:r>
              <a:rPr lang="ru-RU" sz="1600" dirty="0" smtClean="0">
                <a:solidFill>
                  <a:schemeClr val="accent5">
                    <a:lumMod val="50000"/>
                  </a:schemeClr>
                </a:solidFill>
                <a:latin typeface="Arial" panose="020B0604020202020204" pitchFamily="34" charset="0"/>
                <a:cs typeface="Arial" panose="020B0604020202020204" pitchFamily="34" charset="0"/>
              </a:rPr>
              <a:t>Ленинского </a:t>
            </a:r>
            <a:r>
              <a:rPr lang="ru-RU" sz="1600" dirty="0">
                <a:solidFill>
                  <a:schemeClr val="accent5">
                    <a:lumMod val="50000"/>
                  </a:schemeClr>
                </a:solidFill>
                <a:latin typeface="Arial" panose="020B0604020202020204" pitchFamily="34" charset="0"/>
                <a:cs typeface="Arial" panose="020B0604020202020204" pitchFamily="34" charset="0"/>
              </a:rPr>
              <a:t>района</a:t>
            </a:r>
          </a:p>
        </p:txBody>
      </p:sp>
      <p:sp>
        <p:nvSpPr>
          <p:cNvPr id="28" name="Прямоугольник 27"/>
          <p:cNvSpPr/>
          <p:nvPr/>
        </p:nvSpPr>
        <p:spPr>
          <a:xfrm>
            <a:off x="2096871" y="4267316"/>
            <a:ext cx="4816548" cy="408711"/>
          </a:xfrm>
          <a:prstGeom prst="rect">
            <a:avLst/>
          </a:prstGeom>
          <a:gradFill>
            <a:gsLst>
              <a:gs pos="100000">
                <a:schemeClr val="accent1">
                  <a:lumMod val="60000"/>
                  <a:lumOff val="40000"/>
                </a:schemeClr>
              </a:gs>
              <a:gs pos="1000">
                <a:schemeClr val="accent1">
                  <a:lumMod val="20000"/>
                  <a:lumOff val="80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a:solidFill>
                  <a:schemeClr val="accent5">
                    <a:lumMod val="50000"/>
                  </a:schemeClr>
                </a:solidFill>
                <a:latin typeface="Arial" panose="020B0604020202020204" pitchFamily="34" charset="0"/>
                <a:cs typeface="Arial" panose="020B0604020202020204" pitchFamily="34" charset="0"/>
              </a:rPr>
              <a:t>Клиентская служба </a:t>
            </a:r>
            <a:r>
              <a:rPr lang="ru-RU" sz="1600" dirty="0" smtClean="0">
                <a:solidFill>
                  <a:schemeClr val="accent5">
                    <a:lumMod val="50000"/>
                  </a:schemeClr>
                </a:solidFill>
                <a:latin typeface="Arial" panose="020B0604020202020204" pitchFamily="34" charset="0"/>
                <a:cs typeface="Arial" panose="020B0604020202020204" pitchFamily="34" charset="0"/>
              </a:rPr>
              <a:t>Советского </a:t>
            </a:r>
            <a:r>
              <a:rPr lang="ru-RU" sz="1600" dirty="0">
                <a:solidFill>
                  <a:schemeClr val="accent5">
                    <a:lumMod val="50000"/>
                  </a:schemeClr>
                </a:solidFill>
                <a:latin typeface="Arial" panose="020B0604020202020204" pitchFamily="34" charset="0"/>
                <a:cs typeface="Arial" panose="020B0604020202020204" pitchFamily="34" charset="0"/>
              </a:rPr>
              <a:t>района</a:t>
            </a:r>
          </a:p>
        </p:txBody>
      </p:sp>
      <p:sp>
        <p:nvSpPr>
          <p:cNvPr id="29" name="Прямоугольник 28"/>
          <p:cNvSpPr/>
          <p:nvPr/>
        </p:nvSpPr>
        <p:spPr>
          <a:xfrm>
            <a:off x="2096871" y="4738370"/>
            <a:ext cx="4816548" cy="408711"/>
          </a:xfrm>
          <a:prstGeom prst="rect">
            <a:avLst/>
          </a:prstGeom>
          <a:gradFill>
            <a:gsLst>
              <a:gs pos="100000">
                <a:schemeClr val="accent1">
                  <a:lumMod val="60000"/>
                  <a:lumOff val="40000"/>
                </a:schemeClr>
              </a:gs>
              <a:gs pos="1000">
                <a:schemeClr val="accent1">
                  <a:lumMod val="20000"/>
                  <a:lumOff val="80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a:solidFill>
                  <a:schemeClr val="accent5">
                    <a:lumMod val="50000"/>
                  </a:schemeClr>
                </a:solidFill>
                <a:latin typeface="Arial" panose="020B0604020202020204" pitchFamily="34" charset="0"/>
                <a:cs typeface="Arial" panose="020B0604020202020204" pitchFamily="34" charset="0"/>
              </a:rPr>
              <a:t>Клиентская служба </a:t>
            </a:r>
            <a:r>
              <a:rPr lang="ru-RU" sz="1600" dirty="0" smtClean="0">
                <a:solidFill>
                  <a:schemeClr val="accent5">
                    <a:lumMod val="50000"/>
                  </a:schemeClr>
                </a:solidFill>
                <a:latin typeface="Arial" panose="020B0604020202020204" pitchFamily="34" charset="0"/>
                <a:cs typeface="Arial" panose="020B0604020202020204" pitchFamily="34" charset="0"/>
              </a:rPr>
              <a:t>Первомайского </a:t>
            </a:r>
            <a:r>
              <a:rPr lang="ru-RU" sz="1600" dirty="0">
                <a:solidFill>
                  <a:schemeClr val="accent5">
                    <a:lumMod val="50000"/>
                  </a:schemeClr>
                </a:solidFill>
                <a:latin typeface="Arial" panose="020B0604020202020204" pitchFamily="34" charset="0"/>
                <a:cs typeface="Arial" panose="020B0604020202020204" pitchFamily="34" charset="0"/>
              </a:rPr>
              <a:t>района</a:t>
            </a:r>
          </a:p>
        </p:txBody>
      </p:sp>
      <p:sp>
        <p:nvSpPr>
          <p:cNvPr id="30" name="Прямоугольник 29"/>
          <p:cNvSpPr/>
          <p:nvPr/>
        </p:nvSpPr>
        <p:spPr>
          <a:xfrm>
            <a:off x="2096871" y="5250988"/>
            <a:ext cx="4816548" cy="408711"/>
          </a:xfrm>
          <a:prstGeom prst="rect">
            <a:avLst/>
          </a:prstGeom>
          <a:gradFill>
            <a:gsLst>
              <a:gs pos="100000">
                <a:schemeClr val="accent1">
                  <a:lumMod val="60000"/>
                  <a:lumOff val="40000"/>
                </a:schemeClr>
              </a:gs>
              <a:gs pos="1000">
                <a:schemeClr val="accent1">
                  <a:lumMod val="20000"/>
                  <a:lumOff val="80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a:solidFill>
                  <a:schemeClr val="accent5">
                    <a:lumMod val="50000"/>
                  </a:schemeClr>
                </a:solidFill>
                <a:latin typeface="Arial" panose="020B0604020202020204" pitchFamily="34" charset="0"/>
                <a:cs typeface="Arial" panose="020B0604020202020204" pitchFamily="34" charset="0"/>
              </a:rPr>
              <a:t>Клиентская </a:t>
            </a:r>
            <a:r>
              <a:rPr lang="ru-RU" sz="1600" dirty="0" smtClean="0">
                <a:solidFill>
                  <a:schemeClr val="accent5">
                    <a:lumMod val="50000"/>
                  </a:schemeClr>
                </a:solidFill>
                <a:latin typeface="Arial" panose="020B0604020202020204" pitchFamily="34" charset="0"/>
                <a:cs typeface="Arial" panose="020B0604020202020204" pitchFamily="34" charset="0"/>
              </a:rPr>
              <a:t>служба Дзержинского </a:t>
            </a:r>
            <a:r>
              <a:rPr lang="ru-RU" sz="1600" dirty="0">
                <a:solidFill>
                  <a:schemeClr val="accent5">
                    <a:lumMod val="50000"/>
                  </a:schemeClr>
                </a:solidFill>
                <a:latin typeface="Arial" panose="020B0604020202020204" pitchFamily="34" charset="0"/>
                <a:cs typeface="Arial" panose="020B0604020202020204" pitchFamily="34" charset="0"/>
              </a:rPr>
              <a:t>района</a:t>
            </a:r>
          </a:p>
        </p:txBody>
      </p:sp>
      <p:sp>
        <p:nvSpPr>
          <p:cNvPr id="31" name="Прямоугольник 30"/>
          <p:cNvSpPr/>
          <p:nvPr/>
        </p:nvSpPr>
        <p:spPr>
          <a:xfrm>
            <a:off x="2096871" y="5722042"/>
            <a:ext cx="4816548" cy="408711"/>
          </a:xfrm>
          <a:prstGeom prst="rect">
            <a:avLst/>
          </a:prstGeom>
          <a:gradFill>
            <a:gsLst>
              <a:gs pos="100000">
                <a:schemeClr val="accent1">
                  <a:lumMod val="60000"/>
                  <a:lumOff val="40000"/>
                </a:schemeClr>
              </a:gs>
              <a:gs pos="1000">
                <a:schemeClr val="accent1">
                  <a:lumMod val="20000"/>
                  <a:lumOff val="80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a:solidFill>
                  <a:schemeClr val="accent5">
                    <a:lumMod val="50000"/>
                  </a:schemeClr>
                </a:solidFill>
                <a:latin typeface="Arial" panose="020B0604020202020204" pitchFamily="34" charset="0"/>
                <a:cs typeface="Arial" panose="020B0604020202020204" pitchFamily="34" charset="0"/>
              </a:rPr>
              <a:t>Клиентская служба </a:t>
            </a:r>
            <a:r>
              <a:rPr lang="ru-RU" sz="1600" dirty="0" smtClean="0">
                <a:solidFill>
                  <a:schemeClr val="accent5">
                    <a:lumMod val="50000"/>
                  </a:schemeClr>
                </a:solidFill>
                <a:latin typeface="Arial" panose="020B0604020202020204" pitchFamily="34" charset="0"/>
                <a:cs typeface="Arial" panose="020B0604020202020204" pitchFamily="34" charset="0"/>
              </a:rPr>
              <a:t>Октябрьского </a:t>
            </a:r>
            <a:r>
              <a:rPr lang="ru-RU" sz="1600" dirty="0">
                <a:solidFill>
                  <a:schemeClr val="accent5">
                    <a:lumMod val="50000"/>
                  </a:schemeClr>
                </a:solidFill>
                <a:latin typeface="Arial" panose="020B0604020202020204" pitchFamily="34" charset="0"/>
                <a:cs typeface="Arial" panose="020B0604020202020204" pitchFamily="34" charset="0"/>
              </a:rPr>
              <a:t>района</a:t>
            </a:r>
          </a:p>
        </p:txBody>
      </p:sp>
      <p:sp>
        <p:nvSpPr>
          <p:cNvPr id="32" name="Прямоугольник 31"/>
          <p:cNvSpPr/>
          <p:nvPr/>
        </p:nvSpPr>
        <p:spPr>
          <a:xfrm>
            <a:off x="2096871" y="6231055"/>
            <a:ext cx="4816548" cy="408711"/>
          </a:xfrm>
          <a:prstGeom prst="rect">
            <a:avLst/>
          </a:prstGeom>
          <a:gradFill>
            <a:gsLst>
              <a:gs pos="100000">
                <a:schemeClr val="accent1">
                  <a:lumMod val="60000"/>
                  <a:lumOff val="40000"/>
                </a:schemeClr>
              </a:gs>
              <a:gs pos="1000">
                <a:schemeClr val="accent1">
                  <a:lumMod val="20000"/>
                  <a:lumOff val="80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a:solidFill>
                  <a:schemeClr val="accent5">
                    <a:lumMod val="50000"/>
                  </a:schemeClr>
                </a:solidFill>
                <a:latin typeface="Arial" panose="020B0604020202020204" pitchFamily="34" charset="0"/>
                <a:cs typeface="Arial" panose="020B0604020202020204" pitchFamily="34" charset="0"/>
              </a:rPr>
              <a:t>Клиентская служба </a:t>
            </a:r>
            <a:r>
              <a:rPr lang="ru-RU" sz="1600" dirty="0" smtClean="0">
                <a:solidFill>
                  <a:schemeClr val="accent5">
                    <a:lumMod val="50000"/>
                  </a:schemeClr>
                </a:solidFill>
                <a:latin typeface="Arial" panose="020B0604020202020204" pitchFamily="34" charset="0"/>
                <a:cs typeface="Arial" panose="020B0604020202020204" pitchFamily="34" charset="0"/>
              </a:rPr>
              <a:t>Центрального </a:t>
            </a:r>
            <a:r>
              <a:rPr lang="ru-RU" sz="1600" dirty="0">
                <a:solidFill>
                  <a:schemeClr val="accent5">
                    <a:lumMod val="50000"/>
                  </a:schemeClr>
                </a:solidFill>
                <a:latin typeface="Arial" panose="020B0604020202020204" pitchFamily="34" charset="0"/>
                <a:cs typeface="Arial" panose="020B0604020202020204" pitchFamily="34" charset="0"/>
              </a:rPr>
              <a:t>района</a:t>
            </a:r>
          </a:p>
        </p:txBody>
      </p:sp>
      <p:sp>
        <p:nvSpPr>
          <p:cNvPr id="33" name="Прямоугольник 32"/>
          <p:cNvSpPr/>
          <p:nvPr/>
        </p:nvSpPr>
        <p:spPr>
          <a:xfrm>
            <a:off x="0" y="465983"/>
            <a:ext cx="12083970" cy="369332"/>
          </a:xfrm>
          <a:prstGeom prst="rect">
            <a:avLst/>
          </a:prstGeom>
        </p:spPr>
        <p:txBody>
          <a:bodyPr wrap="square">
            <a:spAutoFit/>
          </a:bodyPr>
          <a:lstStyle/>
          <a:p>
            <a:pPr algn="ctr"/>
            <a:r>
              <a:rPr lang="ru-RU" b="1" dirty="0" smtClean="0">
                <a:solidFill>
                  <a:schemeClr val="accent5">
                    <a:lumMod val="50000"/>
                  </a:schemeClr>
                </a:solidFill>
                <a:latin typeface="Arial" panose="020B0604020202020204" pitchFamily="34" charset="0"/>
                <a:cs typeface="Arial" pitchFamily="34" charset="0"/>
              </a:rPr>
              <a:t>ПОВЫШЕНИЕ ЭФФЕКТИВНОСТИ ДЕЯТЕЛЬНОСТИ ЦЕНТРОВ СОЦИАЛЬНОЙ ПОДДЕРЖКИ НАСЕЛЕНИЯ </a:t>
            </a:r>
            <a:endParaRPr lang="ru-RU" b="1" dirty="0">
              <a:solidFill>
                <a:schemeClr val="accent5">
                  <a:lumMod val="50000"/>
                </a:schemeClr>
              </a:solidFill>
              <a:latin typeface="Arial" panose="020B0604020202020204" pitchFamily="34" charset="0"/>
              <a:cs typeface="Arial" pitchFamily="34" charset="0"/>
            </a:endParaRPr>
          </a:p>
        </p:txBody>
      </p:sp>
      <p:sp>
        <p:nvSpPr>
          <p:cNvPr id="34" name="TextBox 33"/>
          <p:cNvSpPr txBox="1"/>
          <p:nvPr/>
        </p:nvSpPr>
        <p:spPr>
          <a:xfrm>
            <a:off x="0" y="-3918"/>
            <a:ext cx="12192000" cy="276999"/>
          </a:xfrm>
          <a:prstGeom prst="rect">
            <a:avLst/>
          </a:prstGeom>
          <a:solidFill>
            <a:srgbClr val="28659C"/>
          </a:solidFill>
        </p:spPr>
        <p:txBody>
          <a:bodyPr wrap="square" rtlCol="0">
            <a:spAutoFit/>
          </a:bodyPr>
          <a:lstStyle/>
          <a:p>
            <a:pPr algn="r"/>
            <a:r>
              <a:rPr lang="ru-RU" sz="1200" b="1" dirty="0" smtClean="0">
                <a:solidFill>
                  <a:schemeClr val="bg1"/>
                </a:solidFill>
                <a:latin typeface="Arial" panose="020B0604020202020204" pitchFamily="34" charset="0"/>
                <a:cs typeface="Arial" panose="020B0604020202020204" pitchFamily="34" charset="0"/>
              </a:rPr>
              <a:t>КОЛЛЕГИЯ МИНИСТЕРСТВА ТРУДА И СОЦИАЛЬНОГО РАЗВИТИЯ НОВОСИБИРСКОЙ ОБЛАСТИ</a:t>
            </a:r>
            <a:endParaRPr lang="ru-RU" sz="1200" b="1" dirty="0">
              <a:solidFill>
                <a:schemeClr val="bg1"/>
              </a:solidFill>
              <a:latin typeface="Arial" panose="020B0604020202020204" pitchFamily="34" charset="0"/>
              <a:cs typeface="Arial" panose="020B0604020202020204" pitchFamily="34" charset="0"/>
            </a:endParaRPr>
          </a:p>
        </p:txBody>
      </p:sp>
      <p:sp>
        <p:nvSpPr>
          <p:cNvPr id="35" name="Прямоугольник 34"/>
          <p:cNvSpPr/>
          <p:nvPr/>
        </p:nvSpPr>
        <p:spPr>
          <a:xfrm>
            <a:off x="7388772" y="1763087"/>
            <a:ext cx="4534247" cy="1077218"/>
          </a:xfrm>
          <a:prstGeom prst="rect">
            <a:avLst/>
          </a:prstGeom>
        </p:spPr>
        <p:txBody>
          <a:bodyPr wrap="square">
            <a:spAutoFit/>
          </a:bodyPr>
          <a:lstStyle/>
          <a:p>
            <a:pPr algn="ctr">
              <a:spcAft>
                <a:spcPts val="0"/>
              </a:spcAft>
            </a:pPr>
            <a:r>
              <a:rPr lang="ru-RU" sz="1600"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В 2021 году 499,6 тысячам получателей в </a:t>
            </a:r>
            <a:r>
              <a:rPr lang="ru-RU" sz="16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городе </a:t>
            </a:r>
            <a:r>
              <a:rPr lang="ru-RU" sz="1600"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Новосибирске предоставлено  835 тысяч </a:t>
            </a:r>
            <a:r>
              <a:rPr lang="ru-RU" sz="16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различных выплат и компенсаций. </a:t>
            </a:r>
            <a:endParaRPr lang="ru-RU" sz="1600"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0"/>
              </a:spcAft>
            </a:pPr>
            <a:r>
              <a:rPr lang="ru-RU" sz="1600"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На </a:t>
            </a:r>
            <a:r>
              <a:rPr lang="ru-RU" sz="16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общую сумму более </a:t>
            </a:r>
            <a:r>
              <a:rPr lang="ru-RU" sz="1600"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15,2 млрд </a:t>
            </a:r>
            <a:r>
              <a:rPr lang="ru-RU" sz="16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рублей.</a:t>
            </a:r>
            <a:endParaRPr lang="ru-RU" sz="1200"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6" name="Прямоугольник 35"/>
          <p:cNvSpPr/>
          <p:nvPr/>
        </p:nvSpPr>
        <p:spPr>
          <a:xfrm>
            <a:off x="7483341" y="3346557"/>
            <a:ext cx="4306877" cy="3293209"/>
          </a:xfrm>
          <a:prstGeom prst="rect">
            <a:avLst/>
          </a:prstGeom>
          <a:solidFill>
            <a:srgbClr val="D8F1FE"/>
          </a:solidFill>
        </p:spPr>
        <p:txBody>
          <a:bodyPr wrap="square">
            <a:spAutoFit/>
          </a:bodyPr>
          <a:lstStyle/>
          <a:p>
            <a:pPr algn="just">
              <a:spcAft>
                <a:spcPts val="0"/>
              </a:spcAft>
            </a:pPr>
            <a:r>
              <a:rPr lang="ru-RU" sz="1600"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Оптимизация </a:t>
            </a:r>
            <a:r>
              <a:rPr lang="ru-RU" sz="16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сети городских центров социальной поддержки населения позволила централизовать процесс предоставления мер поддержки, обеспечить одномоментное направление выплат на счета получателей, провести работу над повышением единообразия организации процесса приема населения, выйти на качественно новый уровень электронного взаимодействия, направленного на уменьшение количества ситуаций, требующих личного обращения граждан.</a:t>
            </a:r>
            <a:endParaRPr lang="ru-RU" sz="1100" dirty="0">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38" name="Прямая соединительная линия 37"/>
          <p:cNvCxnSpPr/>
          <p:nvPr/>
        </p:nvCxnSpPr>
        <p:spPr>
          <a:xfrm>
            <a:off x="1063765" y="1766585"/>
            <a:ext cx="0" cy="4668825"/>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cxnSp>
        <p:nvCxnSpPr>
          <p:cNvPr id="41" name="Прямая соединительная линия 40"/>
          <p:cNvCxnSpPr/>
          <p:nvPr/>
        </p:nvCxnSpPr>
        <p:spPr>
          <a:xfrm>
            <a:off x="1063765" y="2035188"/>
            <a:ext cx="1033106"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p:cNvCxnSpPr/>
          <p:nvPr/>
        </p:nvCxnSpPr>
        <p:spPr>
          <a:xfrm>
            <a:off x="1066335" y="2568584"/>
            <a:ext cx="1033106"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p:nvPr/>
        </p:nvCxnSpPr>
        <p:spPr>
          <a:xfrm>
            <a:off x="1059855" y="3039638"/>
            <a:ext cx="1033106"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42"/>
          <p:cNvCxnSpPr/>
          <p:nvPr/>
        </p:nvCxnSpPr>
        <p:spPr>
          <a:xfrm>
            <a:off x="1066773" y="3544054"/>
            <a:ext cx="1033106"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Прямая соединительная линия 43"/>
          <p:cNvCxnSpPr/>
          <p:nvPr/>
        </p:nvCxnSpPr>
        <p:spPr>
          <a:xfrm>
            <a:off x="1066335" y="3996857"/>
            <a:ext cx="1033106"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Прямая соединительная линия 44"/>
          <p:cNvCxnSpPr/>
          <p:nvPr/>
        </p:nvCxnSpPr>
        <p:spPr>
          <a:xfrm>
            <a:off x="1066335" y="4935842"/>
            <a:ext cx="1033106"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Прямая соединительная линия 45"/>
          <p:cNvCxnSpPr/>
          <p:nvPr/>
        </p:nvCxnSpPr>
        <p:spPr>
          <a:xfrm>
            <a:off x="1059855" y="5443379"/>
            <a:ext cx="1033106"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46"/>
          <p:cNvCxnSpPr/>
          <p:nvPr/>
        </p:nvCxnSpPr>
        <p:spPr>
          <a:xfrm>
            <a:off x="1066335" y="4456662"/>
            <a:ext cx="1033106"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47"/>
          <p:cNvCxnSpPr/>
          <p:nvPr/>
        </p:nvCxnSpPr>
        <p:spPr>
          <a:xfrm>
            <a:off x="1063765" y="6433517"/>
            <a:ext cx="1033106"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p:cNvCxnSpPr/>
          <p:nvPr/>
        </p:nvCxnSpPr>
        <p:spPr>
          <a:xfrm>
            <a:off x="1067676" y="5900579"/>
            <a:ext cx="1033106" cy="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3500698"/>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TextBox 150"/>
          <p:cNvSpPr txBox="1"/>
          <p:nvPr/>
        </p:nvSpPr>
        <p:spPr>
          <a:xfrm>
            <a:off x="217284" y="484219"/>
            <a:ext cx="11566897" cy="400110"/>
          </a:xfrm>
          <a:prstGeom prst="rect">
            <a:avLst/>
          </a:prstGeom>
          <a:noFill/>
        </p:spPr>
        <p:txBody>
          <a:bodyPr wrap="square" rtlCol="0">
            <a:spAutoFit/>
          </a:bodyPr>
          <a:lstStyle/>
          <a:p>
            <a:r>
              <a:rPr lang="ru-RU" sz="2000" b="1" dirty="0" smtClean="0">
                <a:solidFill>
                  <a:schemeClr val="accent5">
                    <a:lumMod val="50000"/>
                  </a:schemeClr>
                </a:solidFill>
                <a:latin typeface="Arial" panose="020B0604020202020204" pitchFamily="34" charset="0"/>
                <a:cs typeface="Arial" panose="020B0604020202020204" pitchFamily="34" charset="0"/>
              </a:rPr>
              <a:t>РАЗВИТИЕ СФЕРЫ СОЦИАЛЬНОЙ ПОДДЕРЖКИ, ТРУДА И ЗАНЯТОСТИ НАСЕЛЕНИЯ </a:t>
            </a:r>
            <a:endParaRPr lang="ru-RU" sz="2000" b="1" dirty="0">
              <a:solidFill>
                <a:schemeClr val="accent5">
                  <a:lumMod val="50000"/>
                </a:schemeClr>
              </a:solidFill>
              <a:latin typeface="Arial" panose="020B0604020202020204" pitchFamily="34" charset="0"/>
              <a:cs typeface="Arial" panose="020B0604020202020204" pitchFamily="34" charset="0"/>
            </a:endParaRPr>
          </a:p>
        </p:txBody>
      </p:sp>
      <p:grpSp>
        <p:nvGrpSpPr>
          <p:cNvPr id="301" name="Группа 300"/>
          <p:cNvGrpSpPr/>
          <p:nvPr/>
        </p:nvGrpSpPr>
        <p:grpSpPr>
          <a:xfrm>
            <a:off x="5990506" y="868727"/>
            <a:ext cx="6224187" cy="6097690"/>
            <a:chOff x="3293844" y="604313"/>
            <a:chExt cx="5649787" cy="5613396"/>
          </a:xfrm>
        </p:grpSpPr>
        <p:sp>
          <p:nvSpPr>
            <p:cNvPr id="446" name="Freeform 112"/>
            <p:cNvSpPr>
              <a:spLocks/>
            </p:cNvSpPr>
            <p:nvPr/>
          </p:nvSpPr>
          <p:spPr bwMode="auto">
            <a:xfrm>
              <a:off x="4809061" y="1239192"/>
              <a:ext cx="306917" cy="160867"/>
            </a:xfrm>
            <a:custGeom>
              <a:avLst/>
              <a:gdLst/>
              <a:ahLst/>
              <a:cxnLst>
                <a:cxn ang="0">
                  <a:pos x="0" y="72"/>
                </a:cxn>
                <a:cxn ang="0">
                  <a:pos x="136" y="0"/>
                </a:cxn>
              </a:cxnLst>
              <a:rect l="0" t="0" r="r" b="b"/>
              <a:pathLst>
                <a:path w="136" h="72">
                  <a:moveTo>
                    <a:pt x="0" y="72"/>
                  </a:moveTo>
                  <a:cubicBezTo>
                    <a:pt x="43" y="45"/>
                    <a:pt x="89" y="21"/>
                    <a:pt x="136" y="0"/>
                  </a:cubicBezTo>
                </a:path>
              </a:pathLst>
            </a:custGeom>
            <a:noFill/>
            <a:ln w="12700" cap="rnd">
              <a:solidFill>
                <a:sysClr val="window" lastClr="FFFFFF">
                  <a:lumMod val="75000"/>
                </a:sysClr>
              </a:solid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400" b="0" i="0" u="none" strike="noStrike" kern="0" cap="none" spc="0" normalizeH="0" baseline="0" noProof="0" smtClean="0">
                <a:ln>
                  <a:noFill/>
                </a:ln>
                <a:solidFill>
                  <a:schemeClr val="accent5">
                    <a:lumMod val="50000"/>
                  </a:schemeClr>
                </a:solidFill>
                <a:effectLst/>
                <a:uLnTx/>
                <a:uFillTx/>
                <a:latin typeface="Arial" panose="020B0604020202020204" pitchFamily="34" charset="0"/>
                <a:cs typeface="Arial" panose="020B0604020202020204" pitchFamily="34" charset="0"/>
              </a:endParaRPr>
            </a:p>
          </p:txBody>
        </p:sp>
        <p:sp>
          <p:nvSpPr>
            <p:cNvPr id="377" name="Freeform 187"/>
            <p:cNvSpPr>
              <a:spLocks/>
            </p:cNvSpPr>
            <p:nvPr/>
          </p:nvSpPr>
          <p:spPr bwMode="auto">
            <a:xfrm>
              <a:off x="4069291" y="1037173"/>
              <a:ext cx="1951567" cy="1623484"/>
            </a:xfrm>
            <a:custGeom>
              <a:avLst/>
              <a:gdLst/>
              <a:ahLst/>
              <a:cxnLst>
                <a:cxn ang="0">
                  <a:pos x="867" y="32"/>
                </a:cxn>
                <a:cxn ang="0">
                  <a:pos x="867" y="0"/>
                </a:cxn>
                <a:cxn ang="0">
                  <a:pos x="0" y="501"/>
                </a:cxn>
                <a:cxn ang="0">
                  <a:pos x="381" y="721"/>
                </a:cxn>
                <a:cxn ang="0">
                  <a:pos x="528" y="562"/>
                </a:cxn>
                <a:cxn ang="0">
                  <a:pos x="528" y="562"/>
                </a:cxn>
                <a:cxn ang="0">
                  <a:pos x="630" y="590"/>
                </a:cxn>
                <a:cxn ang="0">
                  <a:pos x="658" y="488"/>
                </a:cxn>
                <a:cxn ang="0">
                  <a:pos x="867" y="439"/>
                </a:cxn>
                <a:cxn ang="0">
                  <a:pos x="867" y="439"/>
                </a:cxn>
                <a:cxn ang="0">
                  <a:pos x="867" y="407"/>
                </a:cxn>
              </a:cxnLst>
              <a:rect l="0" t="0" r="r" b="b"/>
              <a:pathLst>
                <a:path w="867" h="721">
                  <a:moveTo>
                    <a:pt x="867" y="32"/>
                  </a:moveTo>
                  <a:cubicBezTo>
                    <a:pt x="867" y="0"/>
                    <a:pt x="867" y="0"/>
                    <a:pt x="867" y="0"/>
                  </a:cubicBezTo>
                  <a:cubicBezTo>
                    <a:pt x="501" y="11"/>
                    <a:pt x="181" y="209"/>
                    <a:pt x="0" y="501"/>
                  </a:cubicBezTo>
                  <a:cubicBezTo>
                    <a:pt x="381" y="721"/>
                    <a:pt x="381" y="721"/>
                    <a:pt x="381" y="721"/>
                  </a:cubicBezTo>
                  <a:cubicBezTo>
                    <a:pt x="420" y="660"/>
                    <a:pt x="470" y="606"/>
                    <a:pt x="528" y="562"/>
                  </a:cubicBezTo>
                  <a:cubicBezTo>
                    <a:pt x="528" y="562"/>
                    <a:pt x="528" y="562"/>
                    <a:pt x="528" y="562"/>
                  </a:cubicBezTo>
                  <a:cubicBezTo>
                    <a:pt x="630" y="590"/>
                    <a:pt x="630" y="590"/>
                    <a:pt x="630" y="590"/>
                  </a:cubicBezTo>
                  <a:cubicBezTo>
                    <a:pt x="658" y="488"/>
                    <a:pt x="658" y="488"/>
                    <a:pt x="658" y="488"/>
                  </a:cubicBezTo>
                  <a:cubicBezTo>
                    <a:pt x="723" y="460"/>
                    <a:pt x="793" y="443"/>
                    <a:pt x="867" y="439"/>
                  </a:cubicBezTo>
                  <a:cubicBezTo>
                    <a:pt x="867" y="439"/>
                    <a:pt x="867" y="439"/>
                    <a:pt x="867" y="439"/>
                  </a:cubicBezTo>
                  <a:cubicBezTo>
                    <a:pt x="867" y="407"/>
                    <a:pt x="867" y="407"/>
                    <a:pt x="867" y="407"/>
                  </a:cubicBezTo>
                </a:path>
              </a:pathLst>
            </a:custGeom>
            <a:noFill/>
            <a:ln w="12700" cap="rnd">
              <a:solidFill>
                <a:schemeClr val="accent1">
                  <a:lumMod val="75000"/>
                </a:schemeClr>
              </a:solid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400" b="0" i="0" u="none" strike="noStrike" kern="0" cap="none" spc="0" normalizeH="0" baseline="0" noProof="0" smtClean="0">
                <a:ln>
                  <a:noFill/>
                </a:ln>
                <a:solidFill>
                  <a:schemeClr val="accent5">
                    <a:lumMod val="50000"/>
                  </a:schemeClr>
                </a:solidFill>
                <a:effectLst/>
                <a:uLnTx/>
                <a:uFillTx/>
                <a:latin typeface="Arial" panose="020B0604020202020204" pitchFamily="34" charset="0"/>
                <a:cs typeface="Arial" panose="020B0604020202020204" pitchFamily="34" charset="0"/>
              </a:endParaRPr>
            </a:p>
          </p:txBody>
        </p:sp>
        <p:sp>
          <p:nvSpPr>
            <p:cNvPr id="371" name="Freeform 193"/>
            <p:cNvSpPr>
              <a:spLocks/>
            </p:cNvSpPr>
            <p:nvPr/>
          </p:nvSpPr>
          <p:spPr bwMode="auto">
            <a:xfrm>
              <a:off x="3607858" y="2286005"/>
              <a:ext cx="1276351" cy="2254251"/>
            </a:xfrm>
            <a:custGeom>
              <a:avLst/>
              <a:gdLst/>
              <a:ahLst/>
              <a:cxnLst>
                <a:cxn ang="0">
                  <a:pos x="202" y="16"/>
                </a:cxn>
                <a:cxn ang="0">
                  <a:pos x="174" y="0"/>
                </a:cxn>
                <a:cxn ang="0">
                  <a:pos x="175" y="1001"/>
                </a:cxn>
                <a:cxn ang="0">
                  <a:pos x="556" y="782"/>
                </a:cxn>
                <a:cxn ang="0">
                  <a:pos x="492" y="575"/>
                </a:cxn>
                <a:cxn ang="0">
                  <a:pos x="492" y="575"/>
                </a:cxn>
                <a:cxn ang="0">
                  <a:pos x="567" y="500"/>
                </a:cxn>
                <a:cxn ang="0">
                  <a:pos x="492" y="425"/>
                </a:cxn>
                <a:cxn ang="0">
                  <a:pos x="555" y="220"/>
                </a:cxn>
                <a:cxn ang="0">
                  <a:pos x="555" y="220"/>
                </a:cxn>
                <a:cxn ang="0">
                  <a:pos x="527" y="204"/>
                </a:cxn>
              </a:cxnLst>
              <a:rect l="0" t="0" r="r" b="b"/>
              <a:pathLst>
                <a:path w="567" h="1001">
                  <a:moveTo>
                    <a:pt x="202" y="16"/>
                  </a:moveTo>
                  <a:cubicBezTo>
                    <a:pt x="174" y="0"/>
                    <a:pt x="174" y="0"/>
                    <a:pt x="174" y="0"/>
                  </a:cubicBezTo>
                  <a:cubicBezTo>
                    <a:pt x="0" y="323"/>
                    <a:pt x="12" y="699"/>
                    <a:pt x="175" y="1001"/>
                  </a:cubicBezTo>
                  <a:cubicBezTo>
                    <a:pt x="556" y="782"/>
                    <a:pt x="556" y="782"/>
                    <a:pt x="556" y="782"/>
                  </a:cubicBezTo>
                  <a:cubicBezTo>
                    <a:pt x="522" y="717"/>
                    <a:pt x="501" y="647"/>
                    <a:pt x="492" y="575"/>
                  </a:cubicBezTo>
                  <a:cubicBezTo>
                    <a:pt x="492" y="575"/>
                    <a:pt x="492" y="575"/>
                    <a:pt x="492" y="575"/>
                  </a:cubicBezTo>
                  <a:cubicBezTo>
                    <a:pt x="567" y="500"/>
                    <a:pt x="567" y="500"/>
                    <a:pt x="567" y="500"/>
                  </a:cubicBezTo>
                  <a:cubicBezTo>
                    <a:pt x="492" y="425"/>
                    <a:pt x="492" y="425"/>
                    <a:pt x="492" y="425"/>
                  </a:cubicBezTo>
                  <a:cubicBezTo>
                    <a:pt x="500" y="355"/>
                    <a:pt x="521" y="286"/>
                    <a:pt x="555" y="220"/>
                  </a:cubicBezTo>
                  <a:cubicBezTo>
                    <a:pt x="555" y="220"/>
                    <a:pt x="555" y="220"/>
                    <a:pt x="555" y="220"/>
                  </a:cubicBezTo>
                  <a:cubicBezTo>
                    <a:pt x="527" y="204"/>
                    <a:pt x="527" y="204"/>
                    <a:pt x="527" y="204"/>
                  </a:cubicBezTo>
                </a:path>
              </a:pathLst>
            </a:custGeom>
            <a:noFill/>
            <a:ln w="12700" cap="rnd">
              <a:solidFill>
                <a:schemeClr val="accent1">
                  <a:lumMod val="75000"/>
                </a:schemeClr>
              </a:solid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400" b="0" i="0" u="none" strike="noStrike" kern="0" cap="none" spc="0" normalizeH="0" baseline="0" noProof="0" smtClean="0">
                <a:ln>
                  <a:noFill/>
                </a:ln>
                <a:solidFill>
                  <a:schemeClr val="accent5">
                    <a:lumMod val="50000"/>
                  </a:schemeClr>
                </a:solidFill>
                <a:effectLst/>
                <a:uLnTx/>
                <a:uFillTx/>
                <a:latin typeface="Arial" panose="020B0604020202020204" pitchFamily="34" charset="0"/>
                <a:cs typeface="Arial" panose="020B0604020202020204" pitchFamily="34" charset="0"/>
              </a:endParaRPr>
            </a:p>
          </p:txBody>
        </p:sp>
        <p:sp>
          <p:nvSpPr>
            <p:cNvPr id="365" name="Freeform 199"/>
            <p:cNvSpPr>
              <a:spLocks/>
            </p:cNvSpPr>
            <p:nvPr/>
          </p:nvSpPr>
          <p:spPr bwMode="auto">
            <a:xfrm>
              <a:off x="4071408" y="4167722"/>
              <a:ext cx="1955800" cy="1621367"/>
            </a:xfrm>
            <a:custGeom>
              <a:avLst/>
              <a:gdLst/>
              <a:ahLst/>
              <a:cxnLst>
                <a:cxn ang="0">
                  <a:pos x="28" y="204"/>
                </a:cxn>
                <a:cxn ang="0">
                  <a:pos x="0" y="220"/>
                </a:cxn>
                <a:cxn ang="0">
                  <a:pos x="868" y="720"/>
                </a:cxn>
                <a:cxn ang="0">
                  <a:pos x="868" y="281"/>
                </a:cxn>
                <a:cxn ang="0">
                  <a:pos x="657" y="232"/>
                </a:cxn>
                <a:cxn ang="0">
                  <a:pos x="657" y="232"/>
                </a:cxn>
                <a:cxn ang="0">
                  <a:pos x="629" y="130"/>
                </a:cxn>
                <a:cxn ang="0">
                  <a:pos x="527" y="158"/>
                </a:cxn>
                <a:cxn ang="0">
                  <a:pos x="381" y="0"/>
                </a:cxn>
                <a:cxn ang="0">
                  <a:pos x="381" y="1"/>
                </a:cxn>
                <a:cxn ang="0">
                  <a:pos x="353" y="16"/>
                </a:cxn>
              </a:cxnLst>
              <a:rect l="0" t="0" r="r" b="b"/>
              <a:pathLst>
                <a:path w="868" h="720">
                  <a:moveTo>
                    <a:pt x="28" y="204"/>
                  </a:moveTo>
                  <a:cubicBezTo>
                    <a:pt x="0" y="220"/>
                    <a:pt x="0" y="220"/>
                    <a:pt x="0" y="220"/>
                  </a:cubicBezTo>
                  <a:cubicBezTo>
                    <a:pt x="193" y="532"/>
                    <a:pt x="524" y="710"/>
                    <a:pt x="868" y="720"/>
                  </a:cubicBezTo>
                  <a:cubicBezTo>
                    <a:pt x="868" y="281"/>
                    <a:pt x="868" y="281"/>
                    <a:pt x="868" y="281"/>
                  </a:cubicBezTo>
                  <a:cubicBezTo>
                    <a:pt x="795" y="277"/>
                    <a:pt x="723" y="261"/>
                    <a:pt x="657" y="232"/>
                  </a:cubicBezTo>
                  <a:cubicBezTo>
                    <a:pt x="657" y="232"/>
                    <a:pt x="657" y="232"/>
                    <a:pt x="657" y="232"/>
                  </a:cubicBezTo>
                  <a:cubicBezTo>
                    <a:pt x="629" y="130"/>
                    <a:pt x="629" y="130"/>
                    <a:pt x="629" y="130"/>
                  </a:cubicBezTo>
                  <a:cubicBezTo>
                    <a:pt x="527" y="158"/>
                    <a:pt x="527" y="158"/>
                    <a:pt x="527" y="158"/>
                  </a:cubicBezTo>
                  <a:cubicBezTo>
                    <a:pt x="471" y="115"/>
                    <a:pt x="421" y="63"/>
                    <a:pt x="381" y="0"/>
                  </a:cubicBezTo>
                  <a:cubicBezTo>
                    <a:pt x="381" y="1"/>
                    <a:pt x="381" y="1"/>
                    <a:pt x="381" y="1"/>
                  </a:cubicBezTo>
                  <a:cubicBezTo>
                    <a:pt x="353" y="16"/>
                    <a:pt x="353" y="16"/>
                    <a:pt x="353" y="16"/>
                  </a:cubicBezTo>
                </a:path>
              </a:pathLst>
            </a:custGeom>
            <a:noFill/>
            <a:ln w="12700" cap="rnd">
              <a:solidFill>
                <a:schemeClr val="accent1">
                  <a:lumMod val="75000"/>
                </a:schemeClr>
              </a:solid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400" b="0" i="0" u="none" strike="noStrike" kern="0" cap="none" spc="0" normalizeH="0" baseline="0" noProof="0" smtClean="0">
                <a:ln>
                  <a:noFill/>
                </a:ln>
                <a:solidFill>
                  <a:schemeClr val="accent5">
                    <a:lumMod val="50000"/>
                  </a:schemeClr>
                </a:solidFill>
                <a:effectLst/>
                <a:uLnTx/>
                <a:uFillTx/>
                <a:latin typeface="Arial" panose="020B0604020202020204" pitchFamily="34" charset="0"/>
                <a:cs typeface="Arial" panose="020B0604020202020204" pitchFamily="34" charset="0"/>
              </a:endParaRPr>
            </a:p>
          </p:txBody>
        </p:sp>
        <p:sp>
          <p:nvSpPr>
            <p:cNvPr id="359" name="Freeform 206"/>
            <p:cNvSpPr>
              <a:spLocks/>
            </p:cNvSpPr>
            <p:nvPr/>
          </p:nvSpPr>
          <p:spPr bwMode="auto">
            <a:xfrm>
              <a:off x="6166909" y="4165606"/>
              <a:ext cx="1951567" cy="1623484"/>
            </a:xfrm>
            <a:custGeom>
              <a:avLst/>
              <a:gdLst/>
              <a:ahLst/>
              <a:cxnLst>
                <a:cxn ang="0">
                  <a:pos x="0" y="689"/>
                </a:cxn>
                <a:cxn ang="0">
                  <a:pos x="0" y="721"/>
                </a:cxn>
                <a:cxn ang="0">
                  <a:pos x="867" y="220"/>
                </a:cxn>
                <a:cxn ang="0">
                  <a:pos x="486" y="0"/>
                </a:cxn>
                <a:cxn ang="0">
                  <a:pos x="339" y="159"/>
                </a:cxn>
                <a:cxn ang="0">
                  <a:pos x="339" y="159"/>
                </a:cxn>
                <a:cxn ang="0">
                  <a:pos x="237" y="131"/>
                </a:cxn>
                <a:cxn ang="0">
                  <a:pos x="209" y="233"/>
                </a:cxn>
                <a:cxn ang="0">
                  <a:pos x="0" y="282"/>
                </a:cxn>
                <a:cxn ang="0">
                  <a:pos x="0" y="282"/>
                </a:cxn>
                <a:cxn ang="0">
                  <a:pos x="0" y="314"/>
                </a:cxn>
              </a:cxnLst>
              <a:rect l="0" t="0" r="r" b="b"/>
              <a:pathLst>
                <a:path w="867" h="721">
                  <a:moveTo>
                    <a:pt x="0" y="689"/>
                  </a:moveTo>
                  <a:cubicBezTo>
                    <a:pt x="0" y="721"/>
                    <a:pt x="0" y="721"/>
                    <a:pt x="0" y="721"/>
                  </a:cubicBezTo>
                  <a:cubicBezTo>
                    <a:pt x="366" y="710"/>
                    <a:pt x="686" y="512"/>
                    <a:pt x="867" y="220"/>
                  </a:cubicBezTo>
                  <a:cubicBezTo>
                    <a:pt x="486" y="0"/>
                    <a:pt x="486" y="0"/>
                    <a:pt x="486" y="0"/>
                  </a:cubicBezTo>
                  <a:cubicBezTo>
                    <a:pt x="447" y="61"/>
                    <a:pt x="397" y="115"/>
                    <a:pt x="339" y="159"/>
                  </a:cubicBezTo>
                  <a:cubicBezTo>
                    <a:pt x="339" y="159"/>
                    <a:pt x="339" y="159"/>
                    <a:pt x="339" y="159"/>
                  </a:cubicBezTo>
                  <a:cubicBezTo>
                    <a:pt x="237" y="131"/>
                    <a:pt x="237" y="131"/>
                    <a:pt x="237" y="131"/>
                  </a:cubicBezTo>
                  <a:cubicBezTo>
                    <a:pt x="209" y="233"/>
                    <a:pt x="209" y="233"/>
                    <a:pt x="209" y="233"/>
                  </a:cubicBezTo>
                  <a:cubicBezTo>
                    <a:pt x="144" y="261"/>
                    <a:pt x="74" y="278"/>
                    <a:pt x="0" y="282"/>
                  </a:cubicBezTo>
                  <a:cubicBezTo>
                    <a:pt x="0" y="282"/>
                    <a:pt x="0" y="282"/>
                    <a:pt x="0" y="282"/>
                  </a:cubicBezTo>
                  <a:cubicBezTo>
                    <a:pt x="0" y="314"/>
                    <a:pt x="0" y="314"/>
                    <a:pt x="0" y="314"/>
                  </a:cubicBezTo>
                </a:path>
              </a:pathLst>
            </a:custGeom>
            <a:noFill/>
            <a:ln w="12700" cap="rnd">
              <a:solidFill>
                <a:schemeClr val="accent1">
                  <a:lumMod val="75000"/>
                </a:schemeClr>
              </a:solid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400" b="0" i="0" u="none" strike="noStrike" kern="0" cap="none" spc="0" normalizeH="0" baseline="0" noProof="0" smtClean="0">
                <a:ln>
                  <a:noFill/>
                </a:ln>
                <a:solidFill>
                  <a:schemeClr val="accent5">
                    <a:lumMod val="50000"/>
                  </a:schemeClr>
                </a:solidFill>
                <a:effectLst/>
                <a:uLnTx/>
                <a:uFillTx/>
                <a:latin typeface="Arial" panose="020B0604020202020204" pitchFamily="34" charset="0"/>
                <a:cs typeface="Arial" panose="020B0604020202020204" pitchFamily="34" charset="0"/>
              </a:endParaRPr>
            </a:p>
          </p:txBody>
        </p:sp>
        <p:sp>
          <p:nvSpPr>
            <p:cNvPr id="353" name="Freeform 212"/>
            <p:cNvSpPr>
              <a:spLocks/>
            </p:cNvSpPr>
            <p:nvPr/>
          </p:nvSpPr>
          <p:spPr bwMode="auto">
            <a:xfrm>
              <a:off x="7303559" y="2283888"/>
              <a:ext cx="1276351" cy="2254251"/>
            </a:xfrm>
            <a:custGeom>
              <a:avLst/>
              <a:gdLst/>
              <a:ahLst/>
              <a:cxnLst>
                <a:cxn ang="0">
                  <a:pos x="365" y="985"/>
                </a:cxn>
                <a:cxn ang="0">
                  <a:pos x="393" y="1001"/>
                </a:cxn>
                <a:cxn ang="0">
                  <a:pos x="392" y="0"/>
                </a:cxn>
                <a:cxn ang="0">
                  <a:pos x="11" y="219"/>
                </a:cxn>
                <a:cxn ang="0">
                  <a:pos x="75" y="426"/>
                </a:cxn>
                <a:cxn ang="0">
                  <a:pos x="75" y="426"/>
                </a:cxn>
                <a:cxn ang="0">
                  <a:pos x="0" y="501"/>
                </a:cxn>
                <a:cxn ang="0">
                  <a:pos x="75" y="576"/>
                </a:cxn>
                <a:cxn ang="0">
                  <a:pos x="12" y="781"/>
                </a:cxn>
                <a:cxn ang="0">
                  <a:pos x="12" y="781"/>
                </a:cxn>
                <a:cxn ang="0">
                  <a:pos x="40" y="797"/>
                </a:cxn>
              </a:cxnLst>
              <a:rect l="0" t="0" r="r" b="b"/>
              <a:pathLst>
                <a:path w="567" h="1001">
                  <a:moveTo>
                    <a:pt x="365" y="985"/>
                  </a:moveTo>
                  <a:cubicBezTo>
                    <a:pt x="393" y="1001"/>
                    <a:pt x="393" y="1001"/>
                    <a:pt x="393" y="1001"/>
                  </a:cubicBezTo>
                  <a:cubicBezTo>
                    <a:pt x="567" y="678"/>
                    <a:pt x="555" y="302"/>
                    <a:pt x="392" y="0"/>
                  </a:cubicBezTo>
                  <a:cubicBezTo>
                    <a:pt x="11" y="219"/>
                    <a:pt x="11" y="219"/>
                    <a:pt x="11" y="219"/>
                  </a:cubicBezTo>
                  <a:cubicBezTo>
                    <a:pt x="45" y="284"/>
                    <a:pt x="66" y="354"/>
                    <a:pt x="75" y="426"/>
                  </a:cubicBezTo>
                  <a:cubicBezTo>
                    <a:pt x="75" y="426"/>
                    <a:pt x="75" y="426"/>
                    <a:pt x="75" y="426"/>
                  </a:cubicBezTo>
                  <a:cubicBezTo>
                    <a:pt x="0" y="501"/>
                    <a:pt x="0" y="501"/>
                    <a:pt x="0" y="501"/>
                  </a:cubicBezTo>
                  <a:cubicBezTo>
                    <a:pt x="75" y="576"/>
                    <a:pt x="75" y="576"/>
                    <a:pt x="75" y="576"/>
                  </a:cubicBezTo>
                  <a:cubicBezTo>
                    <a:pt x="67" y="646"/>
                    <a:pt x="46" y="715"/>
                    <a:pt x="12" y="781"/>
                  </a:cubicBezTo>
                  <a:cubicBezTo>
                    <a:pt x="12" y="781"/>
                    <a:pt x="12" y="781"/>
                    <a:pt x="12" y="781"/>
                  </a:cubicBezTo>
                  <a:cubicBezTo>
                    <a:pt x="40" y="797"/>
                    <a:pt x="40" y="797"/>
                    <a:pt x="40" y="797"/>
                  </a:cubicBezTo>
                </a:path>
              </a:pathLst>
            </a:custGeom>
            <a:noFill/>
            <a:ln w="12700" cap="rnd">
              <a:solidFill>
                <a:schemeClr val="accent1">
                  <a:lumMod val="75000"/>
                </a:schemeClr>
              </a:solid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400" b="0" i="0" u="none" strike="noStrike" kern="0" cap="none" spc="0" normalizeH="0" baseline="0" noProof="0" smtClean="0">
                <a:ln>
                  <a:noFill/>
                </a:ln>
                <a:solidFill>
                  <a:schemeClr val="accent5">
                    <a:lumMod val="50000"/>
                  </a:schemeClr>
                </a:solidFill>
                <a:effectLst/>
                <a:uLnTx/>
                <a:uFillTx/>
                <a:latin typeface="Arial" panose="020B0604020202020204" pitchFamily="34" charset="0"/>
                <a:cs typeface="Arial" panose="020B0604020202020204" pitchFamily="34" charset="0"/>
              </a:endParaRPr>
            </a:p>
          </p:txBody>
        </p:sp>
        <p:sp>
          <p:nvSpPr>
            <p:cNvPr id="347" name="Freeform 218"/>
            <p:cNvSpPr>
              <a:spLocks/>
            </p:cNvSpPr>
            <p:nvPr/>
          </p:nvSpPr>
          <p:spPr bwMode="auto">
            <a:xfrm>
              <a:off x="6143559" y="1025584"/>
              <a:ext cx="1955800" cy="1621367"/>
            </a:xfrm>
            <a:custGeom>
              <a:avLst/>
              <a:gdLst/>
              <a:ahLst/>
              <a:cxnLst>
                <a:cxn ang="0">
                  <a:pos x="840" y="516"/>
                </a:cxn>
                <a:cxn ang="0">
                  <a:pos x="868" y="500"/>
                </a:cxn>
                <a:cxn ang="0">
                  <a:pos x="0" y="0"/>
                </a:cxn>
                <a:cxn ang="0">
                  <a:pos x="0" y="439"/>
                </a:cxn>
                <a:cxn ang="0">
                  <a:pos x="211" y="488"/>
                </a:cxn>
                <a:cxn ang="0">
                  <a:pos x="211" y="488"/>
                </a:cxn>
                <a:cxn ang="0">
                  <a:pos x="239" y="590"/>
                </a:cxn>
                <a:cxn ang="0">
                  <a:pos x="341" y="562"/>
                </a:cxn>
                <a:cxn ang="0">
                  <a:pos x="487" y="720"/>
                </a:cxn>
                <a:cxn ang="0">
                  <a:pos x="487" y="719"/>
                </a:cxn>
                <a:cxn ang="0">
                  <a:pos x="515" y="704"/>
                </a:cxn>
              </a:cxnLst>
              <a:rect l="0" t="0" r="r" b="b"/>
              <a:pathLst>
                <a:path w="868" h="720">
                  <a:moveTo>
                    <a:pt x="840" y="516"/>
                  </a:moveTo>
                  <a:cubicBezTo>
                    <a:pt x="868" y="500"/>
                    <a:pt x="868" y="500"/>
                    <a:pt x="868" y="500"/>
                  </a:cubicBezTo>
                  <a:cubicBezTo>
                    <a:pt x="675" y="188"/>
                    <a:pt x="344" y="10"/>
                    <a:pt x="0" y="0"/>
                  </a:cubicBezTo>
                  <a:cubicBezTo>
                    <a:pt x="0" y="439"/>
                    <a:pt x="0" y="439"/>
                    <a:pt x="0" y="439"/>
                  </a:cubicBezTo>
                  <a:cubicBezTo>
                    <a:pt x="73" y="443"/>
                    <a:pt x="145" y="459"/>
                    <a:pt x="211" y="488"/>
                  </a:cubicBezTo>
                  <a:cubicBezTo>
                    <a:pt x="211" y="488"/>
                    <a:pt x="211" y="488"/>
                    <a:pt x="211" y="488"/>
                  </a:cubicBezTo>
                  <a:cubicBezTo>
                    <a:pt x="239" y="590"/>
                    <a:pt x="239" y="590"/>
                    <a:pt x="239" y="590"/>
                  </a:cubicBezTo>
                  <a:cubicBezTo>
                    <a:pt x="341" y="562"/>
                    <a:pt x="341" y="562"/>
                    <a:pt x="341" y="562"/>
                  </a:cubicBezTo>
                  <a:cubicBezTo>
                    <a:pt x="397" y="605"/>
                    <a:pt x="447" y="657"/>
                    <a:pt x="487" y="720"/>
                  </a:cubicBezTo>
                  <a:cubicBezTo>
                    <a:pt x="487" y="719"/>
                    <a:pt x="487" y="719"/>
                    <a:pt x="487" y="719"/>
                  </a:cubicBezTo>
                  <a:cubicBezTo>
                    <a:pt x="515" y="704"/>
                    <a:pt x="515" y="704"/>
                    <a:pt x="515" y="704"/>
                  </a:cubicBezTo>
                </a:path>
              </a:pathLst>
            </a:custGeom>
            <a:noFill/>
            <a:ln w="12700" cap="rnd">
              <a:solidFill>
                <a:schemeClr val="accent1">
                  <a:lumMod val="75000"/>
                </a:schemeClr>
              </a:solid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400" b="0" i="0" u="none" strike="noStrike" kern="0" cap="none" spc="0" normalizeH="0" baseline="0" noProof="0" smtClean="0">
                <a:ln>
                  <a:noFill/>
                </a:ln>
                <a:solidFill>
                  <a:schemeClr val="accent5">
                    <a:lumMod val="50000"/>
                  </a:schemeClr>
                </a:solidFill>
                <a:effectLst/>
                <a:uLnTx/>
                <a:uFillTx/>
                <a:latin typeface="Arial" panose="020B0604020202020204" pitchFamily="34" charset="0"/>
                <a:cs typeface="Arial" panose="020B0604020202020204" pitchFamily="34" charset="0"/>
              </a:endParaRPr>
            </a:p>
          </p:txBody>
        </p:sp>
        <p:sp>
          <p:nvSpPr>
            <p:cNvPr id="321" name="Center text"/>
            <p:cNvSpPr>
              <a:spLocks noChangeArrowheads="1"/>
            </p:cNvSpPr>
            <p:nvPr/>
          </p:nvSpPr>
          <p:spPr bwMode="auto">
            <a:xfrm>
              <a:off x="4464804" y="1990655"/>
              <a:ext cx="3229450" cy="2911752"/>
            </a:xfrm>
            <a:prstGeom prst="ellipse">
              <a:avLst/>
            </a:prstGeom>
            <a:noFill/>
            <a:ln w="12700" cap="flat">
              <a:noFill/>
              <a:prstDash val="solid"/>
              <a:miter lim="800000"/>
              <a:headEnd/>
              <a:tailEnd/>
            </a:ln>
          </p:spPr>
          <p:txBody>
            <a:bodyPr spcFirstLastPara="1" vert="horz" wrap="square" lIns="121920" tIns="60960" rIns="121920" bIns="60960" numCol="1" anchor="t" anchorCtr="0" compatLnSpc="1">
              <a:prstTxWarp prst="textArchUp">
                <a:avLst>
                  <a:gd name="adj" fmla="val 10898530"/>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smtClean="0">
                  <a:ln>
                    <a:noFill/>
                  </a:ln>
                  <a:solidFill>
                    <a:schemeClr val="accent5">
                      <a:lumMod val="50000"/>
                    </a:schemeClr>
                  </a:solidFill>
                  <a:effectLst/>
                  <a:uLnTx/>
                  <a:uFillTx/>
                  <a:latin typeface="Arial" panose="020B0604020202020204" pitchFamily="34" charset="0"/>
                  <a:cs typeface="Arial" panose="020B0604020202020204" pitchFamily="34" charset="0"/>
                </a:rPr>
                <a:t>КООРДИНАЦИЯ</a:t>
              </a:r>
            </a:p>
          </p:txBody>
        </p:sp>
        <p:sp>
          <p:nvSpPr>
            <p:cNvPr id="322" name="Center text"/>
            <p:cNvSpPr>
              <a:spLocks noChangeArrowheads="1"/>
            </p:cNvSpPr>
            <p:nvPr/>
          </p:nvSpPr>
          <p:spPr bwMode="auto">
            <a:xfrm>
              <a:off x="4284835" y="1867509"/>
              <a:ext cx="3638475" cy="3072244"/>
            </a:xfrm>
            <a:prstGeom prst="ellipse">
              <a:avLst/>
            </a:prstGeom>
            <a:noFill/>
            <a:ln w="12700" cap="flat">
              <a:noFill/>
              <a:prstDash val="solid"/>
              <a:miter lim="800000"/>
              <a:headEnd/>
              <a:tailEnd/>
            </a:ln>
          </p:spPr>
          <p:txBody>
            <a:bodyPr spcFirstLastPara="1" vert="horz" wrap="square" lIns="121920" tIns="60960" rIns="121920" bIns="60960" numCol="1" anchor="t" anchorCtr="0" compatLnSpc="1">
              <a:prstTxWarp prst="textArchDown">
                <a:avLst>
                  <a:gd name="adj" fmla="val 50060"/>
                </a:avLst>
              </a:prstTxWarp>
            </a:bodyPr>
            <a:lstStyle/>
            <a:p>
              <a:pPr lvl="0" algn="ctr">
                <a:defRPr/>
              </a:pPr>
              <a:r>
                <a:rPr lang="ru-RU" sz="1400" kern="0" dirty="0" smtClean="0">
                  <a:solidFill>
                    <a:schemeClr val="accent5">
                      <a:lumMod val="50000"/>
                    </a:schemeClr>
                  </a:solidFill>
                  <a:latin typeface="Arial" panose="020B0604020202020204" pitchFamily="34" charset="0"/>
                  <a:cs typeface="Arial" panose="020B0604020202020204" pitchFamily="34" charset="0"/>
                </a:rPr>
                <a:t>ВЗАИМОДЕЙСТВИЕ</a:t>
              </a:r>
              <a:endParaRPr kumimoji="0" lang="ru-RU" sz="1400" b="0" i="0" u="none" strike="noStrike" kern="0" cap="none" spc="0" normalizeH="0" baseline="0" noProof="0" dirty="0" smtClean="0">
                <a:ln>
                  <a:noFill/>
                </a:ln>
                <a:solidFill>
                  <a:schemeClr val="accent5">
                    <a:lumMod val="50000"/>
                  </a:schemeClr>
                </a:solidFill>
                <a:effectLst/>
                <a:uLnTx/>
                <a:uFillTx/>
                <a:latin typeface="Arial" panose="020B0604020202020204" pitchFamily="34" charset="0"/>
                <a:cs typeface="Arial" panose="020B0604020202020204" pitchFamily="34" charset="0"/>
              </a:endParaRPr>
            </a:p>
          </p:txBody>
        </p:sp>
        <p:sp>
          <p:nvSpPr>
            <p:cNvPr id="323" name="Option A text inside"/>
            <p:cNvSpPr/>
            <p:nvPr/>
          </p:nvSpPr>
          <p:spPr>
            <a:xfrm rot="19802840">
              <a:off x="3553401" y="830989"/>
              <a:ext cx="5276851" cy="5276851"/>
            </a:xfrm>
            <a:prstGeom prst="ellipse">
              <a:avLst/>
            </a:prstGeom>
            <a:noFill/>
            <a:ln w="12700" cap="flat" cmpd="sng" algn="ctr">
              <a:noFill/>
              <a:prstDash val="solid"/>
              <a:miter lim="800000"/>
            </a:ln>
            <a:effectLst/>
          </p:spPr>
          <p:txBody>
            <a:bodyPr rtlCol="0" anchor="ctr">
              <a:prstTxWarp prst="textArchUp">
                <a:avLst>
                  <a:gd name="adj" fmla="val 14000282"/>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smtClean="0">
                  <a:ln>
                    <a:noFill/>
                  </a:ln>
                  <a:solidFill>
                    <a:schemeClr val="accent5">
                      <a:lumMod val="50000"/>
                    </a:schemeClr>
                  </a:solidFill>
                  <a:effectLst/>
                  <a:uLnTx/>
                  <a:uFillTx/>
                  <a:latin typeface="Arial" panose="020B0604020202020204" pitchFamily="34" charset="0"/>
                  <a:cs typeface="Arial" panose="020B0604020202020204" pitchFamily="34" charset="0"/>
                </a:rPr>
                <a:t>Негосударственный </a:t>
              </a:r>
            </a:p>
            <a:p>
              <a:pPr marL="0" marR="0" lvl="0" indent="0" algn="ctr" defTabSz="914400" eaLnBrk="1" fontAlgn="auto" latinLnBrk="0" hangingPunct="1">
                <a:lnSpc>
                  <a:spcPct val="100000"/>
                </a:lnSpc>
                <a:spcBef>
                  <a:spcPts val="0"/>
                </a:spcBef>
                <a:spcAft>
                  <a:spcPts val="0"/>
                </a:spcAft>
                <a:buClrTx/>
                <a:buSzTx/>
                <a:buFontTx/>
                <a:buNone/>
                <a:tabLst/>
                <a:defRPr/>
              </a:pPr>
              <a:r>
                <a:rPr lang="ru-RU" sz="1400" kern="0" dirty="0" smtClean="0">
                  <a:solidFill>
                    <a:schemeClr val="accent5">
                      <a:lumMod val="50000"/>
                    </a:schemeClr>
                  </a:solidFill>
                  <a:latin typeface="Arial" panose="020B0604020202020204" pitchFamily="34" charset="0"/>
                  <a:cs typeface="Arial" panose="020B0604020202020204" pitchFamily="34" charset="0"/>
                </a:rPr>
                <a:t>сектор</a:t>
              </a:r>
              <a:endParaRPr kumimoji="0" lang="ru-RU" sz="1400" b="1" i="0" u="none" strike="noStrike" kern="0" cap="none" spc="0" normalizeH="0" baseline="0" noProof="0" dirty="0" smtClean="0">
                <a:ln>
                  <a:noFill/>
                </a:ln>
                <a:solidFill>
                  <a:schemeClr val="accent5">
                    <a:lumMod val="50000"/>
                  </a:schemeClr>
                </a:solidFill>
                <a:effectLst/>
                <a:uLnTx/>
                <a:uFillTx/>
                <a:latin typeface="Arial" panose="020B0604020202020204" pitchFamily="34" charset="0"/>
                <a:cs typeface="Arial" panose="020B0604020202020204" pitchFamily="34" charset="0"/>
              </a:endParaRPr>
            </a:p>
          </p:txBody>
        </p:sp>
        <p:sp>
          <p:nvSpPr>
            <p:cNvPr id="324" name="Option B text inside"/>
            <p:cNvSpPr/>
            <p:nvPr/>
          </p:nvSpPr>
          <p:spPr>
            <a:xfrm rot="1928870">
              <a:off x="3293844" y="931276"/>
              <a:ext cx="5276851" cy="5276851"/>
            </a:xfrm>
            <a:prstGeom prst="ellipse">
              <a:avLst/>
            </a:prstGeom>
            <a:noFill/>
            <a:ln w="12700" cap="flat" cmpd="sng" algn="ctr">
              <a:noFill/>
              <a:prstDash val="solid"/>
              <a:miter lim="800000"/>
            </a:ln>
            <a:effectLst/>
          </p:spPr>
          <p:txBody>
            <a:bodyPr rtlCol="0" anchor="ctr">
              <a:prstTxWarp prst="textArchUp">
                <a:avLst>
                  <a:gd name="adj" fmla="val 14000282"/>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smtClean="0">
                  <a:ln>
                    <a:noFill/>
                  </a:ln>
                  <a:solidFill>
                    <a:schemeClr val="accent5">
                      <a:lumMod val="50000"/>
                    </a:schemeClr>
                  </a:solidFill>
                  <a:effectLst/>
                  <a:uLnTx/>
                  <a:uFillTx/>
                  <a:latin typeface="Arial" panose="020B0604020202020204" pitchFamily="34" charset="0"/>
                  <a:cs typeface="Arial" panose="020B0604020202020204" pitchFamily="34" charset="0"/>
                </a:rPr>
                <a:t>Организации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smtClean="0">
                  <a:ln>
                    <a:noFill/>
                  </a:ln>
                  <a:solidFill>
                    <a:schemeClr val="accent5">
                      <a:lumMod val="50000"/>
                    </a:schemeClr>
                  </a:solidFill>
                  <a:effectLst/>
                  <a:uLnTx/>
                  <a:uFillTx/>
                  <a:latin typeface="Arial" panose="020B0604020202020204" pitchFamily="34" charset="0"/>
                  <a:cs typeface="Arial" panose="020B0604020202020204" pitchFamily="34" charset="0"/>
                </a:rPr>
                <a:t>социального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smtClean="0">
                  <a:ln>
                    <a:noFill/>
                  </a:ln>
                  <a:solidFill>
                    <a:schemeClr val="accent5">
                      <a:lumMod val="50000"/>
                    </a:schemeClr>
                  </a:solidFill>
                  <a:effectLst/>
                  <a:uLnTx/>
                  <a:uFillTx/>
                  <a:latin typeface="Arial" panose="020B0604020202020204" pitchFamily="34" charset="0"/>
                  <a:cs typeface="Arial" panose="020B0604020202020204" pitchFamily="34" charset="0"/>
                </a:rPr>
                <a:t>обслуживания </a:t>
              </a:r>
            </a:p>
          </p:txBody>
        </p:sp>
        <p:sp>
          <p:nvSpPr>
            <p:cNvPr id="325" name="Option C text inside"/>
            <p:cNvSpPr/>
            <p:nvPr/>
          </p:nvSpPr>
          <p:spPr>
            <a:xfrm rot="5400000">
              <a:off x="3328803" y="784225"/>
              <a:ext cx="5433485" cy="5433483"/>
            </a:xfrm>
            <a:prstGeom prst="ellipse">
              <a:avLst/>
            </a:prstGeom>
            <a:noFill/>
            <a:ln w="12700" cap="flat" cmpd="sng" algn="ctr">
              <a:noFill/>
              <a:prstDash val="solid"/>
              <a:miter lim="800000"/>
            </a:ln>
            <a:effectLst/>
          </p:spPr>
          <p:txBody>
            <a:bodyPr rtlCol="0" anchor="ctr">
              <a:prstTxWarp prst="textArchDown">
                <a:avLst>
                  <a:gd name="adj" fmla="val 12838052"/>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smtClean="0">
                  <a:ln>
                    <a:noFill/>
                  </a:ln>
                  <a:solidFill>
                    <a:schemeClr val="accent5">
                      <a:lumMod val="50000"/>
                    </a:schemeClr>
                  </a:solidFill>
                  <a:effectLst/>
                  <a:uLnTx/>
                  <a:uFillTx/>
                  <a:latin typeface="Arial" panose="020B0604020202020204" pitchFamily="34" charset="0"/>
                  <a:cs typeface="Arial" panose="020B0604020202020204" pitchFamily="34" charset="0"/>
                </a:rPr>
                <a:t>КДНиЗП</a:t>
              </a:r>
              <a:endParaRPr kumimoji="0" lang="ru-RU" sz="1400" b="1" i="0" u="none" strike="noStrike" kern="0" cap="none" spc="0" normalizeH="0" baseline="0" noProof="0" dirty="0" smtClean="0">
                <a:ln>
                  <a:noFill/>
                </a:ln>
                <a:solidFill>
                  <a:schemeClr val="accent5">
                    <a:lumMod val="50000"/>
                  </a:schemeClr>
                </a:solidFill>
                <a:effectLst/>
                <a:uLnTx/>
                <a:uFillTx/>
                <a:latin typeface="Arial" panose="020B0604020202020204" pitchFamily="34" charset="0"/>
                <a:cs typeface="Arial" panose="020B0604020202020204" pitchFamily="34" charset="0"/>
              </a:endParaRPr>
            </a:p>
          </p:txBody>
        </p:sp>
        <p:sp>
          <p:nvSpPr>
            <p:cNvPr id="326" name="Option D text inside"/>
            <p:cNvSpPr/>
            <p:nvPr/>
          </p:nvSpPr>
          <p:spPr>
            <a:xfrm rot="9017788">
              <a:off x="3372900" y="691084"/>
              <a:ext cx="5433485" cy="5433485"/>
            </a:xfrm>
            <a:prstGeom prst="ellipse">
              <a:avLst/>
            </a:prstGeom>
            <a:noFill/>
            <a:ln w="12700" cap="flat" cmpd="sng" algn="ctr">
              <a:noFill/>
              <a:prstDash val="solid"/>
              <a:miter lim="800000"/>
            </a:ln>
            <a:effectLst/>
          </p:spPr>
          <p:txBody>
            <a:bodyPr rtlCol="0" anchor="ctr">
              <a:prstTxWarp prst="textArchDown">
                <a:avLst>
                  <a:gd name="adj" fmla="val 12838052"/>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smtClean="0">
                  <a:ln>
                    <a:noFill/>
                  </a:ln>
                  <a:solidFill>
                    <a:schemeClr val="accent5">
                      <a:lumMod val="50000"/>
                    </a:schemeClr>
                  </a:solidFill>
                  <a:effectLst/>
                  <a:uLnTx/>
                  <a:uFillTx/>
                  <a:latin typeface="Arial" panose="020B0604020202020204" pitchFamily="34" charset="0"/>
                  <a:cs typeface="Arial" panose="020B0604020202020204" pitchFamily="34" charset="0"/>
                </a:rPr>
                <a:t>Центры занятости </a:t>
              </a:r>
              <a:endParaRPr kumimoji="0" lang="ru-RU" sz="1400" b="1" i="0" u="none" strike="noStrike" kern="0" cap="none" spc="0" normalizeH="0" baseline="0" noProof="0" dirty="0" smtClean="0">
                <a:ln>
                  <a:noFill/>
                </a:ln>
                <a:solidFill>
                  <a:schemeClr val="accent5">
                    <a:lumMod val="50000"/>
                  </a:schemeClr>
                </a:solidFill>
                <a:effectLst/>
                <a:uLnTx/>
                <a:uFillTx/>
                <a:latin typeface="Arial" panose="020B0604020202020204" pitchFamily="34" charset="0"/>
                <a:cs typeface="Arial" panose="020B0604020202020204" pitchFamily="34" charset="0"/>
              </a:endParaRPr>
            </a:p>
          </p:txBody>
        </p:sp>
        <p:sp>
          <p:nvSpPr>
            <p:cNvPr id="327" name="Option F text inside"/>
            <p:cNvSpPr/>
            <p:nvPr/>
          </p:nvSpPr>
          <p:spPr>
            <a:xfrm rot="16200000">
              <a:off x="3510146" y="752672"/>
              <a:ext cx="5433485" cy="5433485"/>
            </a:xfrm>
            <a:prstGeom prst="ellipse">
              <a:avLst/>
            </a:prstGeom>
            <a:noFill/>
            <a:ln w="12700" cap="flat" cmpd="sng" algn="ctr">
              <a:noFill/>
              <a:prstDash val="solid"/>
              <a:miter lim="800000"/>
            </a:ln>
            <a:effectLst/>
          </p:spPr>
          <p:txBody>
            <a:bodyPr rtlCol="0" anchor="ctr">
              <a:prstTxWarp prst="textArchDown">
                <a:avLst>
                  <a:gd name="adj" fmla="val 12838052"/>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smtClean="0">
                  <a:ln>
                    <a:noFill/>
                  </a:ln>
                  <a:solidFill>
                    <a:schemeClr val="accent5">
                      <a:lumMod val="50000"/>
                    </a:schemeClr>
                  </a:solidFill>
                  <a:effectLst/>
                  <a:uLnTx/>
                  <a:uFillTx/>
                  <a:latin typeface="Arial" panose="020B0604020202020204" pitchFamily="34" charset="0"/>
                  <a:cs typeface="Arial" panose="020B0604020202020204" pitchFamily="34" charset="0"/>
                </a:rPr>
                <a:t>Отделы опеки и</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smtClean="0">
                  <a:ln>
                    <a:noFill/>
                  </a:ln>
                  <a:solidFill>
                    <a:schemeClr val="accent5">
                      <a:lumMod val="50000"/>
                    </a:schemeClr>
                  </a:solidFill>
                  <a:effectLst/>
                  <a:uLnTx/>
                  <a:uFillTx/>
                  <a:latin typeface="Arial" panose="020B0604020202020204" pitchFamily="34" charset="0"/>
                  <a:cs typeface="Arial" panose="020B0604020202020204" pitchFamily="34" charset="0"/>
                </a:rPr>
                <a:t> попечительства</a:t>
              </a:r>
            </a:p>
          </p:txBody>
        </p:sp>
        <p:sp>
          <p:nvSpPr>
            <p:cNvPr id="328" name="Option E text inside"/>
            <p:cNvSpPr/>
            <p:nvPr/>
          </p:nvSpPr>
          <p:spPr>
            <a:xfrm rot="12659353">
              <a:off x="3510145" y="604313"/>
              <a:ext cx="5433485" cy="5433485"/>
            </a:xfrm>
            <a:prstGeom prst="ellipse">
              <a:avLst/>
            </a:prstGeom>
            <a:noFill/>
            <a:ln w="12700" cap="flat" cmpd="sng" algn="ctr">
              <a:noFill/>
              <a:prstDash val="solid"/>
              <a:miter lim="800000"/>
            </a:ln>
            <a:effectLst/>
          </p:spPr>
          <p:txBody>
            <a:bodyPr rtlCol="0" anchor="ctr">
              <a:prstTxWarp prst="textArchDown">
                <a:avLst>
                  <a:gd name="adj" fmla="val 12838052"/>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smtClean="0">
                  <a:ln>
                    <a:noFill/>
                  </a:ln>
                  <a:solidFill>
                    <a:schemeClr val="accent5">
                      <a:lumMod val="50000"/>
                    </a:schemeClr>
                  </a:solidFill>
                  <a:effectLst/>
                  <a:uLnTx/>
                  <a:uFillTx/>
                  <a:latin typeface="Arial" panose="020B0604020202020204" pitchFamily="34" charset="0"/>
                  <a:cs typeface="Arial" panose="020B0604020202020204" pitchFamily="34" charset="0"/>
                </a:rPr>
                <a:t>Центры</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smtClean="0">
                  <a:ln>
                    <a:noFill/>
                  </a:ln>
                  <a:solidFill>
                    <a:schemeClr val="accent5">
                      <a:lumMod val="50000"/>
                    </a:schemeClr>
                  </a:solidFill>
                  <a:effectLst/>
                  <a:uLnTx/>
                  <a:uFillTx/>
                  <a:latin typeface="Arial" panose="020B0604020202020204" pitchFamily="34" charset="0"/>
                  <a:cs typeface="Arial" panose="020B0604020202020204" pitchFamily="34" charset="0"/>
                </a:rPr>
                <a:t>социальной помощи</a:t>
              </a:r>
              <a:endParaRPr kumimoji="0" lang="ru-RU" sz="1400" b="1" i="0" u="none" strike="noStrike" kern="0" cap="none" spc="0" normalizeH="0" baseline="0" noProof="0" dirty="0" smtClean="0">
                <a:ln>
                  <a:noFill/>
                </a:ln>
                <a:solidFill>
                  <a:schemeClr val="accent5">
                    <a:lumMod val="50000"/>
                  </a:schemeClr>
                </a:solidFill>
                <a:effectLst/>
                <a:uLnTx/>
                <a:uFillTx/>
                <a:latin typeface="Arial" panose="020B0604020202020204" pitchFamily="34" charset="0"/>
                <a:cs typeface="Arial" panose="020B0604020202020204" pitchFamily="34" charset="0"/>
              </a:endParaRPr>
            </a:p>
          </p:txBody>
        </p:sp>
        <p:sp>
          <p:nvSpPr>
            <p:cNvPr id="329" name="TextBox 328"/>
            <p:cNvSpPr txBox="1"/>
            <p:nvPr/>
          </p:nvSpPr>
          <p:spPr>
            <a:xfrm>
              <a:off x="5419763" y="2956644"/>
              <a:ext cx="1375058" cy="87832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smtClean="0">
                  <a:ln>
                    <a:noFill/>
                  </a:ln>
                  <a:solidFill>
                    <a:schemeClr val="accent5">
                      <a:lumMod val="50000"/>
                    </a:schemeClr>
                  </a:solidFill>
                  <a:effectLst/>
                  <a:uLnTx/>
                  <a:uFillTx/>
                  <a:latin typeface="Arial" panose="020B0604020202020204" pitchFamily="34" charset="0"/>
                  <a:cs typeface="Arial" panose="020B0604020202020204" pitchFamily="34" charset="0"/>
                </a:rPr>
                <a:t>отдел социального обслуживания населения</a:t>
              </a:r>
            </a:p>
          </p:txBody>
        </p:sp>
        <p:cxnSp>
          <p:nvCxnSpPr>
            <p:cNvPr id="333" name="Прямая со стрелкой 332"/>
            <p:cNvCxnSpPr/>
            <p:nvPr/>
          </p:nvCxnSpPr>
          <p:spPr>
            <a:xfrm flipH="1">
              <a:off x="5322677" y="3923524"/>
              <a:ext cx="180000" cy="99677"/>
            </a:xfrm>
            <a:prstGeom prst="straightConnector1">
              <a:avLst/>
            </a:prstGeom>
            <a:noFill/>
            <a:ln w="6350" cap="flat" cmpd="sng" algn="ctr">
              <a:solidFill>
                <a:srgbClr val="178BC5">
                  <a:lumMod val="60000"/>
                  <a:lumOff val="40000"/>
                </a:srgbClr>
              </a:solidFill>
              <a:prstDash val="solid"/>
              <a:miter lim="800000"/>
              <a:headEnd type="triangle"/>
              <a:tailEnd type="triangle"/>
            </a:ln>
            <a:effectLst/>
          </p:spPr>
        </p:cxnSp>
        <p:cxnSp>
          <p:nvCxnSpPr>
            <p:cNvPr id="334" name="Прямая со стрелкой 333"/>
            <p:cNvCxnSpPr/>
            <p:nvPr/>
          </p:nvCxnSpPr>
          <p:spPr>
            <a:xfrm flipH="1" flipV="1">
              <a:off x="6713082" y="3860320"/>
              <a:ext cx="172663" cy="103711"/>
            </a:xfrm>
            <a:prstGeom prst="straightConnector1">
              <a:avLst/>
            </a:prstGeom>
            <a:noFill/>
            <a:ln w="6350" cap="flat" cmpd="sng" algn="ctr">
              <a:solidFill>
                <a:srgbClr val="178BC5">
                  <a:lumMod val="60000"/>
                  <a:lumOff val="40000"/>
                </a:srgbClr>
              </a:solidFill>
              <a:prstDash val="solid"/>
              <a:miter lim="800000"/>
              <a:headEnd type="triangle"/>
              <a:tailEnd type="triangle"/>
            </a:ln>
            <a:effectLst/>
          </p:spPr>
        </p:cxnSp>
        <p:cxnSp>
          <p:nvCxnSpPr>
            <p:cNvPr id="335" name="Прямая со стрелкой 334"/>
            <p:cNvCxnSpPr/>
            <p:nvPr/>
          </p:nvCxnSpPr>
          <p:spPr>
            <a:xfrm flipH="1" flipV="1">
              <a:off x="6087137" y="4163122"/>
              <a:ext cx="9394" cy="197658"/>
            </a:xfrm>
            <a:prstGeom prst="straightConnector1">
              <a:avLst/>
            </a:prstGeom>
            <a:noFill/>
            <a:ln w="6350" cap="flat" cmpd="sng" algn="ctr">
              <a:solidFill>
                <a:srgbClr val="178BC5">
                  <a:lumMod val="60000"/>
                  <a:lumOff val="40000"/>
                </a:srgbClr>
              </a:solidFill>
              <a:prstDash val="solid"/>
              <a:miter lim="800000"/>
              <a:headEnd type="triangle"/>
              <a:tailEnd type="triangle"/>
            </a:ln>
            <a:effectLst/>
          </p:spPr>
        </p:cxnSp>
        <p:sp>
          <p:nvSpPr>
            <p:cNvPr id="336" name="Овал 335"/>
            <p:cNvSpPr/>
            <p:nvPr/>
          </p:nvSpPr>
          <p:spPr>
            <a:xfrm>
              <a:off x="5392680" y="2758152"/>
              <a:ext cx="1372465" cy="1391913"/>
            </a:xfrm>
            <a:prstGeom prst="ellipse">
              <a:avLst/>
            </a:prstGeom>
            <a:noFill/>
            <a:ln w="12700" cap="flat" cmpd="sng" algn="ctr">
              <a:solidFill>
                <a:srgbClr val="178BC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400" b="0" i="0" u="none" strike="noStrike" kern="0" cap="none" spc="0" normalizeH="0" baseline="0" noProof="0" smtClean="0">
                <a:ln>
                  <a:noFill/>
                </a:ln>
                <a:solidFill>
                  <a:schemeClr val="accent5">
                    <a:lumMod val="50000"/>
                  </a:schemeClr>
                </a:solidFill>
                <a:effectLst/>
                <a:uLnTx/>
                <a:uFillTx/>
                <a:latin typeface="Arial" panose="020B0604020202020204" pitchFamily="34" charset="0"/>
                <a:cs typeface="Arial" panose="020B0604020202020204" pitchFamily="34" charset="0"/>
              </a:endParaRPr>
            </a:p>
          </p:txBody>
        </p:sp>
        <p:cxnSp>
          <p:nvCxnSpPr>
            <p:cNvPr id="337" name="Прямая со стрелкой 336"/>
            <p:cNvCxnSpPr/>
            <p:nvPr/>
          </p:nvCxnSpPr>
          <p:spPr>
            <a:xfrm flipH="1" flipV="1">
              <a:off x="6081844" y="2519097"/>
              <a:ext cx="9394" cy="197658"/>
            </a:xfrm>
            <a:prstGeom prst="straightConnector1">
              <a:avLst/>
            </a:prstGeom>
            <a:noFill/>
            <a:ln w="6350" cap="flat" cmpd="sng" algn="ctr">
              <a:solidFill>
                <a:srgbClr val="178BC5">
                  <a:lumMod val="60000"/>
                  <a:lumOff val="40000"/>
                </a:srgbClr>
              </a:solidFill>
              <a:prstDash val="solid"/>
              <a:miter lim="800000"/>
              <a:headEnd type="triangle"/>
              <a:tailEnd type="triangle"/>
            </a:ln>
            <a:effectLst/>
          </p:spPr>
        </p:cxnSp>
        <p:cxnSp>
          <p:nvCxnSpPr>
            <p:cNvPr id="338" name="Прямая со стрелкой 337"/>
            <p:cNvCxnSpPr/>
            <p:nvPr/>
          </p:nvCxnSpPr>
          <p:spPr>
            <a:xfrm flipH="1" flipV="1">
              <a:off x="5349978" y="2838349"/>
              <a:ext cx="152699" cy="119466"/>
            </a:xfrm>
            <a:prstGeom prst="straightConnector1">
              <a:avLst/>
            </a:prstGeom>
            <a:noFill/>
            <a:ln w="6350" cap="flat" cmpd="sng" algn="ctr">
              <a:solidFill>
                <a:srgbClr val="178BC5">
                  <a:lumMod val="60000"/>
                  <a:lumOff val="40000"/>
                </a:srgbClr>
              </a:solidFill>
              <a:prstDash val="solid"/>
              <a:miter lim="800000"/>
              <a:headEnd type="triangle"/>
              <a:tailEnd type="triangle"/>
            </a:ln>
            <a:effectLst/>
          </p:spPr>
        </p:cxnSp>
        <p:cxnSp>
          <p:nvCxnSpPr>
            <p:cNvPr id="339" name="Прямая со стрелкой 338"/>
            <p:cNvCxnSpPr/>
            <p:nvPr/>
          </p:nvCxnSpPr>
          <p:spPr>
            <a:xfrm flipV="1">
              <a:off x="6711906" y="2903397"/>
              <a:ext cx="136364" cy="116240"/>
            </a:xfrm>
            <a:prstGeom prst="straightConnector1">
              <a:avLst/>
            </a:prstGeom>
            <a:noFill/>
            <a:ln w="6350" cap="flat" cmpd="sng" algn="ctr">
              <a:solidFill>
                <a:srgbClr val="178BC5">
                  <a:lumMod val="60000"/>
                  <a:lumOff val="40000"/>
                </a:srgbClr>
              </a:solidFill>
              <a:prstDash val="solid"/>
              <a:miter lim="800000"/>
              <a:headEnd type="triangle"/>
              <a:tailEnd type="triangle"/>
            </a:ln>
            <a:effectLst/>
          </p:spPr>
        </p:cxnSp>
        <p:cxnSp>
          <p:nvCxnSpPr>
            <p:cNvPr id="340" name="Прямая со стрелкой 339"/>
            <p:cNvCxnSpPr/>
            <p:nvPr/>
          </p:nvCxnSpPr>
          <p:spPr>
            <a:xfrm flipH="1" flipV="1">
              <a:off x="6855815" y="3403632"/>
              <a:ext cx="211535" cy="14764"/>
            </a:xfrm>
            <a:prstGeom prst="straightConnector1">
              <a:avLst/>
            </a:prstGeom>
            <a:noFill/>
            <a:ln w="6350" cap="flat" cmpd="sng" algn="ctr">
              <a:solidFill>
                <a:srgbClr val="178BC5">
                  <a:lumMod val="60000"/>
                  <a:lumOff val="40000"/>
                </a:srgbClr>
              </a:solidFill>
              <a:prstDash val="solid"/>
              <a:miter lim="800000"/>
              <a:headEnd type="triangle"/>
              <a:tailEnd type="triangle"/>
            </a:ln>
            <a:effectLst/>
          </p:spPr>
        </p:cxnSp>
        <p:cxnSp>
          <p:nvCxnSpPr>
            <p:cNvPr id="341" name="Прямая со стрелкой 340"/>
            <p:cNvCxnSpPr/>
            <p:nvPr/>
          </p:nvCxnSpPr>
          <p:spPr>
            <a:xfrm flipH="1" flipV="1">
              <a:off x="5080035" y="3396250"/>
              <a:ext cx="211535" cy="14764"/>
            </a:xfrm>
            <a:prstGeom prst="straightConnector1">
              <a:avLst/>
            </a:prstGeom>
            <a:noFill/>
            <a:ln w="6350" cap="flat" cmpd="sng" algn="ctr">
              <a:solidFill>
                <a:srgbClr val="178BC5">
                  <a:lumMod val="60000"/>
                  <a:lumOff val="40000"/>
                </a:srgbClr>
              </a:solidFill>
              <a:prstDash val="solid"/>
              <a:miter lim="800000"/>
              <a:headEnd type="triangle"/>
              <a:tailEnd type="triangle"/>
            </a:ln>
            <a:effectLst/>
          </p:spPr>
        </p:cxnSp>
      </p:grpSp>
      <p:sp>
        <p:nvSpPr>
          <p:cNvPr id="451" name="Прямоугольник 450"/>
          <p:cNvSpPr/>
          <p:nvPr/>
        </p:nvSpPr>
        <p:spPr>
          <a:xfrm>
            <a:off x="178535" y="4729439"/>
            <a:ext cx="5760000" cy="738664"/>
          </a:xfrm>
          <a:prstGeom prst="rect">
            <a:avLst/>
          </a:prstGeom>
        </p:spPr>
        <p:txBody>
          <a:bodyPr wrap="square">
            <a:spAutoFit/>
          </a:bodyPr>
          <a:lstStyle/>
          <a:p>
            <a:pPr algn="just">
              <a:spcAft>
                <a:spcPts val="0"/>
              </a:spcAft>
            </a:pPr>
            <a:r>
              <a:rPr lang="ru-RU" sz="1400"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применяется в </a:t>
            </a:r>
            <a:r>
              <a:rPr lang="ru-RU" sz="14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единстве </a:t>
            </a:r>
            <a:r>
              <a:rPr lang="ru-RU" sz="1400"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со </a:t>
            </a:r>
            <a:r>
              <a:rPr lang="ru-RU" sz="14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всесторонностью, непрерывностью и целостностью осуществления процесса социального </a:t>
            </a:r>
            <a:r>
              <a:rPr lang="ru-RU" sz="1400"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обслуживания, оказания социальной помощи</a:t>
            </a:r>
          </a:p>
        </p:txBody>
      </p:sp>
      <p:sp>
        <p:nvSpPr>
          <p:cNvPr id="452" name="Прямоугольник 451"/>
          <p:cNvSpPr/>
          <p:nvPr/>
        </p:nvSpPr>
        <p:spPr>
          <a:xfrm>
            <a:off x="299855" y="1168428"/>
            <a:ext cx="5601183" cy="33569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b="1" dirty="0" smtClean="0">
                <a:solidFill>
                  <a:schemeClr val="bg1"/>
                </a:solidFill>
                <a:latin typeface="Arial" panose="020B0604020202020204" pitchFamily="34" charset="0"/>
                <a:ea typeface="Calibri" panose="020F0502020204030204" pitchFamily="34" charset="0"/>
                <a:cs typeface="Arial" panose="020B0604020202020204" pitchFamily="34" charset="0"/>
              </a:rPr>
              <a:t>ПРИНЦИП «ОДНОГО ОКНА» </a:t>
            </a:r>
            <a:endParaRPr lang="ru-RU" sz="1600" dirty="0">
              <a:solidFill>
                <a:schemeClr val="bg1"/>
              </a:solidFill>
            </a:endParaRPr>
          </a:p>
        </p:txBody>
      </p:sp>
      <p:sp>
        <p:nvSpPr>
          <p:cNvPr id="453" name="Прямоугольник 452"/>
          <p:cNvSpPr/>
          <p:nvPr/>
        </p:nvSpPr>
        <p:spPr>
          <a:xfrm>
            <a:off x="227481" y="1502146"/>
            <a:ext cx="5730428" cy="954107"/>
          </a:xfrm>
          <a:prstGeom prst="rect">
            <a:avLst/>
          </a:prstGeom>
        </p:spPr>
        <p:txBody>
          <a:bodyPr wrap="square">
            <a:spAutoFit/>
          </a:bodyPr>
          <a:lstStyle/>
          <a:p>
            <a:pPr algn="just">
              <a:spcAft>
                <a:spcPts val="0"/>
              </a:spcAft>
            </a:pPr>
            <a:r>
              <a:rPr lang="ru-RU" sz="1400"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исключение </a:t>
            </a:r>
            <a:r>
              <a:rPr lang="ru-RU" sz="14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или максимально возможное ограничение участия граждан в процессах сбора из разных инстанций и предоставления в разные инстанции различных документов и справок, подтверждающих права заявителей на получение </a:t>
            </a:r>
            <a:r>
              <a:rPr lang="ru-RU" sz="1400"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услуг</a:t>
            </a:r>
            <a:endParaRPr lang="ru-RU" sz="14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454" name="Прямоугольник 453"/>
          <p:cNvSpPr/>
          <p:nvPr/>
        </p:nvSpPr>
        <p:spPr>
          <a:xfrm>
            <a:off x="280937" y="2790116"/>
            <a:ext cx="5601183" cy="33569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ru-RU" sz="1600" b="1" dirty="0" smtClean="0">
                <a:latin typeface="Arial" panose="020B0604020202020204" pitchFamily="34" charset="0"/>
                <a:ea typeface="Calibri" panose="020F0502020204030204" pitchFamily="34" charset="0"/>
                <a:cs typeface="Arial" panose="020B0604020202020204" pitchFamily="34" charset="0"/>
              </a:rPr>
              <a:t>УПРЕЖДАЮЩИЙ (ПРОАКТИВНЫЙ) РЕЖИМ </a:t>
            </a:r>
            <a:endParaRPr lang="ru-RU" sz="1600" b="1" dirty="0">
              <a:latin typeface="Arial" panose="020B0604020202020204" pitchFamily="34" charset="0"/>
              <a:ea typeface="Calibri" panose="020F0502020204030204" pitchFamily="34" charset="0"/>
              <a:cs typeface="Arial" panose="020B0604020202020204" pitchFamily="34" charset="0"/>
            </a:endParaRPr>
          </a:p>
        </p:txBody>
      </p:sp>
      <p:sp>
        <p:nvSpPr>
          <p:cNvPr id="455" name="Прямоугольник 454"/>
          <p:cNvSpPr/>
          <p:nvPr/>
        </p:nvSpPr>
        <p:spPr>
          <a:xfrm>
            <a:off x="273344" y="4370959"/>
            <a:ext cx="5601183" cy="33569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b="1" dirty="0" smtClean="0">
                <a:solidFill>
                  <a:schemeClr val="bg1"/>
                </a:solidFill>
                <a:latin typeface="Arial" panose="020B0604020202020204" pitchFamily="34" charset="0"/>
                <a:ea typeface="Calibri" panose="020F0502020204030204" pitchFamily="34" charset="0"/>
                <a:cs typeface="Arial" panose="020B0604020202020204" pitchFamily="34" charset="0"/>
              </a:rPr>
              <a:t>КОМПЛЕКСНЫЙ ПОДХОД</a:t>
            </a:r>
            <a:endParaRPr lang="ru-RU" sz="1600" dirty="0">
              <a:solidFill>
                <a:schemeClr val="bg1"/>
              </a:solidFill>
            </a:endParaRPr>
          </a:p>
        </p:txBody>
      </p:sp>
      <p:sp>
        <p:nvSpPr>
          <p:cNvPr id="456" name="Прямоугольник 455"/>
          <p:cNvSpPr/>
          <p:nvPr/>
        </p:nvSpPr>
        <p:spPr>
          <a:xfrm>
            <a:off x="217284" y="3135848"/>
            <a:ext cx="5736382" cy="954107"/>
          </a:xfrm>
          <a:prstGeom prst="rect">
            <a:avLst/>
          </a:prstGeom>
        </p:spPr>
        <p:txBody>
          <a:bodyPr wrap="square">
            <a:spAutoFit/>
          </a:bodyPr>
          <a:lstStyle/>
          <a:p>
            <a:pPr algn="just">
              <a:spcAft>
                <a:spcPts val="0"/>
              </a:spcAft>
            </a:pPr>
            <a:r>
              <a:rPr lang="ru-RU" sz="1400"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проведение </a:t>
            </a:r>
            <a:r>
              <a:rPr lang="ru-RU" sz="14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мероприятий, </a:t>
            </a:r>
            <a:r>
              <a:rPr lang="ru-RU" sz="1400"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направленных </a:t>
            </a:r>
            <a:r>
              <a:rPr lang="ru-RU" sz="14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на профилактику обстоятельств, обусловливающих нуждаемость гражданина в социальном обслуживании, информирование заявителя о возможности получения социальных </a:t>
            </a:r>
            <a:r>
              <a:rPr lang="ru-RU" sz="1400"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услуг</a:t>
            </a:r>
            <a:endParaRPr lang="ru-RU" sz="14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457" name="Прямоугольник 456"/>
          <p:cNvSpPr/>
          <p:nvPr/>
        </p:nvSpPr>
        <p:spPr>
          <a:xfrm>
            <a:off x="180272" y="6065529"/>
            <a:ext cx="5760000" cy="738664"/>
          </a:xfrm>
          <a:prstGeom prst="rect">
            <a:avLst/>
          </a:prstGeom>
        </p:spPr>
        <p:txBody>
          <a:bodyPr wrap="square">
            <a:spAutoFit/>
          </a:bodyPr>
          <a:lstStyle/>
          <a:p>
            <a:pPr algn="just">
              <a:spcAft>
                <a:spcPts val="0"/>
              </a:spcAft>
            </a:pPr>
            <a:r>
              <a:rPr lang="ru-RU" sz="1400"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применение </a:t>
            </a:r>
            <a:r>
              <a:rPr lang="ru-RU" sz="14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дистанционных и выездных форм работы, ориентированных на обеспечение доступности социальной помощи </a:t>
            </a:r>
          </a:p>
        </p:txBody>
      </p:sp>
      <p:sp>
        <p:nvSpPr>
          <p:cNvPr id="458" name="Прямоугольник 457"/>
          <p:cNvSpPr/>
          <p:nvPr/>
        </p:nvSpPr>
        <p:spPr>
          <a:xfrm>
            <a:off x="271219" y="5751902"/>
            <a:ext cx="5601183" cy="33569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b="1" dirty="0" smtClean="0">
                <a:solidFill>
                  <a:schemeClr val="bg1"/>
                </a:solidFill>
                <a:latin typeface="Arial" panose="020B0604020202020204" pitchFamily="34" charset="0"/>
                <a:ea typeface="Calibri" panose="020F0502020204030204" pitchFamily="34" charset="0"/>
                <a:cs typeface="Arial" panose="020B0604020202020204" pitchFamily="34" charset="0"/>
              </a:rPr>
              <a:t>ДОСТУПНОСТЬ</a:t>
            </a:r>
            <a:endParaRPr lang="ru-RU" sz="1600" dirty="0">
              <a:solidFill>
                <a:schemeClr val="bg1"/>
              </a:solidFill>
            </a:endParaRPr>
          </a:p>
        </p:txBody>
      </p:sp>
      <p:sp>
        <p:nvSpPr>
          <p:cNvPr id="40" name="TextBox 39"/>
          <p:cNvSpPr txBox="1"/>
          <p:nvPr/>
        </p:nvSpPr>
        <p:spPr>
          <a:xfrm>
            <a:off x="0" y="-3918"/>
            <a:ext cx="12192000" cy="276999"/>
          </a:xfrm>
          <a:prstGeom prst="rect">
            <a:avLst/>
          </a:prstGeom>
          <a:solidFill>
            <a:srgbClr val="28659C"/>
          </a:solidFill>
        </p:spPr>
        <p:txBody>
          <a:bodyPr wrap="square" rtlCol="0">
            <a:spAutoFit/>
          </a:bodyPr>
          <a:lstStyle/>
          <a:p>
            <a:pPr algn="r"/>
            <a:r>
              <a:rPr lang="ru-RU" sz="1200" b="1" dirty="0" smtClean="0">
                <a:solidFill>
                  <a:schemeClr val="bg1"/>
                </a:solidFill>
                <a:latin typeface="Arial" panose="020B0604020202020204" pitchFamily="34" charset="0"/>
                <a:cs typeface="Arial" panose="020B0604020202020204" pitchFamily="34" charset="0"/>
              </a:rPr>
              <a:t>КОЛЛЕГИЯ МИНИСТЕРСТВА ТРУДА И СОЦИАЛЬНОГО РАЗВИТИЯ НОВОСИБИРСКОЙ ОБЛАСТИ</a:t>
            </a:r>
            <a:endParaRPr lang="ru-RU" sz="1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9830081"/>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918"/>
            <a:ext cx="12192000" cy="276999"/>
          </a:xfrm>
          <a:prstGeom prst="rect">
            <a:avLst/>
          </a:prstGeom>
          <a:solidFill>
            <a:srgbClr val="28659C"/>
          </a:solidFill>
        </p:spPr>
        <p:txBody>
          <a:bodyPr wrap="square" rtlCol="0">
            <a:spAutoFit/>
          </a:bodyPr>
          <a:lstStyle/>
          <a:p>
            <a:pPr algn="r"/>
            <a:r>
              <a:rPr lang="ru-RU" sz="1200" b="1" dirty="0" smtClean="0">
                <a:solidFill>
                  <a:schemeClr val="bg1"/>
                </a:solidFill>
                <a:latin typeface="Arial" panose="020B0604020202020204" pitchFamily="34" charset="0"/>
                <a:cs typeface="Arial" panose="020B0604020202020204" pitchFamily="34" charset="0"/>
              </a:rPr>
              <a:t>КОЛЛЕГИЯ МИНИСТЕРСТВА ТРУДА И СОЦИАЛЬНОГО РАЗВИТИЯ НОВОСИБИРСКОЙ ОБЛАСТИ</a:t>
            </a:r>
            <a:endParaRPr lang="ru-RU" sz="1200" b="1" dirty="0">
              <a:solidFill>
                <a:schemeClr val="bg1"/>
              </a:solidFill>
              <a:latin typeface="Arial" panose="020B0604020202020204" pitchFamily="34" charset="0"/>
              <a:cs typeface="Arial" panose="020B0604020202020204" pitchFamily="34" charset="0"/>
            </a:endParaRPr>
          </a:p>
        </p:txBody>
      </p:sp>
      <p:graphicFrame>
        <p:nvGraphicFramePr>
          <p:cNvPr id="3" name="Диаграмма 2"/>
          <p:cNvGraphicFramePr/>
          <p:nvPr>
            <p:extLst>
              <p:ext uri="{D42A27DB-BD31-4B8C-83A1-F6EECF244321}">
                <p14:modId xmlns:p14="http://schemas.microsoft.com/office/powerpoint/2010/main" val="2311231333"/>
              </p:ext>
            </p:extLst>
          </p:nvPr>
        </p:nvGraphicFramePr>
        <p:xfrm>
          <a:off x="427723" y="1402510"/>
          <a:ext cx="3925453" cy="4656615"/>
        </p:xfrm>
        <a:graphic>
          <a:graphicData uri="http://schemas.openxmlformats.org/drawingml/2006/chart">
            <c:chart xmlns:c="http://schemas.openxmlformats.org/drawingml/2006/chart" xmlns:r="http://schemas.openxmlformats.org/officeDocument/2006/relationships" r:id="rId2"/>
          </a:graphicData>
        </a:graphic>
      </p:graphicFrame>
      <p:grpSp>
        <p:nvGrpSpPr>
          <p:cNvPr id="43" name="Группа 42"/>
          <p:cNvGrpSpPr/>
          <p:nvPr/>
        </p:nvGrpSpPr>
        <p:grpSpPr>
          <a:xfrm>
            <a:off x="4912960" y="1620633"/>
            <a:ext cx="7120196" cy="1087843"/>
            <a:chOff x="4912960" y="717808"/>
            <a:chExt cx="7120196" cy="1087843"/>
          </a:xfrm>
          <a:effectLst/>
        </p:grpSpPr>
        <p:grpSp>
          <p:nvGrpSpPr>
            <p:cNvPr id="39" name="Группа 38"/>
            <p:cNvGrpSpPr/>
            <p:nvPr/>
          </p:nvGrpSpPr>
          <p:grpSpPr>
            <a:xfrm>
              <a:off x="4912960" y="717808"/>
              <a:ext cx="2332792" cy="1087843"/>
              <a:chOff x="190489" y="1562760"/>
              <a:chExt cx="3283182" cy="1819774"/>
            </a:xfrm>
          </p:grpSpPr>
          <p:sp>
            <p:nvSpPr>
              <p:cNvPr id="31" name="Pentagon 2">
                <a:extLst>
                  <a:ext uri="{FF2B5EF4-FFF2-40B4-BE49-F238E27FC236}">
                    <a16:creationId xmlns="" xmlns:a16="http://schemas.microsoft.com/office/drawing/2014/main" id="{D0AD8554-4002-4900-8CA3-73159B1B7D89}"/>
                  </a:ext>
                </a:extLst>
              </p:cNvPr>
              <p:cNvSpPr/>
              <p:nvPr/>
            </p:nvSpPr>
            <p:spPr>
              <a:xfrm>
                <a:off x="201833" y="1562760"/>
                <a:ext cx="2743200" cy="695785"/>
              </a:xfrm>
              <a:prstGeom prst="homePlate">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ko-KR" altLang="en-US" sz="1400" dirty="0">
                  <a:latin typeface="Arial" panose="020B0604020202020204" pitchFamily="34" charset="0"/>
                  <a:cs typeface="Arial" panose="020B0604020202020204" pitchFamily="34" charset="0"/>
                </a:endParaRPr>
              </a:p>
              <a:p>
                <a:pPr algn="ctr"/>
                <a:endParaRPr lang="ko-KR" altLang="en-US" sz="1400" dirty="0">
                  <a:latin typeface="Arial" panose="020B0604020202020204" pitchFamily="34" charset="0"/>
                  <a:cs typeface="Arial" panose="020B0604020202020204" pitchFamily="34" charset="0"/>
                </a:endParaRPr>
              </a:p>
            </p:txBody>
          </p:sp>
          <p:sp>
            <p:nvSpPr>
              <p:cNvPr id="32" name="Pentagon 24">
                <a:extLst>
                  <a:ext uri="{FF2B5EF4-FFF2-40B4-BE49-F238E27FC236}">
                    <a16:creationId xmlns="" xmlns:a16="http://schemas.microsoft.com/office/drawing/2014/main" id="{C3C26BE3-D7AF-4C6F-9204-5C385B82B5E6}"/>
                  </a:ext>
                </a:extLst>
              </p:cNvPr>
              <p:cNvSpPr/>
              <p:nvPr/>
            </p:nvSpPr>
            <p:spPr>
              <a:xfrm>
                <a:off x="197072" y="1562760"/>
                <a:ext cx="2057400" cy="695785"/>
              </a:xfrm>
              <a:prstGeom prst="homePlate">
                <a:avLst/>
              </a:pr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dirty="0">
                  <a:latin typeface="Arial" panose="020B0604020202020204" pitchFamily="34" charset="0"/>
                  <a:cs typeface="Arial" panose="020B0604020202020204" pitchFamily="34" charset="0"/>
                </a:endParaRPr>
              </a:p>
            </p:txBody>
          </p:sp>
          <p:sp>
            <p:nvSpPr>
              <p:cNvPr id="33" name="Pentagon 24">
                <a:extLst>
                  <a:ext uri="{FF2B5EF4-FFF2-40B4-BE49-F238E27FC236}">
                    <a16:creationId xmlns="" xmlns:a16="http://schemas.microsoft.com/office/drawing/2014/main" id="{C3C26BE3-D7AF-4C6F-9204-5C385B82B5E6}"/>
                  </a:ext>
                </a:extLst>
              </p:cNvPr>
              <p:cNvSpPr/>
              <p:nvPr/>
            </p:nvSpPr>
            <p:spPr>
              <a:xfrm>
                <a:off x="201833" y="2686749"/>
                <a:ext cx="3271838" cy="695785"/>
              </a:xfrm>
              <a:prstGeom prst="homePlate">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dirty="0">
                  <a:latin typeface="Arial" panose="020B0604020202020204" pitchFamily="34" charset="0"/>
                  <a:cs typeface="Arial" panose="020B0604020202020204" pitchFamily="34" charset="0"/>
                </a:endParaRPr>
              </a:p>
            </p:txBody>
          </p:sp>
          <p:sp>
            <p:nvSpPr>
              <p:cNvPr id="34" name="Pentagon 25">
                <a:extLst>
                  <a:ext uri="{FF2B5EF4-FFF2-40B4-BE49-F238E27FC236}">
                    <a16:creationId xmlns="" xmlns:a16="http://schemas.microsoft.com/office/drawing/2014/main" id="{BC7A2D17-6CD4-46A6-BE60-96B77B5FDD9A}"/>
                  </a:ext>
                </a:extLst>
              </p:cNvPr>
              <p:cNvSpPr/>
              <p:nvPr/>
            </p:nvSpPr>
            <p:spPr>
              <a:xfrm>
                <a:off x="197071" y="2685650"/>
                <a:ext cx="2514599" cy="695785"/>
              </a:xfrm>
              <a:prstGeom prst="homePlate">
                <a:avLst/>
              </a:pr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chemeClr val="bg2">
                      <a:lumMod val="50000"/>
                    </a:schemeClr>
                  </a:solidFill>
                  <a:latin typeface="Arial" panose="020B0604020202020204" pitchFamily="34" charset="0"/>
                  <a:cs typeface="Arial" panose="020B0604020202020204" pitchFamily="34" charset="0"/>
                </a:endParaRPr>
              </a:p>
            </p:txBody>
          </p:sp>
          <p:sp>
            <p:nvSpPr>
              <p:cNvPr id="35" name="Pentagon 40">
                <a:extLst>
                  <a:ext uri="{FF2B5EF4-FFF2-40B4-BE49-F238E27FC236}">
                    <a16:creationId xmlns="" xmlns:a16="http://schemas.microsoft.com/office/drawing/2014/main" id="{96D48C52-9BF2-47ED-8E10-2B18466E9145}"/>
                  </a:ext>
                </a:extLst>
              </p:cNvPr>
              <p:cNvSpPr/>
              <p:nvPr/>
            </p:nvSpPr>
            <p:spPr>
              <a:xfrm>
                <a:off x="201834" y="1562760"/>
                <a:ext cx="1481978" cy="695785"/>
              </a:xfrm>
              <a:prstGeom prst="homePlate">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dirty="0">
                  <a:latin typeface="Arial" panose="020B0604020202020204" pitchFamily="34" charset="0"/>
                  <a:cs typeface="Arial" panose="020B0604020202020204" pitchFamily="34" charset="0"/>
                </a:endParaRPr>
              </a:p>
            </p:txBody>
          </p:sp>
          <p:sp>
            <p:nvSpPr>
              <p:cNvPr id="36" name="Pentagon 41">
                <a:extLst>
                  <a:ext uri="{FF2B5EF4-FFF2-40B4-BE49-F238E27FC236}">
                    <a16:creationId xmlns="" xmlns:a16="http://schemas.microsoft.com/office/drawing/2014/main" id="{CA8B965F-60CA-4335-888E-1474DBD78034}"/>
                  </a:ext>
                </a:extLst>
              </p:cNvPr>
              <p:cNvSpPr/>
              <p:nvPr/>
            </p:nvSpPr>
            <p:spPr>
              <a:xfrm>
                <a:off x="201835" y="2686749"/>
                <a:ext cx="1671636" cy="695785"/>
              </a:xfrm>
              <a:prstGeom prst="homePlate">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chemeClr val="bg1"/>
                  </a:solidFill>
                  <a:latin typeface="Arial" panose="020B0604020202020204" pitchFamily="34" charset="0"/>
                  <a:cs typeface="Arial" panose="020B0604020202020204" pitchFamily="34" charset="0"/>
                </a:endParaRPr>
              </a:p>
            </p:txBody>
          </p:sp>
          <p:sp>
            <p:nvSpPr>
              <p:cNvPr id="37" name="TextBox 36"/>
              <p:cNvSpPr txBox="1"/>
              <p:nvPr/>
            </p:nvSpPr>
            <p:spPr>
              <a:xfrm>
                <a:off x="190489" y="1661402"/>
                <a:ext cx="1160074" cy="514858"/>
              </a:xfrm>
              <a:prstGeom prst="rect">
                <a:avLst/>
              </a:prstGeom>
              <a:noFill/>
              <a:effectLst/>
            </p:spPr>
            <p:txBody>
              <a:bodyPr wrap="none" rtlCol="0">
                <a:spAutoFit/>
              </a:bodyPr>
              <a:lstStyle/>
              <a:p>
                <a:r>
                  <a:rPr lang="ru-RU" sz="1400" b="1" dirty="0" smtClean="0">
                    <a:solidFill>
                      <a:schemeClr val="bg1"/>
                    </a:solidFill>
                    <a:latin typeface="Arial" panose="020B0604020202020204" pitchFamily="34" charset="0"/>
                    <a:cs typeface="Arial" panose="020B0604020202020204" pitchFamily="34" charset="0"/>
                  </a:rPr>
                  <a:t>78 тыс.</a:t>
                </a:r>
                <a:endParaRPr lang="ru-RU" sz="1400" b="1" dirty="0">
                  <a:solidFill>
                    <a:schemeClr val="bg1"/>
                  </a:solidFill>
                  <a:latin typeface="Arial" panose="020B0604020202020204" pitchFamily="34" charset="0"/>
                  <a:cs typeface="Arial" panose="020B0604020202020204" pitchFamily="34" charset="0"/>
                </a:endParaRPr>
              </a:p>
            </p:txBody>
          </p:sp>
          <p:sp>
            <p:nvSpPr>
              <p:cNvPr id="38" name="TextBox 37"/>
              <p:cNvSpPr txBox="1"/>
              <p:nvPr/>
            </p:nvSpPr>
            <p:spPr>
              <a:xfrm>
                <a:off x="225172" y="2790092"/>
                <a:ext cx="1160074" cy="514858"/>
              </a:xfrm>
              <a:prstGeom prst="rect">
                <a:avLst/>
              </a:prstGeom>
              <a:noFill/>
            </p:spPr>
            <p:txBody>
              <a:bodyPr wrap="none" rtlCol="0">
                <a:spAutoFit/>
              </a:bodyPr>
              <a:lstStyle/>
              <a:p>
                <a:r>
                  <a:rPr lang="ru-RU" sz="1400" b="1" dirty="0" smtClean="0">
                    <a:solidFill>
                      <a:schemeClr val="bg1"/>
                    </a:solidFill>
                    <a:latin typeface="Arial" panose="020B0604020202020204" pitchFamily="34" charset="0"/>
                    <a:cs typeface="Arial" panose="020B0604020202020204" pitchFamily="34" charset="0"/>
                  </a:rPr>
                  <a:t>67 тыс.</a:t>
                </a:r>
                <a:endParaRPr lang="ru-RU" sz="1400" b="1" dirty="0">
                  <a:solidFill>
                    <a:schemeClr val="bg1"/>
                  </a:solidFill>
                  <a:latin typeface="Arial" panose="020B0604020202020204" pitchFamily="34" charset="0"/>
                  <a:cs typeface="Arial" panose="020B0604020202020204" pitchFamily="34" charset="0"/>
                </a:endParaRPr>
              </a:p>
            </p:txBody>
          </p:sp>
        </p:grpSp>
        <p:sp>
          <p:nvSpPr>
            <p:cNvPr id="41" name="TextBox 40"/>
            <p:cNvSpPr txBox="1"/>
            <p:nvPr/>
          </p:nvSpPr>
          <p:spPr>
            <a:xfrm>
              <a:off x="6870140" y="740958"/>
              <a:ext cx="4339521" cy="323165"/>
            </a:xfrm>
            <a:prstGeom prst="rect">
              <a:avLst/>
            </a:prstGeom>
            <a:noFill/>
          </p:spPr>
          <p:txBody>
            <a:bodyPr wrap="none" rtlCol="0">
              <a:spAutoFit/>
            </a:bodyPr>
            <a:lstStyle/>
            <a:p>
              <a:r>
                <a:rPr lang="ru-RU" sz="1500" dirty="0" smtClean="0">
                  <a:solidFill>
                    <a:schemeClr val="accent5">
                      <a:lumMod val="50000"/>
                    </a:schemeClr>
                  </a:solidFill>
                  <a:latin typeface="Arial" panose="020B0604020202020204" pitchFamily="34" charset="0"/>
                  <a:cs typeface="Arial" panose="020B0604020202020204" pitchFamily="34" charset="0"/>
                </a:rPr>
                <a:t>граждан получили помощь в трудоустройстве </a:t>
              </a:r>
              <a:endParaRPr lang="ru-RU" sz="1500" dirty="0">
                <a:solidFill>
                  <a:schemeClr val="accent5">
                    <a:lumMod val="50000"/>
                  </a:schemeClr>
                </a:solidFill>
                <a:latin typeface="Arial" panose="020B0604020202020204" pitchFamily="34" charset="0"/>
                <a:cs typeface="Arial" panose="020B0604020202020204" pitchFamily="34" charset="0"/>
              </a:endParaRPr>
            </a:p>
          </p:txBody>
        </p:sp>
        <p:sp>
          <p:nvSpPr>
            <p:cNvPr id="42" name="TextBox 41"/>
            <p:cNvSpPr txBox="1"/>
            <p:nvPr/>
          </p:nvSpPr>
          <p:spPr>
            <a:xfrm>
              <a:off x="7262333" y="1435361"/>
              <a:ext cx="4770823" cy="323165"/>
            </a:xfrm>
            <a:prstGeom prst="rect">
              <a:avLst/>
            </a:prstGeom>
            <a:noFill/>
          </p:spPr>
          <p:txBody>
            <a:bodyPr wrap="square" rtlCol="0">
              <a:spAutoFit/>
            </a:bodyPr>
            <a:lstStyle/>
            <a:p>
              <a:r>
                <a:rPr lang="ru-RU" sz="1500" dirty="0" smtClean="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граждан получили пособия </a:t>
              </a:r>
              <a:r>
                <a:rPr lang="ru-RU" sz="150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по </a:t>
              </a:r>
              <a:r>
                <a:rPr lang="ru-RU" sz="1500" dirty="0" smtClean="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безработице</a:t>
              </a:r>
              <a:endParaRPr lang="ru-RU" sz="1500" dirty="0">
                <a:solidFill>
                  <a:schemeClr val="accent5">
                    <a:lumMod val="50000"/>
                  </a:schemeClr>
                </a:solidFill>
                <a:latin typeface="Arial" panose="020B0604020202020204" pitchFamily="34" charset="0"/>
                <a:cs typeface="Arial" panose="020B0604020202020204" pitchFamily="34" charset="0"/>
              </a:endParaRPr>
            </a:p>
          </p:txBody>
        </p:sp>
      </p:grpSp>
      <p:grpSp>
        <p:nvGrpSpPr>
          <p:cNvPr id="44" name="Группа 43"/>
          <p:cNvGrpSpPr/>
          <p:nvPr/>
        </p:nvGrpSpPr>
        <p:grpSpPr>
          <a:xfrm>
            <a:off x="4914888" y="2930503"/>
            <a:ext cx="7120195" cy="1271551"/>
            <a:chOff x="4912961" y="717808"/>
            <a:chExt cx="7120195" cy="1271551"/>
          </a:xfrm>
          <a:effectLst/>
        </p:grpSpPr>
        <p:grpSp>
          <p:nvGrpSpPr>
            <p:cNvPr id="45" name="Группа 44"/>
            <p:cNvGrpSpPr/>
            <p:nvPr/>
          </p:nvGrpSpPr>
          <p:grpSpPr>
            <a:xfrm>
              <a:off x="4912961" y="717808"/>
              <a:ext cx="2334352" cy="1087843"/>
              <a:chOff x="190489" y="1562760"/>
              <a:chExt cx="3285378" cy="1819774"/>
            </a:xfrm>
          </p:grpSpPr>
          <p:sp>
            <p:nvSpPr>
              <p:cNvPr id="48" name="Pentagon 2">
                <a:extLst>
                  <a:ext uri="{FF2B5EF4-FFF2-40B4-BE49-F238E27FC236}">
                    <a16:creationId xmlns="" xmlns:a16="http://schemas.microsoft.com/office/drawing/2014/main" id="{D0AD8554-4002-4900-8CA3-73159B1B7D89}"/>
                  </a:ext>
                </a:extLst>
              </p:cNvPr>
              <p:cNvSpPr/>
              <p:nvPr/>
            </p:nvSpPr>
            <p:spPr>
              <a:xfrm>
                <a:off x="199797" y="1562760"/>
                <a:ext cx="2743200" cy="695784"/>
              </a:xfrm>
              <a:prstGeom prst="homePlate">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ko-KR" altLang="en-US" sz="1400" dirty="0">
                  <a:latin typeface="Arial" panose="020B0604020202020204" pitchFamily="34" charset="0"/>
                  <a:cs typeface="Arial" panose="020B0604020202020204" pitchFamily="34" charset="0"/>
                </a:endParaRPr>
              </a:p>
              <a:p>
                <a:pPr algn="ctr"/>
                <a:endParaRPr lang="ko-KR" altLang="en-US" sz="1400" dirty="0">
                  <a:latin typeface="Arial" panose="020B0604020202020204" pitchFamily="34" charset="0"/>
                  <a:cs typeface="Arial" panose="020B0604020202020204" pitchFamily="34" charset="0"/>
                </a:endParaRPr>
              </a:p>
            </p:txBody>
          </p:sp>
          <p:sp>
            <p:nvSpPr>
              <p:cNvPr id="49" name="Pentagon 24">
                <a:extLst>
                  <a:ext uri="{FF2B5EF4-FFF2-40B4-BE49-F238E27FC236}">
                    <a16:creationId xmlns="" xmlns:a16="http://schemas.microsoft.com/office/drawing/2014/main" id="{C3C26BE3-D7AF-4C6F-9204-5C385B82B5E6}"/>
                  </a:ext>
                </a:extLst>
              </p:cNvPr>
              <p:cNvSpPr/>
              <p:nvPr/>
            </p:nvSpPr>
            <p:spPr>
              <a:xfrm>
                <a:off x="195036" y="1562760"/>
                <a:ext cx="2057400" cy="695784"/>
              </a:xfrm>
              <a:prstGeom prst="homePlate">
                <a:avLst/>
              </a:pr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dirty="0">
                  <a:latin typeface="Arial" panose="020B0604020202020204" pitchFamily="34" charset="0"/>
                  <a:cs typeface="Arial" panose="020B0604020202020204" pitchFamily="34" charset="0"/>
                </a:endParaRPr>
              </a:p>
            </p:txBody>
          </p:sp>
          <p:sp>
            <p:nvSpPr>
              <p:cNvPr id="50" name="Pentagon 24">
                <a:extLst>
                  <a:ext uri="{FF2B5EF4-FFF2-40B4-BE49-F238E27FC236}">
                    <a16:creationId xmlns="" xmlns:a16="http://schemas.microsoft.com/office/drawing/2014/main" id="{C3C26BE3-D7AF-4C6F-9204-5C385B82B5E6}"/>
                  </a:ext>
                </a:extLst>
              </p:cNvPr>
              <p:cNvSpPr/>
              <p:nvPr/>
            </p:nvSpPr>
            <p:spPr>
              <a:xfrm>
                <a:off x="204028" y="2686750"/>
                <a:ext cx="3271839" cy="695784"/>
              </a:xfrm>
              <a:prstGeom prst="homePlate">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dirty="0">
                  <a:latin typeface="Arial" panose="020B0604020202020204" pitchFamily="34" charset="0"/>
                  <a:cs typeface="Arial" panose="020B0604020202020204" pitchFamily="34" charset="0"/>
                </a:endParaRPr>
              </a:p>
            </p:txBody>
          </p:sp>
          <p:sp>
            <p:nvSpPr>
              <p:cNvPr id="51" name="Pentagon 25">
                <a:extLst>
                  <a:ext uri="{FF2B5EF4-FFF2-40B4-BE49-F238E27FC236}">
                    <a16:creationId xmlns="" xmlns:a16="http://schemas.microsoft.com/office/drawing/2014/main" id="{BC7A2D17-6CD4-46A6-BE60-96B77B5FDD9A}"/>
                  </a:ext>
                </a:extLst>
              </p:cNvPr>
              <p:cNvSpPr/>
              <p:nvPr/>
            </p:nvSpPr>
            <p:spPr>
              <a:xfrm>
                <a:off x="283828" y="2685651"/>
                <a:ext cx="2514600" cy="695784"/>
              </a:xfrm>
              <a:prstGeom prst="homePlate">
                <a:avLst/>
              </a:pr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chemeClr val="bg2">
                      <a:lumMod val="50000"/>
                    </a:schemeClr>
                  </a:solidFill>
                  <a:latin typeface="Arial" panose="020B0604020202020204" pitchFamily="34" charset="0"/>
                  <a:cs typeface="Arial" panose="020B0604020202020204" pitchFamily="34" charset="0"/>
                </a:endParaRPr>
              </a:p>
            </p:txBody>
          </p:sp>
          <p:sp>
            <p:nvSpPr>
              <p:cNvPr id="52" name="Pentagon 40">
                <a:extLst>
                  <a:ext uri="{FF2B5EF4-FFF2-40B4-BE49-F238E27FC236}">
                    <a16:creationId xmlns="" xmlns:a16="http://schemas.microsoft.com/office/drawing/2014/main" id="{96D48C52-9BF2-47ED-8E10-2B18466E9145}"/>
                  </a:ext>
                </a:extLst>
              </p:cNvPr>
              <p:cNvSpPr/>
              <p:nvPr/>
            </p:nvSpPr>
            <p:spPr>
              <a:xfrm>
                <a:off x="199799" y="1562760"/>
                <a:ext cx="1481978" cy="695784"/>
              </a:xfrm>
              <a:prstGeom prst="homePlate">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dirty="0">
                  <a:latin typeface="Arial" panose="020B0604020202020204" pitchFamily="34" charset="0"/>
                  <a:cs typeface="Arial" panose="020B0604020202020204" pitchFamily="34" charset="0"/>
                </a:endParaRPr>
              </a:p>
            </p:txBody>
          </p:sp>
          <p:sp>
            <p:nvSpPr>
              <p:cNvPr id="53" name="Pentagon 41">
                <a:extLst>
                  <a:ext uri="{FF2B5EF4-FFF2-40B4-BE49-F238E27FC236}">
                    <a16:creationId xmlns="" xmlns:a16="http://schemas.microsoft.com/office/drawing/2014/main" id="{CA8B965F-60CA-4335-888E-1474DBD78034}"/>
                  </a:ext>
                </a:extLst>
              </p:cNvPr>
              <p:cNvSpPr/>
              <p:nvPr/>
            </p:nvSpPr>
            <p:spPr>
              <a:xfrm>
                <a:off x="215511" y="2686750"/>
                <a:ext cx="1671637" cy="695784"/>
              </a:xfrm>
              <a:prstGeom prst="homePlate">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chemeClr val="bg1"/>
                  </a:solidFill>
                  <a:latin typeface="Arial" panose="020B0604020202020204" pitchFamily="34" charset="0"/>
                  <a:cs typeface="Arial" panose="020B0604020202020204" pitchFamily="34" charset="0"/>
                </a:endParaRPr>
              </a:p>
            </p:txBody>
          </p:sp>
          <p:sp>
            <p:nvSpPr>
              <p:cNvPr id="54" name="TextBox 53"/>
              <p:cNvSpPr txBox="1"/>
              <p:nvPr/>
            </p:nvSpPr>
            <p:spPr>
              <a:xfrm>
                <a:off x="190489" y="1661402"/>
                <a:ext cx="1160074" cy="514858"/>
              </a:xfrm>
              <a:prstGeom prst="rect">
                <a:avLst/>
              </a:prstGeom>
              <a:noFill/>
            </p:spPr>
            <p:txBody>
              <a:bodyPr wrap="none" rtlCol="0">
                <a:spAutoFit/>
              </a:bodyPr>
              <a:lstStyle/>
              <a:p>
                <a:r>
                  <a:rPr lang="ru-RU" sz="1400" b="1" dirty="0" smtClean="0">
                    <a:solidFill>
                      <a:schemeClr val="bg1"/>
                    </a:solidFill>
                    <a:latin typeface="Arial" panose="020B0604020202020204" pitchFamily="34" charset="0"/>
                    <a:cs typeface="Arial" panose="020B0604020202020204" pitchFamily="34" charset="0"/>
                  </a:rPr>
                  <a:t>54 тыс.</a:t>
                </a:r>
                <a:endParaRPr lang="ru-RU" sz="1400" b="1" dirty="0">
                  <a:solidFill>
                    <a:schemeClr val="bg1"/>
                  </a:solidFill>
                  <a:latin typeface="Arial" panose="020B0604020202020204" pitchFamily="34" charset="0"/>
                  <a:cs typeface="Arial" panose="020B0604020202020204" pitchFamily="34" charset="0"/>
                </a:endParaRPr>
              </a:p>
            </p:txBody>
          </p:sp>
          <p:sp>
            <p:nvSpPr>
              <p:cNvPr id="55" name="TextBox 54"/>
              <p:cNvSpPr txBox="1"/>
              <p:nvPr/>
            </p:nvSpPr>
            <p:spPr>
              <a:xfrm>
                <a:off x="266434" y="2790092"/>
                <a:ext cx="1160074" cy="514858"/>
              </a:xfrm>
              <a:prstGeom prst="rect">
                <a:avLst/>
              </a:prstGeom>
              <a:noFill/>
              <a:effectLst/>
            </p:spPr>
            <p:txBody>
              <a:bodyPr wrap="none" rtlCol="0">
                <a:spAutoFit/>
              </a:bodyPr>
              <a:lstStyle/>
              <a:p>
                <a:r>
                  <a:rPr lang="ru-RU" sz="1400" b="1" dirty="0" smtClean="0">
                    <a:solidFill>
                      <a:schemeClr val="bg1"/>
                    </a:solidFill>
                    <a:latin typeface="Arial" panose="020B0604020202020204" pitchFamily="34" charset="0"/>
                    <a:cs typeface="Arial" panose="020B0604020202020204" pitchFamily="34" charset="0"/>
                  </a:rPr>
                  <a:t>14 тыс.</a:t>
                </a:r>
                <a:endParaRPr lang="ru-RU" sz="1400" b="1" dirty="0">
                  <a:solidFill>
                    <a:schemeClr val="bg1"/>
                  </a:solidFill>
                  <a:latin typeface="Arial" panose="020B0604020202020204" pitchFamily="34" charset="0"/>
                  <a:cs typeface="Arial" panose="020B0604020202020204" pitchFamily="34" charset="0"/>
                </a:endParaRPr>
              </a:p>
            </p:txBody>
          </p:sp>
        </p:grpSp>
        <p:sp>
          <p:nvSpPr>
            <p:cNvPr id="46" name="TextBox 45"/>
            <p:cNvSpPr txBox="1"/>
            <p:nvPr/>
          </p:nvSpPr>
          <p:spPr>
            <a:xfrm>
              <a:off x="6870140" y="740958"/>
              <a:ext cx="5027145" cy="323165"/>
            </a:xfrm>
            <a:prstGeom prst="rect">
              <a:avLst/>
            </a:prstGeom>
            <a:noFill/>
          </p:spPr>
          <p:txBody>
            <a:bodyPr wrap="none" rtlCol="0">
              <a:spAutoFit/>
            </a:bodyPr>
            <a:lstStyle/>
            <a:p>
              <a:r>
                <a:rPr lang="ru-RU" sz="1500" dirty="0" smtClean="0">
                  <a:solidFill>
                    <a:schemeClr val="accent5">
                      <a:lumMod val="50000"/>
                    </a:schemeClr>
                  </a:solidFill>
                  <a:latin typeface="Arial" panose="020B0604020202020204" pitchFamily="34" charset="0"/>
                  <a:cs typeface="Arial" panose="020B0604020202020204" pitchFamily="34" charset="0"/>
                </a:rPr>
                <a:t>вакансий содержатся в региональном банке вакансий</a:t>
              </a:r>
              <a:endParaRPr lang="ru-RU" sz="1500" dirty="0">
                <a:solidFill>
                  <a:schemeClr val="accent5">
                    <a:lumMod val="50000"/>
                  </a:schemeClr>
                </a:solidFill>
                <a:latin typeface="Arial" panose="020B0604020202020204" pitchFamily="34" charset="0"/>
                <a:cs typeface="Arial" panose="020B0604020202020204" pitchFamily="34" charset="0"/>
              </a:endParaRPr>
            </a:p>
          </p:txBody>
        </p:sp>
        <p:sp>
          <p:nvSpPr>
            <p:cNvPr id="47" name="TextBox 46"/>
            <p:cNvSpPr txBox="1"/>
            <p:nvPr/>
          </p:nvSpPr>
          <p:spPr>
            <a:xfrm>
              <a:off x="7262333" y="1435361"/>
              <a:ext cx="4770823" cy="553998"/>
            </a:xfrm>
            <a:prstGeom prst="rect">
              <a:avLst/>
            </a:prstGeom>
            <a:noFill/>
          </p:spPr>
          <p:txBody>
            <a:bodyPr wrap="square" rtlCol="0">
              <a:spAutoFit/>
            </a:bodyPr>
            <a:lstStyle/>
            <a:p>
              <a:r>
                <a:rPr lang="ru-RU" sz="1500" dirty="0" smtClean="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работодателям оказано содействие в подборе работников</a:t>
              </a:r>
              <a:endParaRPr lang="ru-RU" sz="1500" dirty="0">
                <a:solidFill>
                  <a:schemeClr val="accent5">
                    <a:lumMod val="50000"/>
                  </a:schemeClr>
                </a:solidFill>
                <a:latin typeface="Arial" panose="020B0604020202020204" pitchFamily="34" charset="0"/>
                <a:cs typeface="Arial" panose="020B0604020202020204" pitchFamily="34" charset="0"/>
              </a:endParaRPr>
            </a:p>
          </p:txBody>
        </p:sp>
      </p:grpSp>
      <p:sp>
        <p:nvSpPr>
          <p:cNvPr id="58" name="TextBox 57"/>
          <p:cNvSpPr txBox="1"/>
          <p:nvPr/>
        </p:nvSpPr>
        <p:spPr>
          <a:xfrm>
            <a:off x="2129668" y="619734"/>
            <a:ext cx="7264400" cy="400110"/>
          </a:xfrm>
          <a:prstGeom prst="rect">
            <a:avLst/>
          </a:prstGeom>
          <a:noFill/>
        </p:spPr>
        <p:txBody>
          <a:bodyPr wrap="square" rtlCol="0">
            <a:spAutoFit/>
          </a:bodyPr>
          <a:lstStyle/>
          <a:p>
            <a:pPr algn="ctr"/>
            <a:r>
              <a:rPr lang="ru-RU" sz="2000" b="1" dirty="0">
                <a:solidFill>
                  <a:schemeClr val="accent5">
                    <a:lumMod val="50000"/>
                  </a:schemeClr>
                </a:solidFill>
                <a:latin typeface="Arial" pitchFamily="34" charset="0"/>
                <a:cs typeface="Arial" pitchFamily="34" charset="0"/>
              </a:rPr>
              <a:t>ЗАНЯТОСТЬ НАСЕЛЕНИЯ НОВОСИБИРСКОЙ ОБЛАСТИ</a:t>
            </a:r>
          </a:p>
        </p:txBody>
      </p:sp>
      <p:grpSp>
        <p:nvGrpSpPr>
          <p:cNvPr id="59" name="Группа 58"/>
          <p:cNvGrpSpPr/>
          <p:nvPr/>
        </p:nvGrpSpPr>
        <p:grpSpPr>
          <a:xfrm>
            <a:off x="4919564" y="4243501"/>
            <a:ext cx="7368085" cy="1188296"/>
            <a:chOff x="4912960" y="685730"/>
            <a:chExt cx="7368085" cy="1188296"/>
          </a:xfrm>
          <a:effectLst/>
        </p:grpSpPr>
        <p:grpSp>
          <p:nvGrpSpPr>
            <p:cNvPr id="60" name="Группа 59"/>
            <p:cNvGrpSpPr/>
            <p:nvPr/>
          </p:nvGrpSpPr>
          <p:grpSpPr>
            <a:xfrm>
              <a:off x="4912960" y="717808"/>
              <a:ext cx="2332792" cy="1087843"/>
              <a:chOff x="190489" y="1562760"/>
              <a:chExt cx="3283182" cy="1819774"/>
            </a:xfrm>
          </p:grpSpPr>
          <p:sp>
            <p:nvSpPr>
              <p:cNvPr id="63" name="Pentagon 2">
                <a:extLst>
                  <a:ext uri="{FF2B5EF4-FFF2-40B4-BE49-F238E27FC236}">
                    <a16:creationId xmlns="" xmlns:a16="http://schemas.microsoft.com/office/drawing/2014/main" id="{D0AD8554-4002-4900-8CA3-73159B1B7D89}"/>
                  </a:ext>
                </a:extLst>
              </p:cNvPr>
              <p:cNvSpPr/>
              <p:nvPr/>
            </p:nvSpPr>
            <p:spPr>
              <a:xfrm>
                <a:off x="201833" y="1562760"/>
                <a:ext cx="2743200" cy="695785"/>
              </a:xfrm>
              <a:prstGeom prst="homePlate">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ko-KR" altLang="en-US" sz="1400" dirty="0">
                  <a:latin typeface="Arial" panose="020B0604020202020204" pitchFamily="34" charset="0"/>
                  <a:cs typeface="Arial" panose="020B0604020202020204" pitchFamily="34" charset="0"/>
                </a:endParaRPr>
              </a:p>
              <a:p>
                <a:pPr algn="ctr"/>
                <a:endParaRPr lang="ko-KR" altLang="en-US" sz="1400" dirty="0">
                  <a:latin typeface="Arial" panose="020B0604020202020204" pitchFamily="34" charset="0"/>
                  <a:cs typeface="Arial" panose="020B0604020202020204" pitchFamily="34" charset="0"/>
                </a:endParaRPr>
              </a:p>
            </p:txBody>
          </p:sp>
          <p:sp>
            <p:nvSpPr>
              <p:cNvPr id="64" name="Pentagon 24">
                <a:extLst>
                  <a:ext uri="{FF2B5EF4-FFF2-40B4-BE49-F238E27FC236}">
                    <a16:creationId xmlns="" xmlns:a16="http://schemas.microsoft.com/office/drawing/2014/main" id="{C3C26BE3-D7AF-4C6F-9204-5C385B82B5E6}"/>
                  </a:ext>
                </a:extLst>
              </p:cNvPr>
              <p:cNvSpPr/>
              <p:nvPr/>
            </p:nvSpPr>
            <p:spPr>
              <a:xfrm>
                <a:off x="197072" y="1562760"/>
                <a:ext cx="2057400" cy="695785"/>
              </a:xfrm>
              <a:prstGeom prst="homePlate">
                <a:avLst/>
              </a:pr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dirty="0">
                  <a:latin typeface="Arial" panose="020B0604020202020204" pitchFamily="34" charset="0"/>
                  <a:cs typeface="Arial" panose="020B0604020202020204" pitchFamily="34" charset="0"/>
                </a:endParaRPr>
              </a:p>
            </p:txBody>
          </p:sp>
          <p:sp>
            <p:nvSpPr>
              <p:cNvPr id="65" name="Pentagon 24">
                <a:extLst>
                  <a:ext uri="{FF2B5EF4-FFF2-40B4-BE49-F238E27FC236}">
                    <a16:creationId xmlns="" xmlns:a16="http://schemas.microsoft.com/office/drawing/2014/main" id="{C3C26BE3-D7AF-4C6F-9204-5C385B82B5E6}"/>
                  </a:ext>
                </a:extLst>
              </p:cNvPr>
              <p:cNvSpPr/>
              <p:nvPr/>
            </p:nvSpPr>
            <p:spPr>
              <a:xfrm>
                <a:off x="201833" y="2686749"/>
                <a:ext cx="3271838" cy="695785"/>
              </a:xfrm>
              <a:prstGeom prst="homePlate">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dirty="0">
                  <a:latin typeface="Arial" panose="020B0604020202020204" pitchFamily="34" charset="0"/>
                  <a:cs typeface="Arial" panose="020B0604020202020204" pitchFamily="34" charset="0"/>
                </a:endParaRPr>
              </a:p>
            </p:txBody>
          </p:sp>
          <p:sp>
            <p:nvSpPr>
              <p:cNvPr id="66" name="Pentagon 25">
                <a:extLst>
                  <a:ext uri="{FF2B5EF4-FFF2-40B4-BE49-F238E27FC236}">
                    <a16:creationId xmlns="" xmlns:a16="http://schemas.microsoft.com/office/drawing/2014/main" id="{BC7A2D17-6CD4-46A6-BE60-96B77B5FDD9A}"/>
                  </a:ext>
                </a:extLst>
              </p:cNvPr>
              <p:cNvSpPr/>
              <p:nvPr/>
            </p:nvSpPr>
            <p:spPr>
              <a:xfrm>
                <a:off x="197071" y="2685650"/>
                <a:ext cx="2514599" cy="695785"/>
              </a:xfrm>
              <a:prstGeom prst="homePlate">
                <a:avLst/>
              </a:pr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chemeClr val="bg2">
                      <a:lumMod val="50000"/>
                    </a:schemeClr>
                  </a:solidFill>
                  <a:latin typeface="Arial" panose="020B0604020202020204" pitchFamily="34" charset="0"/>
                  <a:cs typeface="Arial" panose="020B0604020202020204" pitchFamily="34" charset="0"/>
                </a:endParaRPr>
              </a:p>
            </p:txBody>
          </p:sp>
          <p:sp>
            <p:nvSpPr>
              <p:cNvPr id="67" name="Pentagon 40">
                <a:extLst>
                  <a:ext uri="{FF2B5EF4-FFF2-40B4-BE49-F238E27FC236}">
                    <a16:creationId xmlns="" xmlns:a16="http://schemas.microsoft.com/office/drawing/2014/main" id="{96D48C52-9BF2-47ED-8E10-2B18466E9145}"/>
                  </a:ext>
                </a:extLst>
              </p:cNvPr>
              <p:cNvSpPr/>
              <p:nvPr/>
            </p:nvSpPr>
            <p:spPr>
              <a:xfrm>
                <a:off x="201834" y="1562760"/>
                <a:ext cx="1481978" cy="695785"/>
              </a:xfrm>
              <a:prstGeom prst="homePlate">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dirty="0">
                  <a:latin typeface="Arial" panose="020B0604020202020204" pitchFamily="34" charset="0"/>
                  <a:cs typeface="Arial" panose="020B0604020202020204" pitchFamily="34" charset="0"/>
                </a:endParaRPr>
              </a:p>
            </p:txBody>
          </p:sp>
          <p:sp>
            <p:nvSpPr>
              <p:cNvPr id="68" name="Pentagon 41">
                <a:extLst>
                  <a:ext uri="{FF2B5EF4-FFF2-40B4-BE49-F238E27FC236}">
                    <a16:creationId xmlns="" xmlns:a16="http://schemas.microsoft.com/office/drawing/2014/main" id="{CA8B965F-60CA-4335-888E-1474DBD78034}"/>
                  </a:ext>
                </a:extLst>
              </p:cNvPr>
              <p:cNvSpPr/>
              <p:nvPr/>
            </p:nvSpPr>
            <p:spPr>
              <a:xfrm>
                <a:off x="201835" y="2686749"/>
                <a:ext cx="1671636" cy="695785"/>
              </a:xfrm>
              <a:prstGeom prst="homePlate">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chemeClr val="bg1"/>
                  </a:solidFill>
                  <a:latin typeface="Arial" panose="020B0604020202020204" pitchFamily="34" charset="0"/>
                  <a:cs typeface="Arial" panose="020B0604020202020204" pitchFamily="34" charset="0"/>
                </a:endParaRPr>
              </a:p>
            </p:txBody>
          </p:sp>
          <p:sp>
            <p:nvSpPr>
              <p:cNvPr id="69" name="TextBox 68"/>
              <p:cNvSpPr txBox="1"/>
              <p:nvPr/>
            </p:nvSpPr>
            <p:spPr>
              <a:xfrm>
                <a:off x="190489" y="1661402"/>
                <a:ext cx="1020197" cy="514858"/>
              </a:xfrm>
              <a:prstGeom prst="rect">
                <a:avLst/>
              </a:prstGeom>
              <a:noFill/>
            </p:spPr>
            <p:txBody>
              <a:bodyPr wrap="none" rtlCol="0">
                <a:spAutoFit/>
              </a:bodyPr>
              <a:lstStyle/>
              <a:p>
                <a:r>
                  <a:rPr lang="ru-RU" sz="1400" b="1" dirty="0">
                    <a:solidFill>
                      <a:schemeClr val="bg1"/>
                    </a:solidFill>
                    <a:latin typeface="Arial" panose="020B0604020202020204" pitchFamily="34" charset="0"/>
                    <a:cs typeface="Arial" panose="020B0604020202020204" pitchFamily="34" charset="0"/>
                  </a:rPr>
                  <a:t>3</a:t>
                </a:r>
                <a:r>
                  <a:rPr lang="ru-RU" sz="1400" b="1" dirty="0" smtClean="0">
                    <a:solidFill>
                      <a:schemeClr val="bg1"/>
                    </a:solidFill>
                    <a:latin typeface="Arial" panose="020B0604020202020204" pitchFamily="34" charset="0"/>
                    <a:cs typeface="Arial" panose="020B0604020202020204" pitchFamily="34" charset="0"/>
                  </a:rPr>
                  <a:t> тыс.</a:t>
                </a:r>
                <a:endParaRPr lang="ru-RU" sz="1400" b="1" dirty="0">
                  <a:solidFill>
                    <a:schemeClr val="bg1"/>
                  </a:solidFill>
                  <a:latin typeface="Arial" panose="020B0604020202020204" pitchFamily="34" charset="0"/>
                  <a:cs typeface="Arial" panose="020B0604020202020204" pitchFamily="34" charset="0"/>
                </a:endParaRPr>
              </a:p>
            </p:txBody>
          </p:sp>
          <p:sp>
            <p:nvSpPr>
              <p:cNvPr id="70" name="TextBox 69"/>
              <p:cNvSpPr txBox="1"/>
              <p:nvPr/>
            </p:nvSpPr>
            <p:spPr>
              <a:xfrm>
                <a:off x="225172" y="2790092"/>
                <a:ext cx="1230011" cy="514858"/>
              </a:xfrm>
              <a:prstGeom prst="rect">
                <a:avLst/>
              </a:prstGeom>
              <a:noFill/>
            </p:spPr>
            <p:txBody>
              <a:bodyPr wrap="none" rtlCol="0">
                <a:spAutoFit/>
              </a:bodyPr>
              <a:lstStyle/>
              <a:p>
                <a:r>
                  <a:rPr lang="ru-RU" sz="1400" b="1" dirty="0" smtClean="0">
                    <a:solidFill>
                      <a:schemeClr val="bg1"/>
                    </a:solidFill>
                    <a:latin typeface="Arial" panose="020B0604020202020204" pitchFamily="34" charset="0"/>
                    <a:cs typeface="Arial" panose="020B0604020202020204" pitchFamily="34" charset="0"/>
                  </a:rPr>
                  <a:t>1,5 тыс.</a:t>
                </a:r>
                <a:endParaRPr lang="ru-RU" sz="1400" b="1" dirty="0">
                  <a:solidFill>
                    <a:schemeClr val="bg1"/>
                  </a:solidFill>
                  <a:latin typeface="Arial" panose="020B0604020202020204" pitchFamily="34" charset="0"/>
                  <a:cs typeface="Arial" panose="020B0604020202020204" pitchFamily="34" charset="0"/>
                </a:endParaRPr>
              </a:p>
            </p:txBody>
          </p:sp>
        </p:grpSp>
        <p:sp>
          <p:nvSpPr>
            <p:cNvPr id="61" name="TextBox 60"/>
            <p:cNvSpPr txBox="1"/>
            <p:nvPr/>
          </p:nvSpPr>
          <p:spPr>
            <a:xfrm>
              <a:off x="6870140" y="685730"/>
              <a:ext cx="5410905" cy="553998"/>
            </a:xfrm>
            <a:prstGeom prst="rect">
              <a:avLst/>
            </a:prstGeom>
            <a:noFill/>
          </p:spPr>
          <p:txBody>
            <a:bodyPr wrap="none" rtlCol="0">
              <a:spAutoFit/>
            </a:bodyPr>
            <a:lstStyle/>
            <a:p>
              <a:r>
                <a:rPr lang="ru-RU" sz="1500"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человек приняли участие в оплачиваемых </a:t>
              </a:r>
              <a:r>
                <a:rPr lang="ru-RU" sz="15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общественных </a:t>
              </a:r>
              <a:endParaRPr lang="ru-RU" sz="1500"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endParaRPr>
            </a:p>
            <a:p>
              <a:r>
                <a:rPr lang="ru-RU" sz="1500"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работах</a:t>
              </a:r>
              <a:endParaRPr lang="ru-RU" sz="1500" dirty="0">
                <a:solidFill>
                  <a:schemeClr val="accent5">
                    <a:lumMod val="50000"/>
                  </a:schemeClr>
                </a:solidFill>
                <a:latin typeface="Arial" panose="020B0604020202020204" pitchFamily="34" charset="0"/>
                <a:cs typeface="Arial" panose="020B0604020202020204" pitchFamily="34" charset="0"/>
              </a:endParaRPr>
            </a:p>
          </p:txBody>
        </p:sp>
        <p:sp>
          <p:nvSpPr>
            <p:cNvPr id="62" name="TextBox 61"/>
            <p:cNvSpPr txBox="1"/>
            <p:nvPr/>
          </p:nvSpPr>
          <p:spPr>
            <a:xfrm>
              <a:off x="7239148" y="1320028"/>
              <a:ext cx="4770823" cy="553998"/>
            </a:xfrm>
            <a:prstGeom prst="rect">
              <a:avLst/>
            </a:prstGeom>
            <a:noFill/>
          </p:spPr>
          <p:txBody>
            <a:bodyPr wrap="square" rtlCol="0">
              <a:spAutoFit/>
            </a:bodyPr>
            <a:lstStyle/>
            <a:p>
              <a:r>
                <a:rPr lang="ru-RU" sz="1500" dirty="0" smtClean="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безработных граждан были временно трудоустроены </a:t>
              </a:r>
              <a:endParaRPr lang="ru-RU" sz="1500" dirty="0">
                <a:solidFill>
                  <a:schemeClr val="accent5">
                    <a:lumMod val="50000"/>
                  </a:schemeClr>
                </a:solidFill>
                <a:latin typeface="Arial" panose="020B0604020202020204" pitchFamily="34" charset="0"/>
                <a:cs typeface="Arial" panose="020B0604020202020204" pitchFamily="34" charset="0"/>
              </a:endParaRPr>
            </a:p>
          </p:txBody>
        </p:sp>
      </p:grpSp>
      <p:grpSp>
        <p:nvGrpSpPr>
          <p:cNvPr id="71" name="Группа 70"/>
          <p:cNvGrpSpPr/>
          <p:nvPr/>
        </p:nvGrpSpPr>
        <p:grpSpPr>
          <a:xfrm>
            <a:off x="4944207" y="5643192"/>
            <a:ext cx="5348429" cy="415933"/>
            <a:chOff x="4912960" y="717807"/>
            <a:chExt cx="5348429" cy="415933"/>
          </a:xfrm>
          <a:effectLst/>
        </p:grpSpPr>
        <p:grpSp>
          <p:nvGrpSpPr>
            <p:cNvPr id="72" name="Группа 71"/>
            <p:cNvGrpSpPr/>
            <p:nvPr/>
          </p:nvGrpSpPr>
          <p:grpSpPr>
            <a:xfrm>
              <a:off x="4912960" y="717807"/>
              <a:ext cx="1957180" cy="415933"/>
              <a:chOff x="190489" y="1562760"/>
              <a:chExt cx="2754544" cy="695785"/>
            </a:xfrm>
          </p:grpSpPr>
          <p:sp>
            <p:nvSpPr>
              <p:cNvPr id="75" name="Pentagon 2">
                <a:extLst>
                  <a:ext uri="{FF2B5EF4-FFF2-40B4-BE49-F238E27FC236}">
                    <a16:creationId xmlns="" xmlns:a16="http://schemas.microsoft.com/office/drawing/2014/main" id="{D0AD8554-4002-4900-8CA3-73159B1B7D89}"/>
                  </a:ext>
                </a:extLst>
              </p:cNvPr>
              <p:cNvSpPr/>
              <p:nvPr/>
            </p:nvSpPr>
            <p:spPr>
              <a:xfrm>
                <a:off x="201833" y="1562760"/>
                <a:ext cx="2743200" cy="695785"/>
              </a:xfrm>
              <a:prstGeom prst="homePlate">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ko-KR" altLang="en-US" sz="1400" dirty="0">
                  <a:latin typeface="Arial" panose="020B0604020202020204" pitchFamily="34" charset="0"/>
                  <a:cs typeface="Arial" panose="020B0604020202020204" pitchFamily="34" charset="0"/>
                </a:endParaRPr>
              </a:p>
              <a:p>
                <a:pPr algn="ctr"/>
                <a:endParaRPr lang="ko-KR" altLang="en-US" sz="1400" dirty="0">
                  <a:latin typeface="Arial" panose="020B0604020202020204" pitchFamily="34" charset="0"/>
                  <a:cs typeface="Arial" panose="020B0604020202020204" pitchFamily="34" charset="0"/>
                </a:endParaRPr>
              </a:p>
            </p:txBody>
          </p:sp>
          <p:sp>
            <p:nvSpPr>
              <p:cNvPr id="76" name="Pentagon 24">
                <a:extLst>
                  <a:ext uri="{FF2B5EF4-FFF2-40B4-BE49-F238E27FC236}">
                    <a16:creationId xmlns="" xmlns:a16="http://schemas.microsoft.com/office/drawing/2014/main" id="{C3C26BE3-D7AF-4C6F-9204-5C385B82B5E6}"/>
                  </a:ext>
                </a:extLst>
              </p:cNvPr>
              <p:cNvSpPr/>
              <p:nvPr/>
            </p:nvSpPr>
            <p:spPr>
              <a:xfrm>
                <a:off x="197072" y="1562760"/>
                <a:ext cx="2057400" cy="695785"/>
              </a:xfrm>
              <a:prstGeom prst="homePlate">
                <a:avLst/>
              </a:pr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dirty="0">
                  <a:latin typeface="Arial" panose="020B0604020202020204" pitchFamily="34" charset="0"/>
                  <a:cs typeface="Arial" panose="020B0604020202020204" pitchFamily="34" charset="0"/>
                </a:endParaRPr>
              </a:p>
            </p:txBody>
          </p:sp>
          <p:sp>
            <p:nvSpPr>
              <p:cNvPr id="79" name="Pentagon 40">
                <a:extLst>
                  <a:ext uri="{FF2B5EF4-FFF2-40B4-BE49-F238E27FC236}">
                    <a16:creationId xmlns="" xmlns:a16="http://schemas.microsoft.com/office/drawing/2014/main" id="{96D48C52-9BF2-47ED-8E10-2B18466E9145}"/>
                  </a:ext>
                </a:extLst>
              </p:cNvPr>
              <p:cNvSpPr/>
              <p:nvPr/>
            </p:nvSpPr>
            <p:spPr>
              <a:xfrm>
                <a:off x="201834" y="1562760"/>
                <a:ext cx="1481978" cy="695785"/>
              </a:xfrm>
              <a:prstGeom prst="homePlate">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dirty="0">
                  <a:latin typeface="Arial" panose="020B0604020202020204" pitchFamily="34" charset="0"/>
                  <a:cs typeface="Arial" panose="020B0604020202020204" pitchFamily="34" charset="0"/>
                </a:endParaRPr>
              </a:p>
            </p:txBody>
          </p:sp>
          <p:sp>
            <p:nvSpPr>
              <p:cNvPr id="81" name="TextBox 80"/>
              <p:cNvSpPr txBox="1"/>
              <p:nvPr/>
            </p:nvSpPr>
            <p:spPr>
              <a:xfrm>
                <a:off x="190489" y="1661402"/>
                <a:ext cx="1230011" cy="514858"/>
              </a:xfrm>
              <a:prstGeom prst="rect">
                <a:avLst/>
              </a:prstGeom>
              <a:noFill/>
            </p:spPr>
            <p:txBody>
              <a:bodyPr wrap="none" rtlCol="0">
                <a:spAutoFit/>
              </a:bodyPr>
              <a:lstStyle/>
              <a:p>
                <a:r>
                  <a:rPr lang="ru-RU" sz="1400" b="1" dirty="0" smtClean="0">
                    <a:solidFill>
                      <a:schemeClr val="bg1"/>
                    </a:solidFill>
                    <a:latin typeface="Arial" panose="020B0604020202020204" pitchFamily="34" charset="0"/>
                    <a:cs typeface="Arial" panose="020B0604020202020204" pitchFamily="34" charset="0"/>
                  </a:rPr>
                  <a:t>2,5 тыс.</a:t>
                </a:r>
                <a:endParaRPr lang="ru-RU" sz="1400" b="1" dirty="0">
                  <a:solidFill>
                    <a:schemeClr val="bg1"/>
                  </a:solidFill>
                  <a:latin typeface="Arial" panose="020B0604020202020204" pitchFamily="34" charset="0"/>
                  <a:cs typeface="Arial" panose="020B0604020202020204" pitchFamily="34" charset="0"/>
                </a:endParaRPr>
              </a:p>
            </p:txBody>
          </p:sp>
        </p:grpSp>
        <p:sp>
          <p:nvSpPr>
            <p:cNvPr id="73" name="TextBox 72"/>
            <p:cNvSpPr txBox="1"/>
            <p:nvPr/>
          </p:nvSpPr>
          <p:spPr>
            <a:xfrm>
              <a:off x="6870140" y="740958"/>
              <a:ext cx="3391249" cy="323165"/>
            </a:xfrm>
            <a:prstGeom prst="rect">
              <a:avLst/>
            </a:prstGeom>
            <a:noFill/>
          </p:spPr>
          <p:txBody>
            <a:bodyPr wrap="none" rtlCol="0">
              <a:spAutoFit/>
            </a:bodyPr>
            <a:lstStyle/>
            <a:p>
              <a:r>
                <a:rPr lang="ru-RU" sz="1500" dirty="0" smtClean="0">
                  <a:solidFill>
                    <a:schemeClr val="accent5">
                      <a:lumMod val="50000"/>
                    </a:schemeClr>
                  </a:solidFill>
                  <a:latin typeface="Arial" panose="020B0604020202020204" pitchFamily="34" charset="0"/>
                  <a:cs typeface="Arial" panose="020B0604020202020204" pitchFamily="34" charset="0"/>
                </a:rPr>
                <a:t>граждан </a:t>
              </a:r>
              <a:r>
                <a:rPr lang="ru-RU" sz="1500" dirty="0">
                  <a:solidFill>
                    <a:schemeClr val="accent5">
                      <a:lumMod val="50000"/>
                    </a:schemeClr>
                  </a:solidFill>
                  <a:latin typeface="Arial" panose="020B0604020202020204" pitchFamily="34" charset="0"/>
                  <a:cs typeface="Arial" panose="020B0604020202020204" pitchFamily="34" charset="0"/>
                </a:rPr>
                <a:t>открыли собственное дело</a:t>
              </a:r>
            </a:p>
          </p:txBody>
        </p:sp>
      </p:grpSp>
    </p:spTree>
    <p:extLst>
      <p:ext uri="{BB962C8B-B14F-4D97-AF65-F5344CB8AC3E}">
        <p14:creationId xmlns:p14="http://schemas.microsoft.com/office/powerpoint/2010/main" val="628316831"/>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Прямая соединительная линия 8"/>
          <p:cNvCxnSpPr/>
          <p:nvPr/>
        </p:nvCxnSpPr>
        <p:spPr>
          <a:xfrm flipV="1">
            <a:off x="7374618" y="2961842"/>
            <a:ext cx="4330366" cy="20211"/>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0" y="0"/>
            <a:ext cx="12192000" cy="276999"/>
          </a:xfrm>
          <a:prstGeom prst="rect">
            <a:avLst/>
          </a:prstGeom>
          <a:solidFill>
            <a:srgbClr val="28659C"/>
          </a:solidFill>
        </p:spPr>
        <p:txBody>
          <a:bodyPr wrap="square" rtlCol="0">
            <a:spAutoFit/>
          </a:bodyPr>
          <a:lstStyle/>
          <a:p>
            <a:pPr algn="r"/>
            <a:r>
              <a:rPr lang="ru-RU" sz="1200" b="1" dirty="0" smtClean="0">
                <a:solidFill>
                  <a:schemeClr val="bg1"/>
                </a:solidFill>
                <a:latin typeface="Arial" panose="020B0604020202020204" pitchFamily="34" charset="0"/>
                <a:cs typeface="Arial" panose="020B0604020202020204" pitchFamily="34" charset="0"/>
              </a:rPr>
              <a:t>КОЛЛЕГИЯ МИНИСТЕРСТВА ТРУДА И СОЦИАЛЬНОГО РАЗВИТИЯ НОВОСИБИРСКОЙ ОБЛАСТИ</a:t>
            </a:r>
            <a:endParaRPr lang="ru-RU" sz="1200" b="1" dirty="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1819829" y="422866"/>
            <a:ext cx="8552341" cy="369332"/>
          </a:xfrm>
          <a:prstGeom prst="rect">
            <a:avLst/>
          </a:prstGeom>
          <a:noFill/>
        </p:spPr>
        <p:txBody>
          <a:bodyPr wrap="none" rtlCol="0">
            <a:spAutoFit/>
          </a:bodyPr>
          <a:lstStyle/>
          <a:p>
            <a:pPr algn="ctr"/>
            <a:r>
              <a:rPr lang="ru-RU" b="1" dirty="0" smtClean="0">
                <a:solidFill>
                  <a:schemeClr val="accent5">
                    <a:lumMod val="50000"/>
                  </a:schemeClr>
                </a:solidFill>
                <a:latin typeface="Arial" panose="020B0604020202020204" pitchFamily="34" charset="0"/>
                <a:cs typeface="Arial" panose="020B0604020202020204" pitchFamily="34" charset="0"/>
              </a:rPr>
              <a:t>РЕАЛИЗАЦИЯ РЕГИОНАЛЬНОГО ПРОЕКТА «СОДЕЙСТВИЕ ЗАНЯТОСТИ»</a:t>
            </a:r>
            <a:endParaRPr lang="ru-RU" b="1" dirty="0">
              <a:solidFill>
                <a:schemeClr val="accent5">
                  <a:lumMod val="50000"/>
                </a:schemeClr>
              </a:solidFill>
              <a:latin typeface="Arial" panose="020B0604020202020204" pitchFamily="34" charset="0"/>
              <a:cs typeface="Arial" panose="020B0604020202020204" pitchFamily="34" charset="0"/>
            </a:endParaRPr>
          </a:p>
        </p:txBody>
      </p:sp>
      <p:sp>
        <p:nvSpPr>
          <p:cNvPr id="44" name="Line 527"/>
          <p:cNvSpPr>
            <a:spLocks noChangeShapeType="1"/>
          </p:cNvSpPr>
          <p:nvPr/>
        </p:nvSpPr>
        <p:spPr bwMode="auto">
          <a:xfrm flipH="1">
            <a:off x="894079" y="1902092"/>
            <a:ext cx="594331" cy="0"/>
          </a:xfrm>
          <a:prstGeom prst="line">
            <a:avLst/>
          </a:prstGeom>
          <a:noFill/>
          <a:ln w="19050" cap="flat">
            <a:solidFill>
              <a:srgbClr val="0079A4"/>
            </a:solidFill>
            <a:prstDash val="solid"/>
            <a:miter lim="800000"/>
            <a:headEnd/>
            <a:tailEnd/>
          </a:ln>
        </p:spPr>
        <p:txBody>
          <a:bodyPr vert="horz" wrap="square" lIns="121920" tIns="60960" rIns="121920" bIns="60960" numCol="1" anchor="t" anchorCtr="0" compatLnSpc="1">
            <a:prstTxWarp prst="textNoShape">
              <a:avLst/>
            </a:prstTxWarp>
          </a:bodyPr>
          <a:lstStyle/>
          <a:p>
            <a:endParaRPr lang="ru-RU" sz="2400">
              <a:solidFill>
                <a:schemeClr val="accent5">
                  <a:lumMod val="50000"/>
                </a:schemeClr>
              </a:solidFill>
              <a:latin typeface="Arial" panose="020B0604020202020204" pitchFamily="34" charset="0"/>
              <a:cs typeface="Arial" panose="020B0604020202020204" pitchFamily="34" charset="0"/>
            </a:endParaRPr>
          </a:p>
        </p:txBody>
      </p:sp>
      <p:sp>
        <p:nvSpPr>
          <p:cNvPr id="45" name="Oval 534"/>
          <p:cNvSpPr>
            <a:spLocks noChangeArrowheads="1"/>
          </p:cNvSpPr>
          <p:nvPr/>
        </p:nvSpPr>
        <p:spPr bwMode="auto">
          <a:xfrm>
            <a:off x="827596" y="1857640"/>
            <a:ext cx="91017" cy="86784"/>
          </a:xfrm>
          <a:prstGeom prst="ellipse">
            <a:avLst/>
          </a:prstGeom>
          <a:solidFill>
            <a:schemeClr val="tx2"/>
          </a:solidFill>
          <a:ln w="9525">
            <a:solidFill>
              <a:srgbClr val="0079A4"/>
            </a:solidFill>
            <a:round/>
            <a:headEnd/>
            <a:tailEnd/>
          </a:ln>
        </p:spPr>
        <p:txBody>
          <a:bodyPr vert="horz" wrap="square" lIns="121920" tIns="60960" rIns="121920" bIns="60960" numCol="1" anchor="t" anchorCtr="0" compatLnSpc="1">
            <a:prstTxWarp prst="textNoShape">
              <a:avLst/>
            </a:prstTxWarp>
          </a:bodyPr>
          <a:lstStyle/>
          <a:p>
            <a:endParaRPr lang="ru-RU" sz="2400">
              <a:solidFill>
                <a:schemeClr val="accent5">
                  <a:lumMod val="50000"/>
                </a:schemeClr>
              </a:solidFill>
              <a:latin typeface="Arial" panose="020B0604020202020204" pitchFamily="34" charset="0"/>
              <a:cs typeface="Arial" panose="020B0604020202020204" pitchFamily="34" charset="0"/>
            </a:endParaRPr>
          </a:p>
        </p:txBody>
      </p:sp>
      <p:sp>
        <p:nvSpPr>
          <p:cNvPr id="48" name="Freeform 525"/>
          <p:cNvSpPr>
            <a:spLocks/>
          </p:cNvSpPr>
          <p:nvPr/>
        </p:nvSpPr>
        <p:spPr bwMode="auto">
          <a:xfrm>
            <a:off x="1509384" y="1548639"/>
            <a:ext cx="3968706" cy="1003300"/>
          </a:xfrm>
          <a:prstGeom prst="rect">
            <a:avLst/>
          </a:prstGeom>
          <a:noFill/>
          <a:ln w="12700"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2400">
              <a:solidFill>
                <a:schemeClr val="accent5">
                  <a:lumMod val="50000"/>
                </a:schemeClr>
              </a:solidFill>
              <a:latin typeface="Arial" panose="020B0604020202020204" pitchFamily="34" charset="0"/>
              <a:cs typeface="Arial" panose="020B0604020202020204" pitchFamily="34" charset="0"/>
            </a:endParaRPr>
          </a:p>
        </p:txBody>
      </p:sp>
      <p:sp>
        <p:nvSpPr>
          <p:cNvPr id="58" name="Прямоугольник 57"/>
          <p:cNvSpPr/>
          <p:nvPr/>
        </p:nvSpPr>
        <p:spPr>
          <a:xfrm>
            <a:off x="1649750" y="1727553"/>
            <a:ext cx="4419112" cy="830997"/>
          </a:xfrm>
          <a:prstGeom prst="rect">
            <a:avLst/>
          </a:prstGeom>
          <a:ln>
            <a:noFill/>
          </a:ln>
        </p:spPr>
        <p:txBody>
          <a:bodyPr wrap="square">
            <a:spAutoFit/>
          </a:bodyPr>
          <a:lstStyle/>
          <a:p>
            <a:pPr marL="0" lvl="1" algn="just" defTabSz="592652">
              <a:spcAft>
                <a:spcPct val="15000"/>
              </a:spcAft>
            </a:pPr>
            <a:r>
              <a:rPr lang="ru-RU" sz="1600" dirty="0">
                <a:solidFill>
                  <a:schemeClr val="accent5">
                    <a:lumMod val="50000"/>
                  </a:schemeClr>
                </a:solidFill>
                <a:latin typeface="Arial" panose="020B0604020202020204" pitchFamily="34" charset="0"/>
                <a:cs typeface="Arial" panose="020B0604020202020204" pitchFamily="34" charset="0"/>
              </a:rPr>
              <a:t>Граждане ищущие работу и безработные граждане, обратившиеся в органы службы занятости</a:t>
            </a:r>
          </a:p>
        </p:txBody>
      </p:sp>
      <p:sp>
        <p:nvSpPr>
          <p:cNvPr id="62" name="Line 527"/>
          <p:cNvSpPr>
            <a:spLocks noChangeShapeType="1"/>
          </p:cNvSpPr>
          <p:nvPr/>
        </p:nvSpPr>
        <p:spPr bwMode="auto">
          <a:xfrm flipH="1">
            <a:off x="894079" y="3007692"/>
            <a:ext cx="594331" cy="0"/>
          </a:xfrm>
          <a:prstGeom prst="line">
            <a:avLst/>
          </a:prstGeom>
          <a:noFill/>
          <a:ln w="19050" cap="flat">
            <a:solidFill>
              <a:srgbClr val="0079A4"/>
            </a:solidFill>
            <a:prstDash val="solid"/>
            <a:miter lim="800000"/>
            <a:headEnd/>
            <a:tailEnd/>
          </a:ln>
        </p:spPr>
        <p:txBody>
          <a:bodyPr vert="horz" wrap="square" lIns="121920" tIns="60960" rIns="121920" bIns="60960" numCol="1" anchor="t" anchorCtr="0" compatLnSpc="1">
            <a:prstTxWarp prst="textNoShape">
              <a:avLst/>
            </a:prstTxWarp>
          </a:bodyPr>
          <a:lstStyle/>
          <a:p>
            <a:endParaRPr lang="ru-RU" sz="2400">
              <a:solidFill>
                <a:schemeClr val="accent5">
                  <a:lumMod val="50000"/>
                </a:schemeClr>
              </a:solidFill>
              <a:latin typeface="Arial" panose="020B0604020202020204" pitchFamily="34" charset="0"/>
              <a:cs typeface="Arial" panose="020B0604020202020204" pitchFamily="34" charset="0"/>
            </a:endParaRPr>
          </a:p>
        </p:txBody>
      </p:sp>
      <p:sp>
        <p:nvSpPr>
          <p:cNvPr id="63" name="Oval 534"/>
          <p:cNvSpPr>
            <a:spLocks noChangeArrowheads="1"/>
          </p:cNvSpPr>
          <p:nvPr/>
        </p:nvSpPr>
        <p:spPr bwMode="auto">
          <a:xfrm>
            <a:off x="827596" y="2952849"/>
            <a:ext cx="91017" cy="86784"/>
          </a:xfrm>
          <a:prstGeom prst="ellipse">
            <a:avLst/>
          </a:prstGeom>
          <a:solidFill>
            <a:schemeClr val="tx2"/>
          </a:solidFill>
          <a:ln w="9525">
            <a:solidFill>
              <a:srgbClr val="0079A4"/>
            </a:solidFill>
            <a:round/>
            <a:headEnd/>
            <a:tailEnd/>
          </a:ln>
        </p:spPr>
        <p:txBody>
          <a:bodyPr vert="horz" wrap="square" lIns="121920" tIns="60960" rIns="121920" bIns="60960" numCol="1" anchor="t" anchorCtr="0" compatLnSpc="1">
            <a:prstTxWarp prst="textNoShape">
              <a:avLst/>
            </a:prstTxWarp>
          </a:bodyPr>
          <a:lstStyle/>
          <a:p>
            <a:endParaRPr lang="ru-RU" sz="2400">
              <a:solidFill>
                <a:schemeClr val="accent5">
                  <a:lumMod val="50000"/>
                </a:schemeClr>
              </a:solidFill>
              <a:latin typeface="Arial" panose="020B0604020202020204" pitchFamily="34" charset="0"/>
              <a:cs typeface="Arial" panose="020B0604020202020204" pitchFamily="34" charset="0"/>
            </a:endParaRPr>
          </a:p>
        </p:txBody>
      </p:sp>
      <p:sp>
        <p:nvSpPr>
          <p:cNvPr id="64" name="Freeform 525"/>
          <p:cNvSpPr>
            <a:spLocks/>
          </p:cNvSpPr>
          <p:nvPr/>
        </p:nvSpPr>
        <p:spPr bwMode="auto">
          <a:xfrm>
            <a:off x="1509384" y="2643848"/>
            <a:ext cx="3968706" cy="1003300"/>
          </a:xfrm>
          <a:prstGeom prst="rect">
            <a:avLst/>
          </a:prstGeom>
          <a:noFill/>
          <a:ln w="12700"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2400">
              <a:solidFill>
                <a:schemeClr val="accent5">
                  <a:lumMod val="50000"/>
                </a:schemeClr>
              </a:solidFill>
              <a:latin typeface="Arial" panose="020B0604020202020204" pitchFamily="34" charset="0"/>
              <a:cs typeface="Arial" panose="020B0604020202020204" pitchFamily="34" charset="0"/>
            </a:endParaRPr>
          </a:p>
        </p:txBody>
      </p:sp>
      <p:sp>
        <p:nvSpPr>
          <p:cNvPr id="67" name="Прямоугольник 66"/>
          <p:cNvSpPr/>
          <p:nvPr/>
        </p:nvSpPr>
        <p:spPr>
          <a:xfrm>
            <a:off x="1649750" y="2822762"/>
            <a:ext cx="4419112" cy="584775"/>
          </a:xfrm>
          <a:prstGeom prst="rect">
            <a:avLst/>
          </a:prstGeom>
          <a:ln>
            <a:noFill/>
          </a:ln>
        </p:spPr>
        <p:txBody>
          <a:bodyPr wrap="square">
            <a:spAutoFit/>
          </a:bodyPr>
          <a:lstStyle/>
          <a:p>
            <a:pPr marL="0" lvl="1" algn="just" defTabSz="592652">
              <a:spcAft>
                <a:spcPct val="15000"/>
              </a:spcAft>
            </a:pPr>
            <a:r>
              <a:rPr lang="ru-RU" sz="1600" dirty="0">
                <a:solidFill>
                  <a:schemeClr val="accent5">
                    <a:lumMod val="50000"/>
                  </a:schemeClr>
                </a:solidFill>
                <a:latin typeface="Arial" panose="020B0604020202020204" pitchFamily="34" charset="0"/>
                <a:cs typeface="Arial" panose="020B0604020202020204" pitchFamily="34" charset="0"/>
              </a:rPr>
              <a:t>Граждане в возрасте 50-ти лет и старше, </a:t>
            </a:r>
            <a:r>
              <a:rPr lang="ru-RU" sz="1600" dirty="0" smtClean="0">
                <a:solidFill>
                  <a:schemeClr val="accent5">
                    <a:lumMod val="50000"/>
                  </a:schemeClr>
                </a:solidFill>
                <a:latin typeface="Arial" panose="020B0604020202020204" pitchFamily="34" charset="0"/>
                <a:cs typeface="Arial" panose="020B0604020202020204" pitchFamily="34" charset="0"/>
              </a:rPr>
              <a:t>граждане </a:t>
            </a:r>
            <a:r>
              <a:rPr lang="ru-RU" sz="1600" dirty="0">
                <a:solidFill>
                  <a:schemeClr val="accent5">
                    <a:lumMod val="50000"/>
                  </a:schemeClr>
                </a:solidFill>
                <a:latin typeface="Arial" panose="020B0604020202020204" pitchFamily="34" charset="0"/>
                <a:cs typeface="Arial" panose="020B0604020202020204" pitchFamily="34" charset="0"/>
              </a:rPr>
              <a:t>предпенсионного возраста </a:t>
            </a:r>
          </a:p>
        </p:txBody>
      </p:sp>
      <p:sp>
        <p:nvSpPr>
          <p:cNvPr id="80" name="Freeform 525"/>
          <p:cNvSpPr>
            <a:spLocks/>
          </p:cNvSpPr>
          <p:nvPr/>
        </p:nvSpPr>
        <p:spPr bwMode="auto">
          <a:xfrm>
            <a:off x="1509384" y="3802088"/>
            <a:ext cx="3968706" cy="1003300"/>
          </a:xfrm>
          <a:prstGeom prst="rect">
            <a:avLst/>
          </a:prstGeom>
          <a:noFill/>
          <a:ln w="12700"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2400">
              <a:solidFill>
                <a:schemeClr val="accent5">
                  <a:lumMod val="50000"/>
                </a:schemeClr>
              </a:solidFill>
              <a:latin typeface="Arial" panose="020B0604020202020204" pitchFamily="34" charset="0"/>
              <a:cs typeface="Arial" panose="020B0604020202020204" pitchFamily="34" charset="0"/>
            </a:endParaRPr>
          </a:p>
        </p:txBody>
      </p:sp>
      <p:sp>
        <p:nvSpPr>
          <p:cNvPr id="83" name="Прямоугольник 82"/>
          <p:cNvSpPr/>
          <p:nvPr/>
        </p:nvSpPr>
        <p:spPr>
          <a:xfrm>
            <a:off x="1649750" y="3879402"/>
            <a:ext cx="4419112" cy="1077218"/>
          </a:xfrm>
          <a:prstGeom prst="rect">
            <a:avLst/>
          </a:prstGeom>
          <a:ln>
            <a:noFill/>
          </a:ln>
        </p:spPr>
        <p:txBody>
          <a:bodyPr wrap="square">
            <a:spAutoFit/>
          </a:bodyPr>
          <a:lstStyle/>
          <a:p>
            <a:pPr marL="0" lvl="1" algn="just" defTabSz="592652">
              <a:spcAft>
                <a:spcPct val="15000"/>
              </a:spcAft>
            </a:pPr>
            <a:r>
              <a:rPr lang="ru-RU" sz="1600" dirty="0">
                <a:solidFill>
                  <a:schemeClr val="accent5">
                    <a:lumMod val="50000"/>
                  </a:schemeClr>
                </a:solidFill>
                <a:latin typeface="Arial" panose="020B0604020202020204" pitchFamily="34" charset="0"/>
                <a:cs typeface="Arial" panose="020B0604020202020204" pitchFamily="34" charset="0"/>
              </a:rPr>
              <a:t>Женщины не состоящие в трудовых отношениях и имеющие детей дошкольного возраста, или </a:t>
            </a:r>
            <a:r>
              <a:rPr lang="ru-RU" sz="1600" dirty="0" smtClean="0">
                <a:solidFill>
                  <a:schemeClr val="accent5">
                    <a:lumMod val="50000"/>
                  </a:schemeClr>
                </a:solidFill>
                <a:latin typeface="Arial" panose="020B0604020202020204" pitchFamily="34" charset="0"/>
                <a:cs typeface="Arial" panose="020B0604020202020204" pitchFamily="34" charset="0"/>
              </a:rPr>
              <a:t>находящиеся </a:t>
            </a:r>
            <a:r>
              <a:rPr lang="ru-RU" sz="1600" dirty="0">
                <a:solidFill>
                  <a:schemeClr val="accent5">
                    <a:lumMod val="50000"/>
                  </a:schemeClr>
                </a:solidFill>
                <a:latin typeface="Arial" panose="020B0604020202020204" pitchFamily="34" charset="0"/>
                <a:cs typeface="Arial" panose="020B0604020202020204" pitchFamily="34" charset="0"/>
              </a:rPr>
              <a:t>в отпуске по уходу за ребенком в возрасте до трех лет</a:t>
            </a:r>
          </a:p>
        </p:txBody>
      </p:sp>
      <p:sp>
        <p:nvSpPr>
          <p:cNvPr id="95" name="TextBox 94"/>
          <p:cNvSpPr txBox="1"/>
          <p:nvPr/>
        </p:nvSpPr>
        <p:spPr>
          <a:xfrm>
            <a:off x="0" y="1012649"/>
            <a:ext cx="4336059" cy="338554"/>
          </a:xfrm>
          <a:prstGeom prst="rect">
            <a:avLst/>
          </a:prstGeom>
          <a:noFill/>
        </p:spPr>
        <p:txBody>
          <a:bodyPr wrap="none" rtlCol="0">
            <a:spAutoFit/>
          </a:bodyPr>
          <a:lstStyle/>
          <a:p>
            <a:r>
              <a:rPr lang="ru-RU" sz="1600" b="1" dirty="0">
                <a:solidFill>
                  <a:schemeClr val="accent5">
                    <a:lumMod val="50000"/>
                  </a:schemeClr>
                </a:solidFill>
                <a:latin typeface="Arial" panose="020B0604020202020204" pitchFamily="34" charset="0"/>
                <a:cs typeface="Arial" panose="020B0604020202020204" pitchFamily="34" charset="0"/>
              </a:rPr>
              <a:t>Обучение отдельных категорий граждан</a:t>
            </a:r>
          </a:p>
        </p:txBody>
      </p:sp>
      <p:sp>
        <p:nvSpPr>
          <p:cNvPr id="127" name="Полилиния 126"/>
          <p:cNvSpPr/>
          <p:nvPr/>
        </p:nvSpPr>
        <p:spPr>
          <a:xfrm>
            <a:off x="172719" y="5149316"/>
            <a:ext cx="2416764" cy="1348972"/>
          </a:xfrm>
          <a:custGeom>
            <a:avLst/>
            <a:gdLst>
              <a:gd name="connsiteX0" fmla="*/ 0 w 1857374"/>
              <a:gd name="connsiteY0" fmla="*/ 0 h 600778"/>
              <a:gd name="connsiteX1" fmla="*/ 1857374 w 1857374"/>
              <a:gd name="connsiteY1" fmla="*/ 0 h 600778"/>
              <a:gd name="connsiteX2" fmla="*/ 1857374 w 1857374"/>
              <a:gd name="connsiteY2" fmla="*/ 600778 h 600778"/>
              <a:gd name="connsiteX3" fmla="*/ 0 w 1857374"/>
              <a:gd name="connsiteY3" fmla="*/ 600778 h 600778"/>
              <a:gd name="connsiteX4" fmla="*/ 0 w 1857374"/>
              <a:gd name="connsiteY4" fmla="*/ 0 h 600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600778">
                <a:moveTo>
                  <a:pt x="0" y="0"/>
                </a:moveTo>
                <a:lnTo>
                  <a:pt x="1857374" y="0"/>
                </a:lnTo>
                <a:lnTo>
                  <a:pt x="1857374" y="600778"/>
                </a:lnTo>
                <a:lnTo>
                  <a:pt x="0" y="600778"/>
                </a:lnTo>
                <a:lnTo>
                  <a:pt x="0" y="0"/>
                </a:lnTo>
                <a:close/>
              </a:path>
            </a:pathLst>
          </a:custGeom>
          <a:solidFill>
            <a:schemeClr val="accent1">
              <a:lumMod val="60000"/>
              <a:lumOff val="40000"/>
              <a:alpha val="17000"/>
            </a:schemeClr>
          </a:solidFill>
          <a:ln>
            <a:noFill/>
          </a:ln>
          <a:effectLst/>
        </p:spPr>
        <p:style>
          <a:lnRef idx="1">
            <a:scrgbClr r="0" g="0" b="0"/>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spcFirstLastPara="0" vert="horz" wrap="square" lIns="94827" tIns="54187" rIns="94827" bIns="54187" numCol="1" spcCol="1270" anchor="ctr" anchorCtr="0">
            <a:noAutofit/>
          </a:bodyPr>
          <a:lstStyle/>
          <a:p>
            <a:pPr algn="ctr" defTabSz="592652">
              <a:lnSpc>
                <a:spcPct val="90000"/>
              </a:lnSpc>
              <a:spcBef>
                <a:spcPct val="0"/>
              </a:spcBef>
              <a:spcAft>
                <a:spcPct val="35000"/>
              </a:spcAft>
            </a:pPr>
            <a:r>
              <a:rPr lang="ru-RU" sz="1600" b="1" dirty="0">
                <a:solidFill>
                  <a:schemeClr val="accent5">
                    <a:lumMod val="50000"/>
                  </a:schemeClr>
                </a:solidFill>
                <a:latin typeface="Arial" panose="020B0604020202020204" pitchFamily="34" charset="0"/>
                <a:cs typeface="Arial" panose="020B0604020202020204" pitchFamily="34" charset="0"/>
              </a:rPr>
              <a:t>Гранты в форме субсидий на организацию обучения отдельных категорий граждан</a:t>
            </a:r>
          </a:p>
        </p:txBody>
      </p:sp>
      <p:sp>
        <p:nvSpPr>
          <p:cNvPr id="128" name="Полилиния 127"/>
          <p:cNvSpPr/>
          <p:nvPr/>
        </p:nvSpPr>
        <p:spPr>
          <a:xfrm>
            <a:off x="2589482" y="5149483"/>
            <a:ext cx="9378997" cy="1348806"/>
          </a:xfrm>
          <a:custGeom>
            <a:avLst/>
            <a:gdLst>
              <a:gd name="connsiteX0" fmla="*/ 0 w 1857374"/>
              <a:gd name="connsiteY0" fmla="*/ 0 h 2031299"/>
              <a:gd name="connsiteX1" fmla="*/ 1857374 w 1857374"/>
              <a:gd name="connsiteY1" fmla="*/ 0 h 2031299"/>
              <a:gd name="connsiteX2" fmla="*/ 1857374 w 1857374"/>
              <a:gd name="connsiteY2" fmla="*/ 2031299 h 2031299"/>
              <a:gd name="connsiteX3" fmla="*/ 0 w 1857374"/>
              <a:gd name="connsiteY3" fmla="*/ 2031299 h 2031299"/>
              <a:gd name="connsiteX4" fmla="*/ 0 w 1857374"/>
              <a:gd name="connsiteY4" fmla="*/ 0 h 2031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2031299">
                <a:moveTo>
                  <a:pt x="0" y="0"/>
                </a:moveTo>
                <a:lnTo>
                  <a:pt x="1857374" y="0"/>
                </a:lnTo>
                <a:lnTo>
                  <a:pt x="1857374" y="2031299"/>
                </a:lnTo>
                <a:lnTo>
                  <a:pt x="0" y="2031299"/>
                </a:lnTo>
                <a:lnTo>
                  <a:pt x="0" y="0"/>
                </a:lnTo>
                <a:close/>
              </a:path>
            </a:pathLst>
          </a:custGeom>
          <a:noFill/>
          <a:effectLst/>
        </p:spPr>
        <p:style>
          <a:lnRef idx="1">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rgbClr r="0" g="0" b="0"/>
          </a:effectRef>
          <a:fontRef idx="minor">
            <a:schemeClr val="dk1">
              <a:hueOff val="0"/>
              <a:satOff val="0"/>
              <a:lumOff val="0"/>
              <a:alphaOff val="0"/>
            </a:schemeClr>
          </a:fontRef>
        </p:style>
        <p:txBody>
          <a:bodyPr spcFirstLastPara="0" vert="horz" wrap="square" lIns="71120" tIns="71120" rIns="94827" bIns="106680" numCol="1" spcCol="1270" anchor="t" anchorCtr="0">
            <a:noAutofit/>
          </a:bodyPr>
          <a:lstStyle/>
          <a:p>
            <a:pPr marL="76198" lvl="1" indent="-191995" defTabSz="592652">
              <a:spcBef>
                <a:spcPts val="800"/>
              </a:spcBef>
              <a:spcAft>
                <a:spcPct val="15000"/>
              </a:spcAft>
              <a:buChar char="••"/>
            </a:pPr>
            <a:r>
              <a:rPr lang="ru-RU" sz="1600" dirty="0">
                <a:solidFill>
                  <a:schemeClr val="accent5">
                    <a:lumMod val="50000"/>
                  </a:schemeClr>
                </a:solidFill>
                <a:latin typeface="Arial" panose="020B0604020202020204" pitchFamily="34" charset="0"/>
                <a:cs typeface="Arial" panose="020B0604020202020204" pitchFamily="34" charset="0"/>
              </a:rPr>
              <a:t>АНО  «Агентство развития профессионального мастерства (</a:t>
            </a:r>
            <a:r>
              <a:rPr lang="ru-RU" sz="1600" dirty="0" err="1">
                <a:solidFill>
                  <a:schemeClr val="accent5">
                    <a:lumMod val="50000"/>
                  </a:schemeClr>
                </a:solidFill>
                <a:latin typeface="Arial" panose="020B0604020202020204" pitchFamily="34" charset="0"/>
                <a:cs typeface="Arial" panose="020B0604020202020204" pitchFamily="34" charset="0"/>
              </a:rPr>
              <a:t>Ворлдскиллс</a:t>
            </a:r>
            <a:r>
              <a:rPr lang="ru-RU" sz="1600" dirty="0">
                <a:solidFill>
                  <a:schemeClr val="accent5">
                    <a:lumMod val="50000"/>
                  </a:schemeClr>
                </a:solidFill>
                <a:latin typeface="Arial" panose="020B0604020202020204" pitchFamily="34" charset="0"/>
                <a:cs typeface="Arial" panose="020B0604020202020204" pitchFamily="34" charset="0"/>
              </a:rPr>
              <a:t> Россия)»</a:t>
            </a:r>
          </a:p>
          <a:p>
            <a:pPr marL="76198" lvl="1" indent="-191995" defTabSz="592652">
              <a:spcBef>
                <a:spcPct val="0"/>
              </a:spcBef>
              <a:spcAft>
                <a:spcPct val="15000"/>
              </a:spcAft>
              <a:buChar char="••"/>
            </a:pPr>
            <a:r>
              <a:rPr lang="ru-RU" sz="1600" dirty="0">
                <a:solidFill>
                  <a:schemeClr val="accent5">
                    <a:lumMod val="50000"/>
                  </a:schemeClr>
                </a:solidFill>
                <a:latin typeface="Arial" panose="020B0604020202020204" pitchFamily="34" charset="0"/>
                <a:cs typeface="Arial" panose="020B0604020202020204" pitchFamily="34" charset="0"/>
              </a:rPr>
              <a:t>ФГБОУ ВО «Российская академия народного хозяйства и государственной службы при Президенте Российской Федерации»</a:t>
            </a:r>
          </a:p>
          <a:p>
            <a:pPr marL="76198" lvl="1" indent="-191995" defTabSz="592652">
              <a:spcBef>
                <a:spcPct val="0"/>
              </a:spcBef>
              <a:spcAft>
                <a:spcPct val="15000"/>
              </a:spcAft>
              <a:buChar char="••"/>
            </a:pPr>
            <a:r>
              <a:rPr lang="ru-RU" sz="1600" dirty="0">
                <a:solidFill>
                  <a:schemeClr val="accent5">
                    <a:lumMod val="50000"/>
                  </a:schemeClr>
                </a:solidFill>
                <a:latin typeface="Arial" panose="020B0604020202020204" pitchFamily="34" charset="0"/>
                <a:cs typeface="Arial" panose="020B0604020202020204" pitchFamily="34" charset="0"/>
              </a:rPr>
              <a:t>ФГАОУ ВО «Национальный  исследовательский Томский государственный университет»</a:t>
            </a:r>
          </a:p>
        </p:txBody>
      </p:sp>
      <p:sp>
        <p:nvSpPr>
          <p:cNvPr id="76" name="TextBox 75">
            <a:extLst>
              <a:ext uri="{FF2B5EF4-FFF2-40B4-BE49-F238E27FC236}">
                <a16:creationId xmlns="" xmlns:a16="http://schemas.microsoft.com/office/drawing/2014/main" id="{94ECAA11-9F3D-4253-BAC1-A0C378A3AF22}"/>
              </a:ext>
            </a:extLst>
          </p:cNvPr>
          <p:cNvSpPr txBox="1"/>
          <p:nvPr/>
        </p:nvSpPr>
        <p:spPr>
          <a:xfrm>
            <a:off x="10133610" y="3304425"/>
            <a:ext cx="1512167" cy="584775"/>
          </a:xfrm>
          <a:prstGeom prst="rect">
            <a:avLst/>
          </a:prstGeom>
          <a:noFill/>
        </p:spPr>
        <p:txBody>
          <a:bodyPr wrap="square" rtlCol="0">
            <a:spAutoFit/>
          </a:bodyPr>
          <a:lstStyle/>
          <a:p>
            <a:pPr algn="ctr"/>
            <a:r>
              <a:rPr lang="ru-RU" altLang="ko-KR" sz="1600" b="1" dirty="0" smtClean="0">
                <a:solidFill>
                  <a:schemeClr val="accent5">
                    <a:lumMod val="50000"/>
                  </a:schemeClr>
                </a:solidFill>
                <a:latin typeface="Arial" panose="020B0604020202020204" pitchFamily="34" charset="0"/>
                <a:cs typeface="Arial" panose="020B0604020202020204" pitchFamily="34" charset="0"/>
              </a:rPr>
              <a:t>4 550 человек</a:t>
            </a:r>
            <a:endParaRPr lang="ko-KR" altLang="en-US" sz="1600" b="1" dirty="0">
              <a:solidFill>
                <a:schemeClr val="accent5">
                  <a:lumMod val="50000"/>
                </a:schemeClr>
              </a:solidFill>
              <a:latin typeface="Arial" panose="020B0604020202020204" pitchFamily="34" charset="0"/>
              <a:cs typeface="Arial" panose="020B0604020202020204" pitchFamily="34" charset="0"/>
            </a:endParaRPr>
          </a:p>
        </p:txBody>
      </p:sp>
      <p:grpSp>
        <p:nvGrpSpPr>
          <p:cNvPr id="99" name="Group 68">
            <a:extLst>
              <a:ext uri="{FF2B5EF4-FFF2-40B4-BE49-F238E27FC236}">
                <a16:creationId xmlns="" xmlns:a16="http://schemas.microsoft.com/office/drawing/2014/main" id="{C111603F-BE25-4F8D-808E-0F2CF7E1ADF2}"/>
              </a:ext>
            </a:extLst>
          </p:cNvPr>
          <p:cNvGrpSpPr/>
          <p:nvPr/>
        </p:nvGrpSpPr>
        <p:grpSpPr>
          <a:xfrm>
            <a:off x="9513146" y="2766029"/>
            <a:ext cx="432048" cy="432048"/>
            <a:chOff x="913295" y="4590256"/>
            <a:chExt cx="432048" cy="432048"/>
          </a:xfrm>
          <a:solidFill>
            <a:schemeClr val="accent1"/>
          </a:solidFill>
        </p:grpSpPr>
        <p:sp>
          <p:nvSpPr>
            <p:cNvPr id="100" name="Oval 53">
              <a:extLst>
                <a:ext uri="{FF2B5EF4-FFF2-40B4-BE49-F238E27FC236}">
                  <a16:creationId xmlns="" xmlns:a16="http://schemas.microsoft.com/office/drawing/2014/main" id="{64583E96-9DFC-4A0D-92AB-C5EDC2807649}"/>
                </a:ext>
              </a:extLst>
            </p:cNvPr>
            <p:cNvSpPr/>
            <p:nvPr/>
          </p:nvSpPr>
          <p:spPr>
            <a:xfrm>
              <a:off x="985303" y="4662264"/>
              <a:ext cx="288032" cy="28803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1" name="Oval 54">
              <a:extLst>
                <a:ext uri="{FF2B5EF4-FFF2-40B4-BE49-F238E27FC236}">
                  <a16:creationId xmlns="" xmlns:a16="http://schemas.microsoft.com/office/drawing/2014/main" id="{7654C550-D6C6-4A61-9AF5-0BB579453B4C}"/>
                </a:ext>
              </a:extLst>
            </p:cNvPr>
            <p:cNvSpPr/>
            <p:nvPr/>
          </p:nvSpPr>
          <p:spPr>
            <a:xfrm>
              <a:off x="913295" y="4590256"/>
              <a:ext cx="432048" cy="432048"/>
            </a:xfrm>
            <a:prstGeom prst="ellipse">
              <a:avLst/>
            </a:prstGeom>
            <a:grp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111" name="TextBox 5"/>
          <p:cNvSpPr txBox="1"/>
          <p:nvPr/>
        </p:nvSpPr>
        <p:spPr>
          <a:xfrm>
            <a:off x="6291184" y="1394283"/>
            <a:ext cx="3654010" cy="246221"/>
          </a:xfrm>
          <a:prstGeom prst="rect">
            <a:avLst/>
          </a:prstGeom>
          <a:noFill/>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wrap="square" lIns="0" tIns="0" rIns="0" bIns="0" rtlCol="0" anchor="t">
            <a:spAutoFit/>
          </a:bodyPr>
          <a:lstStyle/>
          <a:p>
            <a:r>
              <a:rPr lang="ru-RU" sz="1600" b="1" dirty="0">
                <a:solidFill>
                  <a:schemeClr val="accent5">
                    <a:lumMod val="50000"/>
                  </a:schemeClr>
                </a:solidFill>
                <a:latin typeface="Arial" panose="020B0604020202020204" pitchFamily="34" charset="0"/>
                <a:cs typeface="Arial" panose="020B0604020202020204" pitchFamily="34" charset="0"/>
              </a:rPr>
              <a:t> </a:t>
            </a:r>
            <a:r>
              <a:rPr lang="ru-RU" sz="1600" b="1" dirty="0" smtClean="0">
                <a:solidFill>
                  <a:schemeClr val="accent5">
                    <a:lumMod val="50000"/>
                  </a:schemeClr>
                </a:solidFill>
                <a:latin typeface="Arial" panose="020B0604020202020204" pitchFamily="34" charset="0"/>
                <a:cs typeface="Arial" panose="020B0604020202020204" pitchFamily="34" charset="0"/>
              </a:rPr>
              <a:t>Плановый показатель </a:t>
            </a:r>
            <a:r>
              <a:rPr lang="ru-RU" sz="1600" b="1" dirty="0">
                <a:solidFill>
                  <a:schemeClr val="accent5">
                    <a:lumMod val="50000"/>
                  </a:schemeClr>
                </a:solidFill>
                <a:latin typeface="Arial" panose="020B0604020202020204" pitchFamily="34" charset="0"/>
                <a:cs typeface="Arial" panose="020B0604020202020204" pitchFamily="34" charset="0"/>
              </a:rPr>
              <a:t>2021 года</a:t>
            </a:r>
            <a:endParaRPr lang="en-US" sz="1600" b="1" dirty="0">
              <a:solidFill>
                <a:schemeClr val="accent5">
                  <a:lumMod val="50000"/>
                </a:schemeClr>
              </a:solidFill>
              <a:latin typeface="Arial" panose="020B0604020202020204" pitchFamily="34" charset="0"/>
              <a:cs typeface="Arial" panose="020B0604020202020204" pitchFamily="34" charset="0"/>
            </a:endParaRPr>
          </a:p>
        </p:txBody>
      </p:sp>
      <p:sp>
        <p:nvSpPr>
          <p:cNvPr id="112" name="TextBox 5"/>
          <p:cNvSpPr txBox="1"/>
          <p:nvPr/>
        </p:nvSpPr>
        <p:spPr>
          <a:xfrm>
            <a:off x="7542782" y="4120222"/>
            <a:ext cx="4582614" cy="246221"/>
          </a:xfrm>
          <a:prstGeom prst="rect">
            <a:avLst/>
          </a:prstGeom>
          <a:noFill/>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wrap="square" lIns="0" tIns="0" rIns="0" bIns="0" rtlCol="0" anchor="t">
            <a:spAutoFit/>
          </a:bodyPr>
          <a:lstStyle/>
          <a:p>
            <a:pPr algn="r"/>
            <a:r>
              <a:rPr lang="ru-RU" sz="1600" b="1" dirty="0">
                <a:solidFill>
                  <a:schemeClr val="accent5">
                    <a:lumMod val="50000"/>
                  </a:schemeClr>
                </a:solidFill>
                <a:latin typeface="Arial" panose="020B0604020202020204" pitchFamily="34" charset="0"/>
                <a:cs typeface="Arial" panose="020B0604020202020204" pitchFamily="34" charset="0"/>
              </a:rPr>
              <a:t> </a:t>
            </a:r>
            <a:r>
              <a:rPr lang="ru-RU" sz="1600" b="1" dirty="0" smtClean="0">
                <a:solidFill>
                  <a:schemeClr val="accent5">
                    <a:lumMod val="50000"/>
                  </a:schemeClr>
                </a:solidFill>
                <a:latin typeface="Arial" panose="020B0604020202020204" pitchFamily="34" charset="0"/>
                <a:cs typeface="Arial" panose="020B0604020202020204" pitchFamily="34" charset="0"/>
              </a:rPr>
              <a:t>Фактические значения 2021 года</a:t>
            </a:r>
            <a:endParaRPr lang="en-US" sz="1600" b="1" dirty="0">
              <a:solidFill>
                <a:schemeClr val="accent5">
                  <a:lumMod val="50000"/>
                </a:schemeClr>
              </a:solidFill>
              <a:latin typeface="Arial" panose="020B0604020202020204" pitchFamily="34" charset="0"/>
              <a:cs typeface="Arial" panose="020B0604020202020204" pitchFamily="34" charset="0"/>
            </a:endParaRPr>
          </a:p>
        </p:txBody>
      </p:sp>
      <p:sp>
        <p:nvSpPr>
          <p:cNvPr id="113" name="TextBox 112">
            <a:extLst>
              <a:ext uri="{FF2B5EF4-FFF2-40B4-BE49-F238E27FC236}">
                <a16:creationId xmlns="" xmlns:a16="http://schemas.microsoft.com/office/drawing/2014/main" id="{94ECAA11-9F3D-4253-BAC1-A0C378A3AF22}"/>
              </a:ext>
            </a:extLst>
          </p:cNvPr>
          <p:cNvSpPr txBox="1"/>
          <p:nvPr/>
        </p:nvSpPr>
        <p:spPr>
          <a:xfrm>
            <a:off x="7555703" y="1974247"/>
            <a:ext cx="1512167" cy="584775"/>
          </a:xfrm>
          <a:prstGeom prst="rect">
            <a:avLst/>
          </a:prstGeom>
          <a:noFill/>
        </p:spPr>
        <p:txBody>
          <a:bodyPr wrap="square" rtlCol="0">
            <a:spAutoFit/>
          </a:bodyPr>
          <a:lstStyle/>
          <a:p>
            <a:pPr algn="ctr"/>
            <a:r>
              <a:rPr lang="ru-RU" altLang="ko-KR" sz="1600" b="1" dirty="0" smtClean="0">
                <a:solidFill>
                  <a:schemeClr val="accent5">
                    <a:lumMod val="50000"/>
                  </a:schemeClr>
                </a:solidFill>
                <a:latin typeface="Arial" panose="020B0604020202020204" pitchFamily="34" charset="0"/>
                <a:cs typeface="Arial" panose="020B0604020202020204" pitchFamily="34" charset="0"/>
              </a:rPr>
              <a:t>3 662 человека</a:t>
            </a:r>
            <a:endParaRPr lang="ko-KR" altLang="en-US" sz="1600" b="1" dirty="0">
              <a:solidFill>
                <a:schemeClr val="accent5">
                  <a:lumMod val="50000"/>
                </a:schemeClr>
              </a:solidFill>
              <a:latin typeface="Arial" panose="020B0604020202020204" pitchFamily="34" charset="0"/>
              <a:cs typeface="Arial" panose="020B0604020202020204" pitchFamily="34" charset="0"/>
            </a:endParaRPr>
          </a:p>
        </p:txBody>
      </p:sp>
      <p:cxnSp>
        <p:nvCxnSpPr>
          <p:cNvPr id="7" name="Прямая соединительная линия 6"/>
          <p:cNvCxnSpPr/>
          <p:nvPr/>
        </p:nvCxnSpPr>
        <p:spPr>
          <a:xfrm>
            <a:off x="7542782" y="2685201"/>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7" name="Line 527"/>
          <p:cNvSpPr>
            <a:spLocks noChangeShapeType="1"/>
          </p:cNvSpPr>
          <p:nvPr/>
        </p:nvSpPr>
        <p:spPr bwMode="auto">
          <a:xfrm flipH="1">
            <a:off x="894079" y="4102901"/>
            <a:ext cx="594331" cy="0"/>
          </a:xfrm>
          <a:prstGeom prst="line">
            <a:avLst/>
          </a:prstGeom>
          <a:noFill/>
          <a:ln w="19050" cap="flat">
            <a:solidFill>
              <a:srgbClr val="0079A4"/>
            </a:solidFill>
            <a:prstDash val="solid"/>
            <a:miter lim="800000"/>
            <a:headEnd/>
            <a:tailEnd/>
          </a:ln>
        </p:spPr>
        <p:txBody>
          <a:bodyPr vert="horz" wrap="square" lIns="121920" tIns="60960" rIns="121920" bIns="60960" numCol="1" anchor="t" anchorCtr="0" compatLnSpc="1">
            <a:prstTxWarp prst="textNoShape">
              <a:avLst/>
            </a:prstTxWarp>
          </a:bodyPr>
          <a:lstStyle/>
          <a:p>
            <a:endParaRPr lang="ru-RU" sz="2400">
              <a:solidFill>
                <a:schemeClr val="accent5">
                  <a:lumMod val="50000"/>
                </a:schemeClr>
              </a:solidFill>
              <a:latin typeface="Arial" panose="020B0604020202020204" pitchFamily="34" charset="0"/>
              <a:cs typeface="Arial" panose="020B0604020202020204" pitchFamily="34" charset="0"/>
            </a:endParaRPr>
          </a:p>
        </p:txBody>
      </p:sp>
      <p:sp>
        <p:nvSpPr>
          <p:cNvPr id="28" name="Oval 534"/>
          <p:cNvSpPr>
            <a:spLocks noChangeArrowheads="1"/>
          </p:cNvSpPr>
          <p:nvPr/>
        </p:nvSpPr>
        <p:spPr bwMode="auto">
          <a:xfrm>
            <a:off x="827596" y="4048058"/>
            <a:ext cx="91017" cy="86784"/>
          </a:xfrm>
          <a:prstGeom prst="ellipse">
            <a:avLst/>
          </a:prstGeom>
          <a:solidFill>
            <a:schemeClr val="tx2"/>
          </a:solidFill>
          <a:ln w="9525">
            <a:solidFill>
              <a:srgbClr val="0079A4"/>
            </a:solidFill>
            <a:round/>
            <a:headEnd/>
            <a:tailEnd/>
          </a:ln>
        </p:spPr>
        <p:txBody>
          <a:bodyPr vert="horz" wrap="square" lIns="121920" tIns="60960" rIns="121920" bIns="60960" numCol="1" anchor="t" anchorCtr="0" compatLnSpc="1">
            <a:prstTxWarp prst="textNoShape">
              <a:avLst/>
            </a:prstTxWarp>
          </a:bodyPr>
          <a:lstStyle/>
          <a:p>
            <a:endParaRPr lang="ru-RU" sz="2400">
              <a:solidFill>
                <a:schemeClr val="accent5">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6092669"/>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19976" y="371691"/>
            <a:ext cx="8552341" cy="369332"/>
          </a:xfrm>
          <a:prstGeom prst="rect">
            <a:avLst/>
          </a:prstGeom>
          <a:noFill/>
        </p:spPr>
        <p:txBody>
          <a:bodyPr wrap="none" rtlCol="0">
            <a:spAutoFit/>
          </a:bodyPr>
          <a:lstStyle/>
          <a:p>
            <a:pPr algn="ctr"/>
            <a:r>
              <a:rPr lang="ru-RU" b="1" dirty="0" smtClean="0">
                <a:solidFill>
                  <a:schemeClr val="accent5">
                    <a:lumMod val="50000"/>
                  </a:schemeClr>
                </a:solidFill>
                <a:latin typeface="Arial" panose="020B0604020202020204" pitchFamily="34" charset="0"/>
                <a:cs typeface="Arial" panose="020B0604020202020204" pitchFamily="34" charset="0"/>
              </a:rPr>
              <a:t>РЕАЛИЗАЦИЯ РЕГИОНАЛЬНОГО ПРОЕКТА «СОДЕЙСТВИЕ ЗАНЯТОСТИ»</a:t>
            </a:r>
            <a:endParaRPr lang="ru-RU" b="1" dirty="0">
              <a:solidFill>
                <a:schemeClr val="accent5">
                  <a:lumMod val="50000"/>
                </a:schemeClr>
              </a:solidFill>
              <a:latin typeface="Arial" panose="020B0604020202020204" pitchFamily="34" charset="0"/>
              <a:cs typeface="Arial" panose="020B0604020202020204" pitchFamily="34" charset="0"/>
            </a:endParaRPr>
          </a:p>
        </p:txBody>
      </p:sp>
      <p:sp>
        <p:nvSpPr>
          <p:cNvPr id="6" name="TextBox 5"/>
          <p:cNvSpPr txBox="1"/>
          <p:nvPr/>
        </p:nvSpPr>
        <p:spPr>
          <a:xfrm>
            <a:off x="3820886" y="839633"/>
            <a:ext cx="4274568" cy="338554"/>
          </a:xfrm>
          <a:prstGeom prst="rect">
            <a:avLst/>
          </a:prstGeom>
          <a:noFill/>
        </p:spPr>
        <p:txBody>
          <a:bodyPr wrap="none" rtlCol="0">
            <a:spAutoFit/>
          </a:bodyPr>
          <a:lstStyle/>
          <a:p>
            <a:r>
              <a:rPr lang="ru-RU" sz="1600" dirty="0" smtClean="0">
                <a:solidFill>
                  <a:schemeClr val="accent5">
                    <a:lumMod val="50000"/>
                  </a:schemeClr>
                </a:solidFill>
                <a:latin typeface="Arial" panose="020B0604020202020204" pitchFamily="34" charset="0"/>
                <a:cs typeface="Arial" panose="020B0604020202020204" pitchFamily="34" charset="0"/>
              </a:rPr>
              <a:t>МОДЕРНИЗАЦИЯ ЦЕНТРОВ ЗАНЯТОСТИ</a:t>
            </a:r>
            <a:endParaRPr lang="ru-RU" sz="1600" dirty="0">
              <a:solidFill>
                <a:schemeClr val="accent5">
                  <a:lumMod val="50000"/>
                </a:schemeClr>
              </a:solidFill>
              <a:latin typeface="Arial" panose="020B0604020202020204" pitchFamily="34" charset="0"/>
              <a:cs typeface="Arial" panose="020B0604020202020204" pitchFamily="34" charset="0"/>
            </a:endParaRP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140" y="2470847"/>
            <a:ext cx="5323532" cy="2452152"/>
          </a:xfrm>
          <a:prstGeom prst="rect">
            <a:avLst/>
          </a:prstGeom>
        </p:spPr>
      </p:pic>
      <p:sp>
        <p:nvSpPr>
          <p:cNvPr id="8" name="Прямоугольник 7"/>
          <p:cNvSpPr/>
          <p:nvPr/>
        </p:nvSpPr>
        <p:spPr>
          <a:xfrm>
            <a:off x="210139" y="5297103"/>
            <a:ext cx="5323533" cy="1323439"/>
          </a:xfrm>
          <a:prstGeom prst="rect">
            <a:avLst/>
          </a:prstGeom>
        </p:spPr>
        <p:txBody>
          <a:bodyPr wrap="square">
            <a:spAutoFit/>
          </a:bodyPr>
          <a:lstStyle/>
          <a:p>
            <a:pPr algn="just"/>
            <a:r>
              <a:rPr lang="ru-RU" sz="16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Развиваются цифровые сервисы: подача</a:t>
            </a:r>
            <a:r>
              <a:rPr lang="ru-RU" sz="160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 заявлений в учреждения занятости населения осуществляется гражданами дистанционно через портал «Работа в России» либо через портал государственных и муниципальных услуг Российской </a:t>
            </a:r>
            <a:r>
              <a:rPr lang="ru-RU" sz="1600" dirty="0" smtClean="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Федерации</a:t>
            </a:r>
            <a:endParaRPr lang="ru-RU" sz="1600" dirty="0">
              <a:solidFill>
                <a:schemeClr val="accent5">
                  <a:lumMod val="50000"/>
                </a:schemeClr>
              </a:solidFill>
              <a:latin typeface="Arial" panose="020B0604020202020204" pitchFamily="34" charset="0"/>
              <a:cs typeface="Arial" panose="020B0604020202020204" pitchFamily="34" charset="0"/>
            </a:endParaRPr>
          </a:p>
        </p:txBody>
      </p:sp>
      <p:sp>
        <p:nvSpPr>
          <p:cNvPr id="9" name="Прямоугольник 8"/>
          <p:cNvSpPr/>
          <p:nvPr/>
        </p:nvSpPr>
        <p:spPr>
          <a:xfrm>
            <a:off x="-115786" y="1285908"/>
            <a:ext cx="5748031" cy="1077218"/>
          </a:xfrm>
          <a:prstGeom prst="rect">
            <a:avLst/>
          </a:prstGeom>
        </p:spPr>
        <p:txBody>
          <a:bodyPr wrap="square">
            <a:spAutoFit/>
          </a:bodyPr>
          <a:lstStyle/>
          <a:p>
            <a:pPr algn="ctr"/>
            <a:r>
              <a:rPr lang="ru-RU" sz="1600" dirty="0" smtClean="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Создан </a:t>
            </a:r>
            <a:r>
              <a:rPr lang="ru-RU" sz="160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первый пилотный центр занятости – </a:t>
            </a:r>
            <a:endParaRPr lang="ru-RU" sz="1600" dirty="0" smtClean="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algn="ctr"/>
            <a:r>
              <a:rPr lang="ru-RU" sz="1600" b="1" dirty="0" smtClean="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a:t>
            </a:r>
            <a:r>
              <a:rPr lang="ru-RU" sz="1600" b="1"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Кадровый центр «Работа в России» </a:t>
            </a:r>
            <a:endParaRPr lang="ru-RU" sz="1600" b="1" dirty="0" smtClean="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algn="ctr"/>
            <a:r>
              <a:rPr lang="ru-RU" sz="1600" dirty="0" smtClean="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a:t>
            </a:r>
            <a:r>
              <a:rPr lang="ru-RU" sz="160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на базе отдела занятости в Советском </a:t>
            </a:r>
            <a:r>
              <a:rPr lang="ru-RU" sz="1600" dirty="0" smtClean="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районе города</a:t>
            </a:r>
            <a:r>
              <a:rPr lang="ru-RU" sz="160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 Новосибирска)</a:t>
            </a:r>
            <a:endParaRPr lang="ru-RU" sz="1600" dirty="0">
              <a:solidFill>
                <a:schemeClr val="accent5">
                  <a:lumMod val="50000"/>
                </a:schemeClr>
              </a:solidFill>
              <a:latin typeface="Arial" panose="020B0604020202020204" pitchFamily="34" charset="0"/>
              <a:cs typeface="Arial" panose="020B0604020202020204" pitchFamily="34" charset="0"/>
            </a:endParaRPr>
          </a:p>
        </p:txBody>
      </p:sp>
      <p:sp>
        <p:nvSpPr>
          <p:cNvPr id="12" name="Прямоугольник 11"/>
          <p:cNvSpPr/>
          <p:nvPr/>
        </p:nvSpPr>
        <p:spPr>
          <a:xfrm>
            <a:off x="6421822" y="1699214"/>
            <a:ext cx="5507420" cy="4269630"/>
          </a:xfrm>
          <a:prstGeom prst="rect">
            <a:avLst/>
          </a:prstGeom>
        </p:spPr>
        <p:txBody>
          <a:bodyPr wrap="square">
            <a:spAutoFit/>
          </a:bodyPr>
          <a:lstStyle/>
          <a:p>
            <a:pPr marL="285750" indent="-285750" algn="just">
              <a:lnSpc>
                <a:spcPct val="107000"/>
              </a:lnSpc>
              <a:spcAft>
                <a:spcPts val="1200"/>
              </a:spcAft>
              <a:buFont typeface="Wingdings" panose="05000000000000000000" pitchFamily="2" charset="2"/>
              <a:buChar char="q"/>
            </a:pPr>
            <a:r>
              <a:rPr lang="ru-RU" sz="16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Проводится повышение квалификации, обучение новым методам работы работников центров </a:t>
            </a:r>
            <a:r>
              <a:rPr lang="ru-RU" sz="1600"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занятости</a:t>
            </a:r>
          </a:p>
          <a:p>
            <a:pPr marL="285750" indent="-285750" algn="just">
              <a:lnSpc>
                <a:spcPct val="107000"/>
              </a:lnSpc>
              <a:spcAft>
                <a:spcPts val="1200"/>
              </a:spcAft>
              <a:buFont typeface="Wingdings" panose="05000000000000000000" pitchFamily="2" charset="2"/>
              <a:buChar char="q"/>
            </a:pPr>
            <a:r>
              <a:rPr lang="ru-RU" sz="1600"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Совершенствуются </a:t>
            </a:r>
            <a:r>
              <a:rPr lang="ru-RU" sz="16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процессы оказания государственных услуг в сфере </a:t>
            </a:r>
            <a:r>
              <a:rPr lang="ru-RU" sz="1600"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занятости</a:t>
            </a:r>
            <a:endParaRPr lang="ru-RU" sz="16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07000"/>
              </a:lnSpc>
              <a:spcAft>
                <a:spcPts val="1200"/>
              </a:spcAft>
              <a:buFont typeface="Wingdings" panose="05000000000000000000" pitchFamily="2" charset="2"/>
              <a:buChar char="q"/>
              <a:tabLst>
                <a:tab pos="630555" algn="l"/>
              </a:tabLst>
            </a:pPr>
            <a:r>
              <a:rPr lang="ru-RU" sz="16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Разработан комплекс диагностических методик для оценки предпринимательской способности </a:t>
            </a:r>
            <a:r>
              <a:rPr lang="ru-RU" sz="1600"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граждан</a:t>
            </a:r>
          </a:p>
          <a:p>
            <a:pPr marL="285750" indent="-285750" algn="just">
              <a:lnSpc>
                <a:spcPct val="107000"/>
              </a:lnSpc>
              <a:spcAft>
                <a:spcPts val="1200"/>
              </a:spcAft>
              <a:buFont typeface="Wingdings" panose="05000000000000000000" pitchFamily="2" charset="2"/>
              <a:buChar char="q"/>
              <a:tabLst>
                <a:tab pos="630555" algn="l"/>
              </a:tabLst>
            </a:pPr>
            <a:r>
              <a:rPr lang="ru-RU" sz="16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С</a:t>
            </a:r>
            <a:r>
              <a:rPr lang="ru-RU" sz="1600"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оздан </a:t>
            </a:r>
            <a:r>
              <a:rPr lang="ru-RU" sz="16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дополнительный сервис для граждан, принимающих решение о создании собственного </a:t>
            </a:r>
            <a:r>
              <a:rPr lang="ru-RU" sz="1600"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дела</a:t>
            </a:r>
          </a:p>
          <a:p>
            <a:pPr marL="285750" indent="-285750" algn="just">
              <a:lnSpc>
                <a:spcPct val="107000"/>
              </a:lnSpc>
              <a:spcAft>
                <a:spcPts val="1200"/>
              </a:spcAft>
              <a:buFont typeface="Wingdings" panose="05000000000000000000" pitchFamily="2" charset="2"/>
              <a:buChar char="q"/>
              <a:tabLst>
                <a:tab pos="630555" algn="l"/>
              </a:tabLst>
            </a:pPr>
            <a:r>
              <a:rPr lang="ru-RU" sz="1600"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Открыт </a:t>
            </a:r>
            <a:r>
              <a:rPr lang="ru-RU" sz="16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чат для граждан, выбравших социальный контракт как способ создания собственного </a:t>
            </a:r>
            <a:r>
              <a:rPr lang="ru-RU" sz="1600"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дела</a:t>
            </a:r>
            <a:endParaRPr lang="ru-RU" sz="16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endParaRPr>
          </a:p>
          <a:p>
            <a:pPr marL="285750" indent="-285750">
              <a:spcAft>
                <a:spcPts val="1200"/>
              </a:spcAft>
              <a:buFont typeface="Wingdings" panose="05000000000000000000" pitchFamily="2" charset="2"/>
              <a:buChar char="q"/>
            </a:pPr>
            <a:endParaRPr lang="ru-RU" sz="1600" dirty="0">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4" name="TextBox 13"/>
          <p:cNvSpPr txBox="1"/>
          <p:nvPr/>
        </p:nvSpPr>
        <p:spPr>
          <a:xfrm>
            <a:off x="0" y="0"/>
            <a:ext cx="12192000" cy="276999"/>
          </a:xfrm>
          <a:prstGeom prst="rect">
            <a:avLst/>
          </a:prstGeom>
          <a:solidFill>
            <a:srgbClr val="28659C"/>
          </a:solidFill>
        </p:spPr>
        <p:txBody>
          <a:bodyPr wrap="square" rtlCol="0">
            <a:spAutoFit/>
          </a:bodyPr>
          <a:lstStyle/>
          <a:p>
            <a:pPr algn="r"/>
            <a:r>
              <a:rPr lang="ru-RU" sz="1200" b="1" dirty="0" smtClean="0">
                <a:solidFill>
                  <a:schemeClr val="bg1"/>
                </a:solidFill>
                <a:latin typeface="Arial" panose="020B0604020202020204" pitchFamily="34" charset="0"/>
                <a:cs typeface="Arial" panose="020B0604020202020204" pitchFamily="34" charset="0"/>
              </a:rPr>
              <a:t>КОЛЛЕГИЯ МИНИСТЕРСТВА ТРУДА И СОЦИАЛЬНОГО РАЗВИТИЯ НОВОСИБИРСКОЙ ОБЛАСТИ</a:t>
            </a:r>
            <a:endParaRPr lang="ru-RU" sz="1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077293"/>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276999"/>
          </a:xfrm>
          <a:prstGeom prst="rect">
            <a:avLst/>
          </a:prstGeom>
          <a:solidFill>
            <a:srgbClr val="28659C"/>
          </a:solidFill>
        </p:spPr>
        <p:txBody>
          <a:bodyPr wrap="square" rtlCol="0">
            <a:spAutoFit/>
          </a:bodyPr>
          <a:lstStyle/>
          <a:p>
            <a:pPr algn="r"/>
            <a:r>
              <a:rPr lang="ru-RU" sz="1200" b="1" dirty="0" smtClean="0">
                <a:solidFill>
                  <a:schemeClr val="bg1"/>
                </a:solidFill>
                <a:latin typeface="Arial" panose="020B0604020202020204" pitchFamily="34" charset="0"/>
                <a:cs typeface="Arial" panose="020B0604020202020204" pitchFamily="34" charset="0"/>
              </a:rPr>
              <a:t>КОЛЛЕГИЯ МИНИСТЕРСТВА ТРУДА И СОЦИАЛЬНОГО РАЗВИТИЯ НОВОСИБИРСКОЙ ОБЛАСТИ</a:t>
            </a:r>
            <a:endParaRPr lang="ru-RU" sz="1200" b="1" dirty="0">
              <a:solidFill>
                <a:schemeClr val="bg1"/>
              </a:solidFill>
              <a:latin typeface="Arial" panose="020B0604020202020204" pitchFamily="34" charset="0"/>
              <a:cs typeface="Arial" panose="020B0604020202020204" pitchFamily="34" charset="0"/>
            </a:endParaRPr>
          </a:p>
        </p:txBody>
      </p:sp>
      <p:sp>
        <p:nvSpPr>
          <p:cNvPr id="20" name="Прямоугольник 19">
            <a:extLst>
              <a:ext uri="{FF2B5EF4-FFF2-40B4-BE49-F238E27FC236}">
                <a16:creationId xmlns:a16="http://schemas.microsoft.com/office/drawing/2014/main" xmlns="" id="{CEB65794-717E-480E-9C12-A5FD0729E16B}"/>
              </a:ext>
            </a:extLst>
          </p:cNvPr>
          <p:cNvSpPr/>
          <p:nvPr/>
        </p:nvSpPr>
        <p:spPr>
          <a:xfrm>
            <a:off x="125720" y="1386249"/>
            <a:ext cx="5869755" cy="646332"/>
          </a:xfrm>
          <a:prstGeom prst="rect">
            <a:avLst/>
          </a:prstGeom>
        </p:spPr>
        <p:txBody>
          <a:bodyPr wrap="square">
            <a:spAutoFit/>
          </a:bodyPr>
          <a:lstStyle/>
          <a:p>
            <a:pPr algn="ctr"/>
            <a:r>
              <a:rPr lang="ru-RU" b="1"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Рост заработной платы во всех </a:t>
            </a:r>
            <a:endParaRPr lang="ru-RU" b="1"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endParaRPr>
          </a:p>
          <a:p>
            <a:pPr algn="ctr"/>
            <a:r>
              <a:rPr lang="ru-RU" b="1"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видах </a:t>
            </a:r>
            <a:r>
              <a:rPr lang="ru-RU" b="1"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экономической деятельности</a:t>
            </a:r>
            <a:endParaRPr lang="ru-RU" b="1" dirty="0">
              <a:solidFill>
                <a:schemeClr val="accent5">
                  <a:lumMod val="50000"/>
                </a:schemeClr>
              </a:solidFill>
              <a:latin typeface="Arial" panose="020B0604020202020204" pitchFamily="34" charset="0"/>
              <a:cs typeface="Arial" panose="020B0604020202020204" pitchFamily="34" charset="0"/>
            </a:endParaRPr>
          </a:p>
        </p:txBody>
      </p:sp>
      <p:sp>
        <p:nvSpPr>
          <p:cNvPr id="38" name="Прямоугольник 37">
            <a:extLst>
              <a:ext uri="{FF2B5EF4-FFF2-40B4-BE49-F238E27FC236}">
                <a16:creationId xmlns:a16="http://schemas.microsoft.com/office/drawing/2014/main" xmlns="" id="{942DE6FE-7399-495E-962B-7E81A6F5286E}"/>
              </a:ext>
            </a:extLst>
          </p:cNvPr>
          <p:cNvSpPr/>
          <p:nvPr/>
        </p:nvSpPr>
        <p:spPr>
          <a:xfrm>
            <a:off x="6921166" y="1386249"/>
            <a:ext cx="5108722" cy="661866"/>
          </a:xfrm>
          <a:prstGeom prst="rect">
            <a:avLst/>
          </a:prstGeom>
        </p:spPr>
        <p:txBody>
          <a:bodyPr wrap="square">
            <a:spAutoFit/>
          </a:bodyPr>
          <a:lstStyle/>
          <a:p>
            <a:pPr algn="ctr"/>
            <a:r>
              <a:rPr lang="ru-RU" b="1"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Ликвидация задолженности </a:t>
            </a:r>
            <a:endParaRPr lang="ru-RU" b="1"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endParaRPr>
          </a:p>
          <a:p>
            <a:pPr algn="ctr"/>
            <a:r>
              <a:rPr lang="ru-RU" b="1"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по </a:t>
            </a:r>
            <a:r>
              <a:rPr lang="ru-RU" b="1"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выплате заработной платы</a:t>
            </a:r>
            <a:endParaRPr lang="ru-RU" b="1" dirty="0">
              <a:solidFill>
                <a:schemeClr val="accent5">
                  <a:lumMod val="50000"/>
                </a:schemeClr>
              </a:solidFill>
              <a:latin typeface="Arial" panose="020B0604020202020204" pitchFamily="34" charset="0"/>
              <a:cs typeface="Arial" panose="020B0604020202020204" pitchFamily="34" charset="0"/>
            </a:endParaRPr>
          </a:p>
        </p:txBody>
      </p:sp>
      <p:sp>
        <p:nvSpPr>
          <p:cNvPr id="51" name="Прямоугольник 50"/>
          <p:cNvSpPr/>
          <p:nvPr/>
        </p:nvSpPr>
        <p:spPr>
          <a:xfrm>
            <a:off x="1082745" y="740341"/>
            <a:ext cx="10283529" cy="369332"/>
          </a:xfrm>
          <a:prstGeom prst="rect">
            <a:avLst/>
          </a:prstGeom>
        </p:spPr>
        <p:txBody>
          <a:bodyPr wrap="square">
            <a:spAutoFit/>
          </a:bodyPr>
          <a:lstStyle/>
          <a:p>
            <a:r>
              <a:rPr lang="ru-RU" b="1"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ПОВЫШЕНИЕ ДЕНЕЖНЫХ ДОХОДОВ НАСЕЛЕНИЯ В НОВОСИБИРСКОЙ ОБЛАСТИ</a:t>
            </a:r>
            <a:endParaRPr lang="ru-RU" b="1" dirty="0">
              <a:solidFill>
                <a:schemeClr val="accent5">
                  <a:lumMod val="50000"/>
                </a:schemeClr>
              </a:solidFill>
              <a:latin typeface="Arial" panose="020B0604020202020204" pitchFamily="34" charset="0"/>
              <a:cs typeface="Arial" panose="020B0604020202020204" pitchFamily="34" charset="0"/>
            </a:endParaRPr>
          </a:p>
        </p:txBody>
      </p:sp>
      <p:grpSp>
        <p:nvGrpSpPr>
          <p:cNvPr id="4" name="Группа 3"/>
          <p:cNvGrpSpPr/>
          <p:nvPr/>
        </p:nvGrpSpPr>
        <p:grpSpPr>
          <a:xfrm>
            <a:off x="215024" y="4118835"/>
            <a:ext cx="5192077" cy="1681285"/>
            <a:chOff x="33" y="2716866"/>
            <a:chExt cx="3122205" cy="1366885"/>
          </a:xfrm>
        </p:grpSpPr>
        <p:sp>
          <p:nvSpPr>
            <p:cNvPr id="16" name="矩形 70"/>
            <p:cNvSpPr/>
            <p:nvPr/>
          </p:nvSpPr>
          <p:spPr>
            <a:xfrm>
              <a:off x="33" y="2716866"/>
              <a:ext cx="3122205" cy="235321"/>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just"/>
              <a:endParaRPr lang="zh-CN" altLang="en-US" sz="1600" dirty="0" smtClean="0">
                <a:solidFill>
                  <a:schemeClr val="bg1"/>
                </a:solidFill>
                <a:latin typeface="Arial" panose="020B0604020202020204" pitchFamily="34" charset="0"/>
                <a:cs typeface="Arial" panose="020B0604020202020204" pitchFamily="34" charset="0"/>
              </a:endParaRPr>
            </a:p>
          </p:txBody>
        </p:sp>
        <p:sp>
          <p:nvSpPr>
            <p:cNvPr id="18" name="Прямоугольник 17"/>
            <p:cNvSpPr/>
            <p:nvPr/>
          </p:nvSpPr>
          <p:spPr>
            <a:xfrm>
              <a:off x="33" y="2952188"/>
              <a:ext cx="3122205" cy="1131563"/>
            </a:xfrm>
            <a:prstGeom prst="rect">
              <a:avLst/>
            </a:prstGeom>
            <a:solidFill>
              <a:schemeClr val="accent1">
                <a:lumMod val="60000"/>
                <a:lumOff val="4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ru-RU" sz="1600">
                <a:solidFill>
                  <a:schemeClr val="bg1"/>
                </a:solidFill>
                <a:latin typeface="Arial" panose="020B0604020202020204" pitchFamily="34" charset="0"/>
                <a:cs typeface="Arial" panose="020B0604020202020204" pitchFamily="34" charset="0"/>
              </a:endParaRPr>
            </a:p>
          </p:txBody>
        </p:sp>
        <p:sp>
          <p:nvSpPr>
            <p:cNvPr id="19" name="Прямоугольник 18"/>
            <p:cNvSpPr/>
            <p:nvPr/>
          </p:nvSpPr>
          <p:spPr>
            <a:xfrm>
              <a:off x="34" y="2966208"/>
              <a:ext cx="3122204" cy="1075956"/>
            </a:xfrm>
            <a:prstGeom prst="rect">
              <a:avLst/>
            </a:prstGeom>
          </p:spPr>
          <p:txBody>
            <a:bodyPr wrap="square">
              <a:spAutoFit/>
            </a:bodyPr>
            <a:lstStyle/>
            <a:p>
              <a:pPr algn="just"/>
              <a:r>
                <a:rPr lang="ru-RU" sz="16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За январь-октябрь 2021 года среднемесячная номинальная начисленная заработная плата работников организаций Новосибирской области увеличилась на </a:t>
              </a:r>
              <a:r>
                <a:rPr lang="ru-RU" sz="1600" b="1"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10,7%</a:t>
              </a:r>
              <a:r>
                <a:rPr lang="ru-RU" sz="16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 в сравнении с аналогичным периодом 2020 года (составила </a:t>
              </a:r>
              <a:r>
                <a:rPr lang="ru-RU" sz="1600" b="1"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44 558 рублей</a:t>
              </a:r>
              <a:r>
                <a:rPr lang="ru-RU" sz="16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a:t>
              </a:r>
              <a:endParaRPr lang="ru-RU" sz="1600" dirty="0">
                <a:solidFill>
                  <a:schemeClr val="accent5">
                    <a:lumMod val="50000"/>
                  </a:schemeClr>
                </a:solidFill>
                <a:latin typeface="Arial" panose="020B0604020202020204" pitchFamily="34" charset="0"/>
                <a:cs typeface="Arial" panose="020B0604020202020204" pitchFamily="34" charset="0"/>
              </a:endParaRPr>
            </a:p>
          </p:txBody>
        </p:sp>
      </p:grpSp>
      <p:grpSp>
        <p:nvGrpSpPr>
          <p:cNvPr id="48" name="Группа 47"/>
          <p:cNvGrpSpPr/>
          <p:nvPr/>
        </p:nvGrpSpPr>
        <p:grpSpPr>
          <a:xfrm>
            <a:off x="215025" y="2168120"/>
            <a:ext cx="5192077" cy="2312275"/>
            <a:chOff x="33" y="2716866"/>
            <a:chExt cx="3122205" cy="1879880"/>
          </a:xfrm>
        </p:grpSpPr>
        <p:sp>
          <p:nvSpPr>
            <p:cNvPr id="49" name="矩形 70"/>
            <p:cNvSpPr/>
            <p:nvPr/>
          </p:nvSpPr>
          <p:spPr>
            <a:xfrm>
              <a:off x="33" y="2716866"/>
              <a:ext cx="3122205" cy="235321"/>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just"/>
              <a:endParaRPr lang="zh-CN" altLang="en-US" sz="1600" dirty="0" smtClean="0">
                <a:solidFill>
                  <a:schemeClr val="bg1"/>
                </a:solidFill>
                <a:latin typeface="Arial" panose="020B0604020202020204" pitchFamily="34" charset="0"/>
                <a:cs typeface="Arial" panose="020B0604020202020204" pitchFamily="34" charset="0"/>
              </a:endParaRPr>
            </a:p>
          </p:txBody>
        </p:sp>
        <p:sp>
          <p:nvSpPr>
            <p:cNvPr id="50" name="Прямоугольник 49"/>
            <p:cNvSpPr/>
            <p:nvPr/>
          </p:nvSpPr>
          <p:spPr>
            <a:xfrm>
              <a:off x="33" y="2952188"/>
              <a:ext cx="3122205" cy="1131563"/>
            </a:xfrm>
            <a:prstGeom prst="rect">
              <a:avLst/>
            </a:prstGeom>
            <a:solidFill>
              <a:schemeClr val="accent1">
                <a:lumMod val="60000"/>
                <a:lumOff val="4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ru-RU" sz="1600">
                <a:solidFill>
                  <a:schemeClr val="bg1"/>
                </a:solidFill>
                <a:latin typeface="Arial" panose="020B0604020202020204" pitchFamily="34" charset="0"/>
                <a:cs typeface="Arial" panose="020B0604020202020204" pitchFamily="34" charset="0"/>
              </a:endParaRPr>
            </a:p>
          </p:txBody>
        </p:sp>
        <p:sp>
          <p:nvSpPr>
            <p:cNvPr id="52" name="Прямоугольник 51"/>
            <p:cNvSpPr/>
            <p:nvPr/>
          </p:nvSpPr>
          <p:spPr>
            <a:xfrm>
              <a:off x="34" y="2966208"/>
              <a:ext cx="3122204" cy="1630538"/>
            </a:xfrm>
            <a:prstGeom prst="rect">
              <a:avLst/>
            </a:prstGeom>
          </p:spPr>
          <p:txBody>
            <a:bodyPr wrap="square">
              <a:spAutoFit/>
            </a:bodyPr>
            <a:lstStyle/>
            <a:p>
              <a:pPr algn="just"/>
              <a:r>
                <a:rPr lang="ru-RU" sz="16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На </a:t>
              </a:r>
              <a:r>
                <a:rPr lang="ru-RU" sz="1600" b="1"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8,9%</a:t>
              </a:r>
              <a:r>
                <a:rPr lang="ru-RU" sz="16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 проиндексирована заработная плата работников государственных и муниципальных учреждений Новосибирской области, на которых не распространяются Указы Президента Российской Федерации</a:t>
              </a:r>
              <a:endParaRPr lang="ru-RU" sz="1600" dirty="0">
                <a:solidFill>
                  <a:schemeClr val="accent5">
                    <a:lumMod val="50000"/>
                  </a:schemeClr>
                </a:solidFill>
                <a:latin typeface="Arial" panose="020B0604020202020204" pitchFamily="34" charset="0"/>
                <a:cs typeface="Arial" panose="020B0604020202020204" pitchFamily="34" charset="0"/>
              </a:endParaRPr>
            </a:p>
          </p:txBody>
        </p:sp>
      </p:grpSp>
      <p:grpSp>
        <p:nvGrpSpPr>
          <p:cNvPr id="53" name="Группа 52"/>
          <p:cNvGrpSpPr/>
          <p:nvPr/>
        </p:nvGrpSpPr>
        <p:grpSpPr>
          <a:xfrm>
            <a:off x="6741917" y="4118835"/>
            <a:ext cx="5192077" cy="1633908"/>
            <a:chOff x="33" y="2716866"/>
            <a:chExt cx="3122205" cy="1328368"/>
          </a:xfrm>
        </p:grpSpPr>
        <p:sp>
          <p:nvSpPr>
            <p:cNvPr id="54" name="矩形 70"/>
            <p:cNvSpPr/>
            <p:nvPr/>
          </p:nvSpPr>
          <p:spPr>
            <a:xfrm>
              <a:off x="33" y="2716866"/>
              <a:ext cx="3122205" cy="235321"/>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just"/>
              <a:endParaRPr lang="zh-CN" altLang="en-US" sz="1600" dirty="0" smtClean="0">
                <a:solidFill>
                  <a:schemeClr val="bg1"/>
                </a:solidFill>
                <a:latin typeface="Arial" panose="020B0604020202020204" pitchFamily="34" charset="0"/>
                <a:cs typeface="Arial" panose="020B0604020202020204" pitchFamily="34" charset="0"/>
              </a:endParaRPr>
            </a:p>
          </p:txBody>
        </p:sp>
        <p:sp>
          <p:nvSpPr>
            <p:cNvPr id="55" name="Прямоугольник 54"/>
            <p:cNvSpPr/>
            <p:nvPr/>
          </p:nvSpPr>
          <p:spPr>
            <a:xfrm>
              <a:off x="33" y="2952188"/>
              <a:ext cx="3122205" cy="1093046"/>
            </a:xfrm>
            <a:prstGeom prst="rect">
              <a:avLst/>
            </a:prstGeom>
            <a:solidFill>
              <a:schemeClr val="accent1">
                <a:lumMod val="60000"/>
                <a:lumOff val="4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ru-RU" sz="1600">
                <a:solidFill>
                  <a:schemeClr val="bg1"/>
                </a:solidFill>
                <a:latin typeface="Arial" panose="020B0604020202020204" pitchFamily="34" charset="0"/>
                <a:cs typeface="Arial" panose="020B0604020202020204" pitchFamily="34" charset="0"/>
              </a:endParaRPr>
            </a:p>
          </p:txBody>
        </p:sp>
        <p:sp>
          <p:nvSpPr>
            <p:cNvPr id="56" name="Прямоугольник 55"/>
            <p:cNvSpPr/>
            <p:nvPr/>
          </p:nvSpPr>
          <p:spPr>
            <a:xfrm>
              <a:off x="34" y="2969277"/>
              <a:ext cx="3122204" cy="1075956"/>
            </a:xfrm>
            <a:prstGeom prst="rect">
              <a:avLst/>
            </a:prstGeom>
          </p:spPr>
          <p:txBody>
            <a:bodyPr wrap="square">
              <a:spAutoFit/>
            </a:bodyPr>
            <a:lstStyle/>
            <a:p>
              <a:pPr algn="just"/>
              <a:r>
                <a:rPr lang="ru-RU" sz="16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По итогам работы территориальных межведомственных комиссий по вопросам оплаты труда и снижения нелегальной трудовой занятости с начала 2021 года легализовано более </a:t>
              </a:r>
              <a:r>
                <a:rPr lang="ru-RU" sz="1600" b="1"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27 тысяч трудовых отношений</a:t>
              </a:r>
              <a:endParaRPr lang="ru-RU" sz="1600" b="1" dirty="0">
                <a:solidFill>
                  <a:schemeClr val="accent5">
                    <a:lumMod val="50000"/>
                  </a:schemeClr>
                </a:solidFill>
                <a:latin typeface="Arial" panose="020B0604020202020204" pitchFamily="34" charset="0"/>
                <a:cs typeface="Arial" panose="020B0604020202020204" pitchFamily="34" charset="0"/>
              </a:endParaRPr>
            </a:p>
          </p:txBody>
        </p:sp>
      </p:grpSp>
      <p:grpSp>
        <p:nvGrpSpPr>
          <p:cNvPr id="57" name="Группа 56"/>
          <p:cNvGrpSpPr/>
          <p:nvPr/>
        </p:nvGrpSpPr>
        <p:grpSpPr>
          <a:xfrm>
            <a:off x="6741918" y="2172202"/>
            <a:ext cx="5192077" cy="1677203"/>
            <a:chOff x="33" y="2716866"/>
            <a:chExt cx="3122205" cy="1363566"/>
          </a:xfrm>
        </p:grpSpPr>
        <p:sp>
          <p:nvSpPr>
            <p:cNvPr id="58" name="矩形 70"/>
            <p:cNvSpPr/>
            <p:nvPr/>
          </p:nvSpPr>
          <p:spPr>
            <a:xfrm>
              <a:off x="33" y="2716866"/>
              <a:ext cx="3122205" cy="235321"/>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just"/>
              <a:endParaRPr lang="zh-CN" altLang="en-US" sz="1600" dirty="0" smtClean="0">
                <a:solidFill>
                  <a:schemeClr val="bg1"/>
                </a:solidFill>
                <a:latin typeface="Arial" panose="020B0604020202020204" pitchFamily="34" charset="0"/>
                <a:cs typeface="Arial" panose="020B0604020202020204" pitchFamily="34" charset="0"/>
              </a:endParaRPr>
            </a:p>
          </p:txBody>
        </p:sp>
        <p:sp>
          <p:nvSpPr>
            <p:cNvPr id="59" name="Прямоугольник 58"/>
            <p:cNvSpPr/>
            <p:nvPr/>
          </p:nvSpPr>
          <p:spPr>
            <a:xfrm>
              <a:off x="33" y="2952188"/>
              <a:ext cx="3122205" cy="1128244"/>
            </a:xfrm>
            <a:prstGeom prst="rect">
              <a:avLst/>
            </a:prstGeom>
            <a:solidFill>
              <a:schemeClr val="accent1">
                <a:lumMod val="60000"/>
                <a:lumOff val="4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ru-RU" sz="1600">
                <a:solidFill>
                  <a:schemeClr val="bg1"/>
                </a:solidFill>
                <a:latin typeface="Arial" panose="020B0604020202020204" pitchFamily="34" charset="0"/>
                <a:cs typeface="Arial" panose="020B0604020202020204" pitchFamily="34" charset="0"/>
              </a:endParaRPr>
            </a:p>
          </p:txBody>
        </p:sp>
        <p:sp>
          <p:nvSpPr>
            <p:cNvPr id="60" name="Прямоугольник 59"/>
            <p:cNvSpPr/>
            <p:nvPr/>
          </p:nvSpPr>
          <p:spPr>
            <a:xfrm>
              <a:off x="34" y="2966208"/>
              <a:ext cx="3122204" cy="675601"/>
            </a:xfrm>
            <a:prstGeom prst="rect">
              <a:avLst/>
            </a:prstGeom>
          </p:spPr>
          <p:txBody>
            <a:bodyPr wrap="square">
              <a:spAutoFit/>
            </a:bodyPr>
            <a:lstStyle/>
            <a:p>
              <a:pPr algn="just"/>
              <a:r>
                <a:rPr lang="ru-RU" sz="16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Организациями-должниками выплачено более </a:t>
              </a:r>
              <a:r>
                <a:rPr lang="ru-RU" sz="1600"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     </a:t>
              </a:r>
              <a:r>
                <a:rPr lang="ru-RU" sz="1600" b="1"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400 </a:t>
              </a:r>
              <a:r>
                <a:rPr lang="ru-RU" sz="1600" b="1"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млн рублей</a:t>
              </a:r>
              <a:r>
                <a:rPr lang="ru-RU" sz="16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 задержанной заработной платы ликвидирована задолженность в </a:t>
              </a:r>
              <a:r>
                <a:rPr lang="ru-RU" sz="1600" b="1"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29 организациях</a:t>
              </a:r>
              <a:endParaRPr lang="ru-RU" sz="1600" b="1" dirty="0">
                <a:solidFill>
                  <a:schemeClr val="accent5">
                    <a:lumMod val="50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628640224"/>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2844874" y="494511"/>
            <a:ext cx="6416307" cy="369332"/>
          </a:xfrm>
          <a:prstGeom prst="rect">
            <a:avLst/>
          </a:prstGeom>
        </p:spPr>
        <p:txBody>
          <a:bodyPr wrap="square">
            <a:spAutoFit/>
          </a:bodyPr>
          <a:lstStyle/>
          <a:p>
            <a:r>
              <a:rPr lang="ru-RU" b="1" dirty="0" smtClean="0">
                <a:solidFill>
                  <a:schemeClr val="accent5">
                    <a:lumMod val="50000"/>
                  </a:schemeClr>
                </a:solidFill>
                <a:latin typeface="Arial" panose="020B0604020202020204" pitchFamily="34" charset="0"/>
                <a:cs typeface="Arial" pitchFamily="34" charset="0"/>
              </a:rPr>
              <a:t>ВНЕДРЕНИЕ «СОЦИАЛЬНОГО КАЗНАЧЕЙСТВА» </a:t>
            </a:r>
            <a:endParaRPr lang="ru-RU" b="1" dirty="0">
              <a:solidFill>
                <a:schemeClr val="accent5">
                  <a:lumMod val="50000"/>
                </a:schemeClr>
              </a:solidFill>
              <a:latin typeface="Arial" panose="020B0604020202020204" pitchFamily="34" charset="0"/>
              <a:cs typeface="Arial" pitchFamily="34" charset="0"/>
            </a:endParaRPr>
          </a:p>
        </p:txBody>
      </p:sp>
      <p:grpSp>
        <p:nvGrpSpPr>
          <p:cNvPr id="3" name="Группа 2"/>
          <p:cNvGrpSpPr/>
          <p:nvPr/>
        </p:nvGrpSpPr>
        <p:grpSpPr>
          <a:xfrm>
            <a:off x="6208729" y="1075046"/>
            <a:ext cx="5610217" cy="3233632"/>
            <a:chOff x="415419" y="3446643"/>
            <a:chExt cx="5610217" cy="3233632"/>
          </a:xfrm>
        </p:grpSpPr>
        <p:cxnSp>
          <p:nvCxnSpPr>
            <p:cNvPr id="8" name="直接连接符 16"/>
            <p:cNvCxnSpPr/>
            <p:nvPr/>
          </p:nvCxnSpPr>
          <p:spPr>
            <a:xfrm>
              <a:off x="444241" y="3846753"/>
              <a:ext cx="3615145" cy="0"/>
            </a:xfrm>
            <a:prstGeom prst="line">
              <a:avLst/>
            </a:prstGeom>
            <a:ln w="38100">
              <a:solidFill>
                <a:srgbClr val="0082B0"/>
              </a:solidFill>
            </a:ln>
          </p:spPr>
          <p:style>
            <a:lnRef idx="1">
              <a:schemeClr val="accent1"/>
            </a:lnRef>
            <a:fillRef idx="0">
              <a:schemeClr val="accent1"/>
            </a:fillRef>
            <a:effectRef idx="0">
              <a:schemeClr val="accent1"/>
            </a:effectRef>
            <a:fontRef idx="minor">
              <a:schemeClr val="tx1"/>
            </a:fontRef>
          </p:style>
        </p:cxnSp>
        <p:sp>
          <p:nvSpPr>
            <p:cNvPr id="9" name="文本框 17"/>
            <p:cNvSpPr txBox="1"/>
            <p:nvPr/>
          </p:nvSpPr>
          <p:spPr>
            <a:xfrm>
              <a:off x="689666" y="3446643"/>
              <a:ext cx="4026487" cy="338554"/>
            </a:xfrm>
            <a:prstGeom prst="rect">
              <a:avLst/>
            </a:prstGeom>
            <a:noFill/>
          </p:spPr>
          <p:txBody>
            <a:bodyPr wrap="none" rtlCol="0">
              <a:spAutoFit/>
            </a:bodyPr>
            <a:lstStyle/>
            <a:p>
              <a:r>
                <a:rPr lang="ru-RU" altLang="zh-CN" sz="1600" b="1" dirty="0" smtClean="0">
                  <a:solidFill>
                    <a:schemeClr val="accent5">
                      <a:lumMod val="50000"/>
                    </a:schemeClr>
                  </a:solidFill>
                  <a:latin typeface="Arial" panose="020B0604020202020204" pitchFamily="34" charset="0"/>
                  <a:ea typeface="Microsoft JhengHei UI Light" panose="020B0304030504040204" pitchFamily="34" charset="-120"/>
                  <a:cs typeface="Arial" panose="020B0604020202020204" pitchFamily="34" charset="0"/>
                </a:rPr>
                <a:t>ПЕРЕВЕДЕНЫ В ЭЛЕКТРОННЫЙ ВИД</a:t>
              </a:r>
              <a:endParaRPr lang="zh-CN" altLang="en-US" sz="1600" b="1" dirty="0">
                <a:solidFill>
                  <a:schemeClr val="accent5">
                    <a:lumMod val="50000"/>
                  </a:schemeClr>
                </a:solidFill>
                <a:latin typeface="Arial" panose="020B0604020202020204" pitchFamily="34" charset="0"/>
                <a:ea typeface="Microsoft JhengHei UI Light" panose="020B0304030504040204" pitchFamily="34" charset="-120"/>
                <a:cs typeface="Arial" panose="020B0604020202020204" pitchFamily="34" charset="0"/>
              </a:endParaRPr>
            </a:p>
          </p:txBody>
        </p:sp>
        <p:sp>
          <p:nvSpPr>
            <p:cNvPr id="12" name="文本框 17"/>
            <p:cNvSpPr txBox="1"/>
            <p:nvPr/>
          </p:nvSpPr>
          <p:spPr>
            <a:xfrm>
              <a:off x="415419" y="3941064"/>
              <a:ext cx="5610217" cy="2739211"/>
            </a:xfrm>
            <a:prstGeom prst="rect">
              <a:avLst/>
            </a:prstGeom>
            <a:noFill/>
          </p:spPr>
          <p:txBody>
            <a:bodyPr wrap="square" rtlCol="0">
              <a:spAutoFit/>
            </a:bodyPr>
            <a:lstStyle/>
            <a:p>
              <a:pPr marL="285750" indent="-285750" algn="just">
                <a:spcAft>
                  <a:spcPts val="300"/>
                </a:spcAft>
                <a:buFont typeface="Wingdings" panose="05000000000000000000" pitchFamily="2" charset="2"/>
                <a:buChar char="ü"/>
              </a:pPr>
              <a:r>
                <a:rPr lang="ru-RU" dirty="0" smtClean="0">
                  <a:solidFill>
                    <a:schemeClr val="accent5">
                      <a:lumMod val="50000"/>
                    </a:schemeClr>
                  </a:solidFill>
                  <a:latin typeface="Arial" panose="020B0604020202020204" pitchFamily="34" charset="0"/>
                  <a:cs typeface="Arial" panose="020B0604020202020204" pitchFamily="34" charset="0"/>
                </a:rPr>
                <a:t>ежемесячная </a:t>
              </a:r>
              <a:r>
                <a:rPr lang="ru-RU" dirty="0">
                  <a:solidFill>
                    <a:schemeClr val="accent5">
                      <a:lumMod val="50000"/>
                    </a:schemeClr>
                  </a:solidFill>
                  <a:latin typeface="Arial" panose="020B0604020202020204" pitchFamily="34" charset="0"/>
                  <a:cs typeface="Arial" panose="020B0604020202020204" pitchFamily="34" charset="0"/>
                </a:rPr>
                <a:t>выплата на ребенка в возрасте от 3 до 7 </a:t>
              </a:r>
              <a:r>
                <a:rPr lang="ru-RU" dirty="0" smtClean="0">
                  <a:solidFill>
                    <a:schemeClr val="accent5">
                      <a:lumMod val="50000"/>
                    </a:schemeClr>
                  </a:solidFill>
                  <a:latin typeface="Arial" panose="020B0604020202020204" pitchFamily="34" charset="0"/>
                  <a:cs typeface="Arial" panose="020B0604020202020204" pitchFamily="34" charset="0"/>
                </a:rPr>
                <a:t>лет</a:t>
              </a:r>
              <a:endParaRPr lang="ru-RU" dirty="0">
                <a:solidFill>
                  <a:schemeClr val="accent5">
                    <a:lumMod val="50000"/>
                  </a:schemeClr>
                </a:solidFill>
                <a:latin typeface="Arial" panose="020B0604020202020204" pitchFamily="34" charset="0"/>
                <a:cs typeface="Arial" panose="020B0604020202020204" pitchFamily="34" charset="0"/>
              </a:endParaRPr>
            </a:p>
            <a:p>
              <a:pPr marL="285750" indent="-285750" algn="just">
                <a:spcAft>
                  <a:spcPts val="300"/>
                </a:spcAft>
                <a:buFont typeface="Wingdings" panose="05000000000000000000" pitchFamily="2" charset="2"/>
                <a:buChar char="ü"/>
              </a:pPr>
              <a:r>
                <a:rPr lang="ru-RU" dirty="0" smtClean="0">
                  <a:solidFill>
                    <a:schemeClr val="accent5">
                      <a:lumMod val="50000"/>
                    </a:schemeClr>
                  </a:solidFill>
                  <a:latin typeface="Arial" panose="020B0604020202020204" pitchFamily="34" charset="0"/>
                  <a:cs typeface="Arial" panose="020B0604020202020204" pitchFamily="34" charset="0"/>
                </a:rPr>
                <a:t>дополнительное </a:t>
              </a:r>
              <a:r>
                <a:rPr lang="ru-RU" dirty="0">
                  <a:solidFill>
                    <a:schemeClr val="accent5">
                      <a:lumMod val="50000"/>
                    </a:schemeClr>
                  </a:solidFill>
                  <a:latin typeface="Arial" panose="020B0604020202020204" pitchFamily="34" charset="0"/>
                  <a:cs typeface="Arial" panose="020B0604020202020204" pitchFamily="34" charset="0"/>
                </a:rPr>
                <a:t>пособие при рождении ребенка в молодой </a:t>
              </a:r>
              <a:r>
                <a:rPr lang="ru-RU" dirty="0" smtClean="0">
                  <a:solidFill>
                    <a:schemeClr val="accent5">
                      <a:lumMod val="50000"/>
                    </a:schemeClr>
                  </a:solidFill>
                  <a:latin typeface="Arial" panose="020B0604020202020204" pitchFamily="34" charset="0"/>
                  <a:cs typeface="Arial" panose="020B0604020202020204" pitchFamily="34" charset="0"/>
                </a:rPr>
                <a:t>семье</a:t>
              </a:r>
              <a:endParaRPr lang="ru-RU" dirty="0">
                <a:solidFill>
                  <a:schemeClr val="accent5">
                    <a:lumMod val="50000"/>
                  </a:schemeClr>
                </a:solidFill>
                <a:latin typeface="Arial" panose="020B0604020202020204" pitchFamily="34" charset="0"/>
                <a:cs typeface="Arial" panose="020B0604020202020204" pitchFamily="34" charset="0"/>
              </a:endParaRPr>
            </a:p>
            <a:p>
              <a:pPr marL="285750" indent="-285750" algn="just">
                <a:spcAft>
                  <a:spcPts val="300"/>
                </a:spcAft>
                <a:buFont typeface="Wingdings" panose="05000000000000000000" pitchFamily="2" charset="2"/>
                <a:buChar char="ü"/>
              </a:pPr>
              <a:r>
                <a:rPr lang="ru-RU" dirty="0" smtClean="0">
                  <a:solidFill>
                    <a:schemeClr val="accent5">
                      <a:lumMod val="50000"/>
                    </a:schemeClr>
                  </a:solidFill>
                  <a:latin typeface="Arial" panose="020B0604020202020204" pitchFamily="34" charset="0"/>
                  <a:cs typeface="Arial" panose="020B0604020202020204" pitchFamily="34" charset="0"/>
                </a:rPr>
                <a:t>ежемесячное </a:t>
              </a:r>
              <a:r>
                <a:rPr lang="ru-RU" dirty="0">
                  <a:solidFill>
                    <a:schemeClr val="accent5">
                      <a:lumMod val="50000"/>
                    </a:schemeClr>
                  </a:solidFill>
                  <a:latin typeface="Arial" panose="020B0604020202020204" pitchFamily="34" charset="0"/>
                  <a:cs typeface="Arial" panose="020B0604020202020204" pitchFamily="34" charset="0"/>
                </a:rPr>
                <a:t>пособие на </a:t>
              </a:r>
              <a:r>
                <a:rPr lang="ru-RU" dirty="0" smtClean="0">
                  <a:solidFill>
                    <a:schemeClr val="accent5">
                      <a:lumMod val="50000"/>
                    </a:schemeClr>
                  </a:solidFill>
                  <a:latin typeface="Arial" panose="020B0604020202020204" pitchFamily="34" charset="0"/>
                  <a:cs typeface="Arial" panose="020B0604020202020204" pitchFamily="34" charset="0"/>
                </a:rPr>
                <a:t>ребенка</a:t>
              </a:r>
              <a:endParaRPr lang="ru-RU" dirty="0">
                <a:solidFill>
                  <a:schemeClr val="accent5">
                    <a:lumMod val="50000"/>
                  </a:schemeClr>
                </a:solidFill>
                <a:latin typeface="Arial" panose="020B0604020202020204" pitchFamily="34" charset="0"/>
                <a:cs typeface="Arial" panose="020B0604020202020204" pitchFamily="34" charset="0"/>
              </a:endParaRPr>
            </a:p>
            <a:p>
              <a:pPr marL="285750" indent="-285750" algn="just">
                <a:spcAft>
                  <a:spcPts val="300"/>
                </a:spcAft>
                <a:buFont typeface="Wingdings" panose="05000000000000000000" pitchFamily="2" charset="2"/>
                <a:buChar char="ü"/>
              </a:pPr>
              <a:r>
                <a:rPr lang="ru-RU" dirty="0" smtClean="0">
                  <a:solidFill>
                    <a:schemeClr val="accent5">
                      <a:lumMod val="50000"/>
                    </a:schemeClr>
                  </a:solidFill>
                  <a:latin typeface="Arial" panose="020B0604020202020204" pitchFamily="34" charset="0"/>
                  <a:cs typeface="Arial" panose="020B0604020202020204" pitchFamily="34" charset="0"/>
                </a:rPr>
                <a:t>ежемесячная </a:t>
              </a:r>
              <a:r>
                <a:rPr lang="ru-RU" dirty="0">
                  <a:solidFill>
                    <a:schemeClr val="accent5">
                      <a:lumMod val="50000"/>
                    </a:schemeClr>
                  </a:solidFill>
                  <a:latin typeface="Arial" panose="020B0604020202020204" pitchFamily="34" charset="0"/>
                  <a:cs typeface="Arial" panose="020B0604020202020204" pitchFamily="34" charset="0"/>
                </a:rPr>
                <a:t>социальная выплата гражданам, имеющим </a:t>
              </a:r>
              <a:r>
                <a:rPr lang="ru-RU" dirty="0" smtClean="0">
                  <a:solidFill>
                    <a:schemeClr val="accent5">
                      <a:lumMod val="50000"/>
                    </a:schemeClr>
                  </a:solidFill>
                  <a:latin typeface="Arial" panose="020B0604020202020204" pitchFamily="34" charset="0"/>
                  <a:cs typeface="Arial" panose="020B0604020202020204" pitchFamily="34" charset="0"/>
                </a:rPr>
                <a:t>ребенка-инвалида</a:t>
              </a:r>
              <a:endParaRPr lang="ru-RU" dirty="0">
                <a:solidFill>
                  <a:schemeClr val="accent5">
                    <a:lumMod val="50000"/>
                  </a:schemeClr>
                </a:solidFill>
                <a:latin typeface="Arial" panose="020B0604020202020204" pitchFamily="34" charset="0"/>
                <a:cs typeface="Arial" panose="020B0604020202020204" pitchFamily="34" charset="0"/>
              </a:endParaRPr>
            </a:p>
            <a:p>
              <a:pPr marL="285750" indent="-285750" algn="just">
                <a:spcAft>
                  <a:spcPts val="300"/>
                </a:spcAft>
                <a:buFont typeface="Wingdings" panose="05000000000000000000" pitchFamily="2" charset="2"/>
                <a:buChar char="ü"/>
              </a:pPr>
              <a:r>
                <a:rPr lang="ru-RU" dirty="0" smtClean="0">
                  <a:solidFill>
                    <a:schemeClr val="accent5">
                      <a:lumMod val="50000"/>
                    </a:schemeClr>
                  </a:solidFill>
                  <a:latin typeface="Arial" panose="020B0604020202020204" pitchFamily="34" charset="0"/>
                  <a:cs typeface="Arial" panose="020B0604020202020204" pitchFamily="34" charset="0"/>
                </a:rPr>
                <a:t>получение </a:t>
              </a:r>
              <a:r>
                <a:rPr lang="ru-RU" dirty="0">
                  <a:solidFill>
                    <a:schemeClr val="accent5">
                      <a:lumMod val="50000"/>
                    </a:schemeClr>
                  </a:solidFill>
                  <a:latin typeface="Arial" panose="020B0604020202020204" pitchFamily="34" charset="0"/>
                  <a:cs typeface="Arial" panose="020B0604020202020204" pitchFamily="34" charset="0"/>
                </a:rPr>
                <a:t>сертификата на областной семейный </a:t>
              </a:r>
              <a:r>
                <a:rPr lang="ru-RU" dirty="0" smtClean="0">
                  <a:solidFill>
                    <a:schemeClr val="accent5">
                      <a:lumMod val="50000"/>
                    </a:schemeClr>
                  </a:solidFill>
                  <a:latin typeface="Arial" panose="020B0604020202020204" pitchFamily="34" charset="0"/>
                  <a:cs typeface="Arial" panose="020B0604020202020204" pitchFamily="34" charset="0"/>
                </a:rPr>
                <a:t>капитал</a:t>
              </a:r>
              <a:endParaRPr lang="ru-RU" dirty="0">
                <a:solidFill>
                  <a:schemeClr val="accent5">
                    <a:lumMod val="50000"/>
                  </a:schemeClr>
                </a:solidFill>
                <a:latin typeface="Arial" panose="020B0604020202020204" pitchFamily="34" charset="0"/>
                <a:cs typeface="Arial" panose="020B0604020202020204" pitchFamily="34" charset="0"/>
              </a:endParaRPr>
            </a:p>
          </p:txBody>
        </p:sp>
      </p:grpSp>
      <p:sp>
        <p:nvSpPr>
          <p:cNvPr id="16" name="文本框 14"/>
          <p:cNvSpPr txBox="1"/>
          <p:nvPr/>
        </p:nvSpPr>
        <p:spPr>
          <a:xfrm>
            <a:off x="712344" y="1095285"/>
            <a:ext cx="5657609" cy="338554"/>
          </a:xfrm>
          <a:prstGeom prst="rect">
            <a:avLst/>
          </a:prstGeom>
          <a:noFill/>
        </p:spPr>
        <p:txBody>
          <a:bodyPr wrap="square" rtlCol="0">
            <a:spAutoFit/>
          </a:bodyPr>
          <a:lstStyle/>
          <a:p>
            <a:r>
              <a:rPr lang="ru-RU" altLang="zh-CN" sz="1600" b="1" dirty="0" smtClean="0">
                <a:solidFill>
                  <a:schemeClr val="accent5">
                    <a:lumMod val="50000"/>
                  </a:schemeClr>
                </a:solidFill>
                <a:latin typeface="Arial" panose="020B0604020202020204" pitchFamily="34" charset="0"/>
                <a:ea typeface="Microsoft JhengHei UI Light" panose="020B0304030504040204" pitchFamily="34" charset="-120"/>
                <a:cs typeface="Arial" panose="020B0604020202020204" pitchFamily="34" charset="0"/>
              </a:rPr>
              <a:t>С УЧЕТОМ ДОРАБОТОК ТИС СПГ </a:t>
            </a:r>
            <a:endParaRPr lang="zh-CN" altLang="en-US" sz="1600" b="1" dirty="0">
              <a:solidFill>
                <a:schemeClr val="accent5">
                  <a:lumMod val="50000"/>
                </a:schemeClr>
              </a:solidFill>
              <a:latin typeface="Arial" panose="020B0604020202020204" pitchFamily="34" charset="0"/>
              <a:ea typeface="Microsoft JhengHei UI Light" panose="020B0304030504040204" pitchFamily="34" charset="-120"/>
              <a:cs typeface="Arial" panose="020B0604020202020204" pitchFamily="34" charset="0"/>
            </a:endParaRPr>
          </a:p>
        </p:txBody>
      </p:sp>
      <p:sp>
        <p:nvSpPr>
          <p:cNvPr id="18" name="Прямоугольник 17"/>
          <p:cNvSpPr/>
          <p:nvPr/>
        </p:nvSpPr>
        <p:spPr>
          <a:xfrm>
            <a:off x="415419" y="1557189"/>
            <a:ext cx="5361926" cy="1792798"/>
          </a:xfrm>
          <a:prstGeom prst="rect">
            <a:avLst/>
          </a:prstGeom>
        </p:spPr>
        <p:txBody>
          <a:bodyPr wrap="square">
            <a:spAutoFit/>
          </a:bodyPr>
          <a:lstStyle/>
          <a:p>
            <a:pPr marL="285750" indent="-285750" algn="just">
              <a:spcAft>
                <a:spcPts val="300"/>
              </a:spcAft>
              <a:buFont typeface="Wingdings" panose="05000000000000000000" pitchFamily="2" charset="2"/>
              <a:buChar char="ü"/>
            </a:pPr>
            <a:r>
              <a:rPr lang="ru-RU" dirty="0" smtClean="0">
                <a:solidFill>
                  <a:schemeClr val="accent5">
                    <a:lumMod val="50000"/>
                  </a:schemeClr>
                </a:solidFill>
                <a:latin typeface="Arial" panose="020B0604020202020204" pitchFamily="34" charset="0"/>
                <a:ea typeface="Microsoft JhengHei UI Light" panose="020B0304030504040204" pitchFamily="34" charset="-120"/>
                <a:cs typeface="Arial" panose="020B0604020202020204" pitchFamily="34" charset="0"/>
              </a:rPr>
              <a:t>ведется </a:t>
            </a:r>
            <a:r>
              <a:rPr lang="ru-RU" dirty="0">
                <a:solidFill>
                  <a:schemeClr val="accent5">
                    <a:lumMod val="50000"/>
                  </a:schemeClr>
                </a:solidFill>
                <a:latin typeface="Arial" panose="020B0604020202020204" pitchFamily="34" charset="0"/>
                <a:ea typeface="Microsoft JhengHei UI Light" panose="020B0304030504040204" pitchFamily="34" charset="-120"/>
                <a:cs typeface="Arial" panose="020B0604020202020204" pitchFamily="34" charset="0"/>
              </a:rPr>
              <a:t>учет показателей социального </a:t>
            </a:r>
            <a:r>
              <a:rPr lang="ru-RU" dirty="0" smtClean="0">
                <a:solidFill>
                  <a:schemeClr val="accent5">
                    <a:lumMod val="50000"/>
                  </a:schemeClr>
                </a:solidFill>
                <a:latin typeface="Arial" panose="020B0604020202020204" pitchFamily="34" charset="0"/>
                <a:ea typeface="Microsoft JhengHei UI Light" panose="020B0304030504040204" pitchFamily="34" charset="-120"/>
                <a:cs typeface="Arial" panose="020B0604020202020204" pitchFamily="34" charset="0"/>
              </a:rPr>
              <a:t>обслуживания</a:t>
            </a:r>
          </a:p>
          <a:p>
            <a:pPr marL="285750" indent="-285750" algn="just">
              <a:spcAft>
                <a:spcPts val="300"/>
              </a:spcAft>
              <a:buFont typeface="Wingdings" panose="05000000000000000000" pitchFamily="2" charset="2"/>
              <a:buChar char="ü"/>
            </a:pPr>
            <a:r>
              <a:rPr lang="ru-RU" dirty="0">
                <a:solidFill>
                  <a:schemeClr val="accent5">
                    <a:lumMod val="50000"/>
                  </a:schemeClr>
                </a:solidFill>
                <a:latin typeface="Arial" panose="020B0604020202020204" pitchFamily="34" charset="0"/>
                <a:ea typeface="Microsoft JhengHei UI Light" panose="020B0304030504040204" pitchFamily="34" charset="-120"/>
                <a:cs typeface="Arial" panose="020B0604020202020204" pitchFamily="34" charset="0"/>
              </a:rPr>
              <a:t>формируются индивидуальные программы предоставления социальных услуг, проекты договоров о предоставлении социального </a:t>
            </a:r>
            <a:r>
              <a:rPr lang="ru-RU" dirty="0" smtClean="0">
                <a:solidFill>
                  <a:schemeClr val="accent5">
                    <a:lumMod val="50000"/>
                  </a:schemeClr>
                </a:solidFill>
                <a:latin typeface="Arial" panose="020B0604020202020204" pitchFamily="34" charset="0"/>
                <a:ea typeface="Microsoft JhengHei UI Light" panose="020B0304030504040204" pitchFamily="34" charset="-120"/>
                <a:cs typeface="Arial" panose="020B0604020202020204" pitchFamily="34" charset="0"/>
              </a:rPr>
              <a:t>обслуживания</a:t>
            </a:r>
            <a:endParaRPr lang="ru-RU" dirty="0">
              <a:solidFill>
                <a:schemeClr val="accent5">
                  <a:lumMod val="50000"/>
                </a:schemeClr>
              </a:solidFill>
              <a:latin typeface="Arial" panose="020B0604020202020204" pitchFamily="34" charset="0"/>
              <a:ea typeface="Microsoft JhengHei UI Light" panose="020B0304030504040204" pitchFamily="34" charset="-120"/>
              <a:cs typeface="Arial" panose="020B0604020202020204" pitchFamily="34" charset="0"/>
            </a:endParaRPr>
          </a:p>
        </p:txBody>
      </p:sp>
      <p:sp>
        <p:nvSpPr>
          <p:cNvPr id="25" name="TextBox 24"/>
          <p:cNvSpPr txBox="1"/>
          <p:nvPr/>
        </p:nvSpPr>
        <p:spPr>
          <a:xfrm>
            <a:off x="0" y="-3918"/>
            <a:ext cx="12192000" cy="276999"/>
          </a:xfrm>
          <a:prstGeom prst="rect">
            <a:avLst/>
          </a:prstGeom>
          <a:solidFill>
            <a:srgbClr val="28659C"/>
          </a:solidFill>
        </p:spPr>
        <p:txBody>
          <a:bodyPr wrap="square" rtlCol="0">
            <a:spAutoFit/>
          </a:bodyPr>
          <a:lstStyle/>
          <a:p>
            <a:pPr algn="r"/>
            <a:r>
              <a:rPr lang="ru-RU" sz="1200" b="1" dirty="0" smtClean="0">
                <a:solidFill>
                  <a:schemeClr val="bg1"/>
                </a:solidFill>
                <a:latin typeface="Arial" panose="020B0604020202020204" pitchFamily="34" charset="0"/>
                <a:cs typeface="Arial" panose="020B0604020202020204" pitchFamily="34" charset="0"/>
              </a:rPr>
              <a:t>КОЛЛЕГИЯ МИНИСТЕРСТВА ТРУДА И СОЦИАЛЬНОГО РАЗВИТИЯ НОВОСИБИРСКОЙ ОБЛАСТИ</a:t>
            </a:r>
            <a:endParaRPr lang="ru-RU" sz="1200" b="1" dirty="0">
              <a:solidFill>
                <a:schemeClr val="bg1"/>
              </a:solidFill>
              <a:latin typeface="Arial" panose="020B0604020202020204" pitchFamily="34" charset="0"/>
              <a:cs typeface="Arial" panose="020B0604020202020204" pitchFamily="34" charset="0"/>
            </a:endParaRPr>
          </a:p>
        </p:txBody>
      </p:sp>
      <p:cxnSp>
        <p:nvCxnSpPr>
          <p:cNvPr id="26" name="直接连接符 16"/>
          <p:cNvCxnSpPr/>
          <p:nvPr/>
        </p:nvCxnSpPr>
        <p:spPr>
          <a:xfrm>
            <a:off x="444241" y="1480557"/>
            <a:ext cx="3615145" cy="0"/>
          </a:xfrm>
          <a:prstGeom prst="line">
            <a:avLst/>
          </a:prstGeom>
          <a:ln w="38100">
            <a:solidFill>
              <a:srgbClr val="0082B0"/>
            </a:solidFill>
          </a:ln>
        </p:spPr>
        <p:style>
          <a:lnRef idx="1">
            <a:schemeClr val="accent1"/>
          </a:lnRef>
          <a:fillRef idx="0">
            <a:schemeClr val="accent1"/>
          </a:fillRef>
          <a:effectRef idx="0">
            <a:schemeClr val="accent1"/>
          </a:effectRef>
          <a:fontRef idx="minor">
            <a:schemeClr val="tx1"/>
          </a:fontRef>
        </p:style>
      </p:cxnSp>
      <p:grpSp>
        <p:nvGrpSpPr>
          <p:cNvPr id="2" name="Группа 1"/>
          <p:cNvGrpSpPr/>
          <p:nvPr/>
        </p:nvGrpSpPr>
        <p:grpSpPr>
          <a:xfrm>
            <a:off x="368564" y="4402988"/>
            <a:ext cx="5990998" cy="2249911"/>
            <a:chOff x="6181340" y="834601"/>
            <a:chExt cx="5990998" cy="2249911"/>
          </a:xfrm>
        </p:grpSpPr>
        <p:sp>
          <p:nvSpPr>
            <p:cNvPr id="21" name="Прямоугольник 20"/>
            <p:cNvSpPr/>
            <p:nvPr/>
          </p:nvSpPr>
          <p:spPr>
            <a:xfrm>
              <a:off x="6181340" y="1568712"/>
              <a:ext cx="5408781" cy="1515800"/>
            </a:xfrm>
            <a:prstGeom prst="rect">
              <a:avLst/>
            </a:prstGeom>
          </p:spPr>
          <p:txBody>
            <a:bodyPr wrap="square">
              <a:spAutoFit/>
            </a:bodyPr>
            <a:lstStyle/>
            <a:p>
              <a:pPr marL="342900" indent="-342900" algn="just">
                <a:spcAft>
                  <a:spcPts val="300"/>
                </a:spcAft>
                <a:buFont typeface="Wingdings" panose="05000000000000000000" pitchFamily="2" charset="2"/>
                <a:buChar char="ü"/>
              </a:pPr>
              <a:r>
                <a:rPr lang="ru-RU" dirty="0" smtClean="0">
                  <a:solidFill>
                    <a:schemeClr val="accent5">
                      <a:lumMod val="50000"/>
                    </a:schemeClr>
                  </a:solidFill>
                  <a:latin typeface="Arial" panose="020B0604020202020204" pitchFamily="34" charset="0"/>
                  <a:cs typeface="Arial" panose="020B0604020202020204" pitchFamily="34" charset="0"/>
                </a:rPr>
                <a:t>через </a:t>
              </a:r>
              <a:r>
                <a:rPr lang="ru-RU" dirty="0">
                  <a:solidFill>
                    <a:schemeClr val="accent5">
                      <a:lumMod val="50000"/>
                    </a:schemeClr>
                  </a:solidFill>
                  <a:latin typeface="Arial" panose="020B0604020202020204" pitchFamily="34" charset="0"/>
                  <a:cs typeface="Arial" panose="020B0604020202020204" pitchFamily="34" charset="0"/>
                </a:rPr>
                <a:t>ЕПГУ подано </a:t>
              </a:r>
              <a:r>
                <a:rPr lang="ru-RU" dirty="0" smtClean="0">
                  <a:solidFill>
                    <a:schemeClr val="accent5">
                      <a:lumMod val="50000"/>
                    </a:schemeClr>
                  </a:solidFill>
                  <a:latin typeface="Arial" panose="020B0604020202020204" pitchFamily="34" charset="0"/>
                  <a:cs typeface="Arial" panose="020B0604020202020204" pitchFamily="34" charset="0"/>
                </a:rPr>
                <a:t>220 тысяч заявлений, 40% </a:t>
              </a:r>
              <a:r>
                <a:rPr lang="ru-RU" dirty="0">
                  <a:solidFill>
                    <a:schemeClr val="accent5">
                      <a:lumMod val="50000"/>
                    </a:schemeClr>
                  </a:solidFill>
                  <a:latin typeface="Arial" panose="020B0604020202020204" pitchFamily="34" charset="0"/>
                  <a:cs typeface="Arial" panose="020B0604020202020204" pitchFamily="34" charset="0"/>
                </a:rPr>
                <a:t>от общего количества </a:t>
              </a:r>
              <a:r>
                <a:rPr lang="ru-RU" dirty="0" smtClean="0">
                  <a:solidFill>
                    <a:schemeClr val="accent5">
                      <a:lumMod val="50000"/>
                    </a:schemeClr>
                  </a:solidFill>
                  <a:latin typeface="Arial" panose="020B0604020202020204" pitchFamily="34" charset="0"/>
                  <a:cs typeface="Arial" panose="020B0604020202020204" pitchFamily="34" charset="0"/>
                </a:rPr>
                <a:t>заявлений</a:t>
              </a:r>
            </a:p>
            <a:p>
              <a:pPr marL="342900" indent="-342900" algn="just">
                <a:spcAft>
                  <a:spcPts val="300"/>
                </a:spcAft>
                <a:buFont typeface="Wingdings" panose="05000000000000000000" pitchFamily="2" charset="2"/>
                <a:buChar char="ü"/>
              </a:pPr>
              <a:r>
                <a:rPr lang="ru-RU" dirty="0">
                  <a:solidFill>
                    <a:schemeClr val="accent5">
                      <a:lumMod val="50000"/>
                    </a:schemeClr>
                  </a:solidFill>
                  <a:latin typeface="Arial" panose="020B0604020202020204" pitchFamily="34" charset="0"/>
                  <a:cs typeface="Arial" panose="020B0604020202020204" pitchFamily="34" charset="0"/>
                </a:rPr>
                <a:t>в 2021 году количество направленных межведомственных запросов превысило 18,5 </a:t>
              </a:r>
              <a:r>
                <a:rPr lang="ru-RU" dirty="0" smtClean="0">
                  <a:solidFill>
                    <a:schemeClr val="accent5">
                      <a:lumMod val="50000"/>
                    </a:schemeClr>
                  </a:solidFill>
                  <a:latin typeface="Arial" panose="020B0604020202020204" pitchFamily="34" charset="0"/>
                  <a:cs typeface="Arial" panose="020B0604020202020204" pitchFamily="34" charset="0"/>
                </a:rPr>
                <a:t>миллионов</a:t>
              </a:r>
              <a:endParaRPr lang="zh-CN" altLang="en-US" dirty="0">
                <a:solidFill>
                  <a:schemeClr val="accent5">
                    <a:lumMod val="50000"/>
                  </a:schemeClr>
                </a:solidFill>
                <a:latin typeface="Arial" panose="020B0604020202020204" pitchFamily="34" charset="0"/>
                <a:ea typeface="Microsoft JhengHei UI Light" panose="020B0304030504040204" pitchFamily="34" charset="-120"/>
                <a:cs typeface="Arial" panose="020B0604020202020204" pitchFamily="34" charset="0"/>
              </a:endParaRPr>
            </a:p>
          </p:txBody>
        </p:sp>
        <p:sp>
          <p:nvSpPr>
            <p:cNvPr id="22" name="文本框 14"/>
            <p:cNvSpPr txBox="1"/>
            <p:nvPr/>
          </p:nvSpPr>
          <p:spPr>
            <a:xfrm>
              <a:off x="6514729" y="834601"/>
              <a:ext cx="5657609" cy="584775"/>
            </a:xfrm>
            <a:prstGeom prst="rect">
              <a:avLst/>
            </a:prstGeom>
            <a:noFill/>
          </p:spPr>
          <p:txBody>
            <a:bodyPr wrap="square" rtlCol="0">
              <a:spAutoFit/>
            </a:bodyPr>
            <a:lstStyle/>
            <a:p>
              <a:r>
                <a:rPr lang="ru-RU" altLang="zh-CN" sz="1600" b="1" dirty="0" smtClean="0">
                  <a:solidFill>
                    <a:schemeClr val="accent5">
                      <a:lumMod val="50000"/>
                    </a:schemeClr>
                  </a:solidFill>
                  <a:latin typeface="Arial" panose="020B0604020202020204" pitchFamily="34" charset="0"/>
                  <a:ea typeface="Microsoft JhengHei UI Light" panose="020B0304030504040204" pitchFamily="34" charset="-120"/>
                  <a:cs typeface="Arial" panose="020B0604020202020204" pitchFamily="34" charset="0"/>
                </a:rPr>
                <a:t>ОКАЗАНИЕ УСЛУГ С ИСПОЛЬЗОВАНИЕМ ЭЛЕКТРОННЫХ РЕСУРСОВ</a:t>
              </a:r>
              <a:endParaRPr lang="zh-CN" altLang="en-US" sz="1600" b="1" dirty="0">
                <a:solidFill>
                  <a:schemeClr val="accent5">
                    <a:lumMod val="50000"/>
                  </a:schemeClr>
                </a:solidFill>
                <a:latin typeface="Arial" panose="020B0604020202020204" pitchFamily="34" charset="0"/>
                <a:ea typeface="Microsoft JhengHei UI Light" panose="020B0304030504040204" pitchFamily="34" charset="-120"/>
                <a:cs typeface="Arial" panose="020B0604020202020204" pitchFamily="34" charset="0"/>
              </a:endParaRPr>
            </a:p>
          </p:txBody>
        </p:sp>
        <p:cxnSp>
          <p:nvCxnSpPr>
            <p:cNvPr id="27" name="直接连接符 16"/>
            <p:cNvCxnSpPr/>
            <p:nvPr/>
          </p:nvCxnSpPr>
          <p:spPr>
            <a:xfrm>
              <a:off x="6263251" y="1465863"/>
              <a:ext cx="3615145" cy="0"/>
            </a:xfrm>
            <a:prstGeom prst="line">
              <a:avLst/>
            </a:prstGeom>
            <a:ln w="38100">
              <a:solidFill>
                <a:srgbClr val="0082B0"/>
              </a:solidFill>
            </a:ln>
          </p:spPr>
          <p:style>
            <a:lnRef idx="1">
              <a:schemeClr val="accent1"/>
            </a:lnRef>
            <a:fillRef idx="0">
              <a:schemeClr val="accent1"/>
            </a:fillRef>
            <a:effectRef idx="0">
              <a:schemeClr val="accent1"/>
            </a:effectRef>
            <a:fontRef idx="minor">
              <a:schemeClr val="tx1"/>
            </a:fontRef>
          </p:style>
        </p:cxnSp>
      </p:grpSp>
      <p:grpSp>
        <p:nvGrpSpPr>
          <p:cNvPr id="4" name="Группа 3"/>
          <p:cNvGrpSpPr/>
          <p:nvPr/>
        </p:nvGrpSpPr>
        <p:grpSpPr>
          <a:xfrm>
            <a:off x="6237551" y="4389839"/>
            <a:ext cx="5400000" cy="1111315"/>
            <a:chOff x="6156566" y="3314661"/>
            <a:chExt cx="5400000" cy="1111315"/>
          </a:xfrm>
        </p:grpSpPr>
        <p:sp>
          <p:nvSpPr>
            <p:cNvPr id="15" name="文本框 14"/>
            <p:cNvSpPr txBox="1"/>
            <p:nvPr/>
          </p:nvSpPr>
          <p:spPr>
            <a:xfrm>
              <a:off x="6156566" y="4056644"/>
              <a:ext cx="5400000" cy="369332"/>
            </a:xfrm>
            <a:prstGeom prst="rect">
              <a:avLst/>
            </a:prstGeom>
            <a:noFill/>
          </p:spPr>
          <p:txBody>
            <a:bodyPr wrap="square" rtlCol="0">
              <a:spAutoFit/>
            </a:bodyPr>
            <a:lstStyle/>
            <a:p>
              <a:pPr marL="285750" indent="-285750" algn="just">
                <a:buFont typeface="Wingdings" panose="05000000000000000000" pitchFamily="2" charset="2"/>
                <a:buChar char="ü"/>
              </a:pPr>
              <a:r>
                <a:rPr lang="ru-RU" dirty="0" smtClean="0">
                  <a:solidFill>
                    <a:schemeClr val="accent5">
                      <a:lumMod val="50000"/>
                    </a:schemeClr>
                  </a:solidFill>
                  <a:latin typeface="Arial" panose="020B0604020202020204" pitchFamily="34" charset="0"/>
                  <a:cs typeface="Arial" panose="020B0604020202020204" pitchFamily="34" charset="0"/>
                </a:rPr>
                <a:t>региональная социальная доплата к пенсии</a:t>
              </a:r>
              <a:endParaRPr lang="zh-CN" altLang="en-US" b="1" dirty="0">
                <a:solidFill>
                  <a:schemeClr val="accent5">
                    <a:lumMod val="50000"/>
                  </a:schemeClr>
                </a:solidFill>
                <a:latin typeface="Arial" panose="020B0604020202020204" pitchFamily="34" charset="0"/>
                <a:ea typeface="Microsoft JhengHei UI Light" panose="020B0304030504040204" pitchFamily="34" charset="-120"/>
                <a:cs typeface="Arial" panose="020B0604020202020204" pitchFamily="34" charset="0"/>
              </a:endParaRPr>
            </a:p>
          </p:txBody>
        </p:sp>
        <p:sp>
          <p:nvSpPr>
            <p:cNvPr id="17" name="文本框 17"/>
            <p:cNvSpPr txBox="1"/>
            <p:nvPr/>
          </p:nvSpPr>
          <p:spPr>
            <a:xfrm>
              <a:off x="6486692" y="3314661"/>
              <a:ext cx="4236801" cy="584775"/>
            </a:xfrm>
            <a:prstGeom prst="rect">
              <a:avLst/>
            </a:prstGeom>
            <a:noFill/>
          </p:spPr>
          <p:txBody>
            <a:bodyPr wrap="none" rtlCol="0">
              <a:spAutoFit/>
            </a:bodyPr>
            <a:lstStyle/>
            <a:p>
              <a:r>
                <a:rPr lang="ru-RU" altLang="zh-CN" sz="1600" b="1" dirty="0" smtClean="0">
                  <a:solidFill>
                    <a:schemeClr val="accent5">
                      <a:lumMod val="50000"/>
                    </a:schemeClr>
                  </a:solidFill>
                  <a:latin typeface="Arial" panose="020B0604020202020204" pitchFamily="34" charset="0"/>
                  <a:ea typeface="Microsoft JhengHei UI Light" panose="020B0304030504040204" pitchFamily="34" charset="-120"/>
                  <a:cs typeface="Arial" panose="020B0604020202020204" pitchFamily="34" charset="0"/>
                </a:rPr>
                <a:t>ПРЕДОСТАВЛЯЕТСЯ В ПРОАКТИВНОМ </a:t>
              </a:r>
            </a:p>
            <a:p>
              <a:r>
                <a:rPr lang="ru-RU" altLang="zh-CN" sz="1600" b="1" dirty="0" smtClean="0">
                  <a:solidFill>
                    <a:schemeClr val="accent5">
                      <a:lumMod val="50000"/>
                    </a:schemeClr>
                  </a:solidFill>
                  <a:latin typeface="Arial" panose="020B0604020202020204" pitchFamily="34" charset="0"/>
                  <a:ea typeface="Microsoft JhengHei UI Light" panose="020B0304030504040204" pitchFamily="34" charset="-120"/>
                  <a:cs typeface="Arial" panose="020B0604020202020204" pitchFamily="34" charset="0"/>
                </a:rPr>
                <a:t>ФОРМАТЕ</a:t>
              </a:r>
              <a:endParaRPr lang="zh-CN" altLang="en-US" sz="1600" b="1" dirty="0">
                <a:solidFill>
                  <a:schemeClr val="accent5">
                    <a:lumMod val="50000"/>
                  </a:schemeClr>
                </a:solidFill>
                <a:latin typeface="Arial" panose="020B0604020202020204" pitchFamily="34" charset="0"/>
                <a:ea typeface="Microsoft JhengHei UI Light" panose="020B0304030504040204" pitchFamily="34" charset="-120"/>
                <a:cs typeface="Arial" panose="020B0604020202020204" pitchFamily="34" charset="0"/>
              </a:endParaRPr>
            </a:p>
          </p:txBody>
        </p:sp>
        <p:cxnSp>
          <p:nvCxnSpPr>
            <p:cNvPr id="28" name="直接连接符 16"/>
            <p:cNvCxnSpPr/>
            <p:nvPr/>
          </p:nvCxnSpPr>
          <p:spPr>
            <a:xfrm>
              <a:off x="6263251" y="3950663"/>
              <a:ext cx="3615145" cy="0"/>
            </a:xfrm>
            <a:prstGeom prst="line">
              <a:avLst/>
            </a:prstGeom>
            <a:ln w="38100">
              <a:solidFill>
                <a:srgbClr val="0082B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27356557"/>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文本框 42"/>
          <p:cNvSpPr txBox="1"/>
          <p:nvPr/>
        </p:nvSpPr>
        <p:spPr>
          <a:xfrm>
            <a:off x="1306463" y="5488474"/>
            <a:ext cx="5058066" cy="954107"/>
          </a:xfrm>
          <a:prstGeom prst="rect">
            <a:avLst/>
          </a:prstGeom>
          <a:noFill/>
        </p:spPr>
        <p:txBody>
          <a:bodyPr wrap="square" rtlCol="0">
            <a:spAutoFit/>
          </a:bodyPr>
          <a:lstStyle/>
          <a:p>
            <a:pPr algn="just"/>
            <a:r>
              <a:rPr lang="ru-RU" sz="1400" dirty="0">
                <a:solidFill>
                  <a:schemeClr val="accent5">
                    <a:lumMod val="50000"/>
                  </a:schemeClr>
                </a:solidFill>
                <a:latin typeface="Arial" panose="020B0604020202020204" pitchFamily="34" charset="0"/>
                <a:cs typeface="Arial" panose="020B0604020202020204" pitchFamily="34" charset="0"/>
              </a:rPr>
              <a:t>позволит осуществлять мониторинг входящих обращений граждан в целях выявления наиболее востребованных вопросов, создания и вывода интеграционных и консультационно-информационных </a:t>
            </a:r>
            <a:r>
              <a:rPr lang="ru-RU" sz="1400" dirty="0" smtClean="0">
                <a:solidFill>
                  <a:schemeClr val="accent5">
                    <a:lumMod val="50000"/>
                  </a:schemeClr>
                </a:solidFill>
                <a:latin typeface="Arial" panose="020B0604020202020204" pitchFamily="34" charset="0"/>
                <a:cs typeface="Arial" panose="020B0604020202020204" pitchFamily="34" charset="0"/>
              </a:rPr>
              <a:t>сервисов</a:t>
            </a:r>
            <a:endParaRPr lang="en-US" altLang="zh-CN" sz="1400" dirty="0" smtClean="0">
              <a:solidFill>
                <a:schemeClr val="accent5">
                  <a:lumMod val="50000"/>
                </a:schemeClr>
              </a:solidFill>
              <a:latin typeface="Arial" panose="020B0604020202020204" pitchFamily="34" charset="0"/>
              <a:ea typeface="Microsoft JhengHei UI Light" panose="020B0304030504040204" pitchFamily="34" charset="-120"/>
              <a:cs typeface="Arial" panose="020B0604020202020204" pitchFamily="34" charset="0"/>
            </a:endParaRPr>
          </a:p>
        </p:txBody>
      </p:sp>
      <p:sp>
        <p:nvSpPr>
          <p:cNvPr id="36" name="文本框 43"/>
          <p:cNvSpPr txBox="1"/>
          <p:nvPr/>
        </p:nvSpPr>
        <p:spPr>
          <a:xfrm>
            <a:off x="1343454" y="3966851"/>
            <a:ext cx="5001118" cy="738664"/>
          </a:xfrm>
          <a:prstGeom prst="rect">
            <a:avLst/>
          </a:prstGeom>
          <a:noFill/>
        </p:spPr>
        <p:txBody>
          <a:bodyPr wrap="square" rtlCol="0">
            <a:spAutoFit/>
          </a:bodyPr>
          <a:lstStyle/>
          <a:p>
            <a:pPr algn="just"/>
            <a:r>
              <a:rPr lang="ru-RU" sz="1400" dirty="0" smtClean="0">
                <a:solidFill>
                  <a:schemeClr val="accent5">
                    <a:lumMod val="50000"/>
                  </a:schemeClr>
                </a:solidFill>
                <a:latin typeface="Arial" panose="020B0604020202020204" pitchFamily="34" charset="0"/>
                <a:cs typeface="Arial" panose="020B0604020202020204" pitchFamily="34" charset="0"/>
              </a:rPr>
              <a:t>своевременное информирование </a:t>
            </a:r>
            <a:r>
              <a:rPr lang="ru-RU" sz="1400" dirty="0">
                <a:solidFill>
                  <a:schemeClr val="accent5">
                    <a:lumMod val="50000"/>
                  </a:schemeClr>
                </a:solidFill>
                <a:latin typeface="Arial" panose="020B0604020202020204" pitchFamily="34" charset="0"/>
                <a:cs typeface="Arial" panose="020B0604020202020204" pitchFamily="34" charset="0"/>
              </a:rPr>
              <a:t>граждан об изменении статуса заявления о предоставлении мер социальной поддержки, поданного ими посредством ЕПГУ</a:t>
            </a:r>
            <a:endParaRPr lang="en-US" altLang="zh-CN" sz="1400" dirty="0" smtClean="0">
              <a:solidFill>
                <a:schemeClr val="accent5">
                  <a:lumMod val="50000"/>
                </a:schemeClr>
              </a:solidFill>
              <a:latin typeface="Arial" panose="020B0604020202020204" pitchFamily="34" charset="0"/>
              <a:ea typeface="Microsoft JhengHei UI Light" panose="020B0304030504040204" pitchFamily="34" charset="-120"/>
              <a:cs typeface="Arial" panose="020B0604020202020204" pitchFamily="34" charset="0"/>
            </a:endParaRPr>
          </a:p>
        </p:txBody>
      </p:sp>
      <p:sp>
        <p:nvSpPr>
          <p:cNvPr id="37" name="文本框 44"/>
          <p:cNvSpPr txBox="1"/>
          <p:nvPr/>
        </p:nvSpPr>
        <p:spPr>
          <a:xfrm>
            <a:off x="1328320" y="2814179"/>
            <a:ext cx="5002552" cy="738664"/>
          </a:xfrm>
          <a:prstGeom prst="rect">
            <a:avLst/>
          </a:prstGeom>
          <a:noFill/>
        </p:spPr>
        <p:txBody>
          <a:bodyPr wrap="square" rtlCol="0">
            <a:spAutoFit/>
          </a:bodyPr>
          <a:lstStyle/>
          <a:p>
            <a:pPr algn="just"/>
            <a:r>
              <a:rPr lang="ru-RU" sz="1400" dirty="0" smtClean="0">
                <a:solidFill>
                  <a:schemeClr val="accent5">
                    <a:lumMod val="50000"/>
                  </a:schemeClr>
                </a:solidFill>
                <a:latin typeface="Arial" panose="020B0604020202020204" pitchFamily="34" charset="0"/>
                <a:cs typeface="Arial" panose="020B0604020202020204" pitchFamily="34" charset="0"/>
              </a:rPr>
              <a:t>исходящий </a:t>
            </a:r>
            <a:r>
              <a:rPr lang="ru-RU" sz="1400" dirty="0" err="1" smtClean="0">
                <a:solidFill>
                  <a:schemeClr val="accent5">
                    <a:lumMod val="50000"/>
                  </a:schemeClr>
                </a:solidFill>
                <a:latin typeface="Arial" panose="020B0604020202020204" pitchFamily="34" charset="0"/>
                <a:cs typeface="Arial" panose="020B0604020202020204" pitchFamily="34" charset="0"/>
              </a:rPr>
              <a:t>обзвон</a:t>
            </a:r>
            <a:r>
              <a:rPr lang="ru-RU" sz="1400" dirty="0" smtClean="0">
                <a:solidFill>
                  <a:schemeClr val="accent5">
                    <a:lumMod val="50000"/>
                  </a:schemeClr>
                </a:solidFill>
                <a:latin typeface="Arial" panose="020B0604020202020204" pitchFamily="34" charset="0"/>
                <a:cs typeface="Arial" panose="020B0604020202020204" pitchFamily="34" charset="0"/>
              </a:rPr>
              <a:t> </a:t>
            </a:r>
            <a:r>
              <a:rPr lang="ru-RU" sz="1400" dirty="0">
                <a:solidFill>
                  <a:schemeClr val="accent5">
                    <a:lumMod val="50000"/>
                  </a:schemeClr>
                </a:solidFill>
                <a:latin typeface="Arial" panose="020B0604020202020204" pitchFamily="34" charset="0"/>
                <a:cs typeface="Arial" panose="020B0604020202020204" pitchFamily="34" charset="0"/>
              </a:rPr>
              <a:t>по уведомлению об окончании ежемесячной выплаты в связи с рождением, усыновлением первого ребенка</a:t>
            </a:r>
            <a:endParaRPr lang="en-US" altLang="zh-CN" sz="1400" dirty="0" smtClean="0">
              <a:solidFill>
                <a:schemeClr val="accent5">
                  <a:lumMod val="50000"/>
                </a:schemeClr>
              </a:solidFill>
              <a:latin typeface="Arial" panose="020B0604020202020204" pitchFamily="34" charset="0"/>
              <a:ea typeface="Microsoft JhengHei UI Light" panose="020B0304030504040204" pitchFamily="34" charset="-120"/>
              <a:cs typeface="Arial" panose="020B0604020202020204" pitchFamily="34" charset="0"/>
            </a:endParaRPr>
          </a:p>
        </p:txBody>
      </p:sp>
      <p:sp>
        <p:nvSpPr>
          <p:cNvPr id="38" name="文本框 45"/>
          <p:cNvSpPr txBox="1"/>
          <p:nvPr/>
        </p:nvSpPr>
        <p:spPr>
          <a:xfrm>
            <a:off x="1333581" y="1220120"/>
            <a:ext cx="5030948" cy="954107"/>
          </a:xfrm>
          <a:prstGeom prst="rect">
            <a:avLst/>
          </a:prstGeom>
          <a:noFill/>
        </p:spPr>
        <p:txBody>
          <a:bodyPr wrap="square" rtlCol="0">
            <a:spAutoFit/>
          </a:bodyPr>
          <a:lstStyle/>
          <a:p>
            <a:pPr algn="just"/>
            <a:r>
              <a:rPr lang="ru-RU" sz="1400" dirty="0" smtClean="0">
                <a:solidFill>
                  <a:schemeClr val="accent5">
                    <a:lumMod val="50000"/>
                  </a:schemeClr>
                </a:solidFill>
                <a:latin typeface="Arial" panose="020B0604020202020204" pitchFamily="34" charset="0"/>
                <a:cs typeface="Arial" panose="020B0604020202020204" pitchFamily="34" charset="0"/>
              </a:rPr>
              <a:t>позволяет </a:t>
            </a:r>
            <a:r>
              <a:rPr lang="ru-RU" sz="1400" dirty="0">
                <a:solidFill>
                  <a:schemeClr val="accent5">
                    <a:lumMod val="50000"/>
                  </a:schemeClr>
                </a:solidFill>
                <a:latin typeface="Arial" panose="020B0604020202020204" pitchFamily="34" charset="0"/>
                <a:cs typeface="Arial" panose="020B0604020202020204" pitchFamily="34" charset="0"/>
              </a:rPr>
              <a:t>получать гражданам и органам власти актуальную информацию о мерах социальной поддержки, оказываемых из бюджетов всех уровней, как в отношении отдельно взятого </a:t>
            </a:r>
            <a:r>
              <a:rPr lang="ru-RU" sz="1400" dirty="0" smtClean="0">
                <a:solidFill>
                  <a:schemeClr val="accent5">
                    <a:lumMod val="50000"/>
                  </a:schemeClr>
                </a:solidFill>
                <a:latin typeface="Arial" panose="020B0604020202020204" pitchFamily="34" charset="0"/>
                <a:cs typeface="Arial" panose="020B0604020202020204" pitchFamily="34" charset="0"/>
              </a:rPr>
              <a:t>человека</a:t>
            </a:r>
            <a:endParaRPr lang="en-US" altLang="zh-CN" sz="1400" dirty="0" smtClean="0">
              <a:solidFill>
                <a:schemeClr val="accent5">
                  <a:lumMod val="50000"/>
                </a:schemeClr>
              </a:solidFill>
              <a:latin typeface="Arial" panose="020B0604020202020204" pitchFamily="34" charset="0"/>
              <a:ea typeface="Microsoft JhengHei UI Light" panose="020B0304030504040204" pitchFamily="34" charset="-120"/>
              <a:cs typeface="Arial" panose="020B0604020202020204" pitchFamily="34" charset="0"/>
            </a:endParaRPr>
          </a:p>
        </p:txBody>
      </p:sp>
      <p:sp>
        <p:nvSpPr>
          <p:cNvPr id="39" name="文本框 46"/>
          <p:cNvSpPr txBox="1"/>
          <p:nvPr/>
        </p:nvSpPr>
        <p:spPr>
          <a:xfrm>
            <a:off x="1328320" y="2232972"/>
            <a:ext cx="5094109" cy="584775"/>
          </a:xfrm>
          <a:prstGeom prst="rect">
            <a:avLst/>
          </a:prstGeom>
          <a:noFill/>
        </p:spPr>
        <p:txBody>
          <a:bodyPr wrap="square" rtlCol="0">
            <a:spAutoFit/>
          </a:bodyPr>
          <a:lstStyle/>
          <a:p>
            <a:r>
              <a:rPr lang="ru-RU" sz="1600" b="1" dirty="0" smtClean="0">
                <a:solidFill>
                  <a:schemeClr val="accent5">
                    <a:lumMod val="50000"/>
                  </a:schemeClr>
                </a:solidFill>
                <a:latin typeface="Arial" panose="020B0604020202020204" pitchFamily="34" charset="0"/>
                <a:cs typeface="Arial" panose="020B0604020202020204" pitchFamily="34" charset="0"/>
              </a:rPr>
              <a:t>Информирование посредством системы голосового сообщения</a:t>
            </a:r>
            <a:endParaRPr lang="zh-CN" altLang="en-US" sz="1600" b="1" dirty="0">
              <a:solidFill>
                <a:schemeClr val="accent5">
                  <a:lumMod val="50000"/>
                </a:schemeClr>
              </a:solidFill>
              <a:latin typeface="Arial" panose="020B0604020202020204" pitchFamily="34" charset="0"/>
              <a:ea typeface="Microsoft JhengHei UI Light" panose="020B0304030504040204" pitchFamily="34" charset="-120"/>
              <a:cs typeface="Arial" panose="020B0604020202020204" pitchFamily="34" charset="0"/>
            </a:endParaRPr>
          </a:p>
        </p:txBody>
      </p:sp>
      <p:sp>
        <p:nvSpPr>
          <p:cNvPr id="40" name="文本框 47"/>
          <p:cNvSpPr txBox="1"/>
          <p:nvPr/>
        </p:nvSpPr>
        <p:spPr>
          <a:xfrm>
            <a:off x="1359480" y="862301"/>
            <a:ext cx="3136511" cy="338554"/>
          </a:xfrm>
          <a:prstGeom prst="rect">
            <a:avLst/>
          </a:prstGeom>
          <a:noFill/>
        </p:spPr>
        <p:txBody>
          <a:bodyPr wrap="square" rtlCol="0">
            <a:spAutoFit/>
          </a:bodyPr>
          <a:lstStyle/>
          <a:p>
            <a:r>
              <a:rPr lang="ru-RU" sz="1600" b="1" dirty="0" smtClean="0">
                <a:solidFill>
                  <a:schemeClr val="accent5">
                    <a:lumMod val="50000"/>
                  </a:schemeClr>
                </a:solidFill>
                <a:latin typeface="Arial" panose="020B0604020202020204" pitchFamily="34" charset="0"/>
                <a:cs typeface="Arial" panose="020B0604020202020204" pitchFamily="34" charset="0"/>
              </a:rPr>
              <a:t>Развитие ЕГИССО</a:t>
            </a:r>
            <a:endParaRPr lang="zh-CN" altLang="en-US" sz="1600" b="1" dirty="0">
              <a:solidFill>
                <a:schemeClr val="accent5">
                  <a:lumMod val="50000"/>
                </a:schemeClr>
              </a:solidFill>
              <a:latin typeface="Arial" panose="020B0604020202020204" pitchFamily="34" charset="0"/>
              <a:ea typeface="Microsoft JhengHei UI Light" panose="020B0304030504040204" pitchFamily="34" charset="-120"/>
              <a:cs typeface="Arial" panose="020B0604020202020204" pitchFamily="34" charset="0"/>
            </a:endParaRPr>
          </a:p>
        </p:txBody>
      </p:sp>
      <p:sp>
        <p:nvSpPr>
          <p:cNvPr id="41" name="文本框 48"/>
          <p:cNvSpPr txBox="1"/>
          <p:nvPr/>
        </p:nvSpPr>
        <p:spPr>
          <a:xfrm>
            <a:off x="1356083" y="3576485"/>
            <a:ext cx="2940122" cy="338554"/>
          </a:xfrm>
          <a:prstGeom prst="rect">
            <a:avLst/>
          </a:prstGeom>
          <a:noFill/>
        </p:spPr>
        <p:txBody>
          <a:bodyPr wrap="square" rtlCol="0">
            <a:spAutoFit/>
          </a:bodyPr>
          <a:lstStyle/>
          <a:p>
            <a:r>
              <a:rPr lang="ru-RU" altLang="zh-CN" sz="1600" b="1" dirty="0" smtClean="0">
                <a:solidFill>
                  <a:schemeClr val="accent5">
                    <a:lumMod val="50000"/>
                  </a:schemeClr>
                </a:solidFill>
                <a:latin typeface="Arial" panose="020B0604020202020204" pitchFamily="34" charset="0"/>
                <a:ea typeface="Microsoft JhengHei UI Light" panose="020B0304030504040204" pitchFamily="34" charset="-120"/>
                <a:cs typeface="Arial" panose="020B0604020202020204" pitchFamily="34" charset="0"/>
              </a:rPr>
              <a:t>Взаимодействие с ЕПГУ</a:t>
            </a:r>
            <a:endParaRPr lang="zh-CN" altLang="en-US" sz="1600" b="1" dirty="0">
              <a:solidFill>
                <a:schemeClr val="accent5">
                  <a:lumMod val="50000"/>
                </a:schemeClr>
              </a:solidFill>
              <a:latin typeface="Arial" panose="020B0604020202020204" pitchFamily="34" charset="0"/>
              <a:ea typeface="Microsoft JhengHei UI Light" panose="020B0304030504040204" pitchFamily="34" charset="-120"/>
              <a:cs typeface="Arial" panose="020B0604020202020204" pitchFamily="34" charset="0"/>
            </a:endParaRPr>
          </a:p>
        </p:txBody>
      </p:sp>
      <p:sp>
        <p:nvSpPr>
          <p:cNvPr id="42" name="文本框 49"/>
          <p:cNvSpPr txBox="1"/>
          <p:nvPr/>
        </p:nvSpPr>
        <p:spPr>
          <a:xfrm>
            <a:off x="1316791" y="4892654"/>
            <a:ext cx="5789989" cy="584775"/>
          </a:xfrm>
          <a:prstGeom prst="rect">
            <a:avLst/>
          </a:prstGeom>
          <a:noFill/>
        </p:spPr>
        <p:txBody>
          <a:bodyPr wrap="square" rtlCol="0">
            <a:spAutoFit/>
          </a:bodyPr>
          <a:lstStyle/>
          <a:p>
            <a:r>
              <a:rPr lang="ru-RU" sz="1600" b="1" dirty="0" smtClean="0">
                <a:solidFill>
                  <a:schemeClr val="accent5">
                    <a:lumMod val="50000"/>
                  </a:schemeClr>
                </a:solidFill>
                <a:latin typeface="Arial" panose="020B0604020202020204" pitchFamily="34" charset="0"/>
                <a:cs typeface="Arial" panose="020B0604020202020204" pitchFamily="34" charset="0"/>
              </a:rPr>
              <a:t>Работа системы голосового </a:t>
            </a:r>
            <a:r>
              <a:rPr lang="ru-RU" sz="1600" b="1" dirty="0">
                <a:solidFill>
                  <a:schemeClr val="accent5">
                    <a:lumMod val="50000"/>
                  </a:schemeClr>
                </a:solidFill>
                <a:latin typeface="Arial" panose="020B0604020202020204" pitchFamily="34" charset="0"/>
                <a:cs typeface="Arial" panose="020B0604020202020204" pitchFamily="34" charset="0"/>
              </a:rPr>
              <a:t>сообщения</a:t>
            </a:r>
            <a:endParaRPr lang="zh-CN" altLang="en-US" sz="1600" b="1" dirty="0">
              <a:solidFill>
                <a:schemeClr val="accent5">
                  <a:lumMod val="50000"/>
                </a:schemeClr>
              </a:solidFill>
              <a:latin typeface="Arial" panose="020B0604020202020204" pitchFamily="34" charset="0"/>
              <a:ea typeface="Microsoft JhengHei UI Light" panose="020B0304030504040204" pitchFamily="34" charset="-120"/>
              <a:cs typeface="Arial" panose="020B0604020202020204" pitchFamily="34" charset="0"/>
            </a:endParaRPr>
          </a:p>
          <a:p>
            <a:r>
              <a:rPr lang="ru-RU" sz="1600" b="1" dirty="0" smtClean="0">
                <a:solidFill>
                  <a:schemeClr val="accent5">
                    <a:lumMod val="50000"/>
                  </a:schemeClr>
                </a:solidFill>
                <a:latin typeface="Arial" panose="020B0604020202020204" pitchFamily="34" charset="0"/>
                <a:cs typeface="Arial" panose="020B0604020202020204" pitchFamily="34" charset="0"/>
              </a:rPr>
              <a:t>на горячей линии министерства</a:t>
            </a:r>
            <a:endParaRPr lang="zh-CN" altLang="en-US" sz="1600" b="1" dirty="0">
              <a:solidFill>
                <a:schemeClr val="accent5">
                  <a:lumMod val="50000"/>
                </a:schemeClr>
              </a:solidFill>
              <a:latin typeface="Arial" panose="020B0604020202020204" pitchFamily="34" charset="0"/>
              <a:ea typeface="Microsoft JhengHei UI Light" panose="020B0304030504040204" pitchFamily="34" charset="-120"/>
              <a:cs typeface="Arial" panose="020B0604020202020204" pitchFamily="34" charset="0"/>
            </a:endParaRPr>
          </a:p>
        </p:txBody>
      </p:sp>
      <p:grpSp>
        <p:nvGrpSpPr>
          <p:cNvPr id="44" name="Группа 43"/>
          <p:cNvGrpSpPr/>
          <p:nvPr/>
        </p:nvGrpSpPr>
        <p:grpSpPr>
          <a:xfrm>
            <a:off x="7409564" y="1044460"/>
            <a:ext cx="4611520" cy="1250913"/>
            <a:chOff x="7369536" y="1893125"/>
            <a:chExt cx="4561207" cy="1250913"/>
          </a:xfrm>
        </p:grpSpPr>
        <p:sp>
          <p:nvSpPr>
            <p:cNvPr id="45" name="TextBox 44"/>
            <p:cNvSpPr txBox="1"/>
            <p:nvPr/>
          </p:nvSpPr>
          <p:spPr>
            <a:xfrm>
              <a:off x="7391838" y="1893125"/>
              <a:ext cx="3882617" cy="584775"/>
            </a:xfrm>
            <a:prstGeom prst="rect">
              <a:avLst/>
            </a:prstGeom>
            <a:noFill/>
          </p:spPr>
          <p:txBody>
            <a:bodyPr wrap="square" rtlCol="0">
              <a:spAutoFit/>
            </a:bodyPr>
            <a:lstStyle/>
            <a:p>
              <a:pPr>
                <a:defRPr/>
              </a:pPr>
              <a:r>
                <a:rPr lang="ru-RU" altLang="zh-CN" sz="1600" kern="0" dirty="0" smtClean="0">
                  <a:solidFill>
                    <a:schemeClr val="accent5">
                      <a:lumMod val="50000"/>
                    </a:schemeClr>
                  </a:solidFill>
                  <a:latin typeface="Arial" pitchFamily="34" charset="0"/>
                  <a:ea typeface="微软雅黑" pitchFamily="34" charset="-122"/>
                  <a:cs typeface="Arial" pitchFamily="34" charset="0"/>
                </a:rPr>
                <a:t>Увеличение числа услуг, переведенных в электронную форму</a:t>
              </a:r>
              <a:endParaRPr lang="en-US" altLang="zh-CN" sz="1600" kern="0" dirty="0" smtClean="0">
                <a:solidFill>
                  <a:schemeClr val="accent5">
                    <a:lumMod val="50000"/>
                  </a:schemeClr>
                </a:solidFill>
                <a:latin typeface="Arial" pitchFamily="34" charset="0"/>
                <a:ea typeface="微软雅黑" pitchFamily="34" charset="-122"/>
                <a:cs typeface="Arial" pitchFamily="34" charset="0"/>
              </a:endParaRPr>
            </a:p>
          </p:txBody>
        </p:sp>
        <p:cxnSp>
          <p:nvCxnSpPr>
            <p:cNvPr id="48" name="直接连接符 50"/>
            <p:cNvCxnSpPr/>
            <p:nvPr/>
          </p:nvCxnSpPr>
          <p:spPr>
            <a:xfrm flipV="1">
              <a:off x="7369536" y="2462519"/>
              <a:ext cx="4538905" cy="18687"/>
            </a:xfrm>
            <a:prstGeom prst="line">
              <a:avLst/>
            </a:prstGeom>
            <a:noFill/>
            <a:ln w="19050" cap="flat" cmpd="sng" algn="ctr">
              <a:solidFill>
                <a:srgbClr val="0085B4"/>
              </a:solidFill>
              <a:prstDash val="solid"/>
              <a:headEnd type="none" w="med" len="med"/>
              <a:tailEnd type="oval" w="med" len="med"/>
            </a:ln>
            <a:effectLst/>
          </p:spPr>
        </p:cxnSp>
        <p:sp>
          <p:nvSpPr>
            <p:cNvPr id="47" name="TextBox 46"/>
            <p:cNvSpPr txBox="1"/>
            <p:nvPr/>
          </p:nvSpPr>
          <p:spPr>
            <a:xfrm>
              <a:off x="8195695" y="2559263"/>
              <a:ext cx="3735048" cy="584775"/>
            </a:xfrm>
            <a:prstGeom prst="rect">
              <a:avLst/>
            </a:prstGeom>
            <a:noFill/>
          </p:spPr>
          <p:txBody>
            <a:bodyPr wrap="square" rtlCol="0">
              <a:spAutoFit/>
            </a:bodyPr>
            <a:lstStyle/>
            <a:p>
              <a:pPr algn="r"/>
              <a:r>
                <a:rPr lang="ru-RU" sz="1600" dirty="0" smtClean="0">
                  <a:solidFill>
                    <a:schemeClr val="accent5">
                      <a:lumMod val="50000"/>
                    </a:schemeClr>
                  </a:solidFill>
                  <a:latin typeface="Arial" panose="020B0604020202020204" pitchFamily="34" charset="0"/>
                  <a:cs typeface="Arial" panose="020B0604020202020204" pitchFamily="34" charset="0"/>
                </a:rPr>
                <a:t>оптимизация и реинжиниринг </a:t>
              </a:r>
            </a:p>
            <a:p>
              <a:pPr algn="r"/>
              <a:r>
                <a:rPr lang="ru-RU" sz="1600" dirty="0" smtClean="0">
                  <a:solidFill>
                    <a:schemeClr val="accent5">
                      <a:lumMod val="50000"/>
                    </a:schemeClr>
                  </a:solidFill>
                  <a:latin typeface="Arial" panose="020B0604020202020204" pitchFamily="34" charset="0"/>
                  <a:cs typeface="Arial" panose="020B0604020202020204" pitchFamily="34" charset="0"/>
                </a:rPr>
                <a:t>процессов предоставления </a:t>
              </a:r>
              <a:r>
                <a:rPr lang="ru-RU" sz="1600" dirty="0" err="1" smtClean="0">
                  <a:solidFill>
                    <a:schemeClr val="accent5">
                      <a:lumMod val="50000"/>
                    </a:schemeClr>
                  </a:solidFill>
                  <a:latin typeface="Arial" panose="020B0604020202020204" pitchFamily="34" charset="0"/>
                  <a:cs typeface="Arial" panose="020B0604020202020204" pitchFamily="34" charset="0"/>
                </a:rPr>
                <a:t>госуслуг</a:t>
              </a:r>
              <a:endParaRPr lang="ru-RU" sz="1600" dirty="0">
                <a:solidFill>
                  <a:schemeClr val="accent5">
                    <a:lumMod val="50000"/>
                  </a:schemeClr>
                </a:solidFill>
                <a:latin typeface="Arial" panose="020B0604020202020204" pitchFamily="34" charset="0"/>
                <a:cs typeface="Arial" panose="020B0604020202020204" pitchFamily="34" charset="0"/>
              </a:endParaRPr>
            </a:p>
          </p:txBody>
        </p:sp>
      </p:grpSp>
      <p:grpSp>
        <p:nvGrpSpPr>
          <p:cNvPr id="52" name="Группа 51"/>
          <p:cNvGrpSpPr/>
          <p:nvPr/>
        </p:nvGrpSpPr>
        <p:grpSpPr>
          <a:xfrm>
            <a:off x="7415943" y="2527036"/>
            <a:ext cx="4605069" cy="973419"/>
            <a:chOff x="7375917" y="2170619"/>
            <a:chExt cx="4554826" cy="973419"/>
          </a:xfrm>
        </p:grpSpPr>
        <p:sp>
          <p:nvSpPr>
            <p:cNvPr id="53" name="TextBox 52"/>
            <p:cNvSpPr txBox="1"/>
            <p:nvPr/>
          </p:nvSpPr>
          <p:spPr>
            <a:xfrm>
              <a:off x="7375917" y="2170619"/>
              <a:ext cx="3882617" cy="338554"/>
            </a:xfrm>
            <a:prstGeom prst="rect">
              <a:avLst/>
            </a:prstGeom>
            <a:noFill/>
          </p:spPr>
          <p:txBody>
            <a:bodyPr wrap="square" rtlCol="0">
              <a:spAutoFit/>
            </a:bodyPr>
            <a:lstStyle/>
            <a:p>
              <a:pPr>
                <a:defRPr/>
              </a:pPr>
              <a:r>
                <a:rPr lang="ru-RU" altLang="zh-CN" sz="1600" kern="0" dirty="0" smtClean="0">
                  <a:solidFill>
                    <a:schemeClr val="accent5">
                      <a:lumMod val="50000"/>
                    </a:schemeClr>
                  </a:solidFill>
                  <a:latin typeface="Arial" pitchFamily="34" charset="0"/>
                  <a:ea typeface="微软雅黑" pitchFamily="34" charset="-122"/>
                  <a:cs typeface="Arial" pitchFamily="34" charset="0"/>
                </a:rPr>
                <a:t>Сокращение перечня документов</a:t>
              </a:r>
              <a:endParaRPr lang="en-US" altLang="zh-CN" sz="1600" kern="0" dirty="0" smtClean="0">
                <a:solidFill>
                  <a:schemeClr val="accent5">
                    <a:lumMod val="50000"/>
                  </a:schemeClr>
                </a:solidFill>
                <a:latin typeface="Arial" pitchFamily="34" charset="0"/>
                <a:ea typeface="微软雅黑" pitchFamily="34" charset="-122"/>
                <a:cs typeface="Arial" pitchFamily="34" charset="0"/>
              </a:endParaRPr>
            </a:p>
          </p:txBody>
        </p:sp>
        <p:cxnSp>
          <p:nvCxnSpPr>
            <p:cNvPr id="56" name="直接连接符 50"/>
            <p:cNvCxnSpPr/>
            <p:nvPr/>
          </p:nvCxnSpPr>
          <p:spPr>
            <a:xfrm flipV="1">
              <a:off x="7391838" y="2484821"/>
              <a:ext cx="4538905" cy="18687"/>
            </a:xfrm>
            <a:prstGeom prst="line">
              <a:avLst/>
            </a:prstGeom>
            <a:noFill/>
            <a:ln w="19050" cap="flat" cmpd="sng" algn="ctr">
              <a:solidFill>
                <a:srgbClr val="0085B4"/>
              </a:solidFill>
              <a:prstDash val="solid"/>
              <a:headEnd type="none" w="med" len="med"/>
              <a:tailEnd type="oval" w="med" len="med"/>
            </a:ln>
            <a:effectLst/>
          </p:spPr>
        </p:cxnSp>
        <p:sp>
          <p:nvSpPr>
            <p:cNvPr id="55" name="TextBox 54"/>
            <p:cNvSpPr txBox="1"/>
            <p:nvPr/>
          </p:nvSpPr>
          <p:spPr>
            <a:xfrm>
              <a:off x="7438340" y="2559263"/>
              <a:ext cx="4492403" cy="584775"/>
            </a:xfrm>
            <a:prstGeom prst="rect">
              <a:avLst/>
            </a:prstGeom>
            <a:noFill/>
          </p:spPr>
          <p:txBody>
            <a:bodyPr wrap="square" rtlCol="0">
              <a:spAutoFit/>
            </a:bodyPr>
            <a:lstStyle/>
            <a:p>
              <a:pPr algn="r"/>
              <a:r>
                <a:rPr lang="ru-RU" sz="1600" dirty="0" smtClean="0">
                  <a:solidFill>
                    <a:schemeClr val="accent5">
                      <a:lumMod val="50000"/>
                    </a:schemeClr>
                  </a:solidFill>
                  <a:latin typeface="Arial" panose="020B0604020202020204" pitchFamily="34" charset="0"/>
                  <a:cs typeface="Arial" panose="020B0604020202020204" pitchFamily="34" charset="0"/>
                </a:rPr>
                <a:t>повышение эффективности использования средств бюджетов различных уровней</a:t>
              </a:r>
              <a:endParaRPr lang="ru-RU" sz="1600" dirty="0">
                <a:solidFill>
                  <a:schemeClr val="accent5">
                    <a:lumMod val="50000"/>
                  </a:schemeClr>
                </a:solidFill>
                <a:latin typeface="Arial" panose="020B0604020202020204" pitchFamily="34" charset="0"/>
                <a:cs typeface="Arial" panose="020B0604020202020204" pitchFamily="34" charset="0"/>
              </a:endParaRPr>
            </a:p>
          </p:txBody>
        </p:sp>
      </p:grpSp>
      <p:grpSp>
        <p:nvGrpSpPr>
          <p:cNvPr id="60" name="Группа 59"/>
          <p:cNvGrpSpPr/>
          <p:nvPr/>
        </p:nvGrpSpPr>
        <p:grpSpPr>
          <a:xfrm>
            <a:off x="7393642" y="3709158"/>
            <a:ext cx="4605069" cy="1219641"/>
            <a:chOff x="7375917" y="2170619"/>
            <a:chExt cx="4554826" cy="1219641"/>
          </a:xfrm>
        </p:grpSpPr>
        <p:sp>
          <p:nvSpPr>
            <p:cNvPr id="61" name="TextBox 60"/>
            <p:cNvSpPr txBox="1"/>
            <p:nvPr/>
          </p:nvSpPr>
          <p:spPr>
            <a:xfrm>
              <a:off x="7375917" y="2170619"/>
              <a:ext cx="3882617" cy="338554"/>
            </a:xfrm>
            <a:prstGeom prst="rect">
              <a:avLst/>
            </a:prstGeom>
            <a:noFill/>
          </p:spPr>
          <p:txBody>
            <a:bodyPr wrap="square" rtlCol="0">
              <a:spAutoFit/>
            </a:bodyPr>
            <a:lstStyle/>
            <a:p>
              <a:pPr>
                <a:defRPr/>
              </a:pPr>
              <a:r>
                <a:rPr lang="ru-RU" altLang="zh-CN" sz="1600" kern="0" dirty="0" smtClean="0">
                  <a:solidFill>
                    <a:schemeClr val="accent5">
                      <a:lumMod val="50000"/>
                    </a:schemeClr>
                  </a:solidFill>
                  <a:latin typeface="Arial" pitchFamily="34" charset="0"/>
                  <a:ea typeface="微软雅黑" pitchFamily="34" charset="-122"/>
                  <a:cs typeface="Arial" pitchFamily="34" charset="0"/>
                </a:rPr>
                <a:t>Электронный обмен документов</a:t>
              </a:r>
              <a:endParaRPr lang="en-US" altLang="zh-CN" sz="1600" kern="0" dirty="0" smtClean="0">
                <a:solidFill>
                  <a:schemeClr val="accent5">
                    <a:lumMod val="50000"/>
                  </a:schemeClr>
                </a:solidFill>
                <a:latin typeface="Arial" pitchFamily="34" charset="0"/>
                <a:ea typeface="微软雅黑" pitchFamily="34" charset="-122"/>
                <a:cs typeface="Arial" pitchFamily="34" charset="0"/>
              </a:endParaRPr>
            </a:p>
          </p:txBody>
        </p:sp>
        <p:cxnSp>
          <p:nvCxnSpPr>
            <p:cNvPr id="64" name="直接连接符 50"/>
            <p:cNvCxnSpPr/>
            <p:nvPr/>
          </p:nvCxnSpPr>
          <p:spPr>
            <a:xfrm flipV="1">
              <a:off x="7391838" y="2473670"/>
              <a:ext cx="4538905" cy="18687"/>
            </a:xfrm>
            <a:prstGeom prst="line">
              <a:avLst/>
            </a:prstGeom>
            <a:noFill/>
            <a:ln w="19050" cap="flat" cmpd="sng" algn="ctr">
              <a:solidFill>
                <a:srgbClr val="0085B4"/>
              </a:solidFill>
              <a:prstDash val="solid"/>
              <a:headEnd type="none" w="med" len="med"/>
              <a:tailEnd type="oval" w="med" len="med"/>
            </a:ln>
            <a:effectLst/>
          </p:spPr>
        </p:cxnSp>
        <p:sp>
          <p:nvSpPr>
            <p:cNvPr id="63" name="TextBox 62"/>
            <p:cNvSpPr txBox="1"/>
            <p:nvPr/>
          </p:nvSpPr>
          <p:spPr>
            <a:xfrm>
              <a:off x="7438340" y="2559263"/>
              <a:ext cx="4492403" cy="830997"/>
            </a:xfrm>
            <a:prstGeom prst="rect">
              <a:avLst/>
            </a:prstGeom>
            <a:noFill/>
          </p:spPr>
          <p:txBody>
            <a:bodyPr wrap="square" rtlCol="0">
              <a:spAutoFit/>
            </a:bodyPr>
            <a:lstStyle/>
            <a:p>
              <a:pPr algn="r"/>
              <a:r>
                <a:rPr lang="ru-RU" sz="1600" dirty="0" smtClean="0">
                  <a:solidFill>
                    <a:schemeClr val="accent5">
                      <a:lumMod val="50000"/>
                    </a:schemeClr>
                  </a:solidFill>
                  <a:latin typeface="Arial" panose="020B0604020202020204" pitchFamily="34" charset="0"/>
                  <a:cs typeface="Arial" panose="020B0604020202020204" pitchFamily="34" charset="0"/>
                </a:rPr>
                <a:t>оптимизация процессов взаимодействия</a:t>
              </a:r>
            </a:p>
            <a:p>
              <a:pPr algn="r"/>
              <a:r>
                <a:rPr lang="ru-RU" sz="1600" dirty="0" smtClean="0">
                  <a:solidFill>
                    <a:schemeClr val="accent5">
                      <a:lumMod val="50000"/>
                    </a:schemeClr>
                  </a:solidFill>
                  <a:latin typeface="Arial" panose="020B0604020202020204" pitchFamily="34" charset="0"/>
                  <a:cs typeface="Arial" panose="020B0604020202020204" pitchFamily="34" charset="0"/>
                </a:rPr>
                <a:t> с органами власти, задействованными в предоставлении услуг  </a:t>
              </a:r>
              <a:endParaRPr lang="ru-RU" sz="1600" dirty="0">
                <a:solidFill>
                  <a:schemeClr val="accent5">
                    <a:lumMod val="50000"/>
                  </a:schemeClr>
                </a:solidFill>
                <a:latin typeface="Arial" panose="020B0604020202020204" pitchFamily="34" charset="0"/>
                <a:cs typeface="Arial" panose="020B0604020202020204" pitchFamily="34" charset="0"/>
              </a:endParaRPr>
            </a:p>
          </p:txBody>
        </p:sp>
      </p:grpSp>
      <p:grpSp>
        <p:nvGrpSpPr>
          <p:cNvPr id="68" name="Группа 67"/>
          <p:cNvGrpSpPr/>
          <p:nvPr/>
        </p:nvGrpSpPr>
        <p:grpSpPr>
          <a:xfrm>
            <a:off x="7431865" y="5063013"/>
            <a:ext cx="4588972" cy="1657297"/>
            <a:chOff x="7391838" y="1979184"/>
            <a:chExt cx="4538905" cy="1657297"/>
          </a:xfrm>
        </p:grpSpPr>
        <p:sp>
          <p:nvSpPr>
            <p:cNvPr id="69" name="TextBox 68"/>
            <p:cNvSpPr txBox="1"/>
            <p:nvPr/>
          </p:nvSpPr>
          <p:spPr>
            <a:xfrm>
              <a:off x="7391838" y="1979184"/>
              <a:ext cx="3882617" cy="584775"/>
            </a:xfrm>
            <a:prstGeom prst="rect">
              <a:avLst/>
            </a:prstGeom>
            <a:noFill/>
          </p:spPr>
          <p:txBody>
            <a:bodyPr wrap="square" rtlCol="0">
              <a:spAutoFit/>
            </a:bodyPr>
            <a:lstStyle/>
            <a:p>
              <a:pPr>
                <a:defRPr/>
              </a:pPr>
              <a:r>
                <a:rPr lang="ru-RU" altLang="zh-CN" sz="1600" kern="0" dirty="0" smtClean="0">
                  <a:solidFill>
                    <a:schemeClr val="accent5">
                      <a:lumMod val="50000"/>
                    </a:schemeClr>
                  </a:solidFill>
                  <a:latin typeface="Arial" pitchFamily="34" charset="0"/>
                  <a:ea typeface="微软雅黑" pitchFamily="34" charset="-122"/>
                  <a:cs typeface="Arial" pitchFamily="34" charset="0"/>
                </a:rPr>
                <a:t>Развитие дистанционных сервисов и информационных ресурсов </a:t>
              </a:r>
              <a:endParaRPr lang="en-US" altLang="zh-CN" sz="1600" kern="0" dirty="0" smtClean="0">
                <a:solidFill>
                  <a:schemeClr val="accent5">
                    <a:lumMod val="50000"/>
                  </a:schemeClr>
                </a:solidFill>
                <a:latin typeface="Arial" pitchFamily="34" charset="0"/>
                <a:ea typeface="微软雅黑" pitchFamily="34" charset="-122"/>
                <a:cs typeface="Arial" pitchFamily="34" charset="0"/>
              </a:endParaRPr>
            </a:p>
          </p:txBody>
        </p:sp>
        <p:cxnSp>
          <p:nvCxnSpPr>
            <p:cNvPr id="72" name="直接连接符 50"/>
            <p:cNvCxnSpPr/>
            <p:nvPr/>
          </p:nvCxnSpPr>
          <p:spPr>
            <a:xfrm flipV="1">
              <a:off x="7391838" y="2540576"/>
              <a:ext cx="4538905" cy="18687"/>
            </a:xfrm>
            <a:prstGeom prst="line">
              <a:avLst/>
            </a:prstGeom>
            <a:noFill/>
            <a:ln w="19050" cap="flat" cmpd="sng" algn="ctr">
              <a:solidFill>
                <a:srgbClr val="0085B4"/>
              </a:solidFill>
              <a:prstDash val="solid"/>
              <a:headEnd type="none" w="med" len="med"/>
              <a:tailEnd type="oval" w="med" len="med"/>
            </a:ln>
            <a:effectLst/>
          </p:spPr>
        </p:cxnSp>
        <p:sp>
          <p:nvSpPr>
            <p:cNvPr id="71" name="TextBox 70"/>
            <p:cNvSpPr txBox="1"/>
            <p:nvPr/>
          </p:nvSpPr>
          <p:spPr>
            <a:xfrm>
              <a:off x="7422460" y="2559263"/>
              <a:ext cx="4508283" cy="1077218"/>
            </a:xfrm>
            <a:prstGeom prst="rect">
              <a:avLst/>
            </a:prstGeom>
            <a:noFill/>
          </p:spPr>
          <p:txBody>
            <a:bodyPr wrap="square" rtlCol="0">
              <a:spAutoFit/>
            </a:bodyPr>
            <a:lstStyle/>
            <a:p>
              <a:pPr algn="r"/>
              <a:r>
                <a:rPr lang="ru-RU" sz="1600" dirty="0">
                  <a:solidFill>
                    <a:schemeClr val="accent5">
                      <a:lumMod val="50000"/>
                    </a:schemeClr>
                  </a:solidFill>
                  <a:latin typeface="Arial" panose="020B0604020202020204" pitchFamily="34" charset="0"/>
                  <a:cs typeface="Arial" panose="020B0604020202020204" pitchFamily="34" charset="0"/>
                </a:rPr>
                <a:t>внедрение организационных </a:t>
              </a:r>
              <a:r>
                <a:rPr lang="ru-RU" sz="1600" dirty="0" smtClean="0">
                  <a:solidFill>
                    <a:schemeClr val="accent5">
                      <a:lumMod val="50000"/>
                    </a:schemeClr>
                  </a:solidFill>
                  <a:latin typeface="Arial" panose="020B0604020202020204" pitchFamily="34" charset="0"/>
                  <a:cs typeface="Arial" panose="020B0604020202020204" pitchFamily="34" charset="0"/>
                </a:rPr>
                <a:t>и технологических </a:t>
              </a:r>
              <a:r>
                <a:rPr lang="ru-RU" sz="1600" dirty="0">
                  <a:solidFill>
                    <a:schemeClr val="accent5">
                      <a:lumMod val="50000"/>
                    </a:schemeClr>
                  </a:solidFill>
                  <a:latin typeface="Arial" panose="020B0604020202020204" pitchFamily="34" charset="0"/>
                  <a:cs typeface="Arial" panose="020B0604020202020204" pitchFamily="34" charset="0"/>
                </a:rPr>
                <a:t>инноваций с </a:t>
              </a:r>
              <a:r>
                <a:rPr lang="ru-RU" sz="1600" dirty="0" smtClean="0">
                  <a:solidFill>
                    <a:schemeClr val="accent5">
                      <a:lumMod val="50000"/>
                    </a:schemeClr>
                  </a:solidFill>
                  <a:latin typeface="Arial" panose="020B0604020202020204" pitchFamily="34" charset="0"/>
                  <a:cs typeface="Arial" panose="020B0604020202020204" pitchFamily="34" charset="0"/>
                </a:rPr>
                <a:t>использованием  </a:t>
              </a:r>
              <a:r>
                <a:rPr lang="ru-RU" sz="1600" dirty="0">
                  <a:solidFill>
                    <a:schemeClr val="accent5">
                      <a:lumMod val="50000"/>
                    </a:schemeClr>
                  </a:solidFill>
                  <a:latin typeface="Arial" panose="020B0604020202020204" pitchFamily="34" charset="0"/>
                  <a:cs typeface="Arial" panose="020B0604020202020204" pitchFamily="34" charset="0"/>
                </a:rPr>
                <a:t>цифровых и платформенных </a:t>
              </a:r>
              <a:r>
                <a:rPr lang="ru-RU" sz="1600" dirty="0" smtClean="0">
                  <a:solidFill>
                    <a:schemeClr val="accent5">
                      <a:lumMod val="50000"/>
                    </a:schemeClr>
                  </a:solidFill>
                  <a:latin typeface="Arial" panose="020B0604020202020204" pitchFamily="34" charset="0"/>
                  <a:cs typeface="Arial" panose="020B0604020202020204" pitchFamily="34" charset="0"/>
                </a:rPr>
                <a:t>решений  </a:t>
              </a:r>
              <a:endParaRPr lang="ru-RU" sz="1600" dirty="0">
                <a:solidFill>
                  <a:schemeClr val="accent5">
                    <a:lumMod val="50000"/>
                  </a:schemeClr>
                </a:solidFill>
                <a:latin typeface="Arial" panose="020B0604020202020204" pitchFamily="34" charset="0"/>
                <a:cs typeface="Arial" panose="020B0604020202020204" pitchFamily="34" charset="0"/>
              </a:endParaRPr>
            </a:p>
          </p:txBody>
        </p:sp>
      </p:grpSp>
      <p:grpSp>
        <p:nvGrpSpPr>
          <p:cNvPr id="2" name="Группа 1"/>
          <p:cNvGrpSpPr/>
          <p:nvPr/>
        </p:nvGrpSpPr>
        <p:grpSpPr>
          <a:xfrm>
            <a:off x="269810" y="913155"/>
            <a:ext cx="966155" cy="5015075"/>
            <a:chOff x="180602" y="902004"/>
            <a:chExt cx="966155" cy="5015075"/>
          </a:xfrm>
        </p:grpSpPr>
        <p:sp>
          <p:nvSpPr>
            <p:cNvPr id="15" name="Freeform 9"/>
            <p:cNvSpPr>
              <a:spLocks/>
            </p:cNvSpPr>
            <p:nvPr/>
          </p:nvSpPr>
          <p:spPr bwMode="auto">
            <a:xfrm>
              <a:off x="403604" y="2526390"/>
              <a:ext cx="503905" cy="417034"/>
            </a:xfrm>
            <a:custGeom>
              <a:avLst/>
              <a:gdLst>
                <a:gd name="T0" fmla="*/ 222 w 1065"/>
                <a:gd name="T1" fmla="*/ 1037 h 1065"/>
                <a:gd name="T2" fmla="*/ 48 w 1065"/>
                <a:gd name="T3" fmla="*/ 884 h 1065"/>
                <a:gd name="T4" fmla="*/ 42 w 1065"/>
                <a:gd name="T5" fmla="*/ 884 h 1065"/>
                <a:gd name="T6" fmla="*/ 45 w 1065"/>
                <a:gd name="T7" fmla="*/ 881 h 1065"/>
                <a:gd name="T8" fmla="*/ 30 w 1065"/>
                <a:gd name="T9" fmla="*/ 832 h 1065"/>
                <a:gd name="T10" fmla="*/ 28 w 1065"/>
                <a:gd name="T11" fmla="*/ 831 h 1065"/>
                <a:gd name="T12" fmla="*/ 21 w 1065"/>
                <a:gd name="T13" fmla="*/ 828 h 1065"/>
                <a:gd name="T14" fmla="*/ 207 w 1065"/>
                <a:gd name="T15" fmla="*/ 649 h 1065"/>
                <a:gd name="T16" fmla="*/ 208 w 1065"/>
                <a:gd name="T17" fmla="*/ 648 h 1065"/>
                <a:gd name="T18" fmla="*/ 207 w 1065"/>
                <a:gd name="T19" fmla="*/ 648 h 1065"/>
                <a:gd name="T20" fmla="*/ 287 w 1065"/>
                <a:gd name="T21" fmla="*/ 652 h 1065"/>
                <a:gd name="T22" fmla="*/ 295 w 1065"/>
                <a:gd name="T23" fmla="*/ 648 h 1065"/>
                <a:gd name="T24" fmla="*/ 291 w 1065"/>
                <a:gd name="T25" fmla="*/ 657 h 1065"/>
                <a:gd name="T26" fmla="*/ 291 w 1065"/>
                <a:gd name="T27" fmla="*/ 657 h 1065"/>
                <a:gd name="T28" fmla="*/ 300 w 1065"/>
                <a:gd name="T29" fmla="*/ 668 h 1065"/>
                <a:gd name="T30" fmla="*/ 376 w 1065"/>
                <a:gd name="T31" fmla="*/ 753 h 1065"/>
                <a:gd name="T32" fmla="*/ 440 w 1065"/>
                <a:gd name="T33" fmla="*/ 788 h 1065"/>
                <a:gd name="T34" fmla="*/ 531 w 1065"/>
                <a:gd name="T35" fmla="*/ 749 h 1065"/>
                <a:gd name="T36" fmla="*/ 695 w 1065"/>
                <a:gd name="T37" fmla="*/ 595 h 1065"/>
                <a:gd name="T38" fmla="*/ 786 w 1065"/>
                <a:gd name="T39" fmla="*/ 457 h 1065"/>
                <a:gd name="T40" fmla="*/ 760 w 1065"/>
                <a:gd name="T41" fmla="*/ 364 h 1065"/>
                <a:gd name="T42" fmla="*/ 671 w 1065"/>
                <a:gd name="T43" fmla="*/ 302 h 1065"/>
                <a:gd name="T44" fmla="*/ 653 w 1065"/>
                <a:gd name="T45" fmla="*/ 295 h 1065"/>
                <a:gd name="T46" fmla="*/ 655 w 1065"/>
                <a:gd name="T47" fmla="*/ 289 h 1065"/>
                <a:gd name="T48" fmla="*/ 649 w 1065"/>
                <a:gd name="T49" fmla="*/ 294 h 1065"/>
                <a:gd name="T50" fmla="*/ 649 w 1065"/>
                <a:gd name="T51" fmla="*/ 207 h 1065"/>
                <a:gd name="T52" fmla="*/ 648 w 1065"/>
                <a:gd name="T53" fmla="*/ 208 h 1065"/>
                <a:gd name="T54" fmla="*/ 828 w 1065"/>
                <a:gd name="T55" fmla="*/ 21 h 1065"/>
                <a:gd name="T56" fmla="*/ 831 w 1065"/>
                <a:gd name="T57" fmla="*/ 28 h 1065"/>
                <a:gd name="T58" fmla="*/ 843 w 1065"/>
                <a:gd name="T59" fmla="*/ 28 h 1065"/>
                <a:gd name="T60" fmla="*/ 888 w 1065"/>
                <a:gd name="T61" fmla="*/ 37 h 1065"/>
                <a:gd name="T62" fmla="*/ 882 w 1065"/>
                <a:gd name="T63" fmla="*/ 45 h 1065"/>
                <a:gd name="T64" fmla="*/ 1002 w 1065"/>
                <a:gd name="T65" fmla="*/ 376 h 1065"/>
                <a:gd name="T66" fmla="*/ 785 w 1065"/>
                <a:gd name="T67" fmla="*/ 783 h 1065"/>
                <a:gd name="T68" fmla="*/ 1063 w 1065"/>
                <a:gd name="T69" fmla="*/ 214 h 1065"/>
                <a:gd name="T70" fmla="*/ 843 w 1065"/>
                <a:gd name="T71" fmla="*/ 0 h 1065"/>
                <a:gd name="T72" fmla="*/ 623 w 1065"/>
                <a:gd name="T73" fmla="*/ 196 h 1065"/>
                <a:gd name="T74" fmla="*/ 646 w 1065"/>
                <a:gd name="T75" fmla="*/ 300 h 1065"/>
                <a:gd name="T76" fmla="*/ 710 w 1065"/>
                <a:gd name="T77" fmla="*/ 364 h 1065"/>
                <a:gd name="T78" fmla="*/ 757 w 1065"/>
                <a:gd name="T79" fmla="*/ 409 h 1065"/>
                <a:gd name="T80" fmla="*/ 751 w 1065"/>
                <a:gd name="T81" fmla="*/ 473 h 1065"/>
                <a:gd name="T82" fmla="*/ 633 w 1065"/>
                <a:gd name="T83" fmla="*/ 619 h 1065"/>
                <a:gd name="T84" fmla="*/ 626 w 1065"/>
                <a:gd name="T85" fmla="*/ 626 h 1065"/>
                <a:gd name="T86" fmla="*/ 499 w 1065"/>
                <a:gd name="T87" fmla="*/ 737 h 1065"/>
                <a:gd name="T88" fmla="*/ 402 w 1065"/>
                <a:gd name="T89" fmla="*/ 755 h 1065"/>
                <a:gd name="T90" fmla="*/ 353 w 1065"/>
                <a:gd name="T91" fmla="*/ 694 h 1065"/>
                <a:gd name="T92" fmla="*/ 309 w 1065"/>
                <a:gd name="T93" fmla="*/ 635 h 1065"/>
                <a:gd name="T94" fmla="*/ 255 w 1065"/>
                <a:gd name="T95" fmla="*/ 609 h 1065"/>
                <a:gd name="T96" fmla="*/ 4 w 1065"/>
                <a:gd name="T97" fmla="*/ 820 h 1065"/>
                <a:gd name="T98" fmla="*/ 23 w 1065"/>
                <a:gd name="T99" fmla="*/ 898 h 1065"/>
                <a:gd name="T100" fmla="*/ 222 w 1065"/>
                <a:gd name="T101" fmla="*/ 1065 h 1065"/>
                <a:gd name="T102" fmla="*/ 386 w 1065"/>
                <a:gd name="T103" fmla="*/ 1029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65" h="1065">
                  <a:moveTo>
                    <a:pt x="774" y="774"/>
                  </a:moveTo>
                  <a:cubicBezTo>
                    <a:pt x="765" y="763"/>
                    <a:pt x="765" y="763"/>
                    <a:pt x="765" y="763"/>
                  </a:cubicBezTo>
                  <a:cubicBezTo>
                    <a:pt x="608" y="900"/>
                    <a:pt x="473" y="968"/>
                    <a:pt x="377" y="1002"/>
                  </a:cubicBezTo>
                  <a:cubicBezTo>
                    <a:pt x="281" y="1036"/>
                    <a:pt x="223" y="1037"/>
                    <a:pt x="222" y="1037"/>
                  </a:cubicBezTo>
                  <a:cubicBezTo>
                    <a:pt x="222" y="1037"/>
                    <a:pt x="222" y="1037"/>
                    <a:pt x="222" y="1037"/>
                  </a:cubicBezTo>
                  <a:cubicBezTo>
                    <a:pt x="222" y="1051"/>
                    <a:pt x="222" y="1051"/>
                    <a:pt x="222" y="1051"/>
                  </a:cubicBezTo>
                  <a:cubicBezTo>
                    <a:pt x="229" y="1039"/>
                    <a:pt x="229" y="1039"/>
                    <a:pt x="229" y="1039"/>
                  </a:cubicBezTo>
                  <a:cubicBezTo>
                    <a:pt x="166" y="998"/>
                    <a:pt x="120" y="958"/>
                    <a:pt x="90" y="929"/>
                  </a:cubicBezTo>
                  <a:cubicBezTo>
                    <a:pt x="75" y="914"/>
                    <a:pt x="64" y="902"/>
                    <a:pt x="56" y="894"/>
                  </a:cubicBezTo>
                  <a:cubicBezTo>
                    <a:pt x="53" y="890"/>
                    <a:pt x="50" y="887"/>
                    <a:pt x="48" y="884"/>
                  </a:cubicBezTo>
                  <a:cubicBezTo>
                    <a:pt x="47" y="883"/>
                    <a:pt x="47" y="882"/>
                    <a:pt x="46" y="882"/>
                  </a:cubicBezTo>
                  <a:cubicBezTo>
                    <a:pt x="46" y="881"/>
                    <a:pt x="46" y="881"/>
                    <a:pt x="46" y="881"/>
                  </a:cubicBezTo>
                  <a:cubicBezTo>
                    <a:pt x="46" y="881"/>
                    <a:pt x="46" y="881"/>
                    <a:pt x="46" y="881"/>
                  </a:cubicBezTo>
                  <a:cubicBezTo>
                    <a:pt x="46" y="881"/>
                    <a:pt x="46" y="881"/>
                    <a:pt x="46" y="881"/>
                  </a:cubicBezTo>
                  <a:cubicBezTo>
                    <a:pt x="42" y="884"/>
                    <a:pt x="42" y="884"/>
                    <a:pt x="42" y="884"/>
                  </a:cubicBezTo>
                  <a:cubicBezTo>
                    <a:pt x="46" y="881"/>
                    <a:pt x="46" y="881"/>
                    <a:pt x="46" y="881"/>
                  </a:cubicBezTo>
                  <a:cubicBezTo>
                    <a:pt x="46" y="881"/>
                    <a:pt x="46" y="881"/>
                    <a:pt x="46" y="881"/>
                  </a:cubicBezTo>
                  <a:cubicBezTo>
                    <a:pt x="42" y="884"/>
                    <a:pt x="42" y="884"/>
                    <a:pt x="42" y="884"/>
                  </a:cubicBezTo>
                  <a:cubicBezTo>
                    <a:pt x="46" y="881"/>
                    <a:pt x="46" y="881"/>
                    <a:pt x="46" y="881"/>
                  </a:cubicBezTo>
                  <a:cubicBezTo>
                    <a:pt x="45" y="881"/>
                    <a:pt x="45" y="881"/>
                    <a:pt x="45" y="881"/>
                  </a:cubicBezTo>
                  <a:cubicBezTo>
                    <a:pt x="45" y="880"/>
                    <a:pt x="45" y="880"/>
                    <a:pt x="45" y="880"/>
                  </a:cubicBezTo>
                  <a:cubicBezTo>
                    <a:pt x="38" y="872"/>
                    <a:pt x="34" y="865"/>
                    <a:pt x="31" y="859"/>
                  </a:cubicBezTo>
                  <a:cubicBezTo>
                    <a:pt x="29" y="853"/>
                    <a:pt x="28" y="847"/>
                    <a:pt x="28" y="843"/>
                  </a:cubicBezTo>
                  <a:cubicBezTo>
                    <a:pt x="28" y="839"/>
                    <a:pt x="29" y="836"/>
                    <a:pt x="29" y="834"/>
                  </a:cubicBezTo>
                  <a:cubicBezTo>
                    <a:pt x="29" y="833"/>
                    <a:pt x="30" y="832"/>
                    <a:pt x="30" y="832"/>
                  </a:cubicBezTo>
                  <a:cubicBezTo>
                    <a:pt x="30" y="831"/>
                    <a:pt x="30" y="831"/>
                    <a:pt x="30" y="831"/>
                  </a:cubicBezTo>
                  <a:cubicBezTo>
                    <a:pt x="28" y="831"/>
                    <a:pt x="28" y="831"/>
                    <a:pt x="28" y="831"/>
                  </a:cubicBezTo>
                  <a:cubicBezTo>
                    <a:pt x="30" y="831"/>
                    <a:pt x="30" y="831"/>
                    <a:pt x="30" y="831"/>
                  </a:cubicBezTo>
                  <a:cubicBezTo>
                    <a:pt x="30" y="831"/>
                    <a:pt x="30" y="831"/>
                    <a:pt x="30" y="831"/>
                  </a:cubicBezTo>
                  <a:cubicBezTo>
                    <a:pt x="28" y="831"/>
                    <a:pt x="28" y="831"/>
                    <a:pt x="28" y="831"/>
                  </a:cubicBezTo>
                  <a:cubicBezTo>
                    <a:pt x="30" y="831"/>
                    <a:pt x="30" y="831"/>
                    <a:pt x="30" y="831"/>
                  </a:cubicBezTo>
                  <a:cubicBezTo>
                    <a:pt x="21" y="828"/>
                    <a:pt x="21" y="828"/>
                    <a:pt x="21" y="828"/>
                  </a:cubicBezTo>
                  <a:cubicBezTo>
                    <a:pt x="30" y="832"/>
                    <a:pt x="30" y="832"/>
                    <a:pt x="30" y="832"/>
                  </a:cubicBezTo>
                  <a:cubicBezTo>
                    <a:pt x="30" y="831"/>
                    <a:pt x="30" y="831"/>
                    <a:pt x="30" y="831"/>
                  </a:cubicBezTo>
                  <a:cubicBezTo>
                    <a:pt x="21" y="828"/>
                    <a:pt x="21" y="828"/>
                    <a:pt x="21" y="828"/>
                  </a:cubicBezTo>
                  <a:cubicBezTo>
                    <a:pt x="30" y="832"/>
                    <a:pt x="30" y="832"/>
                    <a:pt x="30" y="832"/>
                  </a:cubicBezTo>
                  <a:cubicBezTo>
                    <a:pt x="55" y="774"/>
                    <a:pt x="100" y="727"/>
                    <a:pt x="138" y="696"/>
                  </a:cubicBezTo>
                  <a:cubicBezTo>
                    <a:pt x="158" y="680"/>
                    <a:pt x="175" y="668"/>
                    <a:pt x="188" y="660"/>
                  </a:cubicBezTo>
                  <a:cubicBezTo>
                    <a:pt x="194" y="656"/>
                    <a:pt x="200" y="653"/>
                    <a:pt x="203" y="651"/>
                  </a:cubicBezTo>
                  <a:cubicBezTo>
                    <a:pt x="205" y="650"/>
                    <a:pt x="206" y="649"/>
                    <a:pt x="207" y="649"/>
                  </a:cubicBezTo>
                  <a:cubicBezTo>
                    <a:pt x="208" y="648"/>
                    <a:pt x="208" y="648"/>
                    <a:pt x="208" y="648"/>
                  </a:cubicBezTo>
                  <a:cubicBezTo>
                    <a:pt x="208" y="648"/>
                    <a:pt x="208" y="648"/>
                    <a:pt x="208" y="648"/>
                  </a:cubicBezTo>
                  <a:cubicBezTo>
                    <a:pt x="208" y="648"/>
                    <a:pt x="208" y="648"/>
                    <a:pt x="208" y="648"/>
                  </a:cubicBezTo>
                  <a:cubicBezTo>
                    <a:pt x="208" y="647"/>
                    <a:pt x="208" y="647"/>
                    <a:pt x="208" y="647"/>
                  </a:cubicBezTo>
                  <a:cubicBezTo>
                    <a:pt x="208" y="648"/>
                    <a:pt x="208" y="648"/>
                    <a:pt x="208" y="648"/>
                  </a:cubicBezTo>
                  <a:cubicBezTo>
                    <a:pt x="208" y="648"/>
                    <a:pt x="208" y="648"/>
                    <a:pt x="208" y="648"/>
                  </a:cubicBezTo>
                  <a:cubicBezTo>
                    <a:pt x="208" y="647"/>
                    <a:pt x="208" y="647"/>
                    <a:pt x="208" y="647"/>
                  </a:cubicBezTo>
                  <a:cubicBezTo>
                    <a:pt x="208" y="648"/>
                    <a:pt x="208" y="648"/>
                    <a:pt x="208" y="648"/>
                  </a:cubicBezTo>
                  <a:cubicBezTo>
                    <a:pt x="202" y="636"/>
                    <a:pt x="202" y="636"/>
                    <a:pt x="202" y="636"/>
                  </a:cubicBezTo>
                  <a:cubicBezTo>
                    <a:pt x="207" y="648"/>
                    <a:pt x="207" y="648"/>
                    <a:pt x="207" y="648"/>
                  </a:cubicBezTo>
                  <a:cubicBezTo>
                    <a:pt x="228" y="640"/>
                    <a:pt x="243" y="637"/>
                    <a:pt x="255" y="637"/>
                  </a:cubicBezTo>
                  <a:cubicBezTo>
                    <a:pt x="262" y="637"/>
                    <a:pt x="268" y="638"/>
                    <a:pt x="272" y="640"/>
                  </a:cubicBezTo>
                  <a:cubicBezTo>
                    <a:pt x="278" y="642"/>
                    <a:pt x="282" y="645"/>
                    <a:pt x="285" y="648"/>
                  </a:cubicBezTo>
                  <a:cubicBezTo>
                    <a:pt x="286" y="649"/>
                    <a:pt x="287" y="651"/>
                    <a:pt x="287" y="651"/>
                  </a:cubicBezTo>
                  <a:cubicBezTo>
                    <a:pt x="287" y="652"/>
                    <a:pt x="287" y="652"/>
                    <a:pt x="287" y="652"/>
                  </a:cubicBezTo>
                  <a:cubicBezTo>
                    <a:pt x="287" y="652"/>
                    <a:pt x="287" y="652"/>
                    <a:pt x="287" y="652"/>
                  </a:cubicBezTo>
                  <a:cubicBezTo>
                    <a:pt x="295" y="648"/>
                    <a:pt x="295" y="648"/>
                    <a:pt x="295" y="648"/>
                  </a:cubicBezTo>
                  <a:cubicBezTo>
                    <a:pt x="287" y="652"/>
                    <a:pt x="287" y="652"/>
                    <a:pt x="287" y="652"/>
                  </a:cubicBezTo>
                  <a:cubicBezTo>
                    <a:pt x="287" y="652"/>
                    <a:pt x="287" y="652"/>
                    <a:pt x="287" y="652"/>
                  </a:cubicBezTo>
                  <a:cubicBezTo>
                    <a:pt x="295" y="648"/>
                    <a:pt x="295" y="648"/>
                    <a:pt x="295" y="648"/>
                  </a:cubicBezTo>
                  <a:cubicBezTo>
                    <a:pt x="287" y="652"/>
                    <a:pt x="287" y="652"/>
                    <a:pt x="287" y="652"/>
                  </a:cubicBezTo>
                  <a:cubicBezTo>
                    <a:pt x="289" y="655"/>
                    <a:pt x="289" y="655"/>
                    <a:pt x="289" y="655"/>
                  </a:cubicBezTo>
                  <a:cubicBezTo>
                    <a:pt x="292" y="657"/>
                    <a:pt x="292" y="657"/>
                    <a:pt x="292" y="657"/>
                  </a:cubicBezTo>
                  <a:cubicBezTo>
                    <a:pt x="295" y="653"/>
                    <a:pt x="295" y="653"/>
                    <a:pt x="295" y="653"/>
                  </a:cubicBezTo>
                  <a:cubicBezTo>
                    <a:pt x="291" y="657"/>
                    <a:pt x="291" y="657"/>
                    <a:pt x="291" y="657"/>
                  </a:cubicBezTo>
                  <a:cubicBezTo>
                    <a:pt x="292" y="657"/>
                    <a:pt x="292" y="657"/>
                    <a:pt x="292" y="657"/>
                  </a:cubicBezTo>
                  <a:cubicBezTo>
                    <a:pt x="295" y="653"/>
                    <a:pt x="295" y="653"/>
                    <a:pt x="295" y="653"/>
                  </a:cubicBezTo>
                  <a:cubicBezTo>
                    <a:pt x="291" y="657"/>
                    <a:pt x="291" y="657"/>
                    <a:pt x="291" y="657"/>
                  </a:cubicBezTo>
                  <a:cubicBezTo>
                    <a:pt x="292" y="657"/>
                    <a:pt x="292" y="657"/>
                    <a:pt x="292" y="657"/>
                  </a:cubicBezTo>
                  <a:cubicBezTo>
                    <a:pt x="291" y="657"/>
                    <a:pt x="291" y="657"/>
                    <a:pt x="291" y="657"/>
                  </a:cubicBezTo>
                  <a:cubicBezTo>
                    <a:pt x="291" y="657"/>
                    <a:pt x="291" y="657"/>
                    <a:pt x="291" y="657"/>
                  </a:cubicBezTo>
                  <a:cubicBezTo>
                    <a:pt x="292" y="657"/>
                    <a:pt x="292" y="657"/>
                    <a:pt x="292" y="657"/>
                  </a:cubicBezTo>
                  <a:cubicBezTo>
                    <a:pt x="291" y="657"/>
                    <a:pt x="291" y="657"/>
                    <a:pt x="291" y="657"/>
                  </a:cubicBezTo>
                  <a:cubicBezTo>
                    <a:pt x="291" y="657"/>
                    <a:pt x="292" y="658"/>
                    <a:pt x="293" y="659"/>
                  </a:cubicBezTo>
                  <a:cubicBezTo>
                    <a:pt x="295" y="661"/>
                    <a:pt x="297" y="664"/>
                    <a:pt x="300" y="668"/>
                  </a:cubicBezTo>
                  <a:cubicBezTo>
                    <a:pt x="311" y="682"/>
                    <a:pt x="327" y="706"/>
                    <a:pt x="340" y="725"/>
                  </a:cubicBezTo>
                  <a:cubicBezTo>
                    <a:pt x="347" y="735"/>
                    <a:pt x="353" y="744"/>
                    <a:pt x="357" y="750"/>
                  </a:cubicBezTo>
                  <a:cubicBezTo>
                    <a:pt x="359" y="753"/>
                    <a:pt x="361" y="756"/>
                    <a:pt x="362" y="758"/>
                  </a:cubicBezTo>
                  <a:cubicBezTo>
                    <a:pt x="364" y="759"/>
                    <a:pt x="364" y="760"/>
                    <a:pt x="364" y="760"/>
                  </a:cubicBezTo>
                  <a:cubicBezTo>
                    <a:pt x="376" y="753"/>
                    <a:pt x="376" y="753"/>
                    <a:pt x="376" y="753"/>
                  </a:cubicBezTo>
                  <a:cubicBezTo>
                    <a:pt x="364" y="760"/>
                    <a:pt x="364" y="760"/>
                    <a:pt x="364" y="760"/>
                  </a:cubicBezTo>
                  <a:cubicBezTo>
                    <a:pt x="367" y="765"/>
                    <a:pt x="371" y="769"/>
                    <a:pt x="376" y="773"/>
                  </a:cubicBezTo>
                  <a:cubicBezTo>
                    <a:pt x="383" y="778"/>
                    <a:pt x="392" y="781"/>
                    <a:pt x="401" y="784"/>
                  </a:cubicBezTo>
                  <a:cubicBezTo>
                    <a:pt x="411" y="787"/>
                    <a:pt x="421" y="788"/>
                    <a:pt x="431" y="788"/>
                  </a:cubicBezTo>
                  <a:cubicBezTo>
                    <a:pt x="434" y="788"/>
                    <a:pt x="437" y="788"/>
                    <a:pt x="440" y="788"/>
                  </a:cubicBezTo>
                  <a:cubicBezTo>
                    <a:pt x="447" y="787"/>
                    <a:pt x="452" y="787"/>
                    <a:pt x="457" y="786"/>
                  </a:cubicBezTo>
                  <a:cubicBezTo>
                    <a:pt x="461" y="785"/>
                    <a:pt x="465" y="784"/>
                    <a:pt x="469" y="783"/>
                  </a:cubicBezTo>
                  <a:cubicBezTo>
                    <a:pt x="474" y="781"/>
                    <a:pt x="480" y="779"/>
                    <a:pt x="486" y="775"/>
                  </a:cubicBezTo>
                  <a:cubicBezTo>
                    <a:pt x="493" y="772"/>
                    <a:pt x="501" y="767"/>
                    <a:pt x="512" y="761"/>
                  </a:cubicBezTo>
                  <a:cubicBezTo>
                    <a:pt x="518" y="758"/>
                    <a:pt x="525" y="754"/>
                    <a:pt x="531" y="749"/>
                  </a:cubicBezTo>
                  <a:cubicBezTo>
                    <a:pt x="543" y="741"/>
                    <a:pt x="556" y="730"/>
                    <a:pt x="568" y="719"/>
                  </a:cubicBezTo>
                  <a:cubicBezTo>
                    <a:pt x="607" y="685"/>
                    <a:pt x="646" y="646"/>
                    <a:pt x="646" y="645"/>
                  </a:cubicBezTo>
                  <a:cubicBezTo>
                    <a:pt x="636" y="636"/>
                    <a:pt x="636" y="636"/>
                    <a:pt x="636" y="636"/>
                  </a:cubicBezTo>
                  <a:cubicBezTo>
                    <a:pt x="646" y="646"/>
                    <a:pt x="646" y="646"/>
                    <a:pt x="646" y="646"/>
                  </a:cubicBezTo>
                  <a:cubicBezTo>
                    <a:pt x="646" y="646"/>
                    <a:pt x="669" y="623"/>
                    <a:pt x="695" y="595"/>
                  </a:cubicBezTo>
                  <a:cubicBezTo>
                    <a:pt x="707" y="581"/>
                    <a:pt x="721" y="566"/>
                    <a:pt x="733" y="552"/>
                  </a:cubicBezTo>
                  <a:cubicBezTo>
                    <a:pt x="739" y="545"/>
                    <a:pt x="744" y="538"/>
                    <a:pt x="749" y="531"/>
                  </a:cubicBezTo>
                  <a:cubicBezTo>
                    <a:pt x="754" y="524"/>
                    <a:pt x="758" y="518"/>
                    <a:pt x="761" y="512"/>
                  </a:cubicBezTo>
                  <a:cubicBezTo>
                    <a:pt x="772" y="492"/>
                    <a:pt x="778" y="482"/>
                    <a:pt x="782" y="472"/>
                  </a:cubicBezTo>
                  <a:cubicBezTo>
                    <a:pt x="784" y="467"/>
                    <a:pt x="785" y="462"/>
                    <a:pt x="786" y="457"/>
                  </a:cubicBezTo>
                  <a:cubicBezTo>
                    <a:pt x="787" y="452"/>
                    <a:pt x="787" y="447"/>
                    <a:pt x="788" y="440"/>
                  </a:cubicBezTo>
                  <a:cubicBezTo>
                    <a:pt x="788" y="437"/>
                    <a:pt x="788" y="434"/>
                    <a:pt x="788" y="431"/>
                  </a:cubicBezTo>
                  <a:cubicBezTo>
                    <a:pt x="788" y="417"/>
                    <a:pt x="786" y="404"/>
                    <a:pt x="781" y="392"/>
                  </a:cubicBezTo>
                  <a:cubicBezTo>
                    <a:pt x="779" y="386"/>
                    <a:pt x="776" y="381"/>
                    <a:pt x="773" y="376"/>
                  </a:cubicBezTo>
                  <a:cubicBezTo>
                    <a:pt x="769" y="371"/>
                    <a:pt x="765" y="367"/>
                    <a:pt x="760" y="364"/>
                  </a:cubicBezTo>
                  <a:cubicBezTo>
                    <a:pt x="753" y="376"/>
                    <a:pt x="753" y="376"/>
                    <a:pt x="753" y="376"/>
                  </a:cubicBezTo>
                  <a:cubicBezTo>
                    <a:pt x="761" y="364"/>
                    <a:pt x="761" y="364"/>
                    <a:pt x="761" y="364"/>
                  </a:cubicBezTo>
                  <a:cubicBezTo>
                    <a:pt x="761" y="364"/>
                    <a:pt x="759" y="363"/>
                    <a:pt x="756" y="361"/>
                  </a:cubicBezTo>
                  <a:cubicBezTo>
                    <a:pt x="747" y="355"/>
                    <a:pt x="723" y="339"/>
                    <a:pt x="701" y="323"/>
                  </a:cubicBezTo>
                  <a:cubicBezTo>
                    <a:pt x="690" y="315"/>
                    <a:pt x="679" y="308"/>
                    <a:pt x="671" y="302"/>
                  </a:cubicBezTo>
                  <a:cubicBezTo>
                    <a:pt x="667" y="299"/>
                    <a:pt x="663" y="296"/>
                    <a:pt x="661" y="294"/>
                  </a:cubicBezTo>
                  <a:cubicBezTo>
                    <a:pt x="659" y="293"/>
                    <a:pt x="658" y="292"/>
                    <a:pt x="658" y="292"/>
                  </a:cubicBezTo>
                  <a:cubicBezTo>
                    <a:pt x="657" y="291"/>
                    <a:pt x="657" y="291"/>
                    <a:pt x="657" y="291"/>
                  </a:cubicBezTo>
                  <a:cubicBezTo>
                    <a:pt x="657" y="291"/>
                    <a:pt x="657" y="291"/>
                    <a:pt x="657" y="291"/>
                  </a:cubicBezTo>
                  <a:cubicBezTo>
                    <a:pt x="653" y="295"/>
                    <a:pt x="653" y="295"/>
                    <a:pt x="653" y="295"/>
                  </a:cubicBezTo>
                  <a:cubicBezTo>
                    <a:pt x="657" y="291"/>
                    <a:pt x="657" y="291"/>
                    <a:pt x="657" y="291"/>
                  </a:cubicBezTo>
                  <a:cubicBezTo>
                    <a:pt x="657" y="291"/>
                    <a:pt x="657" y="291"/>
                    <a:pt x="657" y="291"/>
                  </a:cubicBezTo>
                  <a:cubicBezTo>
                    <a:pt x="653" y="295"/>
                    <a:pt x="653" y="295"/>
                    <a:pt x="653" y="295"/>
                  </a:cubicBezTo>
                  <a:cubicBezTo>
                    <a:pt x="657" y="291"/>
                    <a:pt x="657" y="291"/>
                    <a:pt x="657" y="291"/>
                  </a:cubicBezTo>
                  <a:cubicBezTo>
                    <a:pt x="655" y="289"/>
                    <a:pt x="655" y="289"/>
                    <a:pt x="655" y="289"/>
                  </a:cubicBezTo>
                  <a:cubicBezTo>
                    <a:pt x="652" y="287"/>
                    <a:pt x="652" y="287"/>
                    <a:pt x="652" y="287"/>
                  </a:cubicBezTo>
                  <a:cubicBezTo>
                    <a:pt x="649" y="294"/>
                    <a:pt x="649" y="294"/>
                    <a:pt x="649" y="294"/>
                  </a:cubicBezTo>
                  <a:cubicBezTo>
                    <a:pt x="652" y="287"/>
                    <a:pt x="652" y="287"/>
                    <a:pt x="652" y="287"/>
                  </a:cubicBezTo>
                  <a:cubicBezTo>
                    <a:pt x="652" y="287"/>
                    <a:pt x="652" y="287"/>
                    <a:pt x="652" y="287"/>
                  </a:cubicBezTo>
                  <a:cubicBezTo>
                    <a:pt x="649" y="294"/>
                    <a:pt x="649" y="294"/>
                    <a:pt x="649" y="294"/>
                  </a:cubicBezTo>
                  <a:cubicBezTo>
                    <a:pt x="652" y="287"/>
                    <a:pt x="652" y="287"/>
                    <a:pt x="652" y="287"/>
                  </a:cubicBezTo>
                  <a:cubicBezTo>
                    <a:pt x="652" y="287"/>
                    <a:pt x="652" y="287"/>
                    <a:pt x="652" y="287"/>
                  </a:cubicBezTo>
                  <a:cubicBezTo>
                    <a:pt x="651" y="287"/>
                    <a:pt x="647" y="285"/>
                    <a:pt x="644" y="280"/>
                  </a:cubicBezTo>
                  <a:cubicBezTo>
                    <a:pt x="641" y="275"/>
                    <a:pt x="637" y="267"/>
                    <a:pt x="637" y="254"/>
                  </a:cubicBezTo>
                  <a:cubicBezTo>
                    <a:pt x="637" y="243"/>
                    <a:pt x="640" y="228"/>
                    <a:pt x="649" y="207"/>
                  </a:cubicBezTo>
                  <a:cubicBezTo>
                    <a:pt x="636" y="202"/>
                    <a:pt x="636" y="202"/>
                    <a:pt x="636" y="202"/>
                  </a:cubicBezTo>
                  <a:cubicBezTo>
                    <a:pt x="648" y="208"/>
                    <a:pt x="648" y="208"/>
                    <a:pt x="648" y="208"/>
                  </a:cubicBezTo>
                  <a:cubicBezTo>
                    <a:pt x="647" y="207"/>
                    <a:pt x="647" y="207"/>
                    <a:pt x="647" y="207"/>
                  </a:cubicBezTo>
                  <a:cubicBezTo>
                    <a:pt x="648" y="208"/>
                    <a:pt x="648" y="208"/>
                    <a:pt x="648" y="208"/>
                  </a:cubicBezTo>
                  <a:cubicBezTo>
                    <a:pt x="648" y="208"/>
                    <a:pt x="648" y="208"/>
                    <a:pt x="648" y="208"/>
                  </a:cubicBezTo>
                  <a:cubicBezTo>
                    <a:pt x="647" y="207"/>
                    <a:pt x="647" y="207"/>
                    <a:pt x="647" y="207"/>
                  </a:cubicBezTo>
                  <a:cubicBezTo>
                    <a:pt x="648" y="208"/>
                    <a:pt x="648" y="208"/>
                    <a:pt x="648" y="208"/>
                  </a:cubicBezTo>
                  <a:cubicBezTo>
                    <a:pt x="649" y="208"/>
                    <a:pt x="665" y="175"/>
                    <a:pt x="697" y="137"/>
                  </a:cubicBezTo>
                  <a:cubicBezTo>
                    <a:pt x="728" y="99"/>
                    <a:pt x="774" y="55"/>
                    <a:pt x="832" y="29"/>
                  </a:cubicBezTo>
                  <a:cubicBezTo>
                    <a:pt x="828" y="21"/>
                    <a:pt x="828" y="21"/>
                    <a:pt x="828" y="21"/>
                  </a:cubicBezTo>
                  <a:cubicBezTo>
                    <a:pt x="832" y="29"/>
                    <a:pt x="832" y="29"/>
                    <a:pt x="832" y="29"/>
                  </a:cubicBezTo>
                  <a:cubicBezTo>
                    <a:pt x="832" y="29"/>
                    <a:pt x="832" y="29"/>
                    <a:pt x="832" y="29"/>
                  </a:cubicBezTo>
                  <a:cubicBezTo>
                    <a:pt x="828" y="21"/>
                    <a:pt x="828" y="21"/>
                    <a:pt x="828" y="21"/>
                  </a:cubicBezTo>
                  <a:cubicBezTo>
                    <a:pt x="832" y="29"/>
                    <a:pt x="832" y="29"/>
                    <a:pt x="832" y="29"/>
                  </a:cubicBezTo>
                  <a:cubicBezTo>
                    <a:pt x="831" y="28"/>
                    <a:pt x="831" y="28"/>
                    <a:pt x="831" y="28"/>
                  </a:cubicBezTo>
                  <a:cubicBezTo>
                    <a:pt x="832" y="30"/>
                    <a:pt x="832" y="30"/>
                    <a:pt x="832" y="30"/>
                  </a:cubicBezTo>
                  <a:cubicBezTo>
                    <a:pt x="832" y="29"/>
                    <a:pt x="832" y="29"/>
                    <a:pt x="832" y="29"/>
                  </a:cubicBezTo>
                  <a:cubicBezTo>
                    <a:pt x="831" y="28"/>
                    <a:pt x="831" y="28"/>
                    <a:pt x="831" y="28"/>
                  </a:cubicBezTo>
                  <a:cubicBezTo>
                    <a:pt x="832" y="30"/>
                    <a:pt x="832" y="30"/>
                    <a:pt x="832" y="30"/>
                  </a:cubicBezTo>
                  <a:cubicBezTo>
                    <a:pt x="832" y="29"/>
                    <a:pt x="836" y="28"/>
                    <a:pt x="843" y="28"/>
                  </a:cubicBezTo>
                  <a:cubicBezTo>
                    <a:pt x="847" y="28"/>
                    <a:pt x="853" y="28"/>
                    <a:pt x="859" y="31"/>
                  </a:cubicBezTo>
                  <a:cubicBezTo>
                    <a:pt x="866" y="33"/>
                    <a:pt x="873" y="37"/>
                    <a:pt x="881" y="45"/>
                  </a:cubicBezTo>
                  <a:cubicBezTo>
                    <a:pt x="881" y="45"/>
                    <a:pt x="881" y="45"/>
                    <a:pt x="881" y="45"/>
                  </a:cubicBezTo>
                  <a:cubicBezTo>
                    <a:pt x="882" y="45"/>
                    <a:pt x="882" y="45"/>
                    <a:pt x="882" y="45"/>
                  </a:cubicBezTo>
                  <a:cubicBezTo>
                    <a:pt x="888" y="37"/>
                    <a:pt x="888" y="37"/>
                    <a:pt x="888" y="37"/>
                  </a:cubicBezTo>
                  <a:cubicBezTo>
                    <a:pt x="882" y="45"/>
                    <a:pt x="882" y="45"/>
                    <a:pt x="882" y="45"/>
                  </a:cubicBezTo>
                  <a:cubicBezTo>
                    <a:pt x="882" y="45"/>
                    <a:pt x="882" y="45"/>
                    <a:pt x="882" y="45"/>
                  </a:cubicBezTo>
                  <a:cubicBezTo>
                    <a:pt x="888" y="37"/>
                    <a:pt x="888" y="37"/>
                    <a:pt x="888" y="37"/>
                  </a:cubicBezTo>
                  <a:cubicBezTo>
                    <a:pt x="882" y="45"/>
                    <a:pt x="882" y="45"/>
                    <a:pt x="882" y="45"/>
                  </a:cubicBezTo>
                  <a:cubicBezTo>
                    <a:pt x="882" y="45"/>
                    <a:pt x="882" y="45"/>
                    <a:pt x="882" y="45"/>
                  </a:cubicBezTo>
                  <a:cubicBezTo>
                    <a:pt x="886" y="49"/>
                    <a:pt x="959" y="107"/>
                    <a:pt x="1039" y="229"/>
                  </a:cubicBezTo>
                  <a:cubicBezTo>
                    <a:pt x="1051" y="221"/>
                    <a:pt x="1051" y="221"/>
                    <a:pt x="1051" y="221"/>
                  </a:cubicBezTo>
                  <a:cubicBezTo>
                    <a:pt x="1037" y="221"/>
                    <a:pt x="1037" y="221"/>
                    <a:pt x="1037" y="221"/>
                  </a:cubicBezTo>
                  <a:cubicBezTo>
                    <a:pt x="1037" y="222"/>
                    <a:pt x="1037" y="222"/>
                    <a:pt x="1037" y="222"/>
                  </a:cubicBezTo>
                  <a:cubicBezTo>
                    <a:pt x="1037" y="223"/>
                    <a:pt x="1037" y="280"/>
                    <a:pt x="1002" y="376"/>
                  </a:cubicBezTo>
                  <a:cubicBezTo>
                    <a:pt x="968" y="473"/>
                    <a:pt x="900" y="608"/>
                    <a:pt x="764" y="765"/>
                  </a:cubicBezTo>
                  <a:cubicBezTo>
                    <a:pt x="774" y="774"/>
                    <a:pt x="774" y="774"/>
                    <a:pt x="774" y="774"/>
                  </a:cubicBezTo>
                  <a:cubicBezTo>
                    <a:pt x="765" y="763"/>
                    <a:pt x="765" y="763"/>
                    <a:pt x="765" y="763"/>
                  </a:cubicBezTo>
                  <a:cubicBezTo>
                    <a:pt x="774" y="774"/>
                    <a:pt x="774" y="774"/>
                    <a:pt x="774" y="774"/>
                  </a:cubicBezTo>
                  <a:cubicBezTo>
                    <a:pt x="785" y="783"/>
                    <a:pt x="785" y="783"/>
                    <a:pt x="785" y="783"/>
                  </a:cubicBezTo>
                  <a:cubicBezTo>
                    <a:pt x="923" y="623"/>
                    <a:pt x="993" y="485"/>
                    <a:pt x="1029" y="386"/>
                  </a:cubicBezTo>
                  <a:cubicBezTo>
                    <a:pt x="1064" y="286"/>
                    <a:pt x="1065" y="226"/>
                    <a:pt x="1065" y="222"/>
                  </a:cubicBezTo>
                  <a:cubicBezTo>
                    <a:pt x="1065" y="221"/>
                    <a:pt x="1065" y="221"/>
                    <a:pt x="1065" y="221"/>
                  </a:cubicBezTo>
                  <a:cubicBezTo>
                    <a:pt x="1065" y="217"/>
                    <a:pt x="1065" y="217"/>
                    <a:pt x="1065" y="217"/>
                  </a:cubicBezTo>
                  <a:cubicBezTo>
                    <a:pt x="1063" y="214"/>
                    <a:pt x="1063" y="214"/>
                    <a:pt x="1063" y="214"/>
                  </a:cubicBezTo>
                  <a:cubicBezTo>
                    <a:pt x="978" y="84"/>
                    <a:pt x="900" y="24"/>
                    <a:pt x="899" y="23"/>
                  </a:cubicBezTo>
                  <a:cubicBezTo>
                    <a:pt x="890" y="34"/>
                    <a:pt x="890" y="34"/>
                    <a:pt x="890" y="34"/>
                  </a:cubicBezTo>
                  <a:cubicBezTo>
                    <a:pt x="900" y="24"/>
                    <a:pt x="900" y="24"/>
                    <a:pt x="900" y="24"/>
                  </a:cubicBezTo>
                  <a:cubicBezTo>
                    <a:pt x="889" y="14"/>
                    <a:pt x="879" y="8"/>
                    <a:pt x="869" y="5"/>
                  </a:cubicBezTo>
                  <a:cubicBezTo>
                    <a:pt x="859" y="1"/>
                    <a:pt x="850" y="0"/>
                    <a:pt x="843" y="0"/>
                  </a:cubicBezTo>
                  <a:cubicBezTo>
                    <a:pt x="830" y="0"/>
                    <a:pt x="822" y="3"/>
                    <a:pt x="821" y="4"/>
                  </a:cubicBezTo>
                  <a:cubicBezTo>
                    <a:pt x="757" y="32"/>
                    <a:pt x="708" y="80"/>
                    <a:pt x="675" y="120"/>
                  </a:cubicBezTo>
                  <a:cubicBezTo>
                    <a:pt x="641" y="161"/>
                    <a:pt x="624" y="195"/>
                    <a:pt x="623" y="195"/>
                  </a:cubicBezTo>
                  <a:cubicBezTo>
                    <a:pt x="623" y="196"/>
                    <a:pt x="623" y="196"/>
                    <a:pt x="623" y="196"/>
                  </a:cubicBezTo>
                  <a:cubicBezTo>
                    <a:pt x="623" y="196"/>
                    <a:pt x="623" y="196"/>
                    <a:pt x="623" y="196"/>
                  </a:cubicBezTo>
                  <a:cubicBezTo>
                    <a:pt x="613" y="219"/>
                    <a:pt x="609" y="238"/>
                    <a:pt x="609" y="254"/>
                  </a:cubicBezTo>
                  <a:cubicBezTo>
                    <a:pt x="609" y="265"/>
                    <a:pt x="611" y="274"/>
                    <a:pt x="614" y="281"/>
                  </a:cubicBezTo>
                  <a:cubicBezTo>
                    <a:pt x="618" y="293"/>
                    <a:pt x="624" y="301"/>
                    <a:pt x="630" y="305"/>
                  </a:cubicBezTo>
                  <a:cubicBezTo>
                    <a:pt x="635" y="310"/>
                    <a:pt x="640" y="312"/>
                    <a:pt x="641" y="313"/>
                  </a:cubicBezTo>
                  <a:cubicBezTo>
                    <a:pt x="646" y="300"/>
                    <a:pt x="646" y="300"/>
                    <a:pt x="646" y="300"/>
                  </a:cubicBezTo>
                  <a:cubicBezTo>
                    <a:pt x="635" y="308"/>
                    <a:pt x="635" y="308"/>
                    <a:pt x="635" y="308"/>
                  </a:cubicBezTo>
                  <a:cubicBezTo>
                    <a:pt x="636" y="310"/>
                    <a:pt x="637" y="310"/>
                    <a:pt x="637" y="311"/>
                  </a:cubicBezTo>
                  <a:cubicBezTo>
                    <a:pt x="639" y="312"/>
                    <a:pt x="640" y="313"/>
                    <a:pt x="642" y="315"/>
                  </a:cubicBezTo>
                  <a:cubicBezTo>
                    <a:pt x="644" y="317"/>
                    <a:pt x="648" y="320"/>
                    <a:pt x="652" y="323"/>
                  </a:cubicBezTo>
                  <a:cubicBezTo>
                    <a:pt x="668" y="334"/>
                    <a:pt x="691" y="350"/>
                    <a:pt x="710" y="364"/>
                  </a:cubicBezTo>
                  <a:cubicBezTo>
                    <a:pt x="729" y="377"/>
                    <a:pt x="745" y="387"/>
                    <a:pt x="745" y="387"/>
                  </a:cubicBezTo>
                  <a:cubicBezTo>
                    <a:pt x="745" y="387"/>
                    <a:pt x="745" y="387"/>
                    <a:pt x="745" y="387"/>
                  </a:cubicBezTo>
                  <a:cubicBezTo>
                    <a:pt x="745" y="387"/>
                    <a:pt x="745" y="387"/>
                    <a:pt x="745" y="387"/>
                  </a:cubicBezTo>
                  <a:cubicBezTo>
                    <a:pt x="747" y="388"/>
                    <a:pt x="748" y="390"/>
                    <a:pt x="750" y="392"/>
                  </a:cubicBezTo>
                  <a:cubicBezTo>
                    <a:pt x="753" y="396"/>
                    <a:pt x="756" y="402"/>
                    <a:pt x="757" y="409"/>
                  </a:cubicBezTo>
                  <a:cubicBezTo>
                    <a:pt x="759" y="415"/>
                    <a:pt x="760" y="423"/>
                    <a:pt x="760" y="431"/>
                  </a:cubicBezTo>
                  <a:cubicBezTo>
                    <a:pt x="760" y="433"/>
                    <a:pt x="760" y="435"/>
                    <a:pt x="760" y="438"/>
                  </a:cubicBezTo>
                  <a:cubicBezTo>
                    <a:pt x="760" y="444"/>
                    <a:pt x="759" y="449"/>
                    <a:pt x="759" y="453"/>
                  </a:cubicBezTo>
                  <a:cubicBezTo>
                    <a:pt x="758" y="455"/>
                    <a:pt x="758" y="457"/>
                    <a:pt x="757" y="460"/>
                  </a:cubicBezTo>
                  <a:cubicBezTo>
                    <a:pt x="756" y="463"/>
                    <a:pt x="754" y="467"/>
                    <a:pt x="751" y="473"/>
                  </a:cubicBezTo>
                  <a:cubicBezTo>
                    <a:pt x="748" y="479"/>
                    <a:pt x="743" y="487"/>
                    <a:pt x="737" y="499"/>
                  </a:cubicBezTo>
                  <a:cubicBezTo>
                    <a:pt x="735" y="503"/>
                    <a:pt x="731" y="508"/>
                    <a:pt x="727" y="514"/>
                  </a:cubicBezTo>
                  <a:cubicBezTo>
                    <a:pt x="719" y="525"/>
                    <a:pt x="709" y="537"/>
                    <a:pt x="698" y="550"/>
                  </a:cubicBezTo>
                  <a:cubicBezTo>
                    <a:pt x="682" y="568"/>
                    <a:pt x="664" y="588"/>
                    <a:pt x="650" y="602"/>
                  </a:cubicBezTo>
                  <a:cubicBezTo>
                    <a:pt x="643" y="609"/>
                    <a:pt x="637" y="615"/>
                    <a:pt x="633" y="619"/>
                  </a:cubicBezTo>
                  <a:cubicBezTo>
                    <a:pt x="631" y="621"/>
                    <a:pt x="629" y="623"/>
                    <a:pt x="628" y="624"/>
                  </a:cubicBezTo>
                  <a:cubicBezTo>
                    <a:pt x="627" y="625"/>
                    <a:pt x="627" y="625"/>
                    <a:pt x="627" y="625"/>
                  </a:cubicBezTo>
                  <a:cubicBezTo>
                    <a:pt x="626" y="626"/>
                    <a:pt x="626" y="626"/>
                    <a:pt x="626" y="626"/>
                  </a:cubicBezTo>
                  <a:cubicBezTo>
                    <a:pt x="626" y="626"/>
                    <a:pt x="626" y="626"/>
                    <a:pt x="626" y="626"/>
                  </a:cubicBezTo>
                  <a:cubicBezTo>
                    <a:pt x="626" y="626"/>
                    <a:pt x="626" y="626"/>
                    <a:pt x="626" y="626"/>
                  </a:cubicBezTo>
                  <a:cubicBezTo>
                    <a:pt x="626" y="626"/>
                    <a:pt x="626" y="626"/>
                    <a:pt x="625" y="627"/>
                  </a:cubicBezTo>
                  <a:cubicBezTo>
                    <a:pt x="620" y="632"/>
                    <a:pt x="597" y="655"/>
                    <a:pt x="571" y="679"/>
                  </a:cubicBezTo>
                  <a:cubicBezTo>
                    <a:pt x="558" y="690"/>
                    <a:pt x="544" y="703"/>
                    <a:pt x="532" y="713"/>
                  </a:cubicBezTo>
                  <a:cubicBezTo>
                    <a:pt x="525" y="718"/>
                    <a:pt x="519" y="723"/>
                    <a:pt x="514" y="727"/>
                  </a:cubicBezTo>
                  <a:cubicBezTo>
                    <a:pt x="508" y="731"/>
                    <a:pt x="503" y="734"/>
                    <a:pt x="499" y="737"/>
                  </a:cubicBezTo>
                  <a:cubicBezTo>
                    <a:pt x="479" y="748"/>
                    <a:pt x="469" y="753"/>
                    <a:pt x="462" y="756"/>
                  </a:cubicBezTo>
                  <a:cubicBezTo>
                    <a:pt x="459" y="757"/>
                    <a:pt x="457" y="758"/>
                    <a:pt x="453" y="758"/>
                  </a:cubicBezTo>
                  <a:cubicBezTo>
                    <a:pt x="449" y="759"/>
                    <a:pt x="445" y="759"/>
                    <a:pt x="438" y="760"/>
                  </a:cubicBezTo>
                  <a:cubicBezTo>
                    <a:pt x="436" y="760"/>
                    <a:pt x="433" y="760"/>
                    <a:pt x="431" y="760"/>
                  </a:cubicBezTo>
                  <a:cubicBezTo>
                    <a:pt x="421" y="760"/>
                    <a:pt x="410" y="758"/>
                    <a:pt x="402" y="755"/>
                  </a:cubicBezTo>
                  <a:cubicBezTo>
                    <a:pt x="398" y="753"/>
                    <a:pt x="395" y="752"/>
                    <a:pt x="393" y="750"/>
                  </a:cubicBezTo>
                  <a:cubicBezTo>
                    <a:pt x="390" y="748"/>
                    <a:pt x="388" y="746"/>
                    <a:pt x="388" y="745"/>
                  </a:cubicBezTo>
                  <a:cubicBezTo>
                    <a:pt x="388" y="745"/>
                    <a:pt x="388" y="745"/>
                    <a:pt x="388" y="745"/>
                  </a:cubicBezTo>
                  <a:cubicBezTo>
                    <a:pt x="388" y="745"/>
                    <a:pt x="388" y="745"/>
                    <a:pt x="388" y="745"/>
                  </a:cubicBezTo>
                  <a:cubicBezTo>
                    <a:pt x="387" y="745"/>
                    <a:pt x="371" y="720"/>
                    <a:pt x="353" y="694"/>
                  </a:cubicBezTo>
                  <a:cubicBezTo>
                    <a:pt x="344" y="681"/>
                    <a:pt x="335" y="668"/>
                    <a:pt x="327" y="658"/>
                  </a:cubicBezTo>
                  <a:cubicBezTo>
                    <a:pt x="324" y="652"/>
                    <a:pt x="320" y="648"/>
                    <a:pt x="317" y="644"/>
                  </a:cubicBezTo>
                  <a:cubicBezTo>
                    <a:pt x="316" y="642"/>
                    <a:pt x="314" y="641"/>
                    <a:pt x="313" y="639"/>
                  </a:cubicBezTo>
                  <a:cubicBezTo>
                    <a:pt x="312" y="638"/>
                    <a:pt x="312" y="638"/>
                    <a:pt x="311" y="637"/>
                  </a:cubicBezTo>
                  <a:cubicBezTo>
                    <a:pt x="310" y="636"/>
                    <a:pt x="310" y="636"/>
                    <a:pt x="309" y="635"/>
                  </a:cubicBezTo>
                  <a:cubicBezTo>
                    <a:pt x="300" y="646"/>
                    <a:pt x="300" y="646"/>
                    <a:pt x="300" y="646"/>
                  </a:cubicBezTo>
                  <a:cubicBezTo>
                    <a:pt x="313" y="641"/>
                    <a:pt x="313" y="641"/>
                    <a:pt x="313" y="641"/>
                  </a:cubicBezTo>
                  <a:cubicBezTo>
                    <a:pt x="313" y="639"/>
                    <a:pt x="309" y="631"/>
                    <a:pt x="300" y="624"/>
                  </a:cubicBezTo>
                  <a:cubicBezTo>
                    <a:pt x="295" y="620"/>
                    <a:pt x="289" y="616"/>
                    <a:pt x="282" y="613"/>
                  </a:cubicBezTo>
                  <a:cubicBezTo>
                    <a:pt x="274" y="611"/>
                    <a:pt x="265" y="609"/>
                    <a:pt x="255" y="609"/>
                  </a:cubicBezTo>
                  <a:cubicBezTo>
                    <a:pt x="239" y="609"/>
                    <a:pt x="220" y="613"/>
                    <a:pt x="196" y="623"/>
                  </a:cubicBezTo>
                  <a:cubicBezTo>
                    <a:pt x="196" y="623"/>
                    <a:pt x="196" y="623"/>
                    <a:pt x="196" y="623"/>
                  </a:cubicBezTo>
                  <a:cubicBezTo>
                    <a:pt x="195" y="623"/>
                    <a:pt x="195" y="623"/>
                    <a:pt x="195" y="623"/>
                  </a:cubicBezTo>
                  <a:cubicBezTo>
                    <a:pt x="195" y="624"/>
                    <a:pt x="161" y="641"/>
                    <a:pt x="121" y="674"/>
                  </a:cubicBezTo>
                  <a:cubicBezTo>
                    <a:pt x="80" y="707"/>
                    <a:pt x="32" y="756"/>
                    <a:pt x="4" y="820"/>
                  </a:cubicBezTo>
                  <a:cubicBezTo>
                    <a:pt x="4" y="822"/>
                    <a:pt x="0" y="830"/>
                    <a:pt x="0" y="843"/>
                  </a:cubicBezTo>
                  <a:cubicBezTo>
                    <a:pt x="0" y="850"/>
                    <a:pt x="1" y="859"/>
                    <a:pt x="5" y="869"/>
                  </a:cubicBezTo>
                  <a:cubicBezTo>
                    <a:pt x="9" y="879"/>
                    <a:pt x="15" y="889"/>
                    <a:pt x="24" y="899"/>
                  </a:cubicBezTo>
                  <a:cubicBezTo>
                    <a:pt x="34" y="890"/>
                    <a:pt x="34" y="890"/>
                    <a:pt x="34" y="890"/>
                  </a:cubicBezTo>
                  <a:cubicBezTo>
                    <a:pt x="23" y="898"/>
                    <a:pt x="23" y="898"/>
                    <a:pt x="23" y="898"/>
                  </a:cubicBezTo>
                  <a:cubicBezTo>
                    <a:pt x="24" y="899"/>
                    <a:pt x="85" y="978"/>
                    <a:pt x="214" y="1062"/>
                  </a:cubicBezTo>
                  <a:cubicBezTo>
                    <a:pt x="218" y="1065"/>
                    <a:pt x="218" y="1065"/>
                    <a:pt x="218" y="1065"/>
                  </a:cubicBezTo>
                  <a:cubicBezTo>
                    <a:pt x="222" y="1065"/>
                    <a:pt x="222" y="1065"/>
                    <a:pt x="222" y="1065"/>
                  </a:cubicBezTo>
                  <a:cubicBezTo>
                    <a:pt x="222" y="1060"/>
                    <a:pt x="222" y="1060"/>
                    <a:pt x="222" y="1060"/>
                  </a:cubicBezTo>
                  <a:cubicBezTo>
                    <a:pt x="222" y="1065"/>
                    <a:pt x="222" y="1065"/>
                    <a:pt x="222" y="1065"/>
                  </a:cubicBezTo>
                  <a:cubicBezTo>
                    <a:pt x="222" y="1065"/>
                    <a:pt x="222" y="1065"/>
                    <a:pt x="222" y="1065"/>
                  </a:cubicBezTo>
                  <a:cubicBezTo>
                    <a:pt x="222" y="1060"/>
                    <a:pt x="222" y="1060"/>
                    <a:pt x="222" y="1060"/>
                  </a:cubicBezTo>
                  <a:cubicBezTo>
                    <a:pt x="222" y="1065"/>
                    <a:pt x="222" y="1065"/>
                    <a:pt x="222" y="1065"/>
                  </a:cubicBezTo>
                  <a:cubicBezTo>
                    <a:pt x="222" y="1065"/>
                    <a:pt x="222" y="1065"/>
                    <a:pt x="222" y="1065"/>
                  </a:cubicBezTo>
                  <a:cubicBezTo>
                    <a:pt x="226" y="1065"/>
                    <a:pt x="287" y="1064"/>
                    <a:pt x="386" y="1029"/>
                  </a:cubicBezTo>
                  <a:cubicBezTo>
                    <a:pt x="485" y="993"/>
                    <a:pt x="624" y="923"/>
                    <a:pt x="783" y="785"/>
                  </a:cubicBezTo>
                  <a:cubicBezTo>
                    <a:pt x="784" y="784"/>
                    <a:pt x="784" y="784"/>
                    <a:pt x="784" y="784"/>
                  </a:cubicBezTo>
                  <a:cubicBezTo>
                    <a:pt x="785" y="783"/>
                    <a:pt x="785" y="783"/>
                    <a:pt x="785" y="783"/>
                  </a:cubicBezTo>
                  <a:lnTo>
                    <a:pt x="774" y="774"/>
                  </a:lnTo>
                  <a:close/>
                </a:path>
              </a:pathLst>
            </a:custGeom>
            <a:solidFill>
              <a:schemeClr val="tx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5">
                    <a:lumMod val="50000"/>
                  </a:schemeClr>
                </a:solidFill>
                <a:latin typeface="Arial" panose="020B0604020202020204" pitchFamily="34" charset="0"/>
                <a:cs typeface="Arial" panose="020B0604020202020204" pitchFamily="34" charset="0"/>
              </a:endParaRPr>
            </a:p>
          </p:txBody>
        </p:sp>
        <p:grpSp>
          <p:nvGrpSpPr>
            <p:cNvPr id="16" name="组合 93"/>
            <p:cNvGrpSpPr/>
            <p:nvPr/>
          </p:nvGrpSpPr>
          <p:grpSpPr>
            <a:xfrm>
              <a:off x="388068" y="5196858"/>
              <a:ext cx="513553" cy="449491"/>
              <a:chOff x="-9502775" y="7938290"/>
              <a:chExt cx="4298950" cy="3928266"/>
            </a:xfrm>
            <a:solidFill>
              <a:schemeClr val="tx2">
                <a:lumMod val="75000"/>
              </a:schemeClr>
            </a:solidFill>
          </p:grpSpPr>
          <p:sp>
            <p:nvSpPr>
              <p:cNvPr id="17" name="Freeform 33"/>
              <p:cNvSpPr>
                <a:spLocks/>
              </p:cNvSpPr>
              <p:nvPr/>
            </p:nvSpPr>
            <p:spPr bwMode="auto">
              <a:xfrm>
                <a:off x="-8253415" y="7938290"/>
                <a:ext cx="1800224" cy="941385"/>
              </a:xfrm>
              <a:custGeom>
                <a:avLst/>
                <a:gdLst>
                  <a:gd name="T0" fmla="*/ 240 w 480"/>
                  <a:gd name="T1" fmla="*/ 82 h 251"/>
                  <a:gd name="T2" fmla="*/ 240 w 480"/>
                  <a:gd name="T3" fmla="*/ 96 h 251"/>
                  <a:gd name="T4" fmla="*/ 363 w 480"/>
                  <a:gd name="T5" fmla="*/ 138 h 251"/>
                  <a:gd name="T6" fmla="*/ 400 w 480"/>
                  <a:gd name="T7" fmla="*/ 183 h 251"/>
                  <a:gd name="T8" fmla="*/ 413 w 480"/>
                  <a:gd name="T9" fmla="*/ 237 h 251"/>
                  <a:gd name="T10" fmla="*/ 413 w 480"/>
                  <a:gd name="T11" fmla="*/ 251 h 251"/>
                  <a:gd name="T12" fmla="*/ 473 w 480"/>
                  <a:gd name="T13" fmla="*/ 251 h 251"/>
                  <a:gd name="T14" fmla="*/ 476 w 480"/>
                  <a:gd name="T15" fmla="*/ 240 h 251"/>
                  <a:gd name="T16" fmla="*/ 480 w 480"/>
                  <a:gd name="T17" fmla="*/ 201 h 251"/>
                  <a:gd name="T18" fmla="*/ 461 w 480"/>
                  <a:gd name="T19" fmla="*/ 122 h 251"/>
                  <a:gd name="T20" fmla="*/ 373 w 480"/>
                  <a:gd name="T21" fmla="*/ 34 h 251"/>
                  <a:gd name="T22" fmla="*/ 240 w 480"/>
                  <a:gd name="T23" fmla="*/ 0 h 251"/>
                  <a:gd name="T24" fmla="*/ 71 w 480"/>
                  <a:gd name="T25" fmla="*/ 58 h 251"/>
                  <a:gd name="T26" fmla="*/ 20 w 480"/>
                  <a:gd name="T27" fmla="*/ 122 h 251"/>
                  <a:gd name="T28" fmla="*/ 0 w 480"/>
                  <a:gd name="T29" fmla="*/ 201 h 251"/>
                  <a:gd name="T30" fmla="*/ 5 w 480"/>
                  <a:gd name="T31" fmla="*/ 240 h 251"/>
                  <a:gd name="T32" fmla="*/ 7 w 480"/>
                  <a:gd name="T33" fmla="*/ 251 h 251"/>
                  <a:gd name="T34" fmla="*/ 68 w 480"/>
                  <a:gd name="T35" fmla="*/ 251 h 251"/>
                  <a:gd name="T36" fmla="*/ 68 w 480"/>
                  <a:gd name="T37" fmla="*/ 237 h 251"/>
                  <a:gd name="T38" fmla="*/ 81 w 480"/>
                  <a:gd name="T39" fmla="*/ 183 h 251"/>
                  <a:gd name="T40" fmla="*/ 143 w 480"/>
                  <a:gd name="T41" fmla="*/ 121 h 251"/>
                  <a:gd name="T42" fmla="*/ 240 w 480"/>
                  <a:gd name="T43" fmla="*/ 96 h 251"/>
                  <a:gd name="T44" fmla="*/ 240 w 480"/>
                  <a:gd name="T45" fmla="*/ 82 h 251"/>
                  <a:gd name="T46" fmla="*/ 240 w 480"/>
                  <a:gd name="T47" fmla="*/ 68 h 251"/>
                  <a:gd name="T48" fmla="*/ 99 w 480"/>
                  <a:gd name="T49" fmla="*/ 117 h 251"/>
                  <a:gd name="T50" fmla="*/ 56 w 480"/>
                  <a:gd name="T51" fmla="*/ 170 h 251"/>
                  <a:gd name="T52" fmla="*/ 40 w 480"/>
                  <a:gd name="T53" fmla="*/ 237 h 251"/>
                  <a:gd name="T54" fmla="*/ 54 w 480"/>
                  <a:gd name="T55" fmla="*/ 237 h 251"/>
                  <a:gd name="T56" fmla="*/ 54 w 480"/>
                  <a:gd name="T57" fmla="*/ 223 h 251"/>
                  <a:gd name="T58" fmla="*/ 18 w 480"/>
                  <a:gd name="T59" fmla="*/ 223 h 251"/>
                  <a:gd name="T60" fmla="*/ 18 w 480"/>
                  <a:gd name="T61" fmla="*/ 237 h 251"/>
                  <a:gd name="T62" fmla="*/ 32 w 480"/>
                  <a:gd name="T63" fmla="*/ 234 h 251"/>
                  <a:gd name="T64" fmla="*/ 28 w 480"/>
                  <a:gd name="T65" fmla="*/ 201 h 251"/>
                  <a:gd name="T66" fmla="*/ 44 w 480"/>
                  <a:gd name="T67" fmla="*/ 135 h 251"/>
                  <a:gd name="T68" fmla="*/ 121 w 480"/>
                  <a:gd name="T69" fmla="*/ 58 h 251"/>
                  <a:gd name="T70" fmla="*/ 240 w 480"/>
                  <a:gd name="T71" fmla="*/ 28 h 251"/>
                  <a:gd name="T72" fmla="*/ 391 w 480"/>
                  <a:gd name="T73" fmla="*/ 80 h 251"/>
                  <a:gd name="T74" fmla="*/ 436 w 480"/>
                  <a:gd name="T75" fmla="*/ 135 h 251"/>
                  <a:gd name="T76" fmla="*/ 452 w 480"/>
                  <a:gd name="T77" fmla="*/ 201 h 251"/>
                  <a:gd name="T78" fmla="*/ 448 w 480"/>
                  <a:gd name="T79" fmla="*/ 234 h 251"/>
                  <a:gd name="T80" fmla="*/ 462 w 480"/>
                  <a:gd name="T81" fmla="*/ 237 h 251"/>
                  <a:gd name="T82" fmla="*/ 462 w 480"/>
                  <a:gd name="T83" fmla="*/ 223 h 251"/>
                  <a:gd name="T84" fmla="*/ 427 w 480"/>
                  <a:gd name="T85" fmla="*/ 223 h 251"/>
                  <a:gd name="T86" fmla="*/ 427 w 480"/>
                  <a:gd name="T87" fmla="*/ 237 h 251"/>
                  <a:gd name="T88" fmla="*/ 441 w 480"/>
                  <a:gd name="T89" fmla="*/ 237 h 251"/>
                  <a:gd name="T90" fmla="*/ 425 w 480"/>
                  <a:gd name="T91" fmla="*/ 170 h 251"/>
                  <a:gd name="T92" fmla="*/ 351 w 480"/>
                  <a:gd name="T93" fmla="*/ 97 h 251"/>
                  <a:gd name="T94" fmla="*/ 240 w 480"/>
                  <a:gd name="T95" fmla="*/ 68 h 251"/>
                  <a:gd name="T96" fmla="*/ 240 w 480"/>
                  <a:gd name="T97" fmla="*/ 82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80" h="251">
                    <a:moveTo>
                      <a:pt x="240" y="82"/>
                    </a:moveTo>
                    <a:cubicBezTo>
                      <a:pt x="240" y="96"/>
                      <a:pt x="240" y="96"/>
                      <a:pt x="240" y="96"/>
                    </a:cubicBezTo>
                    <a:cubicBezTo>
                      <a:pt x="289" y="96"/>
                      <a:pt x="332" y="113"/>
                      <a:pt x="363" y="138"/>
                    </a:cubicBezTo>
                    <a:cubicBezTo>
                      <a:pt x="379" y="151"/>
                      <a:pt x="391" y="167"/>
                      <a:pt x="400" y="183"/>
                    </a:cubicBezTo>
                    <a:cubicBezTo>
                      <a:pt x="408" y="200"/>
                      <a:pt x="413" y="218"/>
                      <a:pt x="413" y="237"/>
                    </a:cubicBezTo>
                    <a:cubicBezTo>
                      <a:pt x="413" y="251"/>
                      <a:pt x="413" y="251"/>
                      <a:pt x="413" y="251"/>
                    </a:cubicBezTo>
                    <a:cubicBezTo>
                      <a:pt x="473" y="251"/>
                      <a:pt x="473" y="251"/>
                      <a:pt x="473" y="251"/>
                    </a:cubicBezTo>
                    <a:cubicBezTo>
                      <a:pt x="476" y="240"/>
                      <a:pt x="476" y="240"/>
                      <a:pt x="476" y="240"/>
                    </a:cubicBezTo>
                    <a:cubicBezTo>
                      <a:pt x="478" y="228"/>
                      <a:pt x="480" y="215"/>
                      <a:pt x="480" y="201"/>
                    </a:cubicBezTo>
                    <a:cubicBezTo>
                      <a:pt x="480" y="173"/>
                      <a:pt x="473" y="146"/>
                      <a:pt x="461" y="122"/>
                    </a:cubicBezTo>
                    <a:cubicBezTo>
                      <a:pt x="442" y="86"/>
                      <a:pt x="412" y="55"/>
                      <a:pt x="373" y="34"/>
                    </a:cubicBezTo>
                    <a:cubicBezTo>
                      <a:pt x="335" y="12"/>
                      <a:pt x="289" y="0"/>
                      <a:pt x="240" y="0"/>
                    </a:cubicBezTo>
                    <a:cubicBezTo>
                      <a:pt x="175" y="0"/>
                      <a:pt x="115" y="22"/>
                      <a:pt x="71" y="58"/>
                    </a:cubicBezTo>
                    <a:cubicBezTo>
                      <a:pt x="50" y="76"/>
                      <a:pt x="32" y="98"/>
                      <a:pt x="20" y="122"/>
                    </a:cubicBezTo>
                    <a:cubicBezTo>
                      <a:pt x="7" y="146"/>
                      <a:pt x="0" y="173"/>
                      <a:pt x="0" y="201"/>
                    </a:cubicBezTo>
                    <a:cubicBezTo>
                      <a:pt x="0" y="215"/>
                      <a:pt x="2" y="228"/>
                      <a:pt x="5" y="240"/>
                    </a:cubicBezTo>
                    <a:cubicBezTo>
                      <a:pt x="7" y="251"/>
                      <a:pt x="7" y="251"/>
                      <a:pt x="7" y="251"/>
                    </a:cubicBezTo>
                    <a:cubicBezTo>
                      <a:pt x="68" y="251"/>
                      <a:pt x="68" y="251"/>
                      <a:pt x="68" y="251"/>
                    </a:cubicBezTo>
                    <a:cubicBezTo>
                      <a:pt x="68" y="237"/>
                      <a:pt x="68" y="237"/>
                      <a:pt x="68" y="237"/>
                    </a:cubicBezTo>
                    <a:cubicBezTo>
                      <a:pt x="68" y="218"/>
                      <a:pt x="72" y="200"/>
                      <a:pt x="81" y="183"/>
                    </a:cubicBezTo>
                    <a:cubicBezTo>
                      <a:pt x="94" y="158"/>
                      <a:pt x="115" y="136"/>
                      <a:pt x="143" y="121"/>
                    </a:cubicBezTo>
                    <a:cubicBezTo>
                      <a:pt x="170" y="106"/>
                      <a:pt x="204" y="96"/>
                      <a:pt x="240" y="96"/>
                    </a:cubicBezTo>
                    <a:cubicBezTo>
                      <a:pt x="240" y="82"/>
                      <a:pt x="240" y="82"/>
                      <a:pt x="240" y="82"/>
                    </a:cubicBezTo>
                    <a:cubicBezTo>
                      <a:pt x="240" y="68"/>
                      <a:pt x="240" y="68"/>
                      <a:pt x="240" y="68"/>
                    </a:cubicBezTo>
                    <a:cubicBezTo>
                      <a:pt x="186" y="68"/>
                      <a:pt x="136" y="87"/>
                      <a:pt x="99" y="117"/>
                    </a:cubicBezTo>
                    <a:cubicBezTo>
                      <a:pt x="81" y="132"/>
                      <a:pt x="66" y="150"/>
                      <a:pt x="56" y="170"/>
                    </a:cubicBezTo>
                    <a:cubicBezTo>
                      <a:pt x="45" y="191"/>
                      <a:pt x="40" y="213"/>
                      <a:pt x="40" y="237"/>
                    </a:cubicBezTo>
                    <a:cubicBezTo>
                      <a:pt x="54" y="237"/>
                      <a:pt x="54" y="237"/>
                      <a:pt x="54" y="237"/>
                    </a:cubicBezTo>
                    <a:cubicBezTo>
                      <a:pt x="54" y="223"/>
                      <a:pt x="54" y="223"/>
                      <a:pt x="54" y="223"/>
                    </a:cubicBezTo>
                    <a:cubicBezTo>
                      <a:pt x="18" y="223"/>
                      <a:pt x="18" y="223"/>
                      <a:pt x="18" y="223"/>
                    </a:cubicBezTo>
                    <a:cubicBezTo>
                      <a:pt x="18" y="237"/>
                      <a:pt x="18" y="237"/>
                      <a:pt x="18" y="237"/>
                    </a:cubicBezTo>
                    <a:cubicBezTo>
                      <a:pt x="32" y="234"/>
                      <a:pt x="32" y="234"/>
                      <a:pt x="32" y="234"/>
                    </a:cubicBezTo>
                    <a:cubicBezTo>
                      <a:pt x="30" y="223"/>
                      <a:pt x="28" y="212"/>
                      <a:pt x="28" y="201"/>
                    </a:cubicBezTo>
                    <a:cubicBezTo>
                      <a:pt x="28" y="178"/>
                      <a:pt x="34" y="155"/>
                      <a:pt x="44" y="135"/>
                    </a:cubicBezTo>
                    <a:cubicBezTo>
                      <a:pt x="60" y="104"/>
                      <a:pt x="87" y="77"/>
                      <a:pt x="121" y="58"/>
                    </a:cubicBezTo>
                    <a:cubicBezTo>
                      <a:pt x="155" y="39"/>
                      <a:pt x="196" y="28"/>
                      <a:pt x="240" y="28"/>
                    </a:cubicBezTo>
                    <a:cubicBezTo>
                      <a:pt x="299" y="28"/>
                      <a:pt x="353" y="48"/>
                      <a:pt x="391" y="80"/>
                    </a:cubicBezTo>
                    <a:cubicBezTo>
                      <a:pt x="410" y="96"/>
                      <a:pt x="425" y="114"/>
                      <a:pt x="436" y="135"/>
                    </a:cubicBezTo>
                    <a:cubicBezTo>
                      <a:pt x="446" y="155"/>
                      <a:pt x="452" y="178"/>
                      <a:pt x="452" y="201"/>
                    </a:cubicBezTo>
                    <a:cubicBezTo>
                      <a:pt x="452" y="212"/>
                      <a:pt x="451" y="223"/>
                      <a:pt x="448" y="234"/>
                    </a:cubicBezTo>
                    <a:cubicBezTo>
                      <a:pt x="462" y="237"/>
                      <a:pt x="462" y="237"/>
                      <a:pt x="462" y="237"/>
                    </a:cubicBezTo>
                    <a:cubicBezTo>
                      <a:pt x="462" y="223"/>
                      <a:pt x="462" y="223"/>
                      <a:pt x="462" y="223"/>
                    </a:cubicBezTo>
                    <a:cubicBezTo>
                      <a:pt x="427" y="223"/>
                      <a:pt x="427" y="223"/>
                      <a:pt x="427" y="223"/>
                    </a:cubicBezTo>
                    <a:cubicBezTo>
                      <a:pt x="427" y="237"/>
                      <a:pt x="427" y="237"/>
                      <a:pt x="427" y="237"/>
                    </a:cubicBezTo>
                    <a:cubicBezTo>
                      <a:pt x="441" y="237"/>
                      <a:pt x="441" y="237"/>
                      <a:pt x="441" y="237"/>
                    </a:cubicBezTo>
                    <a:cubicBezTo>
                      <a:pt x="441" y="213"/>
                      <a:pt x="435" y="191"/>
                      <a:pt x="425" y="170"/>
                    </a:cubicBezTo>
                    <a:cubicBezTo>
                      <a:pt x="409" y="140"/>
                      <a:pt x="383" y="114"/>
                      <a:pt x="351" y="97"/>
                    </a:cubicBezTo>
                    <a:cubicBezTo>
                      <a:pt x="319" y="79"/>
                      <a:pt x="281" y="68"/>
                      <a:pt x="240" y="68"/>
                    </a:cubicBezTo>
                    <a:lnTo>
                      <a:pt x="240"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accent5">
                      <a:lumMod val="50000"/>
                    </a:schemeClr>
                  </a:solidFill>
                  <a:latin typeface="Arial" panose="020B0604020202020204" pitchFamily="34" charset="0"/>
                  <a:cs typeface="Arial" panose="020B0604020202020204" pitchFamily="34" charset="0"/>
                </a:endParaRPr>
              </a:p>
            </p:txBody>
          </p:sp>
          <p:sp>
            <p:nvSpPr>
              <p:cNvPr id="18" name="Freeform 35"/>
              <p:cNvSpPr>
                <a:spLocks/>
              </p:cNvSpPr>
              <p:nvPr/>
            </p:nvSpPr>
            <p:spPr bwMode="auto">
              <a:xfrm>
                <a:off x="-9502775" y="8905869"/>
                <a:ext cx="4298950" cy="2960687"/>
              </a:xfrm>
              <a:custGeom>
                <a:avLst/>
                <a:gdLst>
                  <a:gd name="T0" fmla="*/ 1132 w 1146"/>
                  <a:gd name="T1" fmla="*/ 633 h 789"/>
                  <a:gd name="T2" fmla="*/ 1118 w 1146"/>
                  <a:gd name="T3" fmla="*/ 633 h 789"/>
                  <a:gd name="T4" fmla="*/ 1080 w 1146"/>
                  <a:gd name="T5" fmla="*/ 724 h 789"/>
                  <a:gd name="T6" fmla="*/ 989 w 1146"/>
                  <a:gd name="T7" fmla="*/ 761 h 789"/>
                  <a:gd name="T8" fmla="*/ 157 w 1146"/>
                  <a:gd name="T9" fmla="*/ 761 h 789"/>
                  <a:gd name="T10" fmla="*/ 66 w 1146"/>
                  <a:gd name="T11" fmla="*/ 724 h 789"/>
                  <a:gd name="T12" fmla="*/ 28 w 1146"/>
                  <a:gd name="T13" fmla="*/ 633 h 789"/>
                  <a:gd name="T14" fmla="*/ 28 w 1146"/>
                  <a:gd name="T15" fmla="*/ 157 h 789"/>
                  <a:gd name="T16" fmla="*/ 66 w 1146"/>
                  <a:gd name="T17" fmla="*/ 66 h 789"/>
                  <a:gd name="T18" fmla="*/ 157 w 1146"/>
                  <a:gd name="T19" fmla="*/ 28 h 789"/>
                  <a:gd name="T20" fmla="*/ 989 w 1146"/>
                  <a:gd name="T21" fmla="*/ 28 h 789"/>
                  <a:gd name="T22" fmla="*/ 1080 w 1146"/>
                  <a:gd name="T23" fmla="*/ 66 h 789"/>
                  <a:gd name="T24" fmla="*/ 1118 w 1146"/>
                  <a:gd name="T25" fmla="*/ 157 h 789"/>
                  <a:gd name="T26" fmla="*/ 1118 w 1146"/>
                  <a:gd name="T27" fmla="*/ 633 h 789"/>
                  <a:gd name="T28" fmla="*/ 1132 w 1146"/>
                  <a:gd name="T29" fmla="*/ 633 h 789"/>
                  <a:gd name="T30" fmla="*/ 1146 w 1146"/>
                  <a:gd name="T31" fmla="*/ 633 h 789"/>
                  <a:gd name="T32" fmla="*/ 1146 w 1146"/>
                  <a:gd name="T33" fmla="*/ 157 h 789"/>
                  <a:gd name="T34" fmla="*/ 1100 w 1146"/>
                  <a:gd name="T35" fmla="*/ 46 h 789"/>
                  <a:gd name="T36" fmla="*/ 989 w 1146"/>
                  <a:gd name="T37" fmla="*/ 0 h 789"/>
                  <a:gd name="T38" fmla="*/ 157 w 1146"/>
                  <a:gd name="T39" fmla="*/ 0 h 789"/>
                  <a:gd name="T40" fmla="*/ 46 w 1146"/>
                  <a:gd name="T41" fmla="*/ 46 h 789"/>
                  <a:gd name="T42" fmla="*/ 0 w 1146"/>
                  <a:gd name="T43" fmla="*/ 157 h 789"/>
                  <a:gd name="T44" fmla="*/ 0 w 1146"/>
                  <a:gd name="T45" fmla="*/ 633 h 789"/>
                  <a:gd name="T46" fmla="*/ 46 w 1146"/>
                  <a:gd name="T47" fmla="*/ 743 h 789"/>
                  <a:gd name="T48" fmla="*/ 157 w 1146"/>
                  <a:gd name="T49" fmla="*/ 789 h 789"/>
                  <a:gd name="T50" fmla="*/ 989 w 1146"/>
                  <a:gd name="T51" fmla="*/ 789 h 789"/>
                  <a:gd name="T52" fmla="*/ 1100 w 1146"/>
                  <a:gd name="T53" fmla="*/ 743 h 789"/>
                  <a:gd name="T54" fmla="*/ 1146 w 1146"/>
                  <a:gd name="T55" fmla="*/ 633 h 789"/>
                  <a:gd name="T56" fmla="*/ 1132 w 1146"/>
                  <a:gd name="T57" fmla="*/ 633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46" h="789">
                    <a:moveTo>
                      <a:pt x="1132" y="633"/>
                    </a:moveTo>
                    <a:cubicBezTo>
                      <a:pt x="1118" y="633"/>
                      <a:pt x="1118" y="633"/>
                      <a:pt x="1118" y="633"/>
                    </a:cubicBezTo>
                    <a:cubicBezTo>
                      <a:pt x="1118" y="668"/>
                      <a:pt x="1104" y="700"/>
                      <a:pt x="1080" y="724"/>
                    </a:cubicBezTo>
                    <a:cubicBezTo>
                      <a:pt x="1057" y="747"/>
                      <a:pt x="1025" y="761"/>
                      <a:pt x="989" y="761"/>
                    </a:cubicBezTo>
                    <a:cubicBezTo>
                      <a:pt x="157" y="761"/>
                      <a:pt x="157" y="761"/>
                      <a:pt x="157" y="761"/>
                    </a:cubicBezTo>
                    <a:cubicBezTo>
                      <a:pt x="121" y="761"/>
                      <a:pt x="89" y="747"/>
                      <a:pt x="66" y="724"/>
                    </a:cubicBezTo>
                    <a:cubicBezTo>
                      <a:pt x="43" y="700"/>
                      <a:pt x="28" y="668"/>
                      <a:pt x="28" y="633"/>
                    </a:cubicBezTo>
                    <a:cubicBezTo>
                      <a:pt x="28" y="157"/>
                      <a:pt x="28" y="157"/>
                      <a:pt x="28" y="157"/>
                    </a:cubicBezTo>
                    <a:cubicBezTo>
                      <a:pt x="28" y="121"/>
                      <a:pt x="43" y="89"/>
                      <a:pt x="66" y="66"/>
                    </a:cubicBezTo>
                    <a:cubicBezTo>
                      <a:pt x="89" y="43"/>
                      <a:pt x="121" y="28"/>
                      <a:pt x="157" y="28"/>
                    </a:cubicBezTo>
                    <a:cubicBezTo>
                      <a:pt x="989" y="28"/>
                      <a:pt x="989" y="28"/>
                      <a:pt x="989" y="28"/>
                    </a:cubicBezTo>
                    <a:cubicBezTo>
                      <a:pt x="1025" y="28"/>
                      <a:pt x="1057" y="43"/>
                      <a:pt x="1080" y="66"/>
                    </a:cubicBezTo>
                    <a:cubicBezTo>
                      <a:pt x="1104" y="89"/>
                      <a:pt x="1118" y="121"/>
                      <a:pt x="1118" y="157"/>
                    </a:cubicBezTo>
                    <a:cubicBezTo>
                      <a:pt x="1118" y="633"/>
                      <a:pt x="1118" y="633"/>
                      <a:pt x="1118" y="633"/>
                    </a:cubicBezTo>
                    <a:cubicBezTo>
                      <a:pt x="1132" y="633"/>
                      <a:pt x="1132" y="633"/>
                      <a:pt x="1132" y="633"/>
                    </a:cubicBezTo>
                    <a:cubicBezTo>
                      <a:pt x="1146" y="633"/>
                      <a:pt x="1146" y="633"/>
                      <a:pt x="1146" y="633"/>
                    </a:cubicBezTo>
                    <a:cubicBezTo>
                      <a:pt x="1146" y="157"/>
                      <a:pt x="1146" y="157"/>
                      <a:pt x="1146" y="157"/>
                    </a:cubicBezTo>
                    <a:cubicBezTo>
                      <a:pt x="1146" y="114"/>
                      <a:pt x="1129" y="74"/>
                      <a:pt x="1100" y="46"/>
                    </a:cubicBezTo>
                    <a:cubicBezTo>
                      <a:pt x="1072" y="18"/>
                      <a:pt x="1033" y="0"/>
                      <a:pt x="989" y="0"/>
                    </a:cubicBezTo>
                    <a:cubicBezTo>
                      <a:pt x="157" y="0"/>
                      <a:pt x="157" y="0"/>
                      <a:pt x="157" y="0"/>
                    </a:cubicBezTo>
                    <a:cubicBezTo>
                      <a:pt x="114" y="0"/>
                      <a:pt x="74" y="18"/>
                      <a:pt x="46" y="46"/>
                    </a:cubicBezTo>
                    <a:cubicBezTo>
                      <a:pt x="18" y="74"/>
                      <a:pt x="0" y="114"/>
                      <a:pt x="0" y="157"/>
                    </a:cubicBezTo>
                    <a:cubicBezTo>
                      <a:pt x="0" y="633"/>
                      <a:pt x="0" y="633"/>
                      <a:pt x="0" y="633"/>
                    </a:cubicBezTo>
                    <a:cubicBezTo>
                      <a:pt x="0" y="676"/>
                      <a:pt x="18" y="715"/>
                      <a:pt x="46" y="743"/>
                    </a:cubicBezTo>
                    <a:cubicBezTo>
                      <a:pt x="74" y="772"/>
                      <a:pt x="114" y="789"/>
                      <a:pt x="157" y="789"/>
                    </a:cubicBezTo>
                    <a:cubicBezTo>
                      <a:pt x="989" y="789"/>
                      <a:pt x="989" y="789"/>
                      <a:pt x="989" y="789"/>
                    </a:cubicBezTo>
                    <a:cubicBezTo>
                      <a:pt x="1033" y="789"/>
                      <a:pt x="1072" y="772"/>
                      <a:pt x="1100" y="743"/>
                    </a:cubicBezTo>
                    <a:cubicBezTo>
                      <a:pt x="1129" y="715"/>
                      <a:pt x="1146" y="676"/>
                      <a:pt x="1146" y="633"/>
                    </a:cubicBezTo>
                    <a:lnTo>
                      <a:pt x="1132" y="6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accent5">
                      <a:lumMod val="50000"/>
                    </a:schemeClr>
                  </a:solidFill>
                  <a:latin typeface="Arial" panose="020B0604020202020204" pitchFamily="34" charset="0"/>
                  <a:cs typeface="Arial" panose="020B0604020202020204" pitchFamily="34" charset="0"/>
                </a:endParaRPr>
              </a:p>
            </p:txBody>
          </p:sp>
          <p:sp>
            <p:nvSpPr>
              <p:cNvPr id="19" name="Freeform 37"/>
              <p:cNvSpPr>
                <a:spLocks/>
              </p:cNvSpPr>
              <p:nvPr/>
            </p:nvSpPr>
            <p:spPr bwMode="auto">
              <a:xfrm>
                <a:off x="-9502775" y="9844088"/>
                <a:ext cx="4298950" cy="596897"/>
              </a:xfrm>
              <a:custGeom>
                <a:avLst/>
                <a:gdLst>
                  <a:gd name="T0" fmla="*/ 2675 w 2708"/>
                  <a:gd name="T1" fmla="*/ 33 h 376"/>
                  <a:gd name="T2" fmla="*/ 2675 w 2708"/>
                  <a:gd name="T3" fmla="*/ 0 h 376"/>
                  <a:gd name="T4" fmla="*/ 2226 w 2708"/>
                  <a:gd name="T5" fmla="*/ 0 h 376"/>
                  <a:gd name="T6" fmla="*/ 2056 w 2708"/>
                  <a:gd name="T7" fmla="*/ 0 h 376"/>
                  <a:gd name="T8" fmla="*/ 624 w 2708"/>
                  <a:gd name="T9" fmla="*/ 0 h 376"/>
                  <a:gd name="T10" fmla="*/ 456 w 2708"/>
                  <a:gd name="T11" fmla="*/ 0 h 376"/>
                  <a:gd name="T12" fmla="*/ 0 w 2708"/>
                  <a:gd name="T13" fmla="*/ 0 h 376"/>
                  <a:gd name="T14" fmla="*/ 0 w 2708"/>
                  <a:gd name="T15" fmla="*/ 220 h 376"/>
                  <a:gd name="T16" fmla="*/ 423 w 2708"/>
                  <a:gd name="T17" fmla="*/ 220 h 376"/>
                  <a:gd name="T18" fmla="*/ 423 w 2708"/>
                  <a:gd name="T19" fmla="*/ 376 h 376"/>
                  <a:gd name="T20" fmla="*/ 657 w 2708"/>
                  <a:gd name="T21" fmla="*/ 376 h 376"/>
                  <a:gd name="T22" fmla="*/ 657 w 2708"/>
                  <a:gd name="T23" fmla="*/ 220 h 376"/>
                  <a:gd name="T24" fmla="*/ 2023 w 2708"/>
                  <a:gd name="T25" fmla="*/ 220 h 376"/>
                  <a:gd name="T26" fmla="*/ 2023 w 2708"/>
                  <a:gd name="T27" fmla="*/ 376 h 376"/>
                  <a:gd name="T28" fmla="*/ 2259 w 2708"/>
                  <a:gd name="T29" fmla="*/ 376 h 376"/>
                  <a:gd name="T30" fmla="*/ 2259 w 2708"/>
                  <a:gd name="T31" fmla="*/ 220 h 376"/>
                  <a:gd name="T32" fmla="*/ 2708 w 2708"/>
                  <a:gd name="T33" fmla="*/ 220 h 376"/>
                  <a:gd name="T34" fmla="*/ 2708 w 2708"/>
                  <a:gd name="T35" fmla="*/ 0 h 376"/>
                  <a:gd name="T36" fmla="*/ 2675 w 2708"/>
                  <a:gd name="T37" fmla="*/ 0 h 376"/>
                  <a:gd name="T38" fmla="*/ 2675 w 2708"/>
                  <a:gd name="T39" fmla="*/ 33 h 376"/>
                  <a:gd name="T40" fmla="*/ 2642 w 2708"/>
                  <a:gd name="T41" fmla="*/ 33 h 376"/>
                  <a:gd name="T42" fmla="*/ 2642 w 2708"/>
                  <a:gd name="T43" fmla="*/ 153 h 376"/>
                  <a:gd name="T44" fmla="*/ 2193 w 2708"/>
                  <a:gd name="T45" fmla="*/ 153 h 376"/>
                  <a:gd name="T46" fmla="*/ 2193 w 2708"/>
                  <a:gd name="T47" fmla="*/ 309 h 376"/>
                  <a:gd name="T48" fmla="*/ 2089 w 2708"/>
                  <a:gd name="T49" fmla="*/ 309 h 376"/>
                  <a:gd name="T50" fmla="*/ 2089 w 2708"/>
                  <a:gd name="T51" fmla="*/ 153 h 376"/>
                  <a:gd name="T52" fmla="*/ 591 w 2708"/>
                  <a:gd name="T53" fmla="*/ 153 h 376"/>
                  <a:gd name="T54" fmla="*/ 591 w 2708"/>
                  <a:gd name="T55" fmla="*/ 309 h 376"/>
                  <a:gd name="T56" fmla="*/ 489 w 2708"/>
                  <a:gd name="T57" fmla="*/ 309 h 376"/>
                  <a:gd name="T58" fmla="*/ 489 w 2708"/>
                  <a:gd name="T59" fmla="*/ 153 h 376"/>
                  <a:gd name="T60" fmla="*/ 66 w 2708"/>
                  <a:gd name="T61" fmla="*/ 153 h 376"/>
                  <a:gd name="T62" fmla="*/ 66 w 2708"/>
                  <a:gd name="T63" fmla="*/ 66 h 376"/>
                  <a:gd name="T64" fmla="*/ 456 w 2708"/>
                  <a:gd name="T65" fmla="*/ 66 h 376"/>
                  <a:gd name="T66" fmla="*/ 624 w 2708"/>
                  <a:gd name="T67" fmla="*/ 66 h 376"/>
                  <a:gd name="T68" fmla="*/ 2056 w 2708"/>
                  <a:gd name="T69" fmla="*/ 66 h 376"/>
                  <a:gd name="T70" fmla="*/ 2226 w 2708"/>
                  <a:gd name="T71" fmla="*/ 66 h 376"/>
                  <a:gd name="T72" fmla="*/ 2675 w 2708"/>
                  <a:gd name="T73" fmla="*/ 66 h 376"/>
                  <a:gd name="T74" fmla="*/ 2675 w 2708"/>
                  <a:gd name="T75" fmla="*/ 33 h 376"/>
                  <a:gd name="T76" fmla="*/ 2642 w 2708"/>
                  <a:gd name="T77" fmla="*/ 33 h 376"/>
                  <a:gd name="T78" fmla="*/ 2675 w 2708"/>
                  <a:gd name="T79" fmla="*/ 3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08" h="376">
                    <a:moveTo>
                      <a:pt x="2675" y="33"/>
                    </a:moveTo>
                    <a:lnTo>
                      <a:pt x="2675" y="0"/>
                    </a:lnTo>
                    <a:lnTo>
                      <a:pt x="2226" y="0"/>
                    </a:lnTo>
                    <a:lnTo>
                      <a:pt x="2056" y="0"/>
                    </a:lnTo>
                    <a:lnTo>
                      <a:pt x="624" y="0"/>
                    </a:lnTo>
                    <a:lnTo>
                      <a:pt x="456" y="0"/>
                    </a:lnTo>
                    <a:lnTo>
                      <a:pt x="0" y="0"/>
                    </a:lnTo>
                    <a:lnTo>
                      <a:pt x="0" y="220"/>
                    </a:lnTo>
                    <a:lnTo>
                      <a:pt x="423" y="220"/>
                    </a:lnTo>
                    <a:lnTo>
                      <a:pt x="423" y="376"/>
                    </a:lnTo>
                    <a:lnTo>
                      <a:pt x="657" y="376"/>
                    </a:lnTo>
                    <a:lnTo>
                      <a:pt x="657" y="220"/>
                    </a:lnTo>
                    <a:lnTo>
                      <a:pt x="2023" y="220"/>
                    </a:lnTo>
                    <a:lnTo>
                      <a:pt x="2023" y="376"/>
                    </a:lnTo>
                    <a:lnTo>
                      <a:pt x="2259" y="376"/>
                    </a:lnTo>
                    <a:lnTo>
                      <a:pt x="2259" y="220"/>
                    </a:lnTo>
                    <a:lnTo>
                      <a:pt x="2708" y="220"/>
                    </a:lnTo>
                    <a:lnTo>
                      <a:pt x="2708" y="0"/>
                    </a:lnTo>
                    <a:lnTo>
                      <a:pt x="2675" y="0"/>
                    </a:lnTo>
                    <a:lnTo>
                      <a:pt x="2675" y="33"/>
                    </a:lnTo>
                    <a:lnTo>
                      <a:pt x="2642" y="33"/>
                    </a:lnTo>
                    <a:lnTo>
                      <a:pt x="2642" y="153"/>
                    </a:lnTo>
                    <a:lnTo>
                      <a:pt x="2193" y="153"/>
                    </a:lnTo>
                    <a:lnTo>
                      <a:pt x="2193" y="309"/>
                    </a:lnTo>
                    <a:lnTo>
                      <a:pt x="2089" y="309"/>
                    </a:lnTo>
                    <a:lnTo>
                      <a:pt x="2089" y="153"/>
                    </a:lnTo>
                    <a:lnTo>
                      <a:pt x="591" y="153"/>
                    </a:lnTo>
                    <a:lnTo>
                      <a:pt x="591" y="309"/>
                    </a:lnTo>
                    <a:lnTo>
                      <a:pt x="489" y="309"/>
                    </a:lnTo>
                    <a:lnTo>
                      <a:pt x="489" y="153"/>
                    </a:lnTo>
                    <a:lnTo>
                      <a:pt x="66" y="153"/>
                    </a:lnTo>
                    <a:lnTo>
                      <a:pt x="66" y="66"/>
                    </a:lnTo>
                    <a:lnTo>
                      <a:pt x="456" y="66"/>
                    </a:lnTo>
                    <a:lnTo>
                      <a:pt x="624" y="66"/>
                    </a:lnTo>
                    <a:lnTo>
                      <a:pt x="2056" y="66"/>
                    </a:lnTo>
                    <a:lnTo>
                      <a:pt x="2226" y="66"/>
                    </a:lnTo>
                    <a:lnTo>
                      <a:pt x="2675" y="66"/>
                    </a:lnTo>
                    <a:lnTo>
                      <a:pt x="2675" y="33"/>
                    </a:lnTo>
                    <a:lnTo>
                      <a:pt x="2642" y="33"/>
                    </a:lnTo>
                    <a:lnTo>
                      <a:pt x="2675"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accent5">
                      <a:lumMod val="50000"/>
                    </a:schemeClr>
                  </a:solidFill>
                  <a:latin typeface="Arial" panose="020B0604020202020204" pitchFamily="34" charset="0"/>
                  <a:cs typeface="Arial" panose="020B0604020202020204" pitchFamily="34" charset="0"/>
                </a:endParaRPr>
              </a:p>
            </p:txBody>
          </p:sp>
        </p:grpSp>
        <p:grpSp>
          <p:nvGrpSpPr>
            <p:cNvPr id="20" name="组合 99"/>
            <p:cNvGrpSpPr/>
            <p:nvPr/>
          </p:nvGrpSpPr>
          <p:grpSpPr>
            <a:xfrm>
              <a:off x="372823" y="3815576"/>
              <a:ext cx="632164" cy="521614"/>
              <a:chOff x="16829093" y="-4902221"/>
              <a:chExt cx="5427664" cy="3654436"/>
            </a:xfrm>
          </p:grpSpPr>
          <p:sp>
            <p:nvSpPr>
              <p:cNvPr id="21" name="Freeform 14"/>
              <p:cNvSpPr>
                <a:spLocks/>
              </p:cNvSpPr>
              <p:nvPr/>
            </p:nvSpPr>
            <p:spPr bwMode="auto">
              <a:xfrm>
                <a:off x="18456280" y="-4219592"/>
                <a:ext cx="3800477" cy="2971807"/>
              </a:xfrm>
              <a:custGeom>
                <a:avLst/>
                <a:gdLst>
                  <a:gd name="T0" fmla="*/ 691 w 1013"/>
                  <a:gd name="T1" fmla="*/ 588 h 792"/>
                  <a:gd name="T2" fmla="*/ 708 w 1013"/>
                  <a:gd name="T3" fmla="*/ 752 h 792"/>
                  <a:gd name="T4" fmla="*/ 731 w 1013"/>
                  <a:gd name="T5" fmla="*/ 764 h 792"/>
                  <a:gd name="T6" fmla="*/ 888 w 1013"/>
                  <a:gd name="T7" fmla="*/ 518 h 792"/>
                  <a:gd name="T8" fmla="*/ 904 w 1013"/>
                  <a:gd name="T9" fmla="*/ 442 h 792"/>
                  <a:gd name="T10" fmla="*/ 986 w 1013"/>
                  <a:gd name="T11" fmla="*/ 375 h 792"/>
                  <a:gd name="T12" fmla="*/ 1002 w 1013"/>
                  <a:gd name="T13" fmla="*/ 224 h 792"/>
                  <a:gd name="T14" fmla="*/ 756 w 1013"/>
                  <a:gd name="T15" fmla="*/ 36 h 792"/>
                  <a:gd name="T16" fmla="*/ 151 w 1013"/>
                  <a:gd name="T17" fmla="*/ 80 h 792"/>
                  <a:gd name="T18" fmla="*/ 11 w 1013"/>
                  <a:gd name="T19" fmla="*/ 224 h 792"/>
                  <a:gd name="T20" fmla="*/ 11 w 1013"/>
                  <a:gd name="T21" fmla="*/ 342 h 792"/>
                  <a:gd name="T22" fmla="*/ 257 w 1013"/>
                  <a:gd name="T23" fmla="*/ 530 h 792"/>
                  <a:gd name="T24" fmla="*/ 677 w 1013"/>
                  <a:gd name="T25" fmla="*/ 550 h 792"/>
                  <a:gd name="T26" fmla="*/ 665 w 1013"/>
                  <a:gd name="T27" fmla="*/ 547 h 792"/>
                  <a:gd name="T28" fmla="*/ 665 w 1013"/>
                  <a:gd name="T29" fmla="*/ 546 h 792"/>
                  <a:gd name="T30" fmla="*/ 671 w 1013"/>
                  <a:gd name="T31" fmla="*/ 539 h 792"/>
                  <a:gd name="T32" fmla="*/ 666 w 1013"/>
                  <a:gd name="T33" fmla="*/ 545 h 792"/>
                  <a:gd name="T34" fmla="*/ 665 w 1013"/>
                  <a:gd name="T35" fmla="*/ 546 h 792"/>
                  <a:gd name="T36" fmla="*/ 665 w 1013"/>
                  <a:gd name="T37" fmla="*/ 546 h 792"/>
                  <a:gd name="T38" fmla="*/ 676 w 1013"/>
                  <a:gd name="T39" fmla="*/ 538 h 792"/>
                  <a:gd name="T40" fmla="*/ 684 w 1013"/>
                  <a:gd name="T41" fmla="*/ 526 h 792"/>
                  <a:gd name="T42" fmla="*/ 666 w 1013"/>
                  <a:gd name="T43" fmla="*/ 548 h 792"/>
                  <a:gd name="T44" fmla="*/ 683 w 1013"/>
                  <a:gd name="T45" fmla="*/ 526 h 792"/>
                  <a:gd name="T46" fmla="*/ 671 w 1013"/>
                  <a:gd name="T47" fmla="*/ 522 h 792"/>
                  <a:gd name="T48" fmla="*/ 165 w 1013"/>
                  <a:gd name="T49" fmla="*/ 461 h 792"/>
                  <a:gd name="T50" fmla="*/ 37 w 1013"/>
                  <a:gd name="T51" fmla="*/ 332 h 792"/>
                  <a:gd name="T52" fmla="*/ 37 w 1013"/>
                  <a:gd name="T53" fmla="*/ 234 h 792"/>
                  <a:gd name="T54" fmla="*/ 265 w 1013"/>
                  <a:gd name="T55" fmla="*/ 63 h 792"/>
                  <a:gd name="T56" fmla="*/ 848 w 1013"/>
                  <a:gd name="T57" fmla="*/ 105 h 792"/>
                  <a:gd name="T58" fmla="*/ 976 w 1013"/>
                  <a:gd name="T59" fmla="*/ 234 h 792"/>
                  <a:gd name="T60" fmla="*/ 962 w 1013"/>
                  <a:gd name="T61" fmla="*/ 361 h 792"/>
                  <a:gd name="T62" fmla="*/ 892 w 1013"/>
                  <a:gd name="T63" fmla="*/ 433 h 792"/>
                  <a:gd name="T64" fmla="*/ 891 w 1013"/>
                  <a:gd name="T65" fmla="*/ 437 h 792"/>
                  <a:gd name="T66" fmla="*/ 783 w 1013"/>
                  <a:gd name="T67" fmla="*/ 655 h 792"/>
                  <a:gd name="T68" fmla="*/ 722 w 1013"/>
                  <a:gd name="T69" fmla="*/ 754 h 792"/>
                  <a:gd name="T70" fmla="*/ 740 w 1013"/>
                  <a:gd name="T71" fmla="*/ 695 h 792"/>
                  <a:gd name="T72" fmla="*/ 686 w 1013"/>
                  <a:gd name="T73" fmla="*/ 528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13" h="792">
                    <a:moveTo>
                      <a:pt x="666" y="548"/>
                    </a:moveTo>
                    <a:cubicBezTo>
                      <a:pt x="669" y="551"/>
                      <a:pt x="681" y="564"/>
                      <a:pt x="691" y="588"/>
                    </a:cubicBezTo>
                    <a:cubicBezTo>
                      <a:pt x="702" y="612"/>
                      <a:pt x="712" y="647"/>
                      <a:pt x="712" y="695"/>
                    </a:cubicBezTo>
                    <a:cubicBezTo>
                      <a:pt x="712" y="712"/>
                      <a:pt x="711" y="731"/>
                      <a:pt x="708" y="752"/>
                    </a:cubicBezTo>
                    <a:cubicBezTo>
                      <a:pt x="702" y="792"/>
                      <a:pt x="702" y="792"/>
                      <a:pt x="702" y="792"/>
                    </a:cubicBezTo>
                    <a:cubicBezTo>
                      <a:pt x="731" y="764"/>
                      <a:pt x="731" y="764"/>
                      <a:pt x="731" y="764"/>
                    </a:cubicBezTo>
                    <a:cubicBezTo>
                      <a:pt x="760" y="737"/>
                      <a:pt x="785" y="704"/>
                      <a:pt x="808" y="669"/>
                    </a:cubicBezTo>
                    <a:cubicBezTo>
                      <a:pt x="842" y="616"/>
                      <a:pt x="869" y="561"/>
                      <a:pt x="888" y="518"/>
                    </a:cubicBezTo>
                    <a:cubicBezTo>
                      <a:pt x="907" y="476"/>
                      <a:pt x="917" y="446"/>
                      <a:pt x="917" y="446"/>
                    </a:cubicBezTo>
                    <a:cubicBezTo>
                      <a:pt x="904" y="442"/>
                      <a:pt x="904" y="442"/>
                      <a:pt x="904" y="442"/>
                    </a:cubicBezTo>
                    <a:cubicBezTo>
                      <a:pt x="913" y="453"/>
                      <a:pt x="913" y="453"/>
                      <a:pt x="913" y="453"/>
                    </a:cubicBezTo>
                    <a:cubicBezTo>
                      <a:pt x="944" y="430"/>
                      <a:pt x="968" y="404"/>
                      <a:pt x="986" y="375"/>
                    </a:cubicBezTo>
                    <a:cubicBezTo>
                      <a:pt x="1003" y="347"/>
                      <a:pt x="1013" y="315"/>
                      <a:pt x="1013" y="283"/>
                    </a:cubicBezTo>
                    <a:cubicBezTo>
                      <a:pt x="1013" y="263"/>
                      <a:pt x="1009" y="243"/>
                      <a:pt x="1002" y="224"/>
                    </a:cubicBezTo>
                    <a:cubicBezTo>
                      <a:pt x="990" y="190"/>
                      <a:pt x="967" y="160"/>
                      <a:pt x="937" y="133"/>
                    </a:cubicBezTo>
                    <a:cubicBezTo>
                      <a:pt x="892" y="92"/>
                      <a:pt x="829" y="59"/>
                      <a:pt x="756" y="36"/>
                    </a:cubicBezTo>
                    <a:cubicBezTo>
                      <a:pt x="682" y="13"/>
                      <a:pt x="597" y="0"/>
                      <a:pt x="506" y="0"/>
                    </a:cubicBezTo>
                    <a:cubicBezTo>
                      <a:pt x="368" y="0"/>
                      <a:pt x="243" y="30"/>
                      <a:pt x="151" y="80"/>
                    </a:cubicBezTo>
                    <a:cubicBezTo>
                      <a:pt x="105" y="105"/>
                      <a:pt x="68" y="135"/>
                      <a:pt x="41" y="170"/>
                    </a:cubicBezTo>
                    <a:cubicBezTo>
                      <a:pt x="28" y="187"/>
                      <a:pt x="18" y="205"/>
                      <a:pt x="11" y="224"/>
                    </a:cubicBezTo>
                    <a:cubicBezTo>
                      <a:pt x="4" y="243"/>
                      <a:pt x="0" y="263"/>
                      <a:pt x="0" y="283"/>
                    </a:cubicBezTo>
                    <a:cubicBezTo>
                      <a:pt x="0" y="303"/>
                      <a:pt x="4" y="323"/>
                      <a:pt x="11" y="342"/>
                    </a:cubicBezTo>
                    <a:cubicBezTo>
                      <a:pt x="23" y="375"/>
                      <a:pt x="46" y="406"/>
                      <a:pt x="76" y="433"/>
                    </a:cubicBezTo>
                    <a:cubicBezTo>
                      <a:pt x="121" y="473"/>
                      <a:pt x="183" y="507"/>
                      <a:pt x="257" y="530"/>
                    </a:cubicBezTo>
                    <a:cubicBezTo>
                      <a:pt x="331" y="553"/>
                      <a:pt x="416" y="566"/>
                      <a:pt x="506" y="566"/>
                    </a:cubicBezTo>
                    <a:cubicBezTo>
                      <a:pt x="566" y="566"/>
                      <a:pt x="623" y="560"/>
                      <a:pt x="677" y="550"/>
                    </a:cubicBezTo>
                    <a:cubicBezTo>
                      <a:pt x="674" y="536"/>
                      <a:pt x="674" y="536"/>
                      <a:pt x="674" y="536"/>
                    </a:cubicBezTo>
                    <a:cubicBezTo>
                      <a:pt x="665" y="547"/>
                      <a:pt x="665" y="547"/>
                      <a:pt x="665" y="547"/>
                    </a:cubicBezTo>
                    <a:cubicBezTo>
                      <a:pt x="671" y="539"/>
                      <a:pt x="671" y="539"/>
                      <a:pt x="671" y="539"/>
                    </a:cubicBezTo>
                    <a:cubicBezTo>
                      <a:pt x="665" y="546"/>
                      <a:pt x="665" y="546"/>
                      <a:pt x="665" y="546"/>
                    </a:cubicBezTo>
                    <a:cubicBezTo>
                      <a:pt x="665" y="547"/>
                      <a:pt x="665" y="547"/>
                      <a:pt x="665" y="547"/>
                    </a:cubicBezTo>
                    <a:cubicBezTo>
                      <a:pt x="671" y="539"/>
                      <a:pt x="671" y="539"/>
                      <a:pt x="671" y="539"/>
                    </a:cubicBezTo>
                    <a:cubicBezTo>
                      <a:pt x="665" y="546"/>
                      <a:pt x="665" y="546"/>
                      <a:pt x="665" y="546"/>
                    </a:cubicBezTo>
                    <a:cubicBezTo>
                      <a:pt x="666" y="545"/>
                      <a:pt x="666" y="545"/>
                      <a:pt x="666" y="545"/>
                    </a:cubicBezTo>
                    <a:cubicBezTo>
                      <a:pt x="665" y="546"/>
                      <a:pt x="665" y="546"/>
                      <a:pt x="665" y="546"/>
                    </a:cubicBezTo>
                    <a:cubicBezTo>
                      <a:pt x="665" y="546"/>
                      <a:pt x="665" y="546"/>
                      <a:pt x="665" y="546"/>
                    </a:cubicBezTo>
                    <a:cubicBezTo>
                      <a:pt x="666" y="545"/>
                      <a:pt x="666" y="545"/>
                      <a:pt x="666" y="545"/>
                    </a:cubicBezTo>
                    <a:cubicBezTo>
                      <a:pt x="665" y="546"/>
                      <a:pt x="665" y="546"/>
                      <a:pt x="665" y="546"/>
                    </a:cubicBezTo>
                    <a:cubicBezTo>
                      <a:pt x="665" y="547"/>
                      <a:pt x="665" y="547"/>
                      <a:pt x="666" y="548"/>
                    </a:cubicBezTo>
                    <a:cubicBezTo>
                      <a:pt x="676" y="538"/>
                      <a:pt x="676" y="538"/>
                      <a:pt x="676" y="538"/>
                    </a:cubicBezTo>
                    <a:cubicBezTo>
                      <a:pt x="685" y="528"/>
                      <a:pt x="685" y="528"/>
                      <a:pt x="685" y="528"/>
                    </a:cubicBezTo>
                    <a:cubicBezTo>
                      <a:pt x="684" y="526"/>
                      <a:pt x="684" y="526"/>
                      <a:pt x="684" y="526"/>
                    </a:cubicBezTo>
                    <a:cubicBezTo>
                      <a:pt x="664" y="546"/>
                      <a:pt x="664" y="546"/>
                      <a:pt x="664" y="546"/>
                    </a:cubicBezTo>
                    <a:cubicBezTo>
                      <a:pt x="666" y="548"/>
                      <a:pt x="666" y="548"/>
                      <a:pt x="666" y="548"/>
                    </a:cubicBezTo>
                    <a:cubicBezTo>
                      <a:pt x="686" y="528"/>
                      <a:pt x="686" y="528"/>
                      <a:pt x="686" y="528"/>
                    </a:cubicBezTo>
                    <a:cubicBezTo>
                      <a:pt x="684" y="527"/>
                      <a:pt x="683" y="526"/>
                      <a:pt x="683" y="526"/>
                    </a:cubicBezTo>
                    <a:cubicBezTo>
                      <a:pt x="678" y="521"/>
                      <a:pt x="678" y="521"/>
                      <a:pt x="678" y="521"/>
                    </a:cubicBezTo>
                    <a:cubicBezTo>
                      <a:pt x="671" y="522"/>
                      <a:pt x="671" y="522"/>
                      <a:pt x="671" y="522"/>
                    </a:cubicBezTo>
                    <a:cubicBezTo>
                      <a:pt x="620" y="532"/>
                      <a:pt x="564" y="538"/>
                      <a:pt x="506" y="538"/>
                    </a:cubicBezTo>
                    <a:cubicBezTo>
                      <a:pt x="372" y="538"/>
                      <a:pt x="251" y="508"/>
                      <a:pt x="165" y="461"/>
                    </a:cubicBezTo>
                    <a:cubicBezTo>
                      <a:pt x="121" y="437"/>
                      <a:pt x="87" y="409"/>
                      <a:pt x="64" y="379"/>
                    </a:cubicBezTo>
                    <a:cubicBezTo>
                      <a:pt x="52" y="364"/>
                      <a:pt x="43" y="348"/>
                      <a:pt x="37" y="332"/>
                    </a:cubicBezTo>
                    <a:cubicBezTo>
                      <a:pt x="31" y="316"/>
                      <a:pt x="28" y="300"/>
                      <a:pt x="28" y="283"/>
                    </a:cubicBezTo>
                    <a:cubicBezTo>
                      <a:pt x="28" y="266"/>
                      <a:pt x="31" y="250"/>
                      <a:pt x="37" y="234"/>
                    </a:cubicBezTo>
                    <a:cubicBezTo>
                      <a:pt x="47" y="205"/>
                      <a:pt x="67" y="178"/>
                      <a:pt x="94" y="154"/>
                    </a:cubicBezTo>
                    <a:cubicBezTo>
                      <a:pt x="136" y="117"/>
                      <a:pt x="195" y="85"/>
                      <a:pt x="265" y="63"/>
                    </a:cubicBezTo>
                    <a:cubicBezTo>
                      <a:pt x="336" y="41"/>
                      <a:pt x="418" y="28"/>
                      <a:pt x="506" y="28"/>
                    </a:cubicBezTo>
                    <a:cubicBezTo>
                      <a:pt x="640" y="28"/>
                      <a:pt x="761" y="58"/>
                      <a:pt x="848" y="105"/>
                    </a:cubicBezTo>
                    <a:cubicBezTo>
                      <a:pt x="891" y="128"/>
                      <a:pt x="926" y="156"/>
                      <a:pt x="949" y="187"/>
                    </a:cubicBezTo>
                    <a:cubicBezTo>
                      <a:pt x="961" y="202"/>
                      <a:pt x="970" y="217"/>
                      <a:pt x="976" y="234"/>
                    </a:cubicBezTo>
                    <a:cubicBezTo>
                      <a:pt x="982" y="250"/>
                      <a:pt x="985" y="266"/>
                      <a:pt x="985" y="283"/>
                    </a:cubicBezTo>
                    <a:cubicBezTo>
                      <a:pt x="985" y="310"/>
                      <a:pt x="977" y="336"/>
                      <a:pt x="962" y="361"/>
                    </a:cubicBezTo>
                    <a:cubicBezTo>
                      <a:pt x="947" y="385"/>
                      <a:pt x="924" y="409"/>
                      <a:pt x="896" y="430"/>
                    </a:cubicBezTo>
                    <a:cubicBezTo>
                      <a:pt x="892" y="433"/>
                      <a:pt x="892" y="433"/>
                      <a:pt x="892" y="433"/>
                    </a:cubicBezTo>
                    <a:cubicBezTo>
                      <a:pt x="891" y="437"/>
                      <a:pt x="891" y="437"/>
                      <a:pt x="891" y="437"/>
                    </a:cubicBezTo>
                    <a:cubicBezTo>
                      <a:pt x="891" y="437"/>
                      <a:pt x="891" y="437"/>
                      <a:pt x="891" y="437"/>
                    </a:cubicBezTo>
                    <a:cubicBezTo>
                      <a:pt x="890" y="440"/>
                      <a:pt x="871" y="492"/>
                      <a:pt x="840" y="555"/>
                    </a:cubicBezTo>
                    <a:cubicBezTo>
                      <a:pt x="824" y="587"/>
                      <a:pt x="805" y="622"/>
                      <a:pt x="783" y="655"/>
                    </a:cubicBezTo>
                    <a:cubicBezTo>
                      <a:pt x="762" y="688"/>
                      <a:pt x="738" y="719"/>
                      <a:pt x="712" y="744"/>
                    </a:cubicBezTo>
                    <a:cubicBezTo>
                      <a:pt x="722" y="754"/>
                      <a:pt x="722" y="754"/>
                      <a:pt x="722" y="754"/>
                    </a:cubicBezTo>
                    <a:cubicBezTo>
                      <a:pt x="736" y="756"/>
                      <a:pt x="736" y="756"/>
                      <a:pt x="736" y="756"/>
                    </a:cubicBezTo>
                    <a:cubicBezTo>
                      <a:pt x="739" y="734"/>
                      <a:pt x="740" y="714"/>
                      <a:pt x="740" y="695"/>
                    </a:cubicBezTo>
                    <a:cubicBezTo>
                      <a:pt x="740" y="643"/>
                      <a:pt x="729" y="604"/>
                      <a:pt x="717" y="576"/>
                    </a:cubicBezTo>
                    <a:cubicBezTo>
                      <a:pt x="705" y="549"/>
                      <a:pt x="691" y="533"/>
                      <a:pt x="686" y="528"/>
                    </a:cubicBezTo>
                    <a:cubicBezTo>
                      <a:pt x="666" y="548"/>
                      <a:pt x="666" y="548"/>
                      <a:pt x="666" y="548"/>
                    </a:cubicBezTo>
                    <a:close/>
                  </a:path>
                </a:pathLst>
              </a:custGeom>
              <a:solidFill>
                <a:schemeClr val="tx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5">
                      <a:lumMod val="50000"/>
                    </a:schemeClr>
                  </a:solidFill>
                  <a:latin typeface="Arial" panose="020B0604020202020204" pitchFamily="34" charset="0"/>
                  <a:cs typeface="Arial" panose="020B0604020202020204" pitchFamily="34" charset="0"/>
                </a:endParaRPr>
              </a:p>
            </p:txBody>
          </p:sp>
          <p:sp>
            <p:nvSpPr>
              <p:cNvPr id="22" name="Oval 15"/>
              <p:cNvSpPr>
                <a:spLocks noChangeArrowheads="1"/>
              </p:cNvSpPr>
              <p:nvPr/>
            </p:nvSpPr>
            <p:spPr bwMode="auto">
              <a:xfrm>
                <a:off x="19597696" y="-3206769"/>
                <a:ext cx="269876" cy="269877"/>
              </a:xfrm>
              <a:prstGeom prst="ellipse">
                <a:avLst/>
              </a:prstGeom>
              <a:solidFill>
                <a:schemeClr val="tx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5">
                      <a:lumMod val="50000"/>
                    </a:schemeClr>
                  </a:solidFill>
                  <a:latin typeface="Arial" panose="020B0604020202020204" pitchFamily="34" charset="0"/>
                  <a:cs typeface="Arial" panose="020B0604020202020204" pitchFamily="34" charset="0"/>
                </a:endParaRPr>
              </a:p>
            </p:txBody>
          </p:sp>
          <p:sp>
            <p:nvSpPr>
              <p:cNvPr id="23" name="Freeform 16"/>
              <p:cNvSpPr>
                <a:spLocks/>
              </p:cNvSpPr>
              <p:nvPr/>
            </p:nvSpPr>
            <p:spPr bwMode="auto">
              <a:xfrm>
                <a:off x="19545303" y="-3259156"/>
                <a:ext cx="374650" cy="374652"/>
              </a:xfrm>
              <a:custGeom>
                <a:avLst/>
                <a:gdLst>
                  <a:gd name="T0" fmla="*/ 86 w 100"/>
                  <a:gd name="T1" fmla="*/ 50 h 100"/>
                  <a:gd name="T2" fmla="*/ 72 w 100"/>
                  <a:gd name="T3" fmla="*/ 50 h 100"/>
                  <a:gd name="T4" fmla="*/ 65 w 100"/>
                  <a:gd name="T5" fmla="*/ 65 h 100"/>
                  <a:gd name="T6" fmla="*/ 50 w 100"/>
                  <a:gd name="T7" fmla="*/ 72 h 100"/>
                  <a:gd name="T8" fmla="*/ 34 w 100"/>
                  <a:gd name="T9" fmla="*/ 65 h 100"/>
                  <a:gd name="T10" fmla="*/ 28 w 100"/>
                  <a:gd name="T11" fmla="*/ 50 h 100"/>
                  <a:gd name="T12" fmla="*/ 34 w 100"/>
                  <a:gd name="T13" fmla="*/ 35 h 100"/>
                  <a:gd name="T14" fmla="*/ 50 w 100"/>
                  <a:gd name="T15" fmla="*/ 28 h 100"/>
                  <a:gd name="T16" fmla="*/ 65 w 100"/>
                  <a:gd name="T17" fmla="*/ 35 h 100"/>
                  <a:gd name="T18" fmla="*/ 72 w 100"/>
                  <a:gd name="T19" fmla="*/ 50 h 100"/>
                  <a:gd name="T20" fmla="*/ 86 w 100"/>
                  <a:gd name="T21" fmla="*/ 50 h 100"/>
                  <a:gd name="T22" fmla="*/ 100 w 100"/>
                  <a:gd name="T23" fmla="*/ 50 h 100"/>
                  <a:gd name="T24" fmla="*/ 85 w 100"/>
                  <a:gd name="T25" fmla="*/ 15 h 100"/>
                  <a:gd name="T26" fmla="*/ 50 w 100"/>
                  <a:gd name="T27" fmla="*/ 0 h 100"/>
                  <a:gd name="T28" fmla="*/ 15 w 100"/>
                  <a:gd name="T29" fmla="*/ 15 h 100"/>
                  <a:gd name="T30" fmla="*/ 0 w 100"/>
                  <a:gd name="T31" fmla="*/ 50 h 100"/>
                  <a:gd name="T32" fmla="*/ 15 w 100"/>
                  <a:gd name="T33" fmla="*/ 85 h 100"/>
                  <a:gd name="T34" fmla="*/ 50 w 100"/>
                  <a:gd name="T35" fmla="*/ 100 h 100"/>
                  <a:gd name="T36" fmla="*/ 85 w 100"/>
                  <a:gd name="T37" fmla="*/ 85 h 100"/>
                  <a:gd name="T38" fmla="*/ 100 w 100"/>
                  <a:gd name="T39" fmla="*/ 50 h 100"/>
                  <a:gd name="T40" fmla="*/ 86 w 100"/>
                  <a:gd name="T41"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0" h="100">
                    <a:moveTo>
                      <a:pt x="86" y="50"/>
                    </a:moveTo>
                    <a:cubicBezTo>
                      <a:pt x="72" y="50"/>
                      <a:pt x="72" y="50"/>
                      <a:pt x="72" y="50"/>
                    </a:cubicBezTo>
                    <a:cubicBezTo>
                      <a:pt x="71" y="56"/>
                      <a:pt x="69" y="61"/>
                      <a:pt x="65" y="65"/>
                    </a:cubicBezTo>
                    <a:cubicBezTo>
                      <a:pt x="61" y="69"/>
                      <a:pt x="56" y="72"/>
                      <a:pt x="50" y="72"/>
                    </a:cubicBezTo>
                    <a:cubicBezTo>
                      <a:pt x="44" y="72"/>
                      <a:pt x="38" y="69"/>
                      <a:pt x="34" y="65"/>
                    </a:cubicBezTo>
                    <a:cubicBezTo>
                      <a:pt x="31" y="61"/>
                      <a:pt x="28" y="56"/>
                      <a:pt x="28" y="50"/>
                    </a:cubicBezTo>
                    <a:cubicBezTo>
                      <a:pt x="28" y="44"/>
                      <a:pt x="31" y="39"/>
                      <a:pt x="34" y="35"/>
                    </a:cubicBezTo>
                    <a:cubicBezTo>
                      <a:pt x="38" y="31"/>
                      <a:pt x="44" y="28"/>
                      <a:pt x="50" y="28"/>
                    </a:cubicBezTo>
                    <a:cubicBezTo>
                      <a:pt x="56" y="28"/>
                      <a:pt x="61" y="31"/>
                      <a:pt x="65" y="35"/>
                    </a:cubicBezTo>
                    <a:cubicBezTo>
                      <a:pt x="69" y="39"/>
                      <a:pt x="71" y="44"/>
                      <a:pt x="72" y="50"/>
                    </a:cubicBezTo>
                    <a:cubicBezTo>
                      <a:pt x="86" y="50"/>
                      <a:pt x="86" y="50"/>
                      <a:pt x="86" y="50"/>
                    </a:cubicBezTo>
                    <a:cubicBezTo>
                      <a:pt x="100" y="50"/>
                      <a:pt x="100" y="50"/>
                      <a:pt x="100" y="50"/>
                    </a:cubicBezTo>
                    <a:cubicBezTo>
                      <a:pt x="100" y="36"/>
                      <a:pt x="94" y="24"/>
                      <a:pt x="85" y="15"/>
                    </a:cubicBezTo>
                    <a:cubicBezTo>
                      <a:pt x="76" y="6"/>
                      <a:pt x="63" y="0"/>
                      <a:pt x="50" y="0"/>
                    </a:cubicBezTo>
                    <a:cubicBezTo>
                      <a:pt x="36" y="0"/>
                      <a:pt x="24" y="6"/>
                      <a:pt x="15" y="15"/>
                    </a:cubicBezTo>
                    <a:cubicBezTo>
                      <a:pt x="6" y="24"/>
                      <a:pt x="0" y="36"/>
                      <a:pt x="0" y="50"/>
                    </a:cubicBezTo>
                    <a:cubicBezTo>
                      <a:pt x="0" y="64"/>
                      <a:pt x="6" y="76"/>
                      <a:pt x="15" y="85"/>
                    </a:cubicBezTo>
                    <a:cubicBezTo>
                      <a:pt x="24" y="94"/>
                      <a:pt x="36" y="100"/>
                      <a:pt x="50" y="100"/>
                    </a:cubicBezTo>
                    <a:cubicBezTo>
                      <a:pt x="63" y="100"/>
                      <a:pt x="76" y="94"/>
                      <a:pt x="85" y="85"/>
                    </a:cubicBezTo>
                    <a:cubicBezTo>
                      <a:pt x="94" y="76"/>
                      <a:pt x="100" y="64"/>
                      <a:pt x="100" y="50"/>
                    </a:cubicBezTo>
                    <a:lnTo>
                      <a:pt x="86" y="50"/>
                    </a:lnTo>
                    <a:close/>
                  </a:path>
                </a:pathLst>
              </a:custGeom>
              <a:solidFill>
                <a:schemeClr val="tx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5">
                      <a:lumMod val="50000"/>
                    </a:schemeClr>
                  </a:solidFill>
                  <a:latin typeface="Arial" panose="020B0604020202020204" pitchFamily="34" charset="0"/>
                  <a:cs typeface="Arial" panose="020B0604020202020204" pitchFamily="34" charset="0"/>
                </a:endParaRPr>
              </a:p>
            </p:txBody>
          </p:sp>
          <p:sp>
            <p:nvSpPr>
              <p:cNvPr id="24" name="Oval 17"/>
              <p:cNvSpPr>
                <a:spLocks noChangeArrowheads="1"/>
              </p:cNvSpPr>
              <p:nvPr/>
            </p:nvSpPr>
            <p:spPr bwMode="auto">
              <a:xfrm>
                <a:off x="20346996" y="-3206769"/>
                <a:ext cx="271465" cy="269877"/>
              </a:xfrm>
              <a:prstGeom prst="ellipse">
                <a:avLst/>
              </a:prstGeom>
              <a:solidFill>
                <a:schemeClr val="tx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5">
                      <a:lumMod val="50000"/>
                    </a:schemeClr>
                  </a:solidFill>
                  <a:latin typeface="Arial" panose="020B0604020202020204" pitchFamily="34" charset="0"/>
                  <a:cs typeface="Arial" panose="020B0604020202020204" pitchFamily="34" charset="0"/>
                </a:endParaRPr>
              </a:p>
            </p:txBody>
          </p:sp>
          <p:sp>
            <p:nvSpPr>
              <p:cNvPr id="25" name="Freeform 18"/>
              <p:cNvSpPr>
                <a:spLocks/>
              </p:cNvSpPr>
              <p:nvPr/>
            </p:nvSpPr>
            <p:spPr bwMode="auto">
              <a:xfrm>
                <a:off x="20294603" y="-3259156"/>
                <a:ext cx="376239" cy="374652"/>
              </a:xfrm>
              <a:custGeom>
                <a:avLst/>
                <a:gdLst>
                  <a:gd name="T0" fmla="*/ 86 w 100"/>
                  <a:gd name="T1" fmla="*/ 50 h 100"/>
                  <a:gd name="T2" fmla="*/ 72 w 100"/>
                  <a:gd name="T3" fmla="*/ 50 h 100"/>
                  <a:gd name="T4" fmla="*/ 65 w 100"/>
                  <a:gd name="T5" fmla="*/ 65 h 100"/>
                  <a:gd name="T6" fmla="*/ 50 w 100"/>
                  <a:gd name="T7" fmla="*/ 72 h 100"/>
                  <a:gd name="T8" fmla="*/ 34 w 100"/>
                  <a:gd name="T9" fmla="*/ 65 h 100"/>
                  <a:gd name="T10" fmla="*/ 28 w 100"/>
                  <a:gd name="T11" fmla="*/ 50 h 100"/>
                  <a:gd name="T12" fmla="*/ 34 w 100"/>
                  <a:gd name="T13" fmla="*/ 35 h 100"/>
                  <a:gd name="T14" fmla="*/ 50 w 100"/>
                  <a:gd name="T15" fmla="*/ 28 h 100"/>
                  <a:gd name="T16" fmla="*/ 65 w 100"/>
                  <a:gd name="T17" fmla="*/ 35 h 100"/>
                  <a:gd name="T18" fmla="*/ 72 w 100"/>
                  <a:gd name="T19" fmla="*/ 50 h 100"/>
                  <a:gd name="T20" fmla="*/ 86 w 100"/>
                  <a:gd name="T21" fmla="*/ 50 h 100"/>
                  <a:gd name="T22" fmla="*/ 100 w 100"/>
                  <a:gd name="T23" fmla="*/ 50 h 100"/>
                  <a:gd name="T24" fmla="*/ 85 w 100"/>
                  <a:gd name="T25" fmla="*/ 15 h 100"/>
                  <a:gd name="T26" fmla="*/ 50 w 100"/>
                  <a:gd name="T27" fmla="*/ 0 h 100"/>
                  <a:gd name="T28" fmla="*/ 15 w 100"/>
                  <a:gd name="T29" fmla="*/ 15 h 100"/>
                  <a:gd name="T30" fmla="*/ 0 w 100"/>
                  <a:gd name="T31" fmla="*/ 50 h 100"/>
                  <a:gd name="T32" fmla="*/ 15 w 100"/>
                  <a:gd name="T33" fmla="*/ 85 h 100"/>
                  <a:gd name="T34" fmla="*/ 50 w 100"/>
                  <a:gd name="T35" fmla="*/ 100 h 100"/>
                  <a:gd name="T36" fmla="*/ 85 w 100"/>
                  <a:gd name="T37" fmla="*/ 85 h 100"/>
                  <a:gd name="T38" fmla="*/ 100 w 100"/>
                  <a:gd name="T39" fmla="*/ 50 h 100"/>
                  <a:gd name="T40" fmla="*/ 86 w 100"/>
                  <a:gd name="T41"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0" h="100">
                    <a:moveTo>
                      <a:pt x="86" y="50"/>
                    </a:moveTo>
                    <a:cubicBezTo>
                      <a:pt x="72" y="50"/>
                      <a:pt x="72" y="50"/>
                      <a:pt x="72" y="50"/>
                    </a:cubicBezTo>
                    <a:cubicBezTo>
                      <a:pt x="71" y="56"/>
                      <a:pt x="69" y="61"/>
                      <a:pt x="65" y="65"/>
                    </a:cubicBezTo>
                    <a:cubicBezTo>
                      <a:pt x="61" y="69"/>
                      <a:pt x="56" y="72"/>
                      <a:pt x="50" y="72"/>
                    </a:cubicBezTo>
                    <a:cubicBezTo>
                      <a:pt x="44" y="72"/>
                      <a:pt x="38" y="69"/>
                      <a:pt x="34" y="65"/>
                    </a:cubicBezTo>
                    <a:cubicBezTo>
                      <a:pt x="31" y="61"/>
                      <a:pt x="28" y="56"/>
                      <a:pt x="28" y="50"/>
                    </a:cubicBezTo>
                    <a:cubicBezTo>
                      <a:pt x="28" y="44"/>
                      <a:pt x="31" y="39"/>
                      <a:pt x="34" y="35"/>
                    </a:cubicBezTo>
                    <a:cubicBezTo>
                      <a:pt x="38" y="31"/>
                      <a:pt x="44" y="28"/>
                      <a:pt x="50" y="28"/>
                    </a:cubicBezTo>
                    <a:cubicBezTo>
                      <a:pt x="56" y="28"/>
                      <a:pt x="61" y="31"/>
                      <a:pt x="65" y="35"/>
                    </a:cubicBezTo>
                    <a:cubicBezTo>
                      <a:pt x="69" y="39"/>
                      <a:pt x="71" y="44"/>
                      <a:pt x="72" y="50"/>
                    </a:cubicBezTo>
                    <a:cubicBezTo>
                      <a:pt x="86" y="50"/>
                      <a:pt x="86" y="50"/>
                      <a:pt x="86" y="50"/>
                    </a:cubicBezTo>
                    <a:cubicBezTo>
                      <a:pt x="100" y="50"/>
                      <a:pt x="100" y="50"/>
                      <a:pt x="100" y="50"/>
                    </a:cubicBezTo>
                    <a:cubicBezTo>
                      <a:pt x="100" y="36"/>
                      <a:pt x="94" y="24"/>
                      <a:pt x="85" y="15"/>
                    </a:cubicBezTo>
                    <a:cubicBezTo>
                      <a:pt x="76" y="6"/>
                      <a:pt x="63" y="0"/>
                      <a:pt x="50" y="0"/>
                    </a:cubicBezTo>
                    <a:cubicBezTo>
                      <a:pt x="36" y="0"/>
                      <a:pt x="24" y="6"/>
                      <a:pt x="15" y="15"/>
                    </a:cubicBezTo>
                    <a:cubicBezTo>
                      <a:pt x="6" y="24"/>
                      <a:pt x="0" y="36"/>
                      <a:pt x="0" y="50"/>
                    </a:cubicBezTo>
                    <a:cubicBezTo>
                      <a:pt x="0" y="64"/>
                      <a:pt x="6" y="76"/>
                      <a:pt x="15" y="85"/>
                    </a:cubicBezTo>
                    <a:cubicBezTo>
                      <a:pt x="24" y="94"/>
                      <a:pt x="36" y="100"/>
                      <a:pt x="50" y="100"/>
                    </a:cubicBezTo>
                    <a:cubicBezTo>
                      <a:pt x="63" y="100"/>
                      <a:pt x="76" y="94"/>
                      <a:pt x="85" y="85"/>
                    </a:cubicBezTo>
                    <a:cubicBezTo>
                      <a:pt x="94" y="76"/>
                      <a:pt x="100" y="64"/>
                      <a:pt x="100" y="50"/>
                    </a:cubicBezTo>
                    <a:lnTo>
                      <a:pt x="86" y="50"/>
                    </a:lnTo>
                    <a:close/>
                  </a:path>
                </a:pathLst>
              </a:custGeom>
              <a:solidFill>
                <a:schemeClr val="tx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5">
                      <a:lumMod val="50000"/>
                    </a:schemeClr>
                  </a:solidFill>
                  <a:latin typeface="Arial" panose="020B0604020202020204" pitchFamily="34" charset="0"/>
                  <a:cs typeface="Arial" panose="020B0604020202020204" pitchFamily="34" charset="0"/>
                </a:endParaRPr>
              </a:p>
            </p:txBody>
          </p:sp>
          <p:sp>
            <p:nvSpPr>
              <p:cNvPr id="26" name="Oval 19"/>
              <p:cNvSpPr>
                <a:spLocks noChangeArrowheads="1"/>
              </p:cNvSpPr>
              <p:nvPr/>
            </p:nvSpPr>
            <p:spPr bwMode="auto">
              <a:xfrm>
                <a:off x="21097880" y="-3206769"/>
                <a:ext cx="269876" cy="269877"/>
              </a:xfrm>
              <a:prstGeom prst="ellipse">
                <a:avLst/>
              </a:prstGeom>
              <a:solidFill>
                <a:schemeClr val="tx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5">
                      <a:lumMod val="50000"/>
                    </a:schemeClr>
                  </a:solidFill>
                  <a:latin typeface="Arial" panose="020B0604020202020204" pitchFamily="34" charset="0"/>
                  <a:cs typeface="Arial" panose="020B0604020202020204" pitchFamily="34" charset="0"/>
                </a:endParaRPr>
              </a:p>
            </p:txBody>
          </p:sp>
          <p:sp>
            <p:nvSpPr>
              <p:cNvPr id="27" name="Freeform 20"/>
              <p:cNvSpPr>
                <a:spLocks/>
              </p:cNvSpPr>
              <p:nvPr/>
            </p:nvSpPr>
            <p:spPr bwMode="auto">
              <a:xfrm>
                <a:off x="21045493" y="-3259156"/>
                <a:ext cx="374650" cy="374652"/>
              </a:xfrm>
              <a:custGeom>
                <a:avLst/>
                <a:gdLst>
                  <a:gd name="T0" fmla="*/ 86 w 100"/>
                  <a:gd name="T1" fmla="*/ 50 h 100"/>
                  <a:gd name="T2" fmla="*/ 72 w 100"/>
                  <a:gd name="T3" fmla="*/ 50 h 100"/>
                  <a:gd name="T4" fmla="*/ 65 w 100"/>
                  <a:gd name="T5" fmla="*/ 65 h 100"/>
                  <a:gd name="T6" fmla="*/ 50 w 100"/>
                  <a:gd name="T7" fmla="*/ 72 h 100"/>
                  <a:gd name="T8" fmla="*/ 34 w 100"/>
                  <a:gd name="T9" fmla="*/ 65 h 100"/>
                  <a:gd name="T10" fmla="*/ 28 w 100"/>
                  <a:gd name="T11" fmla="*/ 50 h 100"/>
                  <a:gd name="T12" fmla="*/ 34 w 100"/>
                  <a:gd name="T13" fmla="*/ 35 h 100"/>
                  <a:gd name="T14" fmla="*/ 50 w 100"/>
                  <a:gd name="T15" fmla="*/ 28 h 100"/>
                  <a:gd name="T16" fmla="*/ 65 w 100"/>
                  <a:gd name="T17" fmla="*/ 35 h 100"/>
                  <a:gd name="T18" fmla="*/ 72 w 100"/>
                  <a:gd name="T19" fmla="*/ 50 h 100"/>
                  <a:gd name="T20" fmla="*/ 86 w 100"/>
                  <a:gd name="T21" fmla="*/ 50 h 100"/>
                  <a:gd name="T22" fmla="*/ 100 w 100"/>
                  <a:gd name="T23" fmla="*/ 50 h 100"/>
                  <a:gd name="T24" fmla="*/ 85 w 100"/>
                  <a:gd name="T25" fmla="*/ 15 h 100"/>
                  <a:gd name="T26" fmla="*/ 50 w 100"/>
                  <a:gd name="T27" fmla="*/ 0 h 100"/>
                  <a:gd name="T28" fmla="*/ 15 w 100"/>
                  <a:gd name="T29" fmla="*/ 15 h 100"/>
                  <a:gd name="T30" fmla="*/ 0 w 100"/>
                  <a:gd name="T31" fmla="*/ 50 h 100"/>
                  <a:gd name="T32" fmla="*/ 15 w 100"/>
                  <a:gd name="T33" fmla="*/ 85 h 100"/>
                  <a:gd name="T34" fmla="*/ 50 w 100"/>
                  <a:gd name="T35" fmla="*/ 100 h 100"/>
                  <a:gd name="T36" fmla="*/ 85 w 100"/>
                  <a:gd name="T37" fmla="*/ 85 h 100"/>
                  <a:gd name="T38" fmla="*/ 100 w 100"/>
                  <a:gd name="T39" fmla="*/ 50 h 100"/>
                  <a:gd name="T40" fmla="*/ 86 w 100"/>
                  <a:gd name="T41"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0" h="100">
                    <a:moveTo>
                      <a:pt x="86" y="50"/>
                    </a:moveTo>
                    <a:cubicBezTo>
                      <a:pt x="72" y="50"/>
                      <a:pt x="72" y="50"/>
                      <a:pt x="72" y="50"/>
                    </a:cubicBezTo>
                    <a:cubicBezTo>
                      <a:pt x="71" y="56"/>
                      <a:pt x="69" y="61"/>
                      <a:pt x="65" y="65"/>
                    </a:cubicBezTo>
                    <a:cubicBezTo>
                      <a:pt x="61" y="69"/>
                      <a:pt x="56" y="72"/>
                      <a:pt x="50" y="72"/>
                    </a:cubicBezTo>
                    <a:cubicBezTo>
                      <a:pt x="44" y="72"/>
                      <a:pt x="38" y="69"/>
                      <a:pt x="34" y="65"/>
                    </a:cubicBezTo>
                    <a:cubicBezTo>
                      <a:pt x="31" y="61"/>
                      <a:pt x="28" y="56"/>
                      <a:pt x="28" y="50"/>
                    </a:cubicBezTo>
                    <a:cubicBezTo>
                      <a:pt x="28" y="44"/>
                      <a:pt x="31" y="39"/>
                      <a:pt x="34" y="35"/>
                    </a:cubicBezTo>
                    <a:cubicBezTo>
                      <a:pt x="38" y="31"/>
                      <a:pt x="44" y="28"/>
                      <a:pt x="50" y="28"/>
                    </a:cubicBezTo>
                    <a:cubicBezTo>
                      <a:pt x="56" y="28"/>
                      <a:pt x="61" y="31"/>
                      <a:pt x="65" y="35"/>
                    </a:cubicBezTo>
                    <a:cubicBezTo>
                      <a:pt x="69" y="39"/>
                      <a:pt x="71" y="44"/>
                      <a:pt x="72" y="50"/>
                    </a:cubicBezTo>
                    <a:cubicBezTo>
                      <a:pt x="86" y="50"/>
                      <a:pt x="86" y="50"/>
                      <a:pt x="86" y="50"/>
                    </a:cubicBezTo>
                    <a:cubicBezTo>
                      <a:pt x="100" y="50"/>
                      <a:pt x="100" y="50"/>
                      <a:pt x="100" y="50"/>
                    </a:cubicBezTo>
                    <a:cubicBezTo>
                      <a:pt x="100" y="36"/>
                      <a:pt x="94" y="24"/>
                      <a:pt x="85" y="15"/>
                    </a:cubicBezTo>
                    <a:cubicBezTo>
                      <a:pt x="76" y="6"/>
                      <a:pt x="63" y="0"/>
                      <a:pt x="50" y="0"/>
                    </a:cubicBezTo>
                    <a:cubicBezTo>
                      <a:pt x="36" y="0"/>
                      <a:pt x="24" y="6"/>
                      <a:pt x="15" y="15"/>
                    </a:cubicBezTo>
                    <a:cubicBezTo>
                      <a:pt x="6" y="24"/>
                      <a:pt x="0" y="36"/>
                      <a:pt x="0" y="50"/>
                    </a:cubicBezTo>
                    <a:cubicBezTo>
                      <a:pt x="0" y="64"/>
                      <a:pt x="6" y="76"/>
                      <a:pt x="15" y="85"/>
                    </a:cubicBezTo>
                    <a:cubicBezTo>
                      <a:pt x="24" y="94"/>
                      <a:pt x="36" y="100"/>
                      <a:pt x="50" y="100"/>
                    </a:cubicBezTo>
                    <a:cubicBezTo>
                      <a:pt x="63" y="100"/>
                      <a:pt x="76" y="94"/>
                      <a:pt x="85" y="85"/>
                    </a:cubicBezTo>
                    <a:cubicBezTo>
                      <a:pt x="94" y="76"/>
                      <a:pt x="100" y="64"/>
                      <a:pt x="100" y="50"/>
                    </a:cubicBezTo>
                    <a:lnTo>
                      <a:pt x="86" y="50"/>
                    </a:lnTo>
                    <a:close/>
                  </a:path>
                </a:pathLst>
              </a:custGeom>
              <a:solidFill>
                <a:schemeClr val="tx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5">
                      <a:lumMod val="50000"/>
                    </a:schemeClr>
                  </a:solidFill>
                  <a:latin typeface="Arial" panose="020B0604020202020204" pitchFamily="34" charset="0"/>
                  <a:cs typeface="Arial" panose="020B0604020202020204" pitchFamily="34" charset="0"/>
                </a:endParaRPr>
              </a:p>
            </p:txBody>
          </p:sp>
          <p:sp>
            <p:nvSpPr>
              <p:cNvPr id="28" name="Freeform 22"/>
              <p:cNvSpPr>
                <a:spLocks/>
              </p:cNvSpPr>
              <p:nvPr/>
            </p:nvSpPr>
            <p:spPr bwMode="auto">
              <a:xfrm>
                <a:off x="16829093" y="-4902221"/>
                <a:ext cx="3800477" cy="2971807"/>
              </a:xfrm>
              <a:custGeom>
                <a:avLst/>
                <a:gdLst>
                  <a:gd name="T0" fmla="*/ 296 w 1013"/>
                  <a:gd name="T1" fmla="*/ 576 h 792"/>
                  <a:gd name="T2" fmla="*/ 277 w 1013"/>
                  <a:gd name="T3" fmla="*/ 756 h 792"/>
                  <a:gd name="T4" fmla="*/ 301 w 1013"/>
                  <a:gd name="T5" fmla="*/ 744 h 792"/>
                  <a:gd name="T6" fmla="*/ 151 w 1013"/>
                  <a:gd name="T7" fmla="*/ 507 h 792"/>
                  <a:gd name="T8" fmla="*/ 124 w 1013"/>
                  <a:gd name="T9" fmla="*/ 442 h 792"/>
                  <a:gd name="T10" fmla="*/ 122 w 1013"/>
                  <a:gd name="T11" fmla="*/ 437 h 792"/>
                  <a:gd name="T12" fmla="*/ 121 w 1013"/>
                  <a:gd name="T13" fmla="*/ 433 h 792"/>
                  <a:gd name="T14" fmla="*/ 51 w 1013"/>
                  <a:gd name="T15" fmla="*/ 360 h 792"/>
                  <a:gd name="T16" fmla="*/ 37 w 1013"/>
                  <a:gd name="T17" fmla="*/ 234 h 792"/>
                  <a:gd name="T18" fmla="*/ 266 w 1013"/>
                  <a:gd name="T19" fmla="*/ 63 h 792"/>
                  <a:gd name="T20" fmla="*/ 848 w 1013"/>
                  <a:gd name="T21" fmla="*/ 105 h 792"/>
                  <a:gd name="T22" fmla="*/ 976 w 1013"/>
                  <a:gd name="T23" fmla="*/ 234 h 792"/>
                  <a:gd name="T24" fmla="*/ 976 w 1013"/>
                  <a:gd name="T25" fmla="*/ 332 h 792"/>
                  <a:gd name="T26" fmla="*/ 748 w 1013"/>
                  <a:gd name="T27" fmla="*/ 503 h 792"/>
                  <a:gd name="T28" fmla="*/ 342 w 1013"/>
                  <a:gd name="T29" fmla="*/ 522 h 792"/>
                  <a:gd name="T30" fmla="*/ 330 w 1013"/>
                  <a:gd name="T31" fmla="*/ 526 h 792"/>
                  <a:gd name="T32" fmla="*/ 347 w 1013"/>
                  <a:gd name="T33" fmla="*/ 548 h 792"/>
                  <a:gd name="T34" fmla="*/ 329 w 1013"/>
                  <a:gd name="T35" fmla="*/ 526 h 792"/>
                  <a:gd name="T36" fmla="*/ 337 w 1013"/>
                  <a:gd name="T37" fmla="*/ 538 h 792"/>
                  <a:gd name="T38" fmla="*/ 348 w 1013"/>
                  <a:gd name="T39" fmla="*/ 547 h 792"/>
                  <a:gd name="T40" fmla="*/ 348 w 1013"/>
                  <a:gd name="T41" fmla="*/ 546 h 792"/>
                  <a:gd name="T42" fmla="*/ 348 w 1013"/>
                  <a:gd name="T43" fmla="*/ 546 h 792"/>
                  <a:gd name="T44" fmla="*/ 348 w 1013"/>
                  <a:gd name="T45" fmla="*/ 546 h 792"/>
                  <a:gd name="T46" fmla="*/ 348 w 1013"/>
                  <a:gd name="T47" fmla="*/ 547 h 792"/>
                  <a:gd name="T48" fmla="*/ 342 w 1013"/>
                  <a:gd name="T49" fmla="*/ 539 h 792"/>
                  <a:gd name="T50" fmla="*/ 339 w 1013"/>
                  <a:gd name="T51" fmla="*/ 536 h 792"/>
                  <a:gd name="T52" fmla="*/ 507 w 1013"/>
                  <a:gd name="T53" fmla="*/ 566 h 792"/>
                  <a:gd name="T54" fmla="*/ 972 w 1013"/>
                  <a:gd name="T55" fmla="*/ 396 h 792"/>
                  <a:gd name="T56" fmla="*/ 1013 w 1013"/>
                  <a:gd name="T57" fmla="*/ 283 h 792"/>
                  <a:gd name="T58" fmla="*/ 937 w 1013"/>
                  <a:gd name="T59" fmla="*/ 133 h 792"/>
                  <a:gd name="T60" fmla="*/ 507 w 1013"/>
                  <a:gd name="T61" fmla="*/ 0 h 792"/>
                  <a:gd name="T62" fmla="*/ 42 w 1013"/>
                  <a:gd name="T63" fmla="*/ 170 h 792"/>
                  <a:gd name="T64" fmla="*/ 0 w 1013"/>
                  <a:gd name="T65" fmla="*/ 283 h 792"/>
                  <a:gd name="T66" fmla="*/ 100 w 1013"/>
                  <a:gd name="T67" fmla="*/ 453 h 792"/>
                  <a:gd name="T68" fmla="*/ 96 w 1013"/>
                  <a:gd name="T69" fmla="*/ 446 h 792"/>
                  <a:gd name="T70" fmla="*/ 205 w 1013"/>
                  <a:gd name="T71" fmla="*/ 669 h 792"/>
                  <a:gd name="T72" fmla="*/ 311 w 1013"/>
                  <a:gd name="T73" fmla="*/ 792 h 792"/>
                  <a:gd name="T74" fmla="*/ 301 w 1013"/>
                  <a:gd name="T75" fmla="*/ 695 h 792"/>
                  <a:gd name="T76" fmla="*/ 347 w 1013"/>
                  <a:gd name="T77" fmla="*/ 548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13" h="792">
                    <a:moveTo>
                      <a:pt x="327" y="528"/>
                    </a:moveTo>
                    <a:cubicBezTo>
                      <a:pt x="322" y="533"/>
                      <a:pt x="308" y="549"/>
                      <a:pt x="296" y="576"/>
                    </a:cubicBezTo>
                    <a:cubicBezTo>
                      <a:pt x="284" y="604"/>
                      <a:pt x="273" y="643"/>
                      <a:pt x="273" y="695"/>
                    </a:cubicBezTo>
                    <a:cubicBezTo>
                      <a:pt x="273" y="714"/>
                      <a:pt x="274" y="734"/>
                      <a:pt x="277" y="756"/>
                    </a:cubicBezTo>
                    <a:cubicBezTo>
                      <a:pt x="291" y="754"/>
                      <a:pt x="291" y="754"/>
                      <a:pt x="291" y="754"/>
                    </a:cubicBezTo>
                    <a:cubicBezTo>
                      <a:pt x="301" y="744"/>
                      <a:pt x="301" y="744"/>
                      <a:pt x="301" y="744"/>
                    </a:cubicBezTo>
                    <a:cubicBezTo>
                      <a:pt x="275" y="719"/>
                      <a:pt x="250" y="687"/>
                      <a:pt x="229" y="653"/>
                    </a:cubicBezTo>
                    <a:cubicBezTo>
                      <a:pt x="196" y="603"/>
                      <a:pt x="169" y="549"/>
                      <a:pt x="151" y="507"/>
                    </a:cubicBezTo>
                    <a:cubicBezTo>
                      <a:pt x="141" y="486"/>
                      <a:pt x="134" y="469"/>
                      <a:pt x="129" y="456"/>
                    </a:cubicBezTo>
                    <a:cubicBezTo>
                      <a:pt x="127" y="450"/>
                      <a:pt x="125" y="445"/>
                      <a:pt x="124" y="442"/>
                    </a:cubicBezTo>
                    <a:cubicBezTo>
                      <a:pt x="123" y="440"/>
                      <a:pt x="123" y="439"/>
                      <a:pt x="122" y="438"/>
                    </a:cubicBezTo>
                    <a:cubicBezTo>
                      <a:pt x="122" y="438"/>
                      <a:pt x="122" y="437"/>
                      <a:pt x="122" y="437"/>
                    </a:cubicBezTo>
                    <a:cubicBezTo>
                      <a:pt x="122" y="437"/>
                      <a:pt x="122" y="437"/>
                      <a:pt x="122" y="437"/>
                    </a:cubicBezTo>
                    <a:cubicBezTo>
                      <a:pt x="121" y="433"/>
                      <a:pt x="121" y="433"/>
                      <a:pt x="121" y="433"/>
                    </a:cubicBezTo>
                    <a:cubicBezTo>
                      <a:pt x="117" y="430"/>
                      <a:pt x="117" y="430"/>
                      <a:pt x="117" y="430"/>
                    </a:cubicBezTo>
                    <a:cubicBezTo>
                      <a:pt x="89" y="409"/>
                      <a:pt x="66" y="385"/>
                      <a:pt x="51" y="360"/>
                    </a:cubicBezTo>
                    <a:cubicBezTo>
                      <a:pt x="36" y="336"/>
                      <a:pt x="28" y="310"/>
                      <a:pt x="28" y="283"/>
                    </a:cubicBezTo>
                    <a:cubicBezTo>
                      <a:pt x="28" y="266"/>
                      <a:pt x="31" y="250"/>
                      <a:pt x="37" y="234"/>
                    </a:cubicBezTo>
                    <a:cubicBezTo>
                      <a:pt x="48" y="205"/>
                      <a:pt x="67" y="178"/>
                      <a:pt x="95" y="154"/>
                    </a:cubicBezTo>
                    <a:cubicBezTo>
                      <a:pt x="136" y="117"/>
                      <a:pt x="195" y="85"/>
                      <a:pt x="266" y="63"/>
                    </a:cubicBezTo>
                    <a:cubicBezTo>
                      <a:pt x="336" y="41"/>
                      <a:pt x="419" y="28"/>
                      <a:pt x="507" y="28"/>
                    </a:cubicBezTo>
                    <a:cubicBezTo>
                      <a:pt x="641" y="28"/>
                      <a:pt x="762" y="58"/>
                      <a:pt x="848" y="105"/>
                    </a:cubicBezTo>
                    <a:cubicBezTo>
                      <a:pt x="892" y="128"/>
                      <a:pt x="926" y="156"/>
                      <a:pt x="949" y="187"/>
                    </a:cubicBezTo>
                    <a:cubicBezTo>
                      <a:pt x="961" y="202"/>
                      <a:pt x="970" y="217"/>
                      <a:pt x="976" y="234"/>
                    </a:cubicBezTo>
                    <a:cubicBezTo>
                      <a:pt x="982" y="250"/>
                      <a:pt x="985" y="266"/>
                      <a:pt x="985" y="283"/>
                    </a:cubicBezTo>
                    <a:cubicBezTo>
                      <a:pt x="985" y="300"/>
                      <a:pt x="982" y="316"/>
                      <a:pt x="976" y="332"/>
                    </a:cubicBezTo>
                    <a:cubicBezTo>
                      <a:pt x="966" y="360"/>
                      <a:pt x="946" y="387"/>
                      <a:pt x="919" y="412"/>
                    </a:cubicBezTo>
                    <a:cubicBezTo>
                      <a:pt x="877" y="449"/>
                      <a:pt x="818" y="481"/>
                      <a:pt x="748" y="503"/>
                    </a:cubicBezTo>
                    <a:cubicBezTo>
                      <a:pt x="677" y="525"/>
                      <a:pt x="595" y="538"/>
                      <a:pt x="507" y="538"/>
                    </a:cubicBezTo>
                    <a:cubicBezTo>
                      <a:pt x="449" y="538"/>
                      <a:pt x="393" y="532"/>
                      <a:pt x="342" y="522"/>
                    </a:cubicBezTo>
                    <a:cubicBezTo>
                      <a:pt x="335" y="521"/>
                      <a:pt x="335" y="521"/>
                      <a:pt x="335" y="521"/>
                    </a:cubicBezTo>
                    <a:cubicBezTo>
                      <a:pt x="330" y="526"/>
                      <a:pt x="330" y="526"/>
                      <a:pt x="330" y="526"/>
                    </a:cubicBezTo>
                    <a:cubicBezTo>
                      <a:pt x="330" y="526"/>
                      <a:pt x="329" y="527"/>
                      <a:pt x="327" y="528"/>
                    </a:cubicBezTo>
                    <a:cubicBezTo>
                      <a:pt x="347" y="548"/>
                      <a:pt x="347" y="548"/>
                      <a:pt x="347" y="548"/>
                    </a:cubicBezTo>
                    <a:cubicBezTo>
                      <a:pt x="349" y="546"/>
                      <a:pt x="349" y="546"/>
                      <a:pt x="349" y="546"/>
                    </a:cubicBezTo>
                    <a:cubicBezTo>
                      <a:pt x="329" y="526"/>
                      <a:pt x="329" y="526"/>
                      <a:pt x="329" y="526"/>
                    </a:cubicBezTo>
                    <a:cubicBezTo>
                      <a:pt x="328" y="528"/>
                      <a:pt x="328" y="528"/>
                      <a:pt x="328" y="528"/>
                    </a:cubicBezTo>
                    <a:cubicBezTo>
                      <a:pt x="337" y="538"/>
                      <a:pt x="337" y="538"/>
                      <a:pt x="337" y="538"/>
                    </a:cubicBezTo>
                    <a:cubicBezTo>
                      <a:pt x="347" y="547"/>
                      <a:pt x="347" y="547"/>
                      <a:pt x="347" y="547"/>
                    </a:cubicBezTo>
                    <a:cubicBezTo>
                      <a:pt x="348" y="547"/>
                      <a:pt x="348" y="547"/>
                      <a:pt x="348" y="547"/>
                    </a:cubicBezTo>
                    <a:cubicBezTo>
                      <a:pt x="348" y="546"/>
                      <a:pt x="348" y="546"/>
                      <a:pt x="348" y="546"/>
                    </a:cubicBezTo>
                    <a:cubicBezTo>
                      <a:pt x="348" y="546"/>
                      <a:pt x="348" y="546"/>
                      <a:pt x="348" y="546"/>
                    </a:cubicBezTo>
                    <a:cubicBezTo>
                      <a:pt x="348" y="546"/>
                      <a:pt x="348" y="546"/>
                      <a:pt x="348" y="546"/>
                    </a:cubicBezTo>
                    <a:cubicBezTo>
                      <a:pt x="348" y="546"/>
                      <a:pt x="348" y="546"/>
                      <a:pt x="348" y="546"/>
                    </a:cubicBezTo>
                    <a:cubicBezTo>
                      <a:pt x="348" y="546"/>
                      <a:pt x="348" y="546"/>
                      <a:pt x="348" y="546"/>
                    </a:cubicBezTo>
                    <a:cubicBezTo>
                      <a:pt x="348" y="546"/>
                      <a:pt x="348" y="546"/>
                      <a:pt x="348" y="546"/>
                    </a:cubicBezTo>
                    <a:cubicBezTo>
                      <a:pt x="342" y="539"/>
                      <a:pt x="342" y="539"/>
                      <a:pt x="342" y="539"/>
                    </a:cubicBezTo>
                    <a:cubicBezTo>
                      <a:pt x="348" y="547"/>
                      <a:pt x="348" y="547"/>
                      <a:pt x="348" y="547"/>
                    </a:cubicBezTo>
                    <a:cubicBezTo>
                      <a:pt x="348" y="546"/>
                      <a:pt x="348" y="546"/>
                      <a:pt x="348" y="546"/>
                    </a:cubicBezTo>
                    <a:cubicBezTo>
                      <a:pt x="342" y="539"/>
                      <a:pt x="342" y="539"/>
                      <a:pt x="342" y="539"/>
                    </a:cubicBezTo>
                    <a:cubicBezTo>
                      <a:pt x="348" y="547"/>
                      <a:pt x="348" y="547"/>
                      <a:pt x="348" y="547"/>
                    </a:cubicBezTo>
                    <a:cubicBezTo>
                      <a:pt x="339" y="536"/>
                      <a:pt x="339" y="536"/>
                      <a:pt x="339" y="536"/>
                    </a:cubicBezTo>
                    <a:cubicBezTo>
                      <a:pt x="336" y="550"/>
                      <a:pt x="336" y="550"/>
                      <a:pt x="336" y="550"/>
                    </a:cubicBezTo>
                    <a:cubicBezTo>
                      <a:pt x="390" y="560"/>
                      <a:pt x="447" y="566"/>
                      <a:pt x="507" y="566"/>
                    </a:cubicBezTo>
                    <a:cubicBezTo>
                      <a:pt x="645" y="566"/>
                      <a:pt x="770" y="536"/>
                      <a:pt x="862" y="485"/>
                    </a:cubicBezTo>
                    <a:cubicBezTo>
                      <a:pt x="908" y="460"/>
                      <a:pt x="945" y="430"/>
                      <a:pt x="972" y="396"/>
                    </a:cubicBezTo>
                    <a:cubicBezTo>
                      <a:pt x="985" y="379"/>
                      <a:pt x="995" y="361"/>
                      <a:pt x="1002" y="342"/>
                    </a:cubicBezTo>
                    <a:cubicBezTo>
                      <a:pt x="1009" y="323"/>
                      <a:pt x="1013" y="303"/>
                      <a:pt x="1013" y="283"/>
                    </a:cubicBezTo>
                    <a:cubicBezTo>
                      <a:pt x="1013" y="263"/>
                      <a:pt x="1009" y="243"/>
                      <a:pt x="1002" y="224"/>
                    </a:cubicBezTo>
                    <a:cubicBezTo>
                      <a:pt x="990" y="190"/>
                      <a:pt x="967" y="160"/>
                      <a:pt x="937" y="133"/>
                    </a:cubicBezTo>
                    <a:cubicBezTo>
                      <a:pt x="892" y="92"/>
                      <a:pt x="830" y="59"/>
                      <a:pt x="756" y="36"/>
                    </a:cubicBezTo>
                    <a:cubicBezTo>
                      <a:pt x="682" y="13"/>
                      <a:pt x="597" y="0"/>
                      <a:pt x="507" y="0"/>
                    </a:cubicBezTo>
                    <a:cubicBezTo>
                      <a:pt x="369" y="0"/>
                      <a:pt x="243" y="30"/>
                      <a:pt x="152" y="80"/>
                    </a:cubicBezTo>
                    <a:cubicBezTo>
                      <a:pt x="106" y="105"/>
                      <a:pt x="68" y="135"/>
                      <a:pt x="42" y="170"/>
                    </a:cubicBezTo>
                    <a:cubicBezTo>
                      <a:pt x="29" y="187"/>
                      <a:pt x="18" y="205"/>
                      <a:pt x="11" y="224"/>
                    </a:cubicBezTo>
                    <a:cubicBezTo>
                      <a:pt x="4" y="243"/>
                      <a:pt x="0" y="263"/>
                      <a:pt x="0" y="283"/>
                    </a:cubicBezTo>
                    <a:cubicBezTo>
                      <a:pt x="0" y="315"/>
                      <a:pt x="10" y="347"/>
                      <a:pt x="27" y="375"/>
                    </a:cubicBezTo>
                    <a:cubicBezTo>
                      <a:pt x="45" y="404"/>
                      <a:pt x="69" y="430"/>
                      <a:pt x="100" y="453"/>
                    </a:cubicBezTo>
                    <a:cubicBezTo>
                      <a:pt x="109" y="442"/>
                      <a:pt x="109" y="442"/>
                      <a:pt x="109" y="442"/>
                    </a:cubicBezTo>
                    <a:cubicBezTo>
                      <a:pt x="96" y="446"/>
                      <a:pt x="96" y="446"/>
                      <a:pt x="96" y="446"/>
                    </a:cubicBezTo>
                    <a:cubicBezTo>
                      <a:pt x="96" y="447"/>
                      <a:pt x="114" y="499"/>
                      <a:pt x="147" y="565"/>
                    </a:cubicBezTo>
                    <a:cubicBezTo>
                      <a:pt x="163" y="598"/>
                      <a:pt x="182" y="634"/>
                      <a:pt x="205" y="669"/>
                    </a:cubicBezTo>
                    <a:cubicBezTo>
                      <a:pt x="228" y="703"/>
                      <a:pt x="253" y="737"/>
                      <a:pt x="282" y="764"/>
                    </a:cubicBezTo>
                    <a:cubicBezTo>
                      <a:pt x="311" y="792"/>
                      <a:pt x="311" y="792"/>
                      <a:pt x="311" y="792"/>
                    </a:cubicBezTo>
                    <a:cubicBezTo>
                      <a:pt x="305" y="752"/>
                      <a:pt x="305" y="752"/>
                      <a:pt x="305" y="752"/>
                    </a:cubicBezTo>
                    <a:cubicBezTo>
                      <a:pt x="302" y="731"/>
                      <a:pt x="301" y="712"/>
                      <a:pt x="301" y="695"/>
                    </a:cubicBezTo>
                    <a:cubicBezTo>
                      <a:pt x="301" y="647"/>
                      <a:pt x="311" y="612"/>
                      <a:pt x="322" y="588"/>
                    </a:cubicBezTo>
                    <a:cubicBezTo>
                      <a:pt x="332" y="564"/>
                      <a:pt x="344" y="551"/>
                      <a:pt x="347" y="548"/>
                    </a:cubicBezTo>
                    <a:cubicBezTo>
                      <a:pt x="327" y="528"/>
                      <a:pt x="327" y="528"/>
                      <a:pt x="327" y="528"/>
                    </a:cubicBezTo>
                    <a:close/>
                  </a:path>
                </a:pathLst>
              </a:custGeom>
              <a:solidFill>
                <a:schemeClr val="tx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5">
                      <a:lumMod val="50000"/>
                    </a:schemeClr>
                  </a:solidFill>
                  <a:latin typeface="Arial" panose="020B0604020202020204" pitchFamily="34" charset="0"/>
                  <a:cs typeface="Arial" panose="020B0604020202020204" pitchFamily="34" charset="0"/>
                </a:endParaRPr>
              </a:p>
            </p:txBody>
          </p:sp>
          <p:sp>
            <p:nvSpPr>
              <p:cNvPr id="29" name="Oval 23"/>
              <p:cNvSpPr>
                <a:spLocks noChangeArrowheads="1"/>
              </p:cNvSpPr>
              <p:nvPr/>
            </p:nvSpPr>
            <p:spPr bwMode="auto">
              <a:xfrm>
                <a:off x="17778416" y="-3935432"/>
                <a:ext cx="266697" cy="266699"/>
              </a:xfrm>
              <a:prstGeom prst="ellipse">
                <a:avLst/>
              </a:prstGeom>
              <a:solidFill>
                <a:schemeClr val="tx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5">
                      <a:lumMod val="50000"/>
                    </a:schemeClr>
                  </a:solidFill>
                  <a:latin typeface="Arial" panose="020B0604020202020204" pitchFamily="34" charset="0"/>
                  <a:cs typeface="Arial" panose="020B0604020202020204" pitchFamily="34" charset="0"/>
                </a:endParaRPr>
              </a:p>
            </p:txBody>
          </p:sp>
          <p:sp>
            <p:nvSpPr>
              <p:cNvPr id="30" name="Freeform 24"/>
              <p:cNvSpPr>
                <a:spLocks/>
              </p:cNvSpPr>
              <p:nvPr/>
            </p:nvSpPr>
            <p:spPr bwMode="auto">
              <a:xfrm>
                <a:off x="17726029" y="-3987814"/>
                <a:ext cx="371477" cy="371478"/>
              </a:xfrm>
              <a:custGeom>
                <a:avLst/>
                <a:gdLst>
                  <a:gd name="T0" fmla="*/ 85 w 99"/>
                  <a:gd name="T1" fmla="*/ 49 h 99"/>
                  <a:gd name="T2" fmla="*/ 71 w 99"/>
                  <a:gd name="T3" fmla="*/ 49 h 99"/>
                  <a:gd name="T4" fmla="*/ 65 w 99"/>
                  <a:gd name="T5" fmla="*/ 65 h 99"/>
                  <a:gd name="T6" fmla="*/ 49 w 99"/>
                  <a:gd name="T7" fmla="*/ 71 h 99"/>
                  <a:gd name="T8" fmla="*/ 34 w 99"/>
                  <a:gd name="T9" fmla="*/ 65 h 99"/>
                  <a:gd name="T10" fmla="*/ 28 w 99"/>
                  <a:gd name="T11" fmla="*/ 49 h 99"/>
                  <a:gd name="T12" fmla="*/ 34 w 99"/>
                  <a:gd name="T13" fmla="*/ 34 h 99"/>
                  <a:gd name="T14" fmla="*/ 49 w 99"/>
                  <a:gd name="T15" fmla="*/ 28 h 99"/>
                  <a:gd name="T16" fmla="*/ 65 w 99"/>
                  <a:gd name="T17" fmla="*/ 34 h 99"/>
                  <a:gd name="T18" fmla="*/ 71 w 99"/>
                  <a:gd name="T19" fmla="*/ 49 h 99"/>
                  <a:gd name="T20" fmla="*/ 85 w 99"/>
                  <a:gd name="T21" fmla="*/ 49 h 99"/>
                  <a:gd name="T22" fmla="*/ 99 w 99"/>
                  <a:gd name="T23" fmla="*/ 49 h 99"/>
                  <a:gd name="T24" fmla="*/ 85 w 99"/>
                  <a:gd name="T25" fmla="*/ 14 h 99"/>
                  <a:gd name="T26" fmla="*/ 49 w 99"/>
                  <a:gd name="T27" fmla="*/ 0 h 99"/>
                  <a:gd name="T28" fmla="*/ 14 w 99"/>
                  <a:gd name="T29" fmla="*/ 14 h 99"/>
                  <a:gd name="T30" fmla="*/ 0 w 99"/>
                  <a:gd name="T31" fmla="*/ 49 h 99"/>
                  <a:gd name="T32" fmla="*/ 14 w 99"/>
                  <a:gd name="T33" fmla="*/ 84 h 99"/>
                  <a:gd name="T34" fmla="*/ 49 w 99"/>
                  <a:gd name="T35" fmla="*/ 99 h 99"/>
                  <a:gd name="T36" fmla="*/ 85 w 99"/>
                  <a:gd name="T37" fmla="*/ 84 h 99"/>
                  <a:gd name="T38" fmla="*/ 99 w 99"/>
                  <a:gd name="T39" fmla="*/ 49 h 99"/>
                  <a:gd name="T40" fmla="*/ 85 w 99"/>
                  <a:gd name="T41" fmla="*/ 4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9" h="99">
                    <a:moveTo>
                      <a:pt x="85" y="49"/>
                    </a:moveTo>
                    <a:cubicBezTo>
                      <a:pt x="71" y="49"/>
                      <a:pt x="71" y="49"/>
                      <a:pt x="71" y="49"/>
                    </a:cubicBezTo>
                    <a:cubicBezTo>
                      <a:pt x="71" y="55"/>
                      <a:pt x="69" y="61"/>
                      <a:pt x="65" y="65"/>
                    </a:cubicBezTo>
                    <a:cubicBezTo>
                      <a:pt x="61" y="69"/>
                      <a:pt x="56" y="71"/>
                      <a:pt x="49" y="71"/>
                    </a:cubicBezTo>
                    <a:cubicBezTo>
                      <a:pt x="43" y="71"/>
                      <a:pt x="38" y="69"/>
                      <a:pt x="34" y="65"/>
                    </a:cubicBezTo>
                    <a:cubicBezTo>
                      <a:pt x="30" y="61"/>
                      <a:pt x="28" y="55"/>
                      <a:pt x="28" y="49"/>
                    </a:cubicBezTo>
                    <a:cubicBezTo>
                      <a:pt x="28" y="43"/>
                      <a:pt x="30" y="38"/>
                      <a:pt x="34" y="34"/>
                    </a:cubicBezTo>
                    <a:cubicBezTo>
                      <a:pt x="38" y="30"/>
                      <a:pt x="43" y="28"/>
                      <a:pt x="49" y="28"/>
                    </a:cubicBezTo>
                    <a:cubicBezTo>
                      <a:pt x="56" y="28"/>
                      <a:pt x="61" y="30"/>
                      <a:pt x="65" y="34"/>
                    </a:cubicBezTo>
                    <a:cubicBezTo>
                      <a:pt x="69" y="38"/>
                      <a:pt x="71" y="43"/>
                      <a:pt x="71" y="49"/>
                    </a:cubicBezTo>
                    <a:cubicBezTo>
                      <a:pt x="85" y="49"/>
                      <a:pt x="85" y="49"/>
                      <a:pt x="85" y="49"/>
                    </a:cubicBezTo>
                    <a:cubicBezTo>
                      <a:pt x="99" y="49"/>
                      <a:pt x="99" y="49"/>
                      <a:pt x="99" y="49"/>
                    </a:cubicBezTo>
                    <a:cubicBezTo>
                      <a:pt x="99" y="36"/>
                      <a:pt x="94" y="23"/>
                      <a:pt x="85" y="14"/>
                    </a:cubicBezTo>
                    <a:cubicBezTo>
                      <a:pt x="76" y="5"/>
                      <a:pt x="63" y="0"/>
                      <a:pt x="49" y="0"/>
                    </a:cubicBezTo>
                    <a:cubicBezTo>
                      <a:pt x="36" y="0"/>
                      <a:pt x="23" y="5"/>
                      <a:pt x="14" y="14"/>
                    </a:cubicBezTo>
                    <a:cubicBezTo>
                      <a:pt x="5" y="23"/>
                      <a:pt x="0" y="36"/>
                      <a:pt x="0" y="49"/>
                    </a:cubicBezTo>
                    <a:cubicBezTo>
                      <a:pt x="0" y="63"/>
                      <a:pt x="5" y="75"/>
                      <a:pt x="14" y="84"/>
                    </a:cubicBezTo>
                    <a:cubicBezTo>
                      <a:pt x="23" y="93"/>
                      <a:pt x="36" y="99"/>
                      <a:pt x="49" y="99"/>
                    </a:cubicBezTo>
                    <a:cubicBezTo>
                      <a:pt x="63" y="99"/>
                      <a:pt x="76" y="93"/>
                      <a:pt x="85" y="84"/>
                    </a:cubicBezTo>
                    <a:cubicBezTo>
                      <a:pt x="94" y="75"/>
                      <a:pt x="99" y="63"/>
                      <a:pt x="99" y="49"/>
                    </a:cubicBezTo>
                    <a:lnTo>
                      <a:pt x="85" y="49"/>
                    </a:lnTo>
                    <a:close/>
                  </a:path>
                </a:pathLst>
              </a:custGeom>
              <a:solidFill>
                <a:schemeClr val="tx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5">
                      <a:lumMod val="50000"/>
                    </a:schemeClr>
                  </a:solidFill>
                  <a:latin typeface="Arial" panose="020B0604020202020204" pitchFamily="34" charset="0"/>
                  <a:cs typeface="Arial" panose="020B0604020202020204" pitchFamily="34" charset="0"/>
                </a:endParaRPr>
              </a:p>
            </p:txBody>
          </p:sp>
          <p:sp>
            <p:nvSpPr>
              <p:cNvPr id="31" name="Oval 25"/>
              <p:cNvSpPr>
                <a:spLocks noChangeArrowheads="1"/>
              </p:cNvSpPr>
              <p:nvPr/>
            </p:nvSpPr>
            <p:spPr bwMode="auto">
              <a:xfrm>
                <a:off x="18527716" y="-3935426"/>
                <a:ext cx="266697" cy="266698"/>
              </a:xfrm>
              <a:prstGeom prst="ellipse">
                <a:avLst/>
              </a:prstGeom>
              <a:solidFill>
                <a:schemeClr val="tx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5">
                      <a:lumMod val="50000"/>
                    </a:schemeClr>
                  </a:solidFill>
                  <a:latin typeface="Arial" panose="020B0604020202020204" pitchFamily="34" charset="0"/>
                  <a:cs typeface="Arial" panose="020B0604020202020204" pitchFamily="34" charset="0"/>
                </a:endParaRPr>
              </a:p>
            </p:txBody>
          </p:sp>
          <p:sp>
            <p:nvSpPr>
              <p:cNvPr id="32" name="Freeform 26"/>
              <p:cNvSpPr>
                <a:spLocks/>
              </p:cNvSpPr>
              <p:nvPr/>
            </p:nvSpPr>
            <p:spPr bwMode="auto">
              <a:xfrm>
                <a:off x="18475329" y="-3987808"/>
                <a:ext cx="371477" cy="371478"/>
              </a:xfrm>
              <a:custGeom>
                <a:avLst/>
                <a:gdLst>
                  <a:gd name="T0" fmla="*/ 85 w 99"/>
                  <a:gd name="T1" fmla="*/ 49 h 99"/>
                  <a:gd name="T2" fmla="*/ 71 w 99"/>
                  <a:gd name="T3" fmla="*/ 49 h 99"/>
                  <a:gd name="T4" fmla="*/ 65 w 99"/>
                  <a:gd name="T5" fmla="*/ 65 h 99"/>
                  <a:gd name="T6" fmla="*/ 49 w 99"/>
                  <a:gd name="T7" fmla="*/ 71 h 99"/>
                  <a:gd name="T8" fmla="*/ 34 w 99"/>
                  <a:gd name="T9" fmla="*/ 65 h 99"/>
                  <a:gd name="T10" fmla="*/ 28 w 99"/>
                  <a:gd name="T11" fmla="*/ 49 h 99"/>
                  <a:gd name="T12" fmla="*/ 34 w 99"/>
                  <a:gd name="T13" fmla="*/ 34 h 99"/>
                  <a:gd name="T14" fmla="*/ 49 w 99"/>
                  <a:gd name="T15" fmla="*/ 28 h 99"/>
                  <a:gd name="T16" fmla="*/ 65 w 99"/>
                  <a:gd name="T17" fmla="*/ 34 h 99"/>
                  <a:gd name="T18" fmla="*/ 71 w 99"/>
                  <a:gd name="T19" fmla="*/ 49 h 99"/>
                  <a:gd name="T20" fmla="*/ 85 w 99"/>
                  <a:gd name="T21" fmla="*/ 49 h 99"/>
                  <a:gd name="T22" fmla="*/ 99 w 99"/>
                  <a:gd name="T23" fmla="*/ 49 h 99"/>
                  <a:gd name="T24" fmla="*/ 85 w 99"/>
                  <a:gd name="T25" fmla="*/ 14 h 99"/>
                  <a:gd name="T26" fmla="*/ 49 w 99"/>
                  <a:gd name="T27" fmla="*/ 0 h 99"/>
                  <a:gd name="T28" fmla="*/ 14 w 99"/>
                  <a:gd name="T29" fmla="*/ 14 h 99"/>
                  <a:gd name="T30" fmla="*/ 0 w 99"/>
                  <a:gd name="T31" fmla="*/ 49 h 99"/>
                  <a:gd name="T32" fmla="*/ 14 w 99"/>
                  <a:gd name="T33" fmla="*/ 84 h 99"/>
                  <a:gd name="T34" fmla="*/ 49 w 99"/>
                  <a:gd name="T35" fmla="*/ 99 h 99"/>
                  <a:gd name="T36" fmla="*/ 85 w 99"/>
                  <a:gd name="T37" fmla="*/ 84 h 99"/>
                  <a:gd name="T38" fmla="*/ 99 w 99"/>
                  <a:gd name="T39" fmla="*/ 49 h 99"/>
                  <a:gd name="T40" fmla="*/ 85 w 99"/>
                  <a:gd name="T41" fmla="*/ 4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9" h="99">
                    <a:moveTo>
                      <a:pt x="85" y="49"/>
                    </a:moveTo>
                    <a:cubicBezTo>
                      <a:pt x="71" y="49"/>
                      <a:pt x="71" y="49"/>
                      <a:pt x="71" y="49"/>
                    </a:cubicBezTo>
                    <a:cubicBezTo>
                      <a:pt x="71" y="55"/>
                      <a:pt x="69" y="61"/>
                      <a:pt x="65" y="65"/>
                    </a:cubicBezTo>
                    <a:cubicBezTo>
                      <a:pt x="61" y="69"/>
                      <a:pt x="56" y="71"/>
                      <a:pt x="49" y="71"/>
                    </a:cubicBezTo>
                    <a:cubicBezTo>
                      <a:pt x="43" y="71"/>
                      <a:pt x="38" y="69"/>
                      <a:pt x="34" y="65"/>
                    </a:cubicBezTo>
                    <a:cubicBezTo>
                      <a:pt x="30" y="61"/>
                      <a:pt x="28" y="55"/>
                      <a:pt x="28" y="49"/>
                    </a:cubicBezTo>
                    <a:cubicBezTo>
                      <a:pt x="28" y="43"/>
                      <a:pt x="30" y="38"/>
                      <a:pt x="34" y="34"/>
                    </a:cubicBezTo>
                    <a:cubicBezTo>
                      <a:pt x="38" y="30"/>
                      <a:pt x="43" y="28"/>
                      <a:pt x="49" y="28"/>
                    </a:cubicBezTo>
                    <a:cubicBezTo>
                      <a:pt x="56" y="28"/>
                      <a:pt x="61" y="30"/>
                      <a:pt x="65" y="34"/>
                    </a:cubicBezTo>
                    <a:cubicBezTo>
                      <a:pt x="69" y="38"/>
                      <a:pt x="71" y="43"/>
                      <a:pt x="71" y="49"/>
                    </a:cubicBezTo>
                    <a:cubicBezTo>
                      <a:pt x="85" y="49"/>
                      <a:pt x="85" y="49"/>
                      <a:pt x="85" y="49"/>
                    </a:cubicBezTo>
                    <a:cubicBezTo>
                      <a:pt x="99" y="49"/>
                      <a:pt x="99" y="49"/>
                      <a:pt x="99" y="49"/>
                    </a:cubicBezTo>
                    <a:cubicBezTo>
                      <a:pt x="99" y="36"/>
                      <a:pt x="94" y="23"/>
                      <a:pt x="85" y="14"/>
                    </a:cubicBezTo>
                    <a:cubicBezTo>
                      <a:pt x="76" y="5"/>
                      <a:pt x="63" y="0"/>
                      <a:pt x="49" y="0"/>
                    </a:cubicBezTo>
                    <a:cubicBezTo>
                      <a:pt x="36" y="0"/>
                      <a:pt x="23" y="5"/>
                      <a:pt x="14" y="14"/>
                    </a:cubicBezTo>
                    <a:cubicBezTo>
                      <a:pt x="5" y="23"/>
                      <a:pt x="0" y="36"/>
                      <a:pt x="0" y="49"/>
                    </a:cubicBezTo>
                    <a:cubicBezTo>
                      <a:pt x="0" y="63"/>
                      <a:pt x="5" y="75"/>
                      <a:pt x="14" y="84"/>
                    </a:cubicBezTo>
                    <a:cubicBezTo>
                      <a:pt x="23" y="93"/>
                      <a:pt x="36" y="99"/>
                      <a:pt x="49" y="99"/>
                    </a:cubicBezTo>
                    <a:cubicBezTo>
                      <a:pt x="63" y="99"/>
                      <a:pt x="76" y="93"/>
                      <a:pt x="85" y="84"/>
                    </a:cubicBezTo>
                    <a:cubicBezTo>
                      <a:pt x="94" y="75"/>
                      <a:pt x="99" y="63"/>
                      <a:pt x="99" y="49"/>
                    </a:cubicBezTo>
                    <a:lnTo>
                      <a:pt x="85" y="49"/>
                    </a:lnTo>
                    <a:close/>
                  </a:path>
                </a:pathLst>
              </a:custGeom>
              <a:solidFill>
                <a:schemeClr val="tx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5">
                      <a:lumMod val="50000"/>
                    </a:schemeClr>
                  </a:solidFill>
                  <a:latin typeface="Arial" panose="020B0604020202020204" pitchFamily="34" charset="0"/>
                  <a:cs typeface="Arial" panose="020B0604020202020204" pitchFamily="34" charset="0"/>
                </a:endParaRPr>
              </a:p>
            </p:txBody>
          </p:sp>
          <p:sp>
            <p:nvSpPr>
              <p:cNvPr id="33" name="Oval 27"/>
              <p:cNvSpPr>
                <a:spLocks noChangeArrowheads="1"/>
              </p:cNvSpPr>
              <p:nvPr/>
            </p:nvSpPr>
            <p:spPr bwMode="auto">
              <a:xfrm>
                <a:off x="19278606" y="-3935421"/>
                <a:ext cx="266697" cy="266698"/>
              </a:xfrm>
              <a:prstGeom prst="ellipse">
                <a:avLst/>
              </a:prstGeom>
              <a:solidFill>
                <a:schemeClr val="tx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5">
                      <a:lumMod val="50000"/>
                    </a:schemeClr>
                  </a:solidFill>
                  <a:latin typeface="Arial" panose="020B0604020202020204" pitchFamily="34" charset="0"/>
                  <a:cs typeface="Arial" panose="020B0604020202020204" pitchFamily="34" charset="0"/>
                </a:endParaRPr>
              </a:p>
            </p:txBody>
          </p:sp>
          <p:sp>
            <p:nvSpPr>
              <p:cNvPr id="34" name="Freeform 28"/>
              <p:cNvSpPr>
                <a:spLocks/>
              </p:cNvSpPr>
              <p:nvPr/>
            </p:nvSpPr>
            <p:spPr bwMode="auto">
              <a:xfrm>
                <a:off x="19226213" y="-3987802"/>
                <a:ext cx="371477" cy="371478"/>
              </a:xfrm>
              <a:custGeom>
                <a:avLst/>
                <a:gdLst>
                  <a:gd name="T0" fmla="*/ 85 w 99"/>
                  <a:gd name="T1" fmla="*/ 49 h 99"/>
                  <a:gd name="T2" fmla="*/ 71 w 99"/>
                  <a:gd name="T3" fmla="*/ 49 h 99"/>
                  <a:gd name="T4" fmla="*/ 65 w 99"/>
                  <a:gd name="T5" fmla="*/ 65 h 99"/>
                  <a:gd name="T6" fmla="*/ 49 w 99"/>
                  <a:gd name="T7" fmla="*/ 71 h 99"/>
                  <a:gd name="T8" fmla="*/ 34 w 99"/>
                  <a:gd name="T9" fmla="*/ 65 h 99"/>
                  <a:gd name="T10" fmla="*/ 28 w 99"/>
                  <a:gd name="T11" fmla="*/ 49 h 99"/>
                  <a:gd name="T12" fmla="*/ 34 w 99"/>
                  <a:gd name="T13" fmla="*/ 34 h 99"/>
                  <a:gd name="T14" fmla="*/ 49 w 99"/>
                  <a:gd name="T15" fmla="*/ 28 h 99"/>
                  <a:gd name="T16" fmla="*/ 65 w 99"/>
                  <a:gd name="T17" fmla="*/ 34 h 99"/>
                  <a:gd name="T18" fmla="*/ 71 w 99"/>
                  <a:gd name="T19" fmla="*/ 49 h 99"/>
                  <a:gd name="T20" fmla="*/ 85 w 99"/>
                  <a:gd name="T21" fmla="*/ 49 h 99"/>
                  <a:gd name="T22" fmla="*/ 99 w 99"/>
                  <a:gd name="T23" fmla="*/ 49 h 99"/>
                  <a:gd name="T24" fmla="*/ 85 w 99"/>
                  <a:gd name="T25" fmla="*/ 14 h 99"/>
                  <a:gd name="T26" fmla="*/ 49 w 99"/>
                  <a:gd name="T27" fmla="*/ 0 h 99"/>
                  <a:gd name="T28" fmla="*/ 14 w 99"/>
                  <a:gd name="T29" fmla="*/ 14 h 99"/>
                  <a:gd name="T30" fmla="*/ 0 w 99"/>
                  <a:gd name="T31" fmla="*/ 49 h 99"/>
                  <a:gd name="T32" fmla="*/ 14 w 99"/>
                  <a:gd name="T33" fmla="*/ 84 h 99"/>
                  <a:gd name="T34" fmla="*/ 49 w 99"/>
                  <a:gd name="T35" fmla="*/ 99 h 99"/>
                  <a:gd name="T36" fmla="*/ 85 w 99"/>
                  <a:gd name="T37" fmla="*/ 84 h 99"/>
                  <a:gd name="T38" fmla="*/ 99 w 99"/>
                  <a:gd name="T39" fmla="*/ 49 h 99"/>
                  <a:gd name="T40" fmla="*/ 85 w 99"/>
                  <a:gd name="T41" fmla="*/ 4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9" h="99">
                    <a:moveTo>
                      <a:pt x="85" y="49"/>
                    </a:moveTo>
                    <a:cubicBezTo>
                      <a:pt x="71" y="49"/>
                      <a:pt x="71" y="49"/>
                      <a:pt x="71" y="49"/>
                    </a:cubicBezTo>
                    <a:cubicBezTo>
                      <a:pt x="71" y="55"/>
                      <a:pt x="69" y="61"/>
                      <a:pt x="65" y="65"/>
                    </a:cubicBezTo>
                    <a:cubicBezTo>
                      <a:pt x="61" y="69"/>
                      <a:pt x="56" y="71"/>
                      <a:pt x="49" y="71"/>
                    </a:cubicBezTo>
                    <a:cubicBezTo>
                      <a:pt x="43" y="71"/>
                      <a:pt x="38" y="69"/>
                      <a:pt x="34" y="65"/>
                    </a:cubicBezTo>
                    <a:cubicBezTo>
                      <a:pt x="30" y="61"/>
                      <a:pt x="28" y="55"/>
                      <a:pt x="28" y="49"/>
                    </a:cubicBezTo>
                    <a:cubicBezTo>
                      <a:pt x="28" y="43"/>
                      <a:pt x="30" y="38"/>
                      <a:pt x="34" y="34"/>
                    </a:cubicBezTo>
                    <a:cubicBezTo>
                      <a:pt x="38" y="30"/>
                      <a:pt x="43" y="28"/>
                      <a:pt x="49" y="28"/>
                    </a:cubicBezTo>
                    <a:cubicBezTo>
                      <a:pt x="56" y="28"/>
                      <a:pt x="61" y="30"/>
                      <a:pt x="65" y="34"/>
                    </a:cubicBezTo>
                    <a:cubicBezTo>
                      <a:pt x="69" y="38"/>
                      <a:pt x="71" y="43"/>
                      <a:pt x="71" y="49"/>
                    </a:cubicBezTo>
                    <a:cubicBezTo>
                      <a:pt x="85" y="49"/>
                      <a:pt x="85" y="49"/>
                      <a:pt x="85" y="49"/>
                    </a:cubicBezTo>
                    <a:cubicBezTo>
                      <a:pt x="99" y="49"/>
                      <a:pt x="99" y="49"/>
                      <a:pt x="99" y="49"/>
                    </a:cubicBezTo>
                    <a:cubicBezTo>
                      <a:pt x="99" y="36"/>
                      <a:pt x="94" y="23"/>
                      <a:pt x="85" y="14"/>
                    </a:cubicBezTo>
                    <a:cubicBezTo>
                      <a:pt x="76" y="5"/>
                      <a:pt x="63" y="0"/>
                      <a:pt x="49" y="0"/>
                    </a:cubicBezTo>
                    <a:cubicBezTo>
                      <a:pt x="36" y="0"/>
                      <a:pt x="23" y="5"/>
                      <a:pt x="14" y="14"/>
                    </a:cubicBezTo>
                    <a:cubicBezTo>
                      <a:pt x="5" y="23"/>
                      <a:pt x="0" y="36"/>
                      <a:pt x="0" y="49"/>
                    </a:cubicBezTo>
                    <a:cubicBezTo>
                      <a:pt x="0" y="63"/>
                      <a:pt x="5" y="75"/>
                      <a:pt x="14" y="84"/>
                    </a:cubicBezTo>
                    <a:cubicBezTo>
                      <a:pt x="23" y="93"/>
                      <a:pt x="36" y="99"/>
                      <a:pt x="49" y="99"/>
                    </a:cubicBezTo>
                    <a:cubicBezTo>
                      <a:pt x="63" y="99"/>
                      <a:pt x="76" y="93"/>
                      <a:pt x="85" y="84"/>
                    </a:cubicBezTo>
                    <a:cubicBezTo>
                      <a:pt x="94" y="75"/>
                      <a:pt x="99" y="63"/>
                      <a:pt x="99" y="49"/>
                    </a:cubicBezTo>
                    <a:lnTo>
                      <a:pt x="85" y="49"/>
                    </a:lnTo>
                    <a:close/>
                  </a:path>
                </a:pathLst>
              </a:custGeom>
              <a:solidFill>
                <a:schemeClr val="tx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5">
                      <a:lumMod val="50000"/>
                    </a:schemeClr>
                  </a:solidFill>
                  <a:latin typeface="Arial" panose="020B0604020202020204" pitchFamily="34" charset="0"/>
                  <a:cs typeface="Arial" panose="020B0604020202020204" pitchFamily="34" charset="0"/>
                </a:endParaRPr>
              </a:p>
            </p:txBody>
          </p:sp>
        </p:grpSp>
        <p:pic>
          <p:nvPicPr>
            <p:cNvPr id="43" name="Рисунок 42"/>
            <p:cNvPicPr>
              <a:picLocks noChangeAspect="1"/>
            </p:cNvPicPr>
            <p:nvPr/>
          </p:nvPicPr>
          <p:blipFill rotWithShape="1">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l="6133" t="12591" r="8400" b="21482"/>
            <a:stretch/>
          </p:blipFill>
          <p:spPr>
            <a:xfrm>
              <a:off x="372823" y="1061564"/>
              <a:ext cx="685294" cy="570900"/>
            </a:xfrm>
            <a:prstGeom prst="rect">
              <a:avLst/>
            </a:prstGeom>
          </p:spPr>
        </p:pic>
        <p:sp>
          <p:nvSpPr>
            <p:cNvPr id="77" name="Овал 76"/>
            <p:cNvSpPr/>
            <p:nvPr/>
          </p:nvSpPr>
          <p:spPr>
            <a:xfrm>
              <a:off x="210757" y="902004"/>
              <a:ext cx="936000" cy="936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5">
                    <a:lumMod val="50000"/>
                  </a:schemeClr>
                </a:solidFill>
                <a:latin typeface="Arial" panose="020B0604020202020204" pitchFamily="34" charset="0"/>
                <a:cs typeface="Arial" panose="020B0604020202020204" pitchFamily="34" charset="0"/>
              </a:endParaRPr>
            </a:p>
          </p:txBody>
        </p:sp>
        <p:sp>
          <p:nvSpPr>
            <p:cNvPr id="78" name="Овал 77"/>
            <p:cNvSpPr/>
            <p:nvPr/>
          </p:nvSpPr>
          <p:spPr>
            <a:xfrm>
              <a:off x="187557" y="3551194"/>
              <a:ext cx="936000" cy="936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5">
                    <a:lumMod val="50000"/>
                  </a:schemeClr>
                </a:solidFill>
                <a:latin typeface="Arial" panose="020B0604020202020204" pitchFamily="34" charset="0"/>
                <a:cs typeface="Arial" panose="020B0604020202020204" pitchFamily="34" charset="0"/>
              </a:endParaRPr>
            </a:p>
          </p:txBody>
        </p:sp>
        <p:sp>
          <p:nvSpPr>
            <p:cNvPr id="79" name="Овал 78"/>
            <p:cNvSpPr/>
            <p:nvPr/>
          </p:nvSpPr>
          <p:spPr>
            <a:xfrm>
              <a:off x="187557" y="2226497"/>
              <a:ext cx="936000" cy="936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5">
                    <a:lumMod val="50000"/>
                  </a:schemeClr>
                </a:solidFill>
                <a:latin typeface="Arial" panose="020B0604020202020204" pitchFamily="34" charset="0"/>
                <a:cs typeface="Arial" panose="020B0604020202020204" pitchFamily="34" charset="0"/>
              </a:endParaRPr>
            </a:p>
          </p:txBody>
        </p:sp>
        <p:sp>
          <p:nvSpPr>
            <p:cNvPr id="80" name="Овал 79"/>
            <p:cNvSpPr/>
            <p:nvPr/>
          </p:nvSpPr>
          <p:spPr>
            <a:xfrm>
              <a:off x="180602" y="4981079"/>
              <a:ext cx="936000" cy="936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5">
                    <a:lumMod val="50000"/>
                  </a:schemeClr>
                </a:solidFill>
                <a:latin typeface="Arial" panose="020B0604020202020204" pitchFamily="34" charset="0"/>
                <a:cs typeface="Arial" panose="020B0604020202020204" pitchFamily="34" charset="0"/>
              </a:endParaRPr>
            </a:p>
          </p:txBody>
        </p:sp>
      </p:grpSp>
      <p:cxnSp>
        <p:nvCxnSpPr>
          <p:cNvPr id="82" name="Прямая соединительная линия 81"/>
          <p:cNvCxnSpPr/>
          <p:nvPr/>
        </p:nvCxnSpPr>
        <p:spPr>
          <a:xfrm>
            <a:off x="1358632" y="1200855"/>
            <a:ext cx="49859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Прямая соединительная линия 83"/>
          <p:cNvCxnSpPr/>
          <p:nvPr/>
        </p:nvCxnSpPr>
        <p:spPr>
          <a:xfrm>
            <a:off x="1344932" y="2755433"/>
            <a:ext cx="49859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Прямая соединительная линия 84"/>
          <p:cNvCxnSpPr/>
          <p:nvPr/>
        </p:nvCxnSpPr>
        <p:spPr>
          <a:xfrm>
            <a:off x="1344932" y="3937939"/>
            <a:ext cx="49859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Прямая соединительная линия 85"/>
          <p:cNvCxnSpPr/>
          <p:nvPr/>
        </p:nvCxnSpPr>
        <p:spPr>
          <a:xfrm>
            <a:off x="1308489" y="5424343"/>
            <a:ext cx="49859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Прямая соединительная линия 87"/>
          <p:cNvCxnSpPr/>
          <p:nvPr/>
        </p:nvCxnSpPr>
        <p:spPr>
          <a:xfrm>
            <a:off x="6609665" y="1046967"/>
            <a:ext cx="0" cy="5611058"/>
          </a:xfrm>
          <a:prstGeom prst="line">
            <a:avLst/>
          </a:prstGeom>
          <a:ln>
            <a:solidFill>
              <a:srgbClr val="00B9FA"/>
            </a:solidFill>
            <a:prstDash val="sysDash"/>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0" y="-3918"/>
            <a:ext cx="12192000" cy="276999"/>
          </a:xfrm>
          <a:prstGeom prst="rect">
            <a:avLst/>
          </a:prstGeom>
          <a:solidFill>
            <a:srgbClr val="28659C"/>
          </a:solidFill>
        </p:spPr>
        <p:txBody>
          <a:bodyPr wrap="square" rtlCol="0">
            <a:spAutoFit/>
          </a:bodyPr>
          <a:lstStyle/>
          <a:p>
            <a:pPr algn="r"/>
            <a:r>
              <a:rPr lang="ru-RU" sz="1200" b="1" dirty="0" smtClean="0">
                <a:solidFill>
                  <a:schemeClr val="bg1"/>
                </a:solidFill>
                <a:latin typeface="Arial" panose="020B0604020202020204" pitchFamily="34" charset="0"/>
                <a:cs typeface="Arial" panose="020B0604020202020204" pitchFamily="34" charset="0"/>
              </a:rPr>
              <a:t>КОЛЛЕГИЯ МИНИСТЕРСТВА ТРУДА И СОЦИАЛЬНОГО РАЗВИТИЯ НОВОСИБИРСКОЙ ОБЛАСТИ</a:t>
            </a:r>
            <a:endParaRPr lang="ru-RU" sz="1200" b="1" dirty="0">
              <a:solidFill>
                <a:schemeClr val="bg1"/>
              </a:solidFill>
              <a:latin typeface="Arial" panose="020B0604020202020204" pitchFamily="34" charset="0"/>
              <a:cs typeface="Arial" panose="020B0604020202020204" pitchFamily="34" charset="0"/>
            </a:endParaRPr>
          </a:p>
        </p:txBody>
      </p:sp>
      <p:sp>
        <p:nvSpPr>
          <p:cNvPr id="74" name="Прямоугольник 73"/>
          <p:cNvSpPr/>
          <p:nvPr/>
        </p:nvSpPr>
        <p:spPr>
          <a:xfrm>
            <a:off x="3001018" y="348006"/>
            <a:ext cx="6416307" cy="369332"/>
          </a:xfrm>
          <a:prstGeom prst="rect">
            <a:avLst/>
          </a:prstGeom>
        </p:spPr>
        <p:txBody>
          <a:bodyPr wrap="square">
            <a:spAutoFit/>
          </a:bodyPr>
          <a:lstStyle/>
          <a:p>
            <a:r>
              <a:rPr lang="ru-RU" b="1" dirty="0" smtClean="0">
                <a:solidFill>
                  <a:schemeClr val="accent5">
                    <a:lumMod val="50000"/>
                  </a:schemeClr>
                </a:solidFill>
                <a:latin typeface="Arial" panose="020B0604020202020204" pitchFamily="34" charset="0"/>
                <a:cs typeface="Arial" pitchFamily="34" charset="0"/>
              </a:rPr>
              <a:t>ВНЕДРЕНИЕ «СОЦИАЛЬНОГО КАЗНАЧЕЙСТВА» </a:t>
            </a:r>
            <a:endParaRPr lang="ru-RU" b="1" dirty="0">
              <a:solidFill>
                <a:schemeClr val="accent5">
                  <a:lumMod val="50000"/>
                </a:schemeClr>
              </a:solidFill>
              <a:latin typeface="Arial" panose="020B0604020202020204" pitchFamily="34" charset="0"/>
              <a:cs typeface="Arial" pitchFamily="34" charset="0"/>
            </a:endParaRPr>
          </a:p>
        </p:txBody>
      </p:sp>
    </p:spTree>
    <p:extLst>
      <p:ext uri="{BB962C8B-B14F-4D97-AF65-F5344CB8AC3E}">
        <p14:creationId xmlns:p14="http://schemas.microsoft.com/office/powerpoint/2010/main" val="395923234"/>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918"/>
            <a:ext cx="12192000" cy="276999"/>
          </a:xfrm>
          <a:prstGeom prst="rect">
            <a:avLst/>
          </a:prstGeom>
          <a:solidFill>
            <a:schemeClr val="accent1">
              <a:lumMod val="50000"/>
            </a:schemeClr>
          </a:solidFill>
        </p:spPr>
        <p:txBody>
          <a:bodyPr wrap="square" rtlCol="0">
            <a:spAutoFit/>
          </a:bodyPr>
          <a:lstStyle/>
          <a:p>
            <a:pPr algn="r"/>
            <a:r>
              <a:rPr lang="ru-RU" sz="1200" b="1" dirty="0" smtClean="0">
                <a:solidFill>
                  <a:schemeClr val="bg1"/>
                </a:solidFill>
                <a:latin typeface="Arial" panose="020B0604020202020204" pitchFamily="34" charset="0"/>
                <a:cs typeface="Arial" panose="020B0604020202020204" pitchFamily="34" charset="0"/>
              </a:rPr>
              <a:t>КОЛЛЕГИЯ МИНИСТЕРСТВА ТРУДА И СОЦИАЛЬНОГО РАЗВИТИЯ НОВОСИБИРСКОЙ ОБЛАСТИ</a:t>
            </a:r>
            <a:endParaRPr lang="ru-RU" sz="1200" b="1" dirty="0">
              <a:solidFill>
                <a:schemeClr val="bg1"/>
              </a:solidFill>
              <a:latin typeface="Arial" panose="020B0604020202020204" pitchFamily="34" charset="0"/>
              <a:cs typeface="Arial" panose="020B0604020202020204" pitchFamily="34" charset="0"/>
            </a:endParaRPr>
          </a:p>
        </p:txBody>
      </p:sp>
      <p:sp>
        <p:nvSpPr>
          <p:cNvPr id="3" name="Прямоугольник 2"/>
          <p:cNvSpPr/>
          <p:nvPr/>
        </p:nvSpPr>
        <p:spPr>
          <a:xfrm>
            <a:off x="557051" y="539087"/>
            <a:ext cx="11517186" cy="6294031"/>
          </a:xfrm>
          <a:prstGeom prst="rect">
            <a:avLst/>
          </a:prstGeom>
        </p:spPr>
        <p:txBody>
          <a:bodyPr wrap="square">
            <a:spAutoFit/>
          </a:bodyPr>
          <a:lstStyle/>
          <a:p>
            <a:pPr algn="just">
              <a:spcBef>
                <a:spcPts val="600"/>
              </a:spcBef>
            </a:pPr>
            <a:r>
              <a:rPr lang="ru-RU" sz="1450" dirty="0" smtClean="0">
                <a:solidFill>
                  <a:schemeClr val="accent5">
                    <a:lumMod val="50000"/>
                  </a:schemeClr>
                </a:solidFill>
                <a:latin typeface="Arial" panose="020B0604020202020204" pitchFamily="34" charset="0"/>
                <a:cs typeface="Arial" panose="020B0604020202020204" pitchFamily="34" charset="0"/>
              </a:rPr>
              <a:t>Реализация </a:t>
            </a:r>
            <a:r>
              <a:rPr lang="ru-RU" sz="1450" dirty="0">
                <a:solidFill>
                  <a:schemeClr val="accent5">
                    <a:lumMod val="50000"/>
                  </a:schemeClr>
                </a:solidFill>
                <a:latin typeface="Arial" panose="020B0604020202020204" pitchFamily="34" charset="0"/>
                <a:cs typeface="Arial" panose="020B0604020202020204" pitchFamily="34" charset="0"/>
              </a:rPr>
              <a:t>региональных составляющих национального проекта «Демография» (проектов «Финансовая поддержка семей при рождении детей», «Старшее поколение</a:t>
            </a:r>
            <a:r>
              <a:rPr lang="ru-RU" sz="1450" dirty="0" smtClean="0">
                <a:solidFill>
                  <a:schemeClr val="accent5">
                    <a:lumMod val="50000"/>
                  </a:schemeClr>
                </a:solidFill>
                <a:latin typeface="Arial" panose="020B0604020202020204" pitchFamily="34" charset="0"/>
                <a:cs typeface="Arial" panose="020B0604020202020204" pitchFamily="34" charset="0"/>
              </a:rPr>
              <a:t>», «Содействие занятости»).</a:t>
            </a:r>
            <a:endParaRPr lang="ru-RU" sz="1450" dirty="0">
              <a:solidFill>
                <a:schemeClr val="accent5">
                  <a:lumMod val="50000"/>
                </a:schemeClr>
              </a:solidFill>
              <a:latin typeface="Arial" panose="020B0604020202020204" pitchFamily="34" charset="0"/>
              <a:cs typeface="Arial" panose="020B0604020202020204" pitchFamily="34" charset="0"/>
            </a:endParaRPr>
          </a:p>
          <a:p>
            <a:pPr algn="just">
              <a:spcBef>
                <a:spcPts val="600"/>
              </a:spcBef>
            </a:pPr>
            <a:r>
              <a:rPr lang="ru-RU" sz="1450" dirty="0" smtClean="0">
                <a:solidFill>
                  <a:schemeClr val="accent5">
                    <a:lumMod val="50000"/>
                  </a:schemeClr>
                </a:solidFill>
                <a:latin typeface="Arial" panose="020B0604020202020204" pitchFamily="34" charset="0"/>
                <a:cs typeface="Arial" panose="020B0604020202020204" pitchFamily="34" charset="0"/>
              </a:rPr>
              <a:t>Централизация </a:t>
            </a:r>
            <a:r>
              <a:rPr lang="ru-RU" sz="1450" dirty="0">
                <a:solidFill>
                  <a:schemeClr val="accent5">
                    <a:lumMod val="50000"/>
                  </a:schemeClr>
                </a:solidFill>
                <a:latin typeface="Arial" panose="020B0604020202020204" pitchFamily="34" charset="0"/>
                <a:cs typeface="Arial" panose="020B0604020202020204" pitchFamily="34" charset="0"/>
              </a:rPr>
              <a:t>деятельности социальных служб на территории района (городского округа) Новосибирской области, обеспечение комплексного подхода к оказанию помощи нуждающемуся населению на основе развития межведомственного взаимодействия и объединения ресурсов всех органов и учреждений социальной сферы.</a:t>
            </a:r>
          </a:p>
          <a:p>
            <a:pPr algn="just">
              <a:spcBef>
                <a:spcPts val="600"/>
              </a:spcBef>
            </a:pPr>
            <a:r>
              <a:rPr lang="ru-RU" sz="1450" dirty="0" smtClean="0">
                <a:solidFill>
                  <a:schemeClr val="accent5">
                    <a:lumMod val="50000"/>
                  </a:schemeClr>
                </a:solidFill>
                <a:latin typeface="Arial" panose="020B0604020202020204" pitchFamily="34" charset="0"/>
                <a:cs typeface="Arial" panose="020B0604020202020204" pitchFamily="34" charset="0"/>
              </a:rPr>
              <a:t>Совершенствование </a:t>
            </a:r>
            <a:r>
              <a:rPr lang="ru-RU" sz="1450" dirty="0">
                <a:solidFill>
                  <a:schemeClr val="accent5">
                    <a:lumMod val="50000"/>
                  </a:schemeClr>
                </a:solidFill>
                <a:latin typeface="Arial" panose="020B0604020202020204" pitchFamily="34" charset="0"/>
                <a:cs typeface="Arial" panose="020B0604020202020204" pitchFamily="34" charset="0"/>
              </a:rPr>
              <a:t>системы работы с семьями с детьми, </a:t>
            </a:r>
            <a:r>
              <a:rPr lang="ru-RU" sz="1450" dirty="0" smtClean="0">
                <a:solidFill>
                  <a:schemeClr val="accent5">
                    <a:lumMod val="50000"/>
                  </a:schemeClr>
                </a:solidFill>
                <a:latin typeface="Arial" panose="020B0604020202020204" pitchFamily="34" charset="0"/>
                <a:cs typeface="Arial" panose="020B0604020202020204" pitchFamily="34" charset="0"/>
              </a:rPr>
              <a:t>направленной </a:t>
            </a:r>
            <a:r>
              <a:rPr lang="ru-RU" sz="1450" dirty="0">
                <a:solidFill>
                  <a:schemeClr val="accent5">
                    <a:lumMod val="50000"/>
                  </a:schemeClr>
                </a:solidFill>
                <a:latin typeface="Arial" panose="020B0604020202020204" pitchFamily="34" charset="0"/>
                <a:cs typeface="Arial" panose="020B0604020202020204" pitchFamily="34" charset="0"/>
              </a:rPr>
              <a:t>на </a:t>
            </a:r>
            <a:r>
              <a:rPr lang="ru-RU" sz="1450" dirty="0" smtClean="0">
                <a:solidFill>
                  <a:schemeClr val="accent5">
                    <a:lumMod val="50000"/>
                  </a:schemeClr>
                </a:solidFill>
                <a:latin typeface="Arial" panose="020B0604020202020204" pitchFamily="34" charset="0"/>
                <a:cs typeface="Arial" panose="020B0604020202020204" pitchFamily="34" charset="0"/>
              </a:rPr>
              <a:t>предотвращение </a:t>
            </a:r>
            <a:r>
              <a:rPr lang="ru-RU" sz="1450" dirty="0">
                <a:solidFill>
                  <a:schemeClr val="accent5">
                    <a:lumMod val="50000"/>
                  </a:schemeClr>
                </a:solidFill>
                <a:latin typeface="Arial" panose="020B0604020202020204" pitchFamily="34" charset="0"/>
                <a:cs typeface="Arial" panose="020B0604020202020204" pitchFamily="34" charset="0"/>
              </a:rPr>
              <a:t>рисков возникновения и раннюю профилактику семейного неблагополучия. Внедрение новых инструментов повышения качества и доступности услуг для семей с детьми.</a:t>
            </a:r>
          </a:p>
          <a:p>
            <a:pPr algn="just">
              <a:spcBef>
                <a:spcPts val="600"/>
              </a:spcBef>
            </a:pPr>
            <a:r>
              <a:rPr lang="ru-RU" sz="1450" dirty="0" smtClean="0">
                <a:solidFill>
                  <a:schemeClr val="accent5">
                    <a:lumMod val="50000"/>
                  </a:schemeClr>
                </a:solidFill>
                <a:latin typeface="Arial" panose="020B0604020202020204" pitchFamily="34" charset="0"/>
                <a:cs typeface="Arial" panose="020B0604020202020204" pitchFamily="34" charset="0"/>
              </a:rPr>
              <a:t>Своевременное </a:t>
            </a:r>
            <a:r>
              <a:rPr lang="ru-RU" sz="1450" dirty="0">
                <a:solidFill>
                  <a:schemeClr val="accent5">
                    <a:lumMod val="50000"/>
                  </a:schemeClr>
                </a:solidFill>
                <a:latin typeface="Arial" panose="020B0604020202020204" pitchFamily="34" charset="0"/>
                <a:cs typeface="Arial" panose="020B0604020202020204" pitchFamily="34" charset="0"/>
              </a:rPr>
              <a:t>и эффективное принятие мер по обеспечению жилыми помещениями детей-сирот и детей, оставшихся без попечения родителей.</a:t>
            </a:r>
          </a:p>
          <a:p>
            <a:pPr algn="just">
              <a:spcBef>
                <a:spcPts val="600"/>
              </a:spcBef>
            </a:pPr>
            <a:r>
              <a:rPr lang="ru-RU" sz="1450" dirty="0" smtClean="0">
                <a:solidFill>
                  <a:schemeClr val="accent5">
                    <a:lumMod val="50000"/>
                  </a:schemeClr>
                </a:solidFill>
                <a:latin typeface="Arial" panose="020B0604020202020204" pitchFamily="34" charset="0"/>
                <a:cs typeface="Arial" panose="020B0604020202020204" pitchFamily="34" charset="0"/>
              </a:rPr>
              <a:t>Развитие </a:t>
            </a:r>
            <a:r>
              <a:rPr lang="ru-RU" sz="1450" dirty="0">
                <a:solidFill>
                  <a:schemeClr val="accent5">
                    <a:lumMod val="50000"/>
                  </a:schemeClr>
                </a:solidFill>
                <a:latin typeface="Arial" panose="020B0604020202020204" pitchFamily="34" charset="0"/>
                <a:cs typeface="Arial" panose="020B0604020202020204" pitchFamily="34" charset="0"/>
              </a:rPr>
              <a:t>современных эффективных социальных практик по поддержке жизненного потенциала семей, воспитывающих детей с инвалидностью, повышение качества и доступности социальных услуг, в том числе за счет развития дистанционных сервисов.    </a:t>
            </a:r>
          </a:p>
          <a:p>
            <a:pPr algn="just">
              <a:spcBef>
                <a:spcPts val="600"/>
              </a:spcBef>
            </a:pPr>
            <a:r>
              <a:rPr lang="ru-RU" sz="1450" dirty="0" smtClean="0">
                <a:solidFill>
                  <a:schemeClr val="accent5">
                    <a:lumMod val="50000"/>
                  </a:schemeClr>
                </a:solidFill>
                <a:latin typeface="Arial" panose="020B0604020202020204" pitchFamily="34" charset="0"/>
                <a:cs typeface="Arial" panose="020B0604020202020204" pitchFamily="34" charset="0"/>
              </a:rPr>
              <a:t>Оптимизация </a:t>
            </a:r>
            <a:r>
              <a:rPr lang="ru-RU" sz="1450" dirty="0">
                <a:solidFill>
                  <a:schemeClr val="accent5">
                    <a:lumMod val="50000"/>
                  </a:schemeClr>
                </a:solidFill>
                <a:latin typeface="Arial" panose="020B0604020202020204" pitchFamily="34" charset="0"/>
                <a:cs typeface="Arial" panose="020B0604020202020204" pitchFamily="34" charset="0"/>
              </a:rPr>
              <a:t>процесса оказания социальной поддержки граждан пожилого возраста и инвалидам, сокращение потребительского пути для получения услуг, обеспечение доступности и вариативности социальных сервисов для повышения качества жизни.</a:t>
            </a:r>
          </a:p>
          <a:p>
            <a:pPr algn="just">
              <a:spcBef>
                <a:spcPts val="600"/>
              </a:spcBef>
            </a:pPr>
            <a:r>
              <a:rPr lang="ru-RU" sz="1450" dirty="0" smtClean="0">
                <a:solidFill>
                  <a:schemeClr val="accent5">
                    <a:lumMod val="50000"/>
                  </a:schemeClr>
                </a:solidFill>
                <a:latin typeface="Arial" panose="020B0604020202020204" pitchFamily="34" charset="0"/>
                <a:cs typeface="Arial" panose="020B0604020202020204" pitchFamily="34" charset="0"/>
              </a:rPr>
              <a:t>Содействие </a:t>
            </a:r>
            <a:r>
              <a:rPr lang="ru-RU" sz="1450" dirty="0">
                <a:solidFill>
                  <a:schemeClr val="accent5">
                    <a:lumMod val="50000"/>
                  </a:schemeClr>
                </a:solidFill>
                <a:latin typeface="Arial" panose="020B0604020202020204" pitchFamily="34" charset="0"/>
                <a:cs typeface="Arial" panose="020B0604020202020204" pitchFamily="34" charset="0"/>
              </a:rPr>
              <a:t>развитию конкурентного рынка социальных услуг, в том числе путем реализации механизмов государственного социального заказа.</a:t>
            </a:r>
          </a:p>
          <a:p>
            <a:pPr algn="just">
              <a:spcBef>
                <a:spcPts val="600"/>
              </a:spcBef>
            </a:pPr>
            <a:r>
              <a:rPr lang="ru-RU" sz="1450" dirty="0" smtClean="0">
                <a:solidFill>
                  <a:schemeClr val="accent5">
                    <a:lumMod val="50000"/>
                  </a:schemeClr>
                </a:solidFill>
                <a:latin typeface="Arial" panose="020B0604020202020204" pitchFamily="34" charset="0"/>
                <a:cs typeface="Arial" panose="020B0604020202020204" pitchFamily="34" charset="0"/>
              </a:rPr>
              <a:t>Формирование </a:t>
            </a:r>
            <a:r>
              <a:rPr lang="ru-RU" sz="1450" dirty="0">
                <a:solidFill>
                  <a:schemeClr val="accent5">
                    <a:lumMod val="50000"/>
                  </a:schemeClr>
                </a:solidFill>
                <a:latin typeface="Arial" panose="020B0604020202020204" pitchFamily="34" charset="0"/>
                <a:cs typeface="Arial" panose="020B0604020202020204" pitchFamily="34" charset="0"/>
              </a:rPr>
              <a:t>сбалансированной системы мер по снижению уровня бедности и повышению доходов населения Новосибирской области, включая адресную поддержку нуждающегося населения в сочетании с комплексом мер, направленных на достижение финансовой самостоятельности.</a:t>
            </a:r>
          </a:p>
          <a:p>
            <a:pPr algn="just">
              <a:spcBef>
                <a:spcPts val="600"/>
              </a:spcBef>
            </a:pPr>
            <a:r>
              <a:rPr lang="ru-RU" sz="1450" dirty="0" smtClean="0">
                <a:solidFill>
                  <a:schemeClr val="accent5">
                    <a:lumMod val="50000"/>
                  </a:schemeClr>
                </a:solidFill>
                <a:latin typeface="Arial" panose="020B0604020202020204" pitchFamily="34" charset="0"/>
                <a:cs typeface="Arial" panose="020B0604020202020204" pitchFamily="34" charset="0"/>
              </a:rPr>
              <a:t>Совершенствование </a:t>
            </a:r>
            <a:r>
              <a:rPr lang="ru-RU" sz="1450" dirty="0">
                <a:solidFill>
                  <a:schemeClr val="accent5">
                    <a:lumMod val="50000"/>
                  </a:schemeClr>
                </a:solidFill>
                <a:latin typeface="Arial" panose="020B0604020202020204" pitchFamily="34" charset="0"/>
                <a:cs typeface="Arial" panose="020B0604020202020204" pitchFamily="34" charset="0"/>
              </a:rPr>
              <a:t>процессов оказания государственных услуг в сфере занятости населения, включая работу центров занятости населения по принципам кадрового центра.</a:t>
            </a:r>
          </a:p>
          <a:p>
            <a:pPr algn="just">
              <a:spcBef>
                <a:spcPts val="600"/>
              </a:spcBef>
            </a:pPr>
            <a:r>
              <a:rPr lang="ru-RU" sz="1450" dirty="0" smtClean="0">
                <a:solidFill>
                  <a:schemeClr val="accent5">
                    <a:lumMod val="50000"/>
                  </a:schemeClr>
                </a:solidFill>
                <a:latin typeface="Arial" panose="020B0604020202020204" pitchFamily="34" charset="0"/>
                <a:cs typeface="Arial" panose="020B0604020202020204" pitchFamily="34" charset="0"/>
              </a:rPr>
              <a:t>Цифровая </a:t>
            </a:r>
            <a:r>
              <a:rPr lang="ru-RU" sz="1450" dirty="0">
                <a:solidFill>
                  <a:schemeClr val="accent5">
                    <a:lumMod val="50000"/>
                  </a:schemeClr>
                </a:solidFill>
                <a:latin typeface="Arial" panose="020B0604020202020204" pitchFamily="34" charset="0"/>
                <a:cs typeface="Arial" panose="020B0604020202020204" pitchFamily="34" charset="0"/>
              </a:rPr>
              <a:t>трансформация сфер социальной поддержки, труда и занятости населения.</a:t>
            </a:r>
          </a:p>
          <a:p>
            <a:pPr algn="just">
              <a:spcBef>
                <a:spcPts val="400"/>
              </a:spcBef>
            </a:pPr>
            <a:endParaRPr lang="ru-RU" sz="100" dirty="0" smtClean="0">
              <a:solidFill>
                <a:schemeClr val="accent5">
                  <a:lumMod val="50000"/>
                </a:schemeClr>
              </a:solidFill>
              <a:latin typeface="Arial" panose="020B0604020202020204" pitchFamily="34" charset="0"/>
              <a:cs typeface="Arial" panose="020B0604020202020204" pitchFamily="34" charset="0"/>
            </a:endParaRPr>
          </a:p>
          <a:p>
            <a:pPr algn="just">
              <a:spcBef>
                <a:spcPts val="600"/>
              </a:spcBef>
            </a:pPr>
            <a:r>
              <a:rPr lang="ru-RU" sz="1450" dirty="0" smtClean="0">
                <a:solidFill>
                  <a:schemeClr val="accent5">
                    <a:lumMod val="50000"/>
                  </a:schemeClr>
                </a:solidFill>
                <a:latin typeface="Arial" panose="020B0604020202020204" pitchFamily="34" charset="0"/>
                <a:cs typeface="Arial" panose="020B0604020202020204" pitchFamily="34" charset="0"/>
              </a:rPr>
              <a:t>Укрепление </a:t>
            </a:r>
            <a:r>
              <a:rPr lang="ru-RU" sz="1450" dirty="0">
                <a:solidFill>
                  <a:schemeClr val="accent5">
                    <a:lumMod val="50000"/>
                  </a:schemeClr>
                </a:solidFill>
                <a:latin typeface="Arial" panose="020B0604020202020204" pitchFamily="34" charset="0"/>
                <a:cs typeface="Arial" panose="020B0604020202020204" pitchFamily="34" charset="0"/>
              </a:rPr>
              <a:t>управленческой команды отрасли и ее кадрового состава.</a:t>
            </a:r>
          </a:p>
        </p:txBody>
      </p:sp>
      <p:sp>
        <p:nvSpPr>
          <p:cNvPr id="4" name="Прямоугольник 3"/>
          <p:cNvSpPr/>
          <p:nvPr/>
        </p:nvSpPr>
        <p:spPr>
          <a:xfrm>
            <a:off x="168882" y="599448"/>
            <a:ext cx="396000" cy="216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latin typeface="Arial" panose="020B0604020202020204" pitchFamily="34" charset="0"/>
                <a:cs typeface="Arial" panose="020B0604020202020204" pitchFamily="34" charset="0"/>
              </a:rPr>
              <a:t>1</a:t>
            </a:r>
            <a:endParaRPr lang="ru-RU" sz="1400" b="1" dirty="0">
              <a:latin typeface="Arial" panose="020B0604020202020204" pitchFamily="34" charset="0"/>
              <a:cs typeface="Arial" panose="020B0604020202020204" pitchFamily="34" charset="0"/>
            </a:endParaRPr>
          </a:p>
        </p:txBody>
      </p:sp>
      <p:sp>
        <p:nvSpPr>
          <p:cNvPr id="5" name="Прямоугольник 4"/>
          <p:cNvSpPr/>
          <p:nvPr/>
        </p:nvSpPr>
        <p:spPr>
          <a:xfrm>
            <a:off x="168882" y="1157878"/>
            <a:ext cx="396000" cy="216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latin typeface="Arial" panose="020B0604020202020204" pitchFamily="34" charset="0"/>
                <a:cs typeface="Arial" panose="020B0604020202020204" pitchFamily="34" charset="0"/>
              </a:rPr>
              <a:t>2</a:t>
            </a:r>
            <a:endParaRPr lang="ru-RU" sz="1400" b="1" dirty="0">
              <a:latin typeface="Arial" panose="020B0604020202020204" pitchFamily="34" charset="0"/>
              <a:cs typeface="Arial" panose="020B0604020202020204" pitchFamily="34" charset="0"/>
            </a:endParaRPr>
          </a:p>
        </p:txBody>
      </p:sp>
      <p:sp>
        <p:nvSpPr>
          <p:cNvPr id="6" name="Прямоугольник 5"/>
          <p:cNvSpPr/>
          <p:nvPr/>
        </p:nvSpPr>
        <p:spPr>
          <a:xfrm>
            <a:off x="168882" y="4192309"/>
            <a:ext cx="396000" cy="216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latin typeface="Arial" panose="020B0604020202020204" pitchFamily="34" charset="0"/>
                <a:cs typeface="Arial" panose="020B0604020202020204" pitchFamily="34" charset="0"/>
              </a:rPr>
              <a:t>7</a:t>
            </a:r>
            <a:endParaRPr lang="ru-RU" sz="1400" b="1" dirty="0">
              <a:latin typeface="Arial" panose="020B0604020202020204" pitchFamily="34" charset="0"/>
              <a:cs typeface="Arial" panose="020B0604020202020204" pitchFamily="34" charset="0"/>
            </a:endParaRPr>
          </a:p>
        </p:txBody>
      </p:sp>
      <p:sp>
        <p:nvSpPr>
          <p:cNvPr id="7" name="Прямоугольник 6"/>
          <p:cNvSpPr/>
          <p:nvPr/>
        </p:nvSpPr>
        <p:spPr>
          <a:xfrm>
            <a:off x="168882" y="3657954"/>
            <a:ext cx="396000" cy="216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latin typeface="Arial" panose="020B0604020202020204" pitchFamily="34" charset="0"/>
                <a:cs typeface="Arial" panose="020B0604020202020204" pitchFamily="34" charset="0"/>
              </a:rPr>
              <a:t>6</a:t>
            </a:r>
            <a:endParaRPr lang="ru-RU" sz="1400" b="1" dirty="0">
              <a:latin typeface="Arial" panose="020B0604020202020204" pitchFamily="34" charset="0"/>
              <a:cs typeface="Arial" panose="020B0604020202020204" pitchFamily="34" charset="0"/>
            </a:endParaRPr>
          </a:p>
        </p:txBody>
      </p:sp>
      <p:sp>
        <p:nvSpPr>
          <p:cNvPr id="8" name="Прямоугольник 7"/>
          <p:cNvSpPr/>
          <p:nvPr/>
        </p:nvSpPr>
        <p:spPr>
          <a:xfrm>
            <a:off x="168882" y="3140849"/>
            <a:ext cx="396000" cy="216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latin typeface="Arial" panose="020B0604020202020204" pitchFamily="34" charset="0"/>
                <a:cs typeface="Arial" panose="020B0604020202020204" pitchFamily="34" charset="0"/>
              </a:rPr>
              <a:t>5</a:t>
            </a:r>
          </a:p>
        </p:txBody>
      </p:sp>
      <p:sp>
        <p:nvSpPr>
          <p:cNvPr id="9" name="Прямоугольник 8"/>
          <p:cNvSpPr/>
          <p:nvPr/>
        </p:nvSpPr>
        <p:spPr>
          <a:xfrm>
            <a:off x="168882" y="2629731"/>
            <a:ext cx="396000" cy="216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latin typeface="Arial" panose="020B0604020202020204" pitchFamily="34" charset="0"/>
                <a:cs typeface="Arial" panose="020B0604020202020204" pitchFamily="34" charset="0"/>
              </a:rPr>
              <a:t>4</a:t>
            </a:r>
          </a:p>
        </p:txBody>
      </p:sp>
      <p:sp>
        <p:nvSpPr>
          <p:cNvPr id="10" name="Прямоугольник 9"/>
          <p:cNvSpPr/>
          <p:nvPr/>
        </p:nvSpPr>
        <p:spPr>
          <a:xfrm>
            <a:off x="168882" y="1874184"/>
            <a:ext cx="396000" cy="216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latin typeface="Arial" panose="020B0604020202020204" pitchFamily="34" charset="0"/>
                <a:cs typeface="Arial" panose="020B0604020202020204" pitchFamily="34" charset="0"/>
              </a:rPr>
              <a:t>3</a:t>
            </a:r>
          </a:p>
        </p:txBody>
      </p:sp>
      <p:sp>
        <p:nvSpPr>
          <p:cNvPr id="11" name="Прямоугольник 10"/>
          <p:cNvSpPr/>
          <p:nvPr/>
        </p:nvSpPr>
        <p:spPr>
          <a:xfrm>
            <a:off x="168882" y="4708027"/>
            <a:ext cx="396000" cy="216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latin typeface="Arial" panose="020B0604020202020204" pitchFamily="34" charset="0"/>
                <a:cs typeface="Arial" panose="020B0604020202020204" pitchFamily="34" charset="0"/>
              </a:rPr>
              <a:t>8</a:t>
            </a:r>
          </a:p>
        </p:txBody>
      </p:sp>
      <p:sp>
        <p:nvSpPr>
          <p:cNvPr id="12" name="Прямоугольник 11"/>
          <p:cNvSpPr/>
          <p:nvPr/>
        </p:nvSpPr>
        <p:spPr>
          <a:xfrm>
            <a:off x="168882" y="5448162"/>
            <a:ext cx="396000" cy="216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latin typeface="Arial" panose="020B0604020202020204" pitchFamily="34" charset="0"/>
                <a:cs typeface="Arial" panose="020B0604020202020204" pitchFamily="34" charset="0"/>
              </a:rPr>
              <a:t>9</a:t>
            </a:r>
            <a:endParaRPr lang="ru-RU" sz="1400" b="1" dirty="0">
              <a:latin typeface="Arial" panose="020B0604020202020204" pitchFamily="34" charset="0"/>
              <a:cs typeface="Arial" panose="020B0604020202020204" pitchFamily="34" charset="0"/>
            </a:endParaRPr>
          </a:p>
        </p:txBody>
      </p:sp>
      <p:sp>
        <p:nvSpPr>
          <p:cNvPr id="13" name="Прямоугольник 12"/>
          <p:cNvSpPr/>
          <p:nvPr/>
        </p:nvSpPr>
        <p:spPr>
          <a:xfrm>
            <a:off x="168882" y="5928107"/>
            <a:ext cx="396000" cy="216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latin typeface="Arial" panose="020B0604020202020204" pitchFamily="34" charset="0"/>
                <a:cs typeface="Arial" panose="020B0604020202020204" pitchFamily="34" charset="0"/>
              </a:rPr>
              <a:t>10</a:t>
            </a:r>
            <a:endParaRPr lang="ru-RU" sz="1400" b="1" dirty="0">
              <a:latin typeface="Arial" panose="020B0604020202020204" pitchFamily="34" charset="0"/>
              <a:cs typeface="Arial" panose="020B0604020202020204" pitchFamily="34" charset="0"/>
            </a:endParaRPr>
          </a:p>
        </p:txBody>
      </p:sp>
      <p:sp>
        <p:nvSpPr>
          <p:cNvPr id="14" name="Прямоугольник 13"/>
          <p:cNvSpPr/>
          <p:nvPr/>
        </p:nvSpPr>
        <p:spPr>
          <a:xfrm>
            <a:off x="168882" y="6272612"/>
            <a:ext cx="396000" cy="216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latin typeface="Arial" panose="020B0604020202020204" pitchFamily="34" charset="0"/>
                <a:cs typeface="Arial" panose="020B0604020202020204" pitchFamily="34" charset="0"/>
              </a:rPr>
              <a:t>11</a:t>
            </a:r>
            <a:endParaRPr lang="ru-RU"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9984756"/>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5" name="Прямая соединительная линия 84"/>
          <p:cNvCxnSpPr/>
          <p:nvPr/>
        </p:nvCxnSpPr>
        <p:spPr>
          <a:xfrm flipH="1">
            <a:off x="5036807" y="3995775"/>
            <a:ext cx="608762" cy="782977"/>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7" name="Прямая соединительная линия 86"/>
          <p:cNvCxnSpPr/>
          <p:nvPr/>
        </p:nvCxnSpPr>
        <p:spPr>
          <a:xfrm flipH="1">
            <a:off x="5083450" y="4624878"/>
            <a:ext cx="565568" cy="405753"/>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9" name="Прямая соединительная линия 88"/>
          <p:cNvCxnSpPr/>
          <p:nvPr/>
        </p:nvCxnSpPr>
        <p:spPr>
          <a:xfrm flipH="1">
            <a:off x="5001491" y="5257492"/>
            <a:ext cx="608762"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1" name="Прямая соединительная линия 90"/>
          <p:cNvCxnSpPr/>
          <p:nvPr/>
        </p:nvCxnSpPr>
        <p:spPr>
          <a:xfrm flipH="1" flipV="1">
            <a:off x="5046748" y="5392882"/>
            <a:ext cx="562494" cy="493832"/>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3" name="Прямая соединительная линия 92"/>
          <p:cNvCxnSpPr/>
          <p:nvPr/>
        </p:nvCxnSpPr>
        <p:spPr>
          <a:xfrm flipH="1" flipV="1">
            <a:off x="4917671" y="5603356"/>
            <a:ext cx="691571" cy="856083"/>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0" y="-3918"/>
            <a:ext cx="12192000" cy="276999"/>
          </a:xfrm>
          <a:prstGeom prst="rect">
            <a:avLst/>
          </a:prstGeom>
          <a:solidFill>
            <a:schemeClr val="accent1">
              <a:lumMod val="50000"/>
            </a:schemeClr>
          </a:solidFill>
        </p:spPr>
        <p:txBody>
          <a:bodyPr wrap="square" rtlCol="0">
            <a:spAutoFit/>
          </a:bodyPr>
          <a:lstStyle/>
          <a:p>
            <a:pPr algn="r"/>
            <a:r>
              <a:rPr lang="ru-RU" sz="1200" b="1" dirty="0" smtClean="0">
                <a:solidFill>
                  <a:schemeClr val="bg1"/>
                </a:solidFill>
                <a:latin typeface="Arial" panose="020B0604020202020204" pitchFamily="34" charset="0"/>
                <a:cs typeface="Arial" panose="020B0604020202020204" pitchFamily="34" charset="0"/>
              </a:rPr>
              <a:t>КОЛЛЕГИЯ МИНИСТЕРСТВА ТРУДА И СОЦИАЛЬНОГО РАЗВИТИЯ НОВОСИБИРСКОЙ ОБЛАСТИ</a:t>
            </a:r>
            <a:endParaRPr lang="ru-RU" sz="1200" b="1" dirty="0">
              <a:solidFill>
                <a:schemeClr val="bg1"/>
              </a:solidFill>
              <a:latin typeface="Arial" panose="020B0604020202020204" pitchFamily="34" charset="0"/>
              <a:cs typeface="Arial" panose="020B0604020202020204" pitchFamily="34" charset="0"/>
            </a:endParaRPr>
          </a:p>
        </p:txBody>
      </p:sp>
      <p:sp>
        <p:nvSpPr>
          <p:cNvPr id="21" name="TextBox 20"/>
          <p:cNvSpPr txBox="1"/>
          <p:nvPr/>
        </p:nvSpPr>
        <p:spPr>
          <a:xfrm>
            <a:off x="217285" y="484219"/>
            <a:ext cx="9895980" cy="369332"/>
          </a:xfrm>
          <a:prstGeom prst="rect">
            <a:avLst/>
          </a:prstGeom>
          <a:noFill/>
        </p:spPr>
        <p:txBody>
          <a:bodyPr wrap="square" rtlCol="0">
            <a:spAutoFit/>
          </a:bodyPr>
          <a:lstStyle/>
          <a:p>
            <a:r>
              <a:rPr lang="ru-RU" b="1" dirty="0" smtClean="0">
                <a:solidFill>
                  <a:schemeClr val="accent5">
                    <a:lumMod val="50000"/>
                  </a:schemeClr>
                </a:solidFill>
                <a:latin typeface="Arial" panose="020B0604020202020204" pitchFamily="34" charset="0"/>
                <a:cs typeface="Arial" panose="020B0604020202020204" pitchFamily="34" charset="0"/>
              </a:rPr>
              <a:t>ПРИОРИТЕТНЫЕ НАПРАВЛЕНИЯ – НАЦИОНАЛЬНЫЕ СФЕРЫ РАЗВИТИЯ</a:t>
            </a:r>
            <a:endParaRPr lang="ru-RU" b="1" dirty="0">
              <a:solidFill>
                <a:schemeClr val="accent5">
                  <a:lumMod val="50000"/>
                </a:schemeClr>
              </a:solidFill>
              <a:latin typeface="Arial" panose="020B0604020202020204" pitchFamily="34" charset="0"/>
              <a:cs typeface="Arial" panose="020B0604020202020204" pitchFamily="34" charset="0"/>
            </a:endParaRPr>
          </a:p>
        </p:txBody>
      </p:sp>
      <p:grpSp>
        <p:nvGrpSpPr>
          <p:cNvPr id="3" name="Группа 2"/>
          <p:cNvGrpSpPr/>
          <p:nvPr/>
        </p:nvGrpSpPr>
        <p:grpSpPr>
          <a:xfrm>
            <a:off x="197423" y="878687"/>
            <a:ext cx="8198427" cy="2997121"/>
            <a:chOff x="159806" y="1244444"/>
            <a:chExt cx="12742018" cy="4625116"/>
          </a:xfrm>
        </p:grpSpPr>
        <p:grpSp>
          <p:nvGrpSpPr>
            <p:cNvPr id="10" name="Группа 9"/>
            <p:cNvGrpSpPr/>
            <p:nvPr/>
          </p:nvGrpSpPr>
          <p:grpSpPr>
            <a:xfrm>
              <a:off x="159806" y="1244444"/>
              <a:ext cx="12344888" cy="4625116"/>
              <a:chOff x="225058" y="843660"/>
              <a:chExt cx="12740155" cy="4929121"/>
            </a:xfrm>
          </p:grpSpPr>
          <p:sp>
            <p:nvSpPr>
              <p:cNvPr id="12" name="空心弧 44"/>
              <p:cNvSpPr/>
              <p:nvPr/>
            </p:nvSpPr>
            <p:spPr>
              <a:xfrm rot="11968239">
                <a:off x="225058" y="843660"/>
                <a:ext cx="4929121" cy="4929121"/>
              </a:xfrm>
              <a:prstGeom prst="blockArc">
                <a:avLst>
                  <a:gd name="adj1" fmla="val 5692214"/>
                  <a:gd name="adj2" fmla="val 21588400"/>
                  <a:gd name="adj3" fmla="val 751"/>
                </a:avLst>
              </a:prstGeom>
              <a:solidFill>
                <a:srgbClr val="0079A4"/>
              </a:solidFill>
              <a:ln w="25400" cap="flat" cmpd="sng" algn="ctr">
                <a:solidFill>
                  <a:schemeClr val="accent1">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Arial" panose="020B0604020202020204" pitchFamily="34" charset="0"/>
                  <a:ea typeface="宋体"/>
                  <a:cs typeface="Arial" panose="020B0604020202020204" pitchFamily="34" charset="0"/>
                </a:endParaRPr>
              </a:p>
            </p:txBody>
          </p:sp>
          <p:sp>
            <p:nvSpPr>
              <p:cNvPr id="13" name="空心弧 45"/>
              <p:cNvSpPr/>
              <p:nvPr/>
            </p:nvSpPr>
            <p:spPr>
              <a:xfrm rot="483470">
                <a:off x="994483" y="1601525"/>
                <a:ext cx="3513111" cy="3513111"/>
              </a:xfrm>
              <a:prstGeom prst="blockArc">
                <a:avLst>
                  <a:gd name="adj1" fmla="val 5692214"/>
                  <a:gd name="adj2" fmla="val 42522"/>
                  <a:gd name="adj3" fmla="val 1111"/>
                </a:avLst>
              </a:prstGeom>
              <a:solidFill>
                <a:srgbClr val="008BBC"/>
              </a:solidFill>
              <a:ln w="19050" cap="flat" cmpd="sng" algn="ctr">
                <a:solidFill>
                  <a:schemeClr val="accent1">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Arial" panose="020B0604020202020204" pitchFamily="34" charset="0"/>
                  <a:ea typeface="宋体"/>
                  <a:cs typeface="Arial" panose="020B0604020202020204" pitchFamily="34" charset="0"/>
                </a:endParaRPr>
              </a:p>
            </p:txBody>
          </p:sp>
          <p:cxnSp>
            <p:nvCxnSpPr>
              <p:cNvPr id="18" name="直接连接符 50"/>
              <p:cNvCxnSpPr/>
              <p:nvPr/>
            </p:nvCxnSpPr>
            <p:spPr>
              <a:xfrm>
                <a:off x="5127197" y="1915316"/>
                <a:ext cx="7838016" cy="45811"/>
              </a:xfrm>
              <a:prstGeom prst="line">
                <a:avLst/>
              </a:prstGeom>
              <a:noFill/>
              <a:ln w="12700" cap="flat" cmpd="sng" algn="ctr">
                <a:solidFill>
                  <a:schemeClr val="accent1">
                    <a:lumMod val="75000"/>
                  </a:schemeClr>
                </a:solidFill>
                <a:prstDash val="solid"/>
                <a:headEnd type="none" w="med" len="med"/>
                <a:tailEnd type="oval" w="med" len="med"/>
              </a:ln>
              <a:effectLst/>
            </p:spPr>
          </p:cxnSp>
          <p:grpSp>
            <p:nvGrpSpPr>
              <p:cNvPr id="19" name="组合 51"/>
              <p:cNvGrpSpPr/>
              <p:nvPr/>
            </p:nvGrpSpPr>
            <p:grpSpPr>
              <a:xfrm>
                <a:off x="4316970" y="1617857"/>
                <a:ext cx="880555" cy="525778"/>
                <a:chOff x="4373724" y="2052621"/>
                <a:chExt cx="1132313" cy="676101"/>
              </a:xfrm>
            </p:grpSpPr>
            <p:grpSp>
              <p:nvGrpSpPr>
                <p:cNvPr id="36" name="组合 53"/>
                <p:cNvGrpSpPr/>
                <p:nvPr/>
              </p:nvGrpSpPr>
              <p:grpSpPr>
                <a:xfrm>
                  <a:off x="5147683" y="2261887"/>
                  <a:ext cx="358354" cy="358353"/>
                  <a:chOff x="6209885" y="2404301"/>
                  <a:chExt cx="504056" cy="504055"/>
                </a:xfrm>
              </p:grpSpPr>
              <p:sp>
                <p:nvSpPr>
                  <p:cNvPr id="38" name="同心圆 55"/>
                  <p:cNvSpPr/>
                  <p:nvPr/>
                </p:nvSpPr>
                <p:spPr>
                  <a:xfrm>
                    <a:off x="6209885" y="2404301"/>
                    <a:ext cx="504056" cy="504055"/>
                  </a:xfrm>
                  <a:prstGeom prst="donut">
                    <a:avLst>
                      <a:gd name="adj" fmla="val 3142"/>
                    </a:avLst>
                  </a:prstGeom>
                  <a:solidFill>
                    <a:srgbClr val="008BBC"/>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Arial" panose="020B0604020202020204" pitchFamily="34" charset="0"/>
                      <a:ea typeface="宋体"/>
                      <a:cs typeface="Arial" panose="020B0604020202020204" pitchFamily="34" charset="0"/>
                    </a:endParaRPr>
                  </a:p>
                </p:txBody>
              </p:sp>
              <p:sp>
                <p:nvSpPr>
                  <p:cNvPr id="39" name="椭圆 56"/>
                  <p:cNvSpPr/>
                  <p:nvPr/>
                </p:nvSpPr>
                <p:spPr>
                  <a:xfrm>
                    <a:off x="6363983" y="2555538"/>
                    <a:ext cx="222753" cy="222753"/>
                  </a:xfrm>
                  <a:prstGeom prst="ellipse">
                    <a:avLst/>
                  </a:prstGeom>
                  <a:solidFill>
                    <a:schemeClr val="accent1">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 lastClr="FFFFFF"/>
                      </a:solidFill>
                      <a:effectLst/>
                      <a:uLnTx/>
                      <a:uFillTx/>
                      <a:latin typeface="Arial" panose="020B0604020202020204" pitchFamily="34" charset="0"/>
                      <a:ea typeface="宋体"/>
                      <a:cs typeface="Arial" panose="020B0604020202020204" pitchFamily="34" charset="0"/>
                    </a:endParaRPr>
                  </a:p>
                </p:txBody>
              </p:sp>
            </p:grpSp>
            <p:sp>
              <p:nvSpPr>
                <p:cNvPr id="37" name="椭圆 54"/>
                <p:cNvSpPr/>
                <p:nvPr/>
              </p:nvSpPr>
              <p:spPr>
                <a:xfrm>
                  <a:off x="4373724" y="2052621"/>
                  <a:ext cx="676101" cy="676101"/>
                </a:xfrm>
                <a:prstGeom prst="ellipse">
                  <a:avLst/>
                </a:prstGeom>
                <a:solidFill>
                  <a:schemeClr val="bg1">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 lastClr="FFFFFF"/>
                    </a:solidFill>
                    <a:effectLst/>
                    <a:uLnTx/>
                    <a:uFillTx/>
                    <a:latin typeface="Arial" panose="020B0604020202020204" pitchFamily="34" charset="0"/>
                    <a:ea typeface="宋体"/>
                    <a:cs typeface="Arial" panose="020B0604020202020204" pitchFamily="34" charset="0"/>
                  </a:endParaRPr>
                </a:p>
              </p:txBody>
            </p:sp>
          </p:grpSp>
          <p:cxnSp>
            <p:nvCxnSpPr>
              <p:cNvPr id="22" name="直接连接符 57"/>
              <p:cNvCxnSpPr/>
              <p:nvPr/>
            </p:nvCxnSpPr>
            <p:spPr>
              <a:xfrm>
                <a:off x="5551135" y="3566240"/>
                <a:ext cx="7414078" cy="28749"/>
              </a:xfrm>
              <a:prstGeom prst="line">
                <a:avLst/>
              </a:prstGeom>
              <a:noFill/>
              <a:ln w="12700" cap="flat" cmpd="sng" algn="ctr">
                <a:solidFill>
                  <a:schemeClr val="accent1">
                    <a:lumMod val="75000"/>
                  </a:schemeClr>
                </a:solidFill>
                <a:prstDash val="solid"/>
                <a:headEnd type="none" w="med" len="med"/>
                <a:tailEnd type="oval" w="med" len="med"/>
              </a:ln>
              <a:effectLst/>
            </p:spPr>
          </p:cxnSp>
          <p:grpSp>
            <p:nvGrpSpPr>
              <p:cNvPr id="23" name="组合 58"/>
              <p:cNvGrpSpPr/>
              <p:nvPr/>
            </p:nvGrpSpPr>
            <p:grpSpPr>
              <a:xfrm>
                <a:off x="4574088" y="3040021"/>
                <a:ext cx="1116387" cy="1013711"/>
                <a:chOff x="3845916" y="2137293"/>
                <a:chExt cx="1435569" cy="1303538"/>
              </a:xfrm>
            </p:grpSpPr>
            <p:sp>
              <p:nvSpPr>
                <p:cNvPr id="31" name="同心圆 59"/>
                <p:cNvSpPr/>
                <p:nvPr/>
              </p:nvSpPr>
              <p:spPr>
                <a:xfrm>
                  <a:off x="3845916" y="2137293"/>
                  <a:ext cx="1303538" cy="1303538"/>
                </a:xfrm>
                <a:prstGeom prst="donut">
                  <a:avLst>
                    <a:gd name="adj" fmla="val 3142"/>
                  </a:avLst>
                </a:prstGeom>
                <a:solidFill>
                  <a:schemeClr val="accent1">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Arial" panose="020B0604020202020204" pitchFamily="34" charset="0"/>
                    <a:ea typeface="宋体"/>
                    <a:cs typeface="Arial" panose="020B0604020202020204" pitchFamily="34" charset="0"/>
                  </a:endParaRPr>
                </a:p>
              </p:txBody>
            </p:sp>
            <p:grpSp>
              <p:nvGrpSpPr>
                <p:cNvPr id="32" name="组合 60"/>
                <p:cNvGrpSpPr/>
                <p:nvPr/>
              </p:nvGrpSpPr>
              <p:grpSpPr>
                <a:xfrm>
                  <a:off x="4923131" y="2670079"/>
                  <a:ext cx="358354" cy="358353"/>
                  <a:chOff x="5894033" y="2978458"/>
                  <a:chExt cx="504056" cy="504055"/>
                </a:xfrm>
              </p:grpSpPr>
              <p:sp>
                <p:nvSpPr>
                  <p:cNvPr id="34" name="同心圆 62"/>
                  <p:cNvSpPr/>
                  <p:nvPr/>
                </p:nvSpPr>
                <p:spPr>
                  <a:xfrm>
                    <a:off x="5894033" y="2978458"/>
                    <a:ext cx="504056" cy="504055"/>
                  </a:xfrm>
                  <a:prstGeom prst="donut">
                    <a:avLst>
                      <a:gd name="adj" fmla="val 3142"/>
                    </a:avLst>
                  </a:prstGeom>
                  <a:solidFill>
                    <a:srgbClr val="008BBC"/>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Arial" panose="020B0604020202020204" pitchFamily="34" charset="0"/>
                      <a:ea typeface="宋体"/>
                      <a:cs typeface="Arial" panose="020B0604020202020204" pitchFamily="34" charset="0"/>
                    </a:endParaRPr>
                  </a:p>
                </p:txBody>
              </p:sp>
              <p:sp>
                <p:nvSpPr>
                  <p:cNvPr id="35" name="椭圆 63"/>
                  <p:cNvSpPr/>
                  <p:nvPr/>
                </p:nvSpPr>
                <p:spPr>
                  <a:xfrm>
                    <a:off x="6057861" y="3110537"/>
                    <a:ext cx="222753" cy="222753"/>
                  </a:xfrm>
                  <a:prstGeom prst="ellipse">
                    <a:avLst/>
                  </a:prstGeom>
                  <a:solidFill>
                    <a:schemeClr val="accent1">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 lastClr="FFFFFF"/>
                      </a:solidFill>
                      <a:effectLst/>
                      <a:uLnTx/>
                      <a:uFillTx/>
                      <a:latin typeface="Arial" panose="020B0604020202020204" pitchFamily="34" charset="0"/>
                      <a:ea typeface="宋体"/>
                      <a:cs typeface="Arial" panose="020B0604020202020204" pitchFamily="34" charset="0"/>
                    </a:endParaRPr>
                  </a:p>
                </p:txBody>
              </p:sp>
            </p:grpSp>
            <p:sp>
              <p:nvSpPr>
                <p:cNvPr id="33" name="椭圆 61"/>
                <p:cNvSpPr/>
                <p:nvPr/>
              </p:nvSpPr>
              <p:spPr>
                <a:xfrm>
                  <a:off x="4172257" y="2420138"/>
                  <a:ext cx="676101" cy="676101"/>
                </a:xfrm>
                <a:prstGeom prst="ellipse">
                  <a:avLst/>
                </a:prstGeom>
                <a:solidFill>
                  <a:schemeClr val="bg1">
                    <a:lumMod val="6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 lastClr="FFFFFF"/>
                    </a:solidFill>
                    <a:effectLst/>
                    <a:uLnTx/>
                    <a:uFillTx/>
                    <a:latin typeface="Arial" panose="020B0604020202020204" pitchFamily="34" charset="0"/>
                    <a:ea typeface="宋体"/>
                    <a:cs typeface="Arial" panose="020B0604020202020204" pitchFamily="34" charset="0"/>
                  </a:endParaRPr>
                </a:p>
              </p:txBody>
            </p:sp>
          </p:grpSp>
          <p:cxnSp>
            <p:nvCxnSpPr>
              <p:cNvPr id="24" name="直接连接符 64"/>
              <p:cNvCxnSpPr/>
              <p:nvPr/>
            </p:nvCxnSpPr>
            <p:spPr>
              <a:xfrm>
                <a:off x="4860299" y="5119071"/>
                <a:ext cx="8104914" cy="0"/>
              </a:xfrm>
              <a:prstGeom prst="line">
                <a:avLst/>
              </a:prstGeom>
              <a:noFill/>
              <a:ln w="12700" cap="flat" cmpd="sng" algn="ctr">
                <a:solidFill>
                  <a:schemeClr val="accent1">
                    <a:lumMod val="75000"/>
                  </a:schemeClr>
                </a:solidFill>
                <a:prstDash val="solid"/>
                <a:headEnd type="none" w="med" len="med"/>
                <a:tailEnd type="oval" w="med" len="med"/>
              </a:ln>
              <a:effectLst/>
            </p:spPr>
          </p:cxnSp>
          <p:grpSp>
            <p:nvGrpSpPr>
              <p:cNvPr id="25" name="组合 65"/>
              <p:cNvGrpSpPr/>
              <p:nvPr/>
            </p:nvGrpSpPr>
            <p:grpSpPr>
              <a:xfrm>
                <a:off x="3833927" y="4558651"/>
                <a:ext cx="1113649" cy="1013711"/>
                <a:chOff x="3312424" y="2117601"/>
                <a:chExt cx="1432049" cy="1303538"/>
              </a:xfrm>
            </p:grpSpPr>
            <p:sp>
              <p:nvSpPr>
                <p:cNvPr id="26" name="同心圆 66"/>
                <p:cNvSpPr/>
                <p:nvPr/>
              </p:nvSpPr>
              <p:spPr>
                <a:xfrm>
                  <a:off x="3312424" y="2117601"/>
                  <a:ext cx="1303539" cy="1303538"/>
                </a:xfrm>
                <a:prstGeom prst="donut">
                  <a:avLst>
                    <a:gd name="adj" fmla="val 3142"/>
                  </a:avLst>
                </a:prstGeom>
                <a:solidFill>
                  <a:schemeClr val="accent5">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Arial" panose="020B0604020202020204" pitchFamily="34" charset="0"/>
                    <a:ea typeface="宋体"/>
                    <a:cs typeface="Arial" panose="020B0604020202020204" pitchFamily="34" charset="0"/>
                  </a:endParaRPr>
                </a:p>
              </p:txBody>
            </p:sp>
            <p:grpSp>
              <p:nvGrpSpPr>
                <p:cNvPr id="27" name="组合 67"/>
                <p:cNvGrpSpPr/>
                <p:nvPr/>
              </p:nvGrpSpPr>
              <p:grpSpPr>
                <a:xfrm>
                  <a:off x="4386119" y="2631856"/>
                  <a:ext cx="358354" cy="412784"/>
                  <a:chOff x="5138679" y="2924694"/>
                  <a:chExt cx="504056" cy="580617"/>
                </a:xfrm>
              </p:grpSpPr>
              <p:sp>
                <p:nvSpPr>
                  <p:cNvPr id="29" name="同心圆 69"/>
                  <p:cNvSpPr/>
                  <p:nvPr/>
                </p:nvSpPr>
                <p:spPr>
                  <a:xfrm>
                    <a:off x="5138679" y="2924694"/>
                    <a:ext cx="504056" cy="580617"/>
                  </a:xfrm>
                  <a:prstGeom prst="donut">
                    <a:avLst>
                      <a:gd name="adj" fmla="val 3142"/>
                    </a:avLst>
                  </a:prstGeom>
                  <a:solidFill>
                    <a:srgbClr val="008BBC"/>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Arial" panose="020B0604020202020204" pitchFamily="34" charset="0"/>
                      <a:ea typeface="宋体"/>
                      <a:cs typeface="Arial" panose="020B0604020202020204" pitchFamily="34" charset="0"/>
                    </a:endParaRPr>
                  </a:p>
                </p:txBody>
              </p:sp>
              <p:sp>
                <p:nvSpPr>
                  <p:cNvPr id="30" name="椭圆 70"/>
                  <p:cNvSpPr/>
                  <p:nvPr/>
                </p:nvSpPr>
                <p:spPr>
                  <a:xfrm>
                    <a:off x="5282594" y="3103626"/>
                    <a:ext cx="222753" cy="222755"/>
                  </a:xfrm>
                  <a:prstGeom prst="ellipse">
                    <a:avLst/>
                  </a:prstGeom>
                  <a:solidFill>
                    <a:schemeClr val="accent1">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 lastClr="FFFFFF"/>
                      </a:solidFill>
                      <a:effectLst/>
                      <a:uLnTx/>
                      <a:uFillTx/>
                      <a:latin typeface="Arial" panose="020B0604020202020204" pitchFamily="34" charset="0"/>
                      <a:ea typeface="宋体"/>
                      <a:cs typeface="Arial" panose="020B0604020202020204" pitchFamily="34" charset="0"/>
                    </a:endParaRPr>
                  </a:p>
                </p:txBody>
              </p:sp>
            </p:grpSp>
            <p:sp>
              <p:nvSpPr>
                <p:cNvPr id="28" name="椭圆 68"/>
                <p:cNvSpPr/>
                <p:nvPr/>
              </p:nvSpPr>
              <p:spPr>
                <a:xfrm>
                  <a:off x="3634283" y="2448081"/>
                  <a:ext cx="676101" cy="676101"/>
                </a:xfrm>
                <a:prstGeom prst="ellipse">
                  <a:avLst/>
                </a:prstGeom>
                <a:solidFill>
                  <a:schemeClr val="bg1">
                    <a:lumMod val="6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 lastClr="FFFFFF"/>
                    </a:solidFill>
                    <a:effectLst/>
                    <a:uLnTx/>
                    <a:uFillTx/>
                    <a:latin typeface="Arial" panose="020B0604020202020204" pitchFamily="34" charset="0"/>
                    <a:ea typeface="宋体"/>
                    <a:cs typeface="Arial" panose="020B0604020202020204" pitchFamily="34" charset="0"/>
                  </a:endParaRPr>
                </a:p>
              </p:txBody>
            </p:sp>
          </p:grpSp>
        </p:grpSp>
        <p:sp>
          <p:nvSpPr>
            <p:cNvPr id="40" name="Прямоугольник 39"/>
            <p:cNvSpPr/>
            <p:nvPr/>
          </p:nvSpPr>
          <p:spPr>
            <a:xfrm>
              <a:off x="873167" y="3264277"/>
              <a:ext cx="3544383" cy="1102103"/>
            </a:xfrm>
            <a:prstGeom prst="rect">
              <a:avLst/>
            </a:prstGeom>
          </p:spPr>
          <p:txBody>
            <a:bodyPr wrap="square">
              <a:spAutoFit/>
            </a:bodyPr>
            <a:lstStyle/>
            <a:p>
              <a:pPr algn="ctr">
                <a:spcAft>
                  <a:spcPts val="0"/>
                </a:spcAft>
              </a:pPr>
              <a:r>
                <a:rPr lang="ru-RU" b="1" dirty="0" smtClean="0">
                  <a:solidFill>
                    <a:schemeClr val="accent5">
                      <a:lumMod val="50000"/>
                    </a:schemeClr>
                  </a:solidFill>
                  <a:latin typeface="Arial" panose="020B0604020202020204" pitchFamily="34" charset="0"/>
                  <a:cs typeface="Arial" panose="020B0604020202020204" pitchFamily="34" charset="0"/>
                </a:rPr>
                <a:t>НАПРАВЛЕНИЯ</a:t>
              </a:r>
              <a:endParaRPr lang="ru-RU" b="1" dirty="0">
                <a:solidFill>
                  <a:schemeClr val="accent5">
                    <a:lumMod val="50000"/>
                  </a:schemeClr>
                </a:solidFill>
                <a:latin typeface="Arial" panose="020B0604020202020204" pitchFamily="34" charset="0"/>
                <a:cs typeface="Arial" panose="020B0604020202020204" pitchFamily="34" charset="0"/>
              </a:endParaRPr>
            </a:p>
            <a:p>
              <a:pPr algn="ctr">
                <a:spcAft>
                  <a:spcPts val="0"/>
                </a:spcAft>
              </a:pPr>
              <a:endParaRPr lang="ru-RU"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41" name="Прямоугольник 40"/>
            <p:cNvSpPr/>
            <p:nvPr/>
          </p:nvSpPr>
          <p:spPr>
            <a:xfrm>
              <a:off x="4909855" y="1714832"/>
              <a:ext cx="7991969" cy="997140"/>
            </a:xfrm>
            <a:prstGeom prst="rect">
              <a:avLst/>
            </a:prstGeom>
          </p:spPr>
          <p:txBody>
            <a:bodyPr wrap="square">
              <a:spAutoFit/>
            </a:bodyPr>
            <a:lstStyle/>
            <a:p>
              <a:r>
                <a:rPr lang="ru-RU" sz="1600" b="1"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Сохранение населения и благополучие людей</a:t>
              </a:r>
              <a:endParaRPr lang="ru-RU" sz="1600" b="1" dirty="0">
                <a:solidFill>
                  <a:schemeClr val="accent5">
                    <a:lumMod val="50000"/>
                  </a:schemeClr>
                </a:solidFill>
                <a:latin typeface="Arial" panose="020B0604020202020204" pitchFamily="34" charset="0"/>
                <a:cs typeface="Arial" panose="020B0604020202020204" pitchFamily="34" charset="0"/>
              </a:endParaRPr>
            </a:p>
          </p:txBody>
        </p:sp>
        <p:sp>
          <p:nvSpPr>
            <p:cNvPr id="42" name="Прямоугольник 41"/>
            <p:cNvSpPr/>
            <p:nvPr/>
          </p:nvSpPr>
          <p:spPr>
            <a:xfrm>
              <a:off x="5502908" y="3249183"/>
              <a:ext cx="6096001" cy="997140"/>
            </a:xfrm>
            <a:prstGeom prst="rect">
              <a:avLst/>
            </a:prstGeom>
          </p:spPr>
          <p:txBody>
            <a:bodyPr>
              <a:spAutoFit/>
            </a:bodyPr>
            <a:lstStyle/>
            <a:p>
              <a:r>
                <a:rPr lang="ru-RU" sz="1600" b="1"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Достойный и эффективный труд</a:t>
              </a:r>
              <a:endParaRPr lang="ru-RU" sz="1600" b="1" dirty="0">
                <a:solidFill>
                  <a:schemeClr val="accent5">
                    <a:lumMod val="50000"/>
                  </a:schemeClr>
                </a:solidFill>
                <a:latin typeface="Arial" panose="020B0604020202020204" pitchFamily="34" charset="0"/>
                <a:cs typeface="Arial" panose="020B0604020202020204" pitchFamily="34" charset="0"/>
              </a:endParaRPr>
            </a:p>
          </p:txBody>
        </p:sp>
        <p:sp>
          <p:nvSpPr>
            <p:cNvPr id="43" name="Прямоугольник 42"/>
            <p:cNvSpPr/>
            <p:nvPr/>
          </p:nvSpPr>
          <p:spPr>
            <a:xfrm>
              <a:off x="4910834" y="4691831"/>
              <a:ext cx="6096001" cy="577292"/>
            </a:xfrm>
            <a:prstGeom prst="rect">
              <a:avLst/>
            </a:prstGeom>
          </p:spPr>
          <p:txBody>
            <a:bodyPr>
              <a:spAutoFit/>
            </a:bodyPr>
            <a:lstStyle/>
            <a:p>
              <a:r>
                <a:rPr lang="ru-RU" sz="1600" b="1"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Цифровая трансформация</a:t>
              </a:r>
              <a:endParaRPr lang="ru-RU" sz="1600" b="1" dirty="0">
                <a:solidFill>
                  <a:schemeClr val="accent5">
                    <a:lumMod val="50000"/>
                  </a:schemeClr>
                </a:solidFill>
                <a:latin typeface="Arial" panose="020B0604020202020204" pitchFamily="34" charset="0"/>
                <a:cs typeface="Arial" panose="020B0604020202020204" pitchFamily="34" charset="0"/>
              </a:endParaRPr>
            </a:p>
          </p:txBody>
        </p:sp>
        <p:sp>
          <p:nvSpPr>
            <p:cNvPr id="44" name="同心圆 59"/>
            <p:cNvSpPr/>
            <p:nvPr/>
          </p:nvSpPr>
          <p:spPr>
            <a:xfrm>
              <a:off x="3873031" y="1742176"/>
              <a:ext cx="982261" cy="951190"/>
            </a:xfrm>
            <a:prstGeom prst="donut">
              <a:avLst>
                <a:gd name="adj" fmla="val 3142"/>
              </a:avLst>
            </a:prstGeom>
            <a:solidFill>
              <a:schemeClr val="accent1">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Arial" panose="020B0604020202020204" pitchFamily="34" charset="0"/>
                <a:ea typeface="宋体"/>
                <a:cs typeface="Arial" panose="020B0604020202020204" pitchFamily="34" charset="0"/>
              </a:endParaRPr>
            </a:p>
          </p:txBody>
        </p:sp>
      </p:grpSp>
      <p:sp>
        <p:nvSpPr>
          <p:cNvPr id="78" name="TextBox 77"/>
          <p:cNvSpPr txBox="1"/>
          <p:nvPr/>
        </p:nvSpPr>
        <p:spPr>
          <a:xfrm>
            <a:off x="93612" y="4840868"/>
            <a:ext cx="5603395" cy="923330"/>
          </a:xfrm>
          <a:prstGeom prst="rect">
            <a:avLst/>
          </a:prstGeom>
          <a:noFill/>
        </p:spPr>
        <p:txBody>
          <a:bodyPr wrap="square" rtlCol="0">
            <a:spAutoFit/>
          </a:bodyPr>
          <a:lstStyle/>
          <a:p>
            <a:pPr algn="ctr"/>
            <a:r>
              <a:rPr lang="ru-RU" b="1" dirty="0">
                <a:solidFill>
                  <a:schemeClr val="accent5">
                    <a:lumMod val="50000"/>
                  </a:schemeClr>
                </a:solidFill>
                <a:latin typeface="Arial" panose="020B0604020202020204" pitchFamily="34" charset="0"/>
                <a:cs typeface="Arial" panose="020B0604020202020204" pitchFamily="34" charset="0"/>
              </a:rPr>
              <a:t>ПРИНЦИПЫ СФЕРЫ СОЦИАЛЬНОЙ ПОДДЕРЖКИ, ТРУДА И ЗАНЯТОСТИ НАСЕЛЕНИЯ </a:t>
            </a:r>
          </a:p>
        </p:txBody>
      </p:sp>
      <p:grpSp>
        <p:nvGrpSpPr>
          <p:cNvPr id="81" name="Группа 80"/>
          <p:cNvGrpSpPr/>
          <p:nvPr/>
        </p:nvGrpSpPr>
        <p:grpSpPr>
          <a:xfrm>
            <a:off x="5606471" y="3768795"/>
            <a:ext cx="6308437" cy="2918827"/>
            <a:chOff x="5606472" y="4002183"/>
            <a:chExt cx="5653074" cy="2685439"/>
          </a:xfrm>
        </p:grpSpPr>
        <p:grpSp>
          <p:nvGrpSpPr>
            <p:cNvPr id="75" name="Группа 74"/>
            <p:cNvGrpSpPr/>
            <p:nvPr/>
          </p:nvGrpSpPr>
          <p:grpSpPr>
            <a:xfrm>
              <a:off x="5606472" y="4002183"/>
              <a:ext cx="5653074" cy="2155732"/>
              <a:chOff x="8683021" y="3608695"/>
              <a:chExt cx="2585762" cy="2155732"/>
            </a:xfrm>
            <a:effectLst/>
          </p:grpSpPr>
          <p:grpSp>
            <p:nvGrpSpPr>
              <p:cNvPr id="65" name="Группа 64"/>
              <p:cNvGrpSpPr/>
              <p:nvPr/>
            </p:nvGrpSpPr>
            <p:grpSpPr>
              <a:xfrm>
                <a:off x="8683021" y="3608695"/>
                <a:ext cx="2584502" cy="414322"/>
                <a:chOff x="8683021" y="3689143"/>
                <a:chExt cx="2584502" cy="414322"/>
              </a:xfrm>
            </p:grpSpPr>
            <p:sp>
              <p:nvSpPr>
                <p:cNvPr id="63" name="Прямоугольник 62"/>
                <p:cNvSpPr/>
                <p:nvPr/>
              </p:nvSpPr>
              <p:spPr>
                <a:xfrm flipH="1">
                  <a:off x="8683021" y="3689143"/>
                  <a:ext cx="2584502" cy="414322"/>
                </a:xfrm>
                <a:prstGeom prst="rect">
                  <a:avLst/>
                </a:prstGeom>
                <a:solidFill>
                  <a:schemeClr val="accent1">
                    <a:lumMod val="20000"/>
                    <a:lumOff val="80000"/>
                  </a:schemeClr>
                </a:solidFill>
                <a:ln>
                  <a:noFill/>
                </a:ln>
                <a:effectLst/>
              </p:spPr>
              <p:style>
                <a:lnRef idx="2">
                  <a:scrgbClr r="0" g="0" b="0"/>
                </a:lnRef>
                <a:fillRef idx="1">
                  <a:schemeClr val="accent1">
                    <a:hueOff val="0"/>
                    <a:satOff val="0"/>
                    <a:lumOff val="0"/>
                    <a:alphaOff val="0"/>
                  </a:schemeClr>
                </a:fillRef>
                <a:effectRef idx="0">
                  <a:scrgbClr r="0" g="0" b="0"/>
                </a:effectRef>
                <a:fontRef idx="minor">
                  <a:schemeClr val="lt1"/>
                </a:fontRef>
              </p:style>
            </p:sp>
            <p:sp>
              <p:nvSpPr>
                <p:cNvPr id="64" name="Нашивка 4"/>
                <p:cNvSpPr/>
                <p:nvPr/>
              </p:nvSpPr>
              <p:spPr>
                <a:xfrm flipH="1">
                  <a:off x="8894617" y="3689143"/>
                  <a:ext cx="2161308" cy="4143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ru-RU" sz="1700" b="1" kern="1200" dirty="0" smtClean="0">
                      <a:solidFill>
                        <a:schemeClr val="accent5">
                          <a:lumMod val="50000"/>
                        </a:schemeClr>
                      </a:solidFill>
                      <a:latin typeface="Arial" pitchFamily="34" charset="0"/>
                      <a:cs typeface="Arial" pitchFamily="34" charset="0"/>
                    </a:rPr>
                    <a:t>Адресность</a:t>
                  </a:r>
                  <a:endParaRPr lang="ru-RU" sz="1700" b="1" kern="1200" dirty="0">
                    <a:solidFill>
                      <a:schemeClr val="accent5">
                        <a:lumMod val="50000"/>
                      </a:schemeClr>
                    </a:solidFill>
                    <a:latin typeface="Arial" pitchFamily="34" charset="0"/>
                    <a:cs typeface="Arial" pitchFamily="34" charset="0"/>
                  </a:endParaRPr>
                </a:p>
              </p:txBody>
            </p:sp>
          </p:grpSp>
          <p:grpSp>
            <p:nvGrpSpPr>
              <p:cNvPr id="66" name="Группа 65"/>
              <p:cNvGrpSpPr/>
              <p:nvPr/>
            </p:nvGrpSpPr>
            <p:grpSpPr>
              <a:xfrm>
                <a:off x="8684281" y="4189165"/>
                <a:ext cx="2584502" cy="414322"/>
                <a:chOff x="8683021" y="3689143"/>
                <a:chExt cx="2584502" cy="414322"/>
              </a:xfrm>
            </p:grpSpPr>
            <p:sp>
              <p:nvSpPr>
                <p:cNvPr id="67" name="Прямоугольник 66"/>
                <p:cNvSpPr/>
                <p:nvPr/>
              </p:nvSpPr>
              <p:spPr>
                <a:xfrm flipH="1">
                  <a:off x="8683021" y="3689143"/>
                  <a:ext cx="2584502" cy="414322"/>
                </a:xfrm>
                <a:prstGeom prst="rect">
                  <a:avLst/>
                </a:prstGeom>
                <a:solidFill>
                  <a:schemeClr val="accent1">
                    <a:lumMod val="20000"/>
                    <a:lumOff val="80000"/>
                  </a:schemeClr>
                </a:solidFill>
                <a:ln>
                  <a:noFill/>
                </a:ln>
                <a:effectLst/>
              </p:spPr>
              <p:style>
                <a:lnRef idx="2">
                  <a:scrgbClr r="0" g="0" b="0"/>
                </a:lnRef>
                <a:fillRef idx="1">
                  <a:schemeClr val="accent1">
                    <a:hueOff val="0"/>
                    <a:satOff val="0"/>
                    <a:lumOff val="0"/>
                    <a:alphaOff val="0"/>
                  </a:schemeClr>
                </a:fillRef>
                <a:effectRef idx="0">
                  <a:scrgbClr r="0" g="0" b="0"/>
                </a:effectRef>
                <a:fontRef idx="minor">
                  <a:schemeClr val="lt1"/>
                </a:fontRef>
              </p:style>
            </p:sp>
            <p:sp>
              <p:nvSpPr>
                <p:cNvPr id="68" name="Нашивка 4"/>
                <p:cNvSpPr/>
                <p:nvPr/>
              </p:nvSpPr>
              <p:spPr>
                <a:xfrm flipH="1">
                  <a:off x="8893357" y="3689143"/>
                  <a:ext cx="2161309" cy="4143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ru-RU" sz="1700" b="1" kern="1200" dirty="0" smtClean="0">
                      <a:solidFill>
                        <a:schemeClr val="accent5">
                          <a:lumMod val="50000"/>
                        </a:schemeClr>
                      </a:solidFill>
                      <a:latin typeface="Arial" pitchFamily="34" charset="0"/>
                      <a:cs typeface="Arial" pitchFamily="34" charset="0"/>
                    </a:rPr>
                    <a:t>Ориентация на жизненные ситуации</a:t>
                  </a:r>
                  <a:endParaRPr lang="ru-RU" sz="1700" b="1" kern="1200" dirty="0">
                    <a:solidFill>
                      <a:schemeClr val="accent5">
                        <a:lumMod val="50000"/>
                      </a:schemeClr>
                    </a:solidFill>
                    <a:latin typeface="Arial" pitchFamily="34" charset="0"/>
                    <a:cs typeface="Arial" pitchFamily="34" charset="0"/>
                  </a:endParaRPr>
                </a:p>
              </p:txBody>
            </p:sp>
          </p:grpSp>
          <p:grpSp>
            <p:nvGrpSpPr>
              <p:cNvPr id="69" name="Группа 68"/>
              <p:cNvGrpSpPr/>
              <p:nvPr/>
            </p:nvGrpSpPr>
            <p:grpSpPr>
              <a:xfrm>
                <a:off x="8683021" y="4769635"/>
                <a:ext cx="2584502" cy="414322"/>
                <a:chOff x="8683021" y="3689143"/>
                <a:chExt cx="2584502" cy="414322"/>
              </a:xfrm>
            </p:grpSpPr>
            <p:sp>
              <p:nvSpPr>
                <p:cNvPr id="70" name="Прямоугольник 69"/>
                <p:cNvSpPr/>
                <p:nvPr/>
              </p:nvSpPr>
              <p:spPr>
                <a:xfrm flipH="1">
                  <a:off x="8683021" y="3689143"/>
                  <a:ext cx="2584502" cy="414322"/>
                </a:xfrm>
                <a:prstGeom prst="rect">
                  <a:avLst/>
                </a:prstGeom>
                <a:solidFill>
                  <a:schemeClr val="accent1">
                    <a:lumMod val="20000"/>
                    <a:lumOff val="80000"/>
                  </a:schemeClr>
                </a:solidFill>
                <a:ln>
                  <a:noFill/>
                </a:ln>
                <a:effectLst/>
              </p:spPr>
              <p:style>
                <a:lnRef idx="2">
                  <a:scrgbClr r="0" g="0" b="0"/>
                </a:lnRef>
                <a:fillRef idx="1">
                  <a:schemeClr val="accent1">
                    <a:hueOff val="0"/>
                    <a:satOff val="0"/>
                    <a:lumOff val="0"/>
                    <a:alphaOff val="0"/>
                  </a:schemeClr>
                </a:fillRef>
                <a:effectRef idx="0">
                  <a:scrgbClr r="0" g="0" b="0"/>
                </a:effectRef>
                <a:fontRef idx="minor">
                  <a:schemeClr val="lt1"/>
                </a:fontRef>
              </p:style>
            </p:sp>
            <p:sp>
              <p:nvSpPr>
                <p:cNvPr id="71" name="Нашивка 4"/>
                <p:cNvSpPr/>
                <p:nvPr/>
              </p:nvSpPr>
              <p:spPr>
                <a:xfrm flipH="1">
                  <a:off x="8894617" y="3689143"/>
                  <a:ext cx="2161307" cy="4143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ru-RU" sz="1700" b="1" dirty="0" err="1" smtClean="0">
                      <a:solidFill>
                        <a:schemeClr val="accent5">
                          <a:lumMod val="50000"/>
                        </a:schemeClr>
                      </a:solidFill>
                      <a:latin typeface="Arial" pitchFamily="34" charset="0"/>
                      <a:cs typeface="Arial" pitchFamily="34" charset="0"/>
                    </a:rPr>
                    <a:t>Проактивность</a:t>
                  </a:r>
                  <a:endParaRPr lang="ru-RU" sz="1700" b="1" kern="1200" dirty="0">
                    <a:solidFill>
                      <a:schemeClr val="accent5">
                        <a:lumMod val="50000"/>
                      </a:schemeClr>
                    </a:solidFill>
                    <a:latin typeface="Arial" pitchFamily="34" charset="0"/>
                    <a:cs typeface="Arial" pitchFamily="34" charset="0"/>
                  </a:endParaRPr>
                </a:p>
              </p:txBody>
            </p:sp>
          </p:grpSp>
          <p:grpSp>
            <p:nvGrpSpPr>
              <p:cNvPr id="72" name="Группа 71"/>
              <p:cNvGrpSpPr/>
              <p:nvPr/>
            </p:nvGrpSpPr>
            <p:grpSpPr>
              <a:xfrm>
                <a:off x="8683021" y="5350105"/>
                <a:ext cx="2584502" cy="414322"/>
                <a:chOff x="8683021" y="3689143"/>
                <a:chExt cx="2584502" cy="414322"/>
              </a:xfrm>
            </p:grpSpPr>
            <p:sp>
              <p:nvSpPr>
                <p:cNvPr id="73" name="Прямоугольник 72"/>
                <p:cNvSpPr/>
                <p:nvPr/>
              </p:nvSpPr>
              <p:spPr>
                <a:xfrm flipH="1">
                  <a:off x="8683021" y="3689143"/>
                  <a:ext cx="2584502" cy="414322"/>
                </a:xfrm>
                <a:prstGeom prst="rect">
                  <a:avLst/>
                </a:prstGeom>
                <a:solidFill>
                  <a:schemeClr val="accent1">
                    <a:lumMod val="20000"/>
                    <a:lumOff val="80000"/>
                  </a:schemeClr>
                </a:solidFill>
                <a:ln>
                  <a:noFill/>
                </a:ln>
                <a:effectLst/>
              </p:spPr>
              <p:style>
                <a:lnRef idx="2">
                  <a:scrgbClr r="0" g="0" b="0"/>
                </a:lnRef>
                <a:fillRef idx="1">
                  <a:schemeClr val="accent1">
                    <a:hueOff val="0"/>
                    <a:satOff val="0"/>
                    <a:lumOff val="0"/>
                    <a:alphaOff val="0"/>
                  </a:schemeClr>
                </a:fillRef>
                <a:effectRef idx="0">
                  <a:scrgbClr r="0" g="0" b="0"/>
                </a:effectRef>
                <a:fontRef idx="minor">
                  <a:schemeClr val="lt1"/>
                </a:fontRef>
              </p:style>
            </p:sp>
            <p:sp>
              <p:nvSpPr>
                <p:cNvPr id="74" name="Нашивка 4"/>
                <p:cNvSpPr/>
                <p:nvPr/>
              </p:nvSpPr>
              <p:spPr>
                <a:xfrm flipH="1">
                  <a:off x="8775966" y="3689143"/>
                  <a:ext cx="2408129" cy="4143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ru-RU" sz="1700" b="1" kern="1200" dirty="0" smtClean="0">
                      <a:solidFill>
                        <a:schemeClr val="accent5">
                          <a:lumMod val="50000"/>
                        </a:schemeClr>
                      </a:solidFill>
                      <a:latin typeface="Arial" pitchFamily="34" charset="0"/>
                      <a:cs typeface="Arial" pitchFamily="34" charset="0"/>
                    </a:rPr>
                    <a:t>Самостоятельность в преодолении трудных жизненных ситуаций</a:t>
                  </a:r>
                  <a:endParaRPr lang="ru-RU" sz="1700" b="1" kern="1200" dirty="0">
                    <a:solidFill>
                      <a:schemeClr val="accent5">
                        <a:lumMod val="50000"/>
                      </a:schemeClr>
                    </a:solidFill>
                    <a:latin typeface="Arial" pitchFamily="34" charset="0"/>
                    <a:cs typeface="Arial" pitchFamily="34" charset="0"/>
                  </a:endParaRPr>
                </a:p>
              </p:txBody>
            </p:sp>
          </p:grpSp>
        </p:grpSp>
        <p:sp>
          <p:nvSpPr>
            <p:cNvPr id="79" name="Прямоугольник 78"/>
            <p:cNvSpPr/>
            <p:nvPr/>
          </p:nvSpPr>
          <p:spPr>
            <a:xfrm flipH="1">
              <a:off x="5606472" y="6273073"/>
              <a:ext cx="5650319" cy="414322"/>
            </a:xfrm>
            <a:prstGeom prst="rect">
              <a:avLst/>
            </a:prstGeom>
            <a:solidFill>
              <a:schemeClr val="accent1">
                <a:lumMod val="20000"/>
                <a:lumOff val="80000"/>
              </a:schemeClr>
            </a:solidFill>
            <a:ln>
              <a:noFill/>
            </a:ln>
            <a:effectLst/>
          </p:spPr>
          <p:style>
            <a:lnRef idx="2">
              <a:scrgbClr r="0" g="0" b="0"/>
            </a:lnRef>
            <a:fillRef idx="1">
              <a:schemeClr val="accent1">
                <a:hueOff val="0"/>
                <a:satOff val="0"/>
                <a:lumOff val="0"/>
                <a:alphaOff val="0"/>
              </a:schemeClr>
            </a:fillRef>
            <a:effectRef idx="0">
              <a:scrgbClr r="0" g="0" b="0"/>
            </a:effectRef>
            <a:fontRef idx="minor">
              <a:schemeClr val="lt1"/>
            </a:fontRef>
          </p:style>
        </p:sp>
        <p:sp>
          <p:nvSpPr>
            <p:cNvPr id="80" name="Нашивка 4"/>
            <p:cNvSpPr/>
            <p:nvPr/>
          </p:nvSpPr>
          <p:spPr>
            <a:xfrm flipH="1">
              <a:off x="5809669" y="6273300"/>
              <a:ext cx="5264728" cy="4143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ru-RU" sz="1700" b="1" kern="1200" dirty="0" smtClean="0">
                  <a:solidFill>
                    <a:schemeClr val="accent5">
                      <a:lumMod val="50000"/>
                    </a:schemeClr>
                  </a:solidFill>
                  <a:latin typeface="Arial" pitchFamily="34" charset="0"/>
                  <a:cs typeface="Arial" pitchFamily="34" charset="0"/>
                </a:rPr>
                <a:t>Обеспечение права выбора видов помощи и организаций </a:t>
              </a:r>
              <a:endParaRPr lang="ru-RU" sz="1700" b="1" kern="1200" dirty="0">
                <a:solidFill>
                  <a:schemeClr val="accent5">
                    <a:lumMod val="50000"/>
                  </a:schemeClr>
                </a:solidFill>
                <a:latin typeface="Arial" pitchFamily="34" charset="0"/>
                <a:cs typeface="Arial" pitchFamily="34" charset="0"/>
              </a:endParaRPr>
            </a:p>
          </p:txBody>
        </p:sp>
      </p:grpSp>
    </p:spTree>
    <p:extLst>
      <p:ext uri="{BB962C8B-B14F-4D97-AF65-F5344CB8AC3E}">
        <p14:creationId xmlns:p14="http://schemas.microsoft.com/office/powerpoint/2010/main" val="1179410110"/>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2"/>
          <p:cNvSpPr>
            <a:spLocks noChangeArrowheads="1"/>
          </p:cNvSpPr>
          <p:nvPr/>
        </p:nvSpPr>
        <p:spPr bwMode="auto">
          <a:xfrm>
            <a:off x="9362291" y="3527777"/>
            <a:ext cx="464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smtClean="0">
                <a:ln>
                  <a:noFill/>
                </a:ln>
                <a:effectLst/>
                <a:latin typeface="Calibri" panose="020F0502020204030204" pitchFamily="34" charset="0"/>
              </a:rPr>
              <a:t> </a:t>
            </a:r>
            <a:endParaRPr kumimoji="0" lang="ru-RU" altLang="ru-RU" sz="1800" b="0" i="0" u="none" strike="noStrike" cap="none" normalizeH="0" baseline="0" smtClean="0">
              <a:ln>
                <a:noFill/>
              </a:ln>
              <a:effectLst/>
            </a:endParaRPr>
          </a:p>
        </p:txBody>
      </p:sp>
      <p:grpSp>
        <p:nvGrpSpPr>
          <p:cNvPr id="8" name="Группа 7"/>
          <p:cNvGrpSpPr/>
          <p:nvPr/>
        </p:nvGrpSpPr>
        <p:grpSpPr>
          <a:xfrm>
            <a:off x="3600080" y="4050245"/>
            <a:ext cx="5139997" cy="1259813"/>
            <a:chOff x="4060041" y="4178652"/>
            <a:chExt cx="5139997" cy="1259813"/>
          </a:xfrm>
        </p:grpSpPr>
        <p:sp>
          <p:nvSpPr>
            <p:cNvPr id="9" name="Rectangle 14"/>
            <p:cNvSpPr>
              <a:spLocks noChangeArrowheads="1"/>
            </p:cNvSpPr>
            <p:nvPr/>
          </p:nvSpPr>
          <p:spPr bwMode="auto">
            <a:xfrm>
              <a:off x="4060041" y="4178652"/>
              <a:ext cx="513999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ru-RU" altLang="ru-RU" sz="1600" dirty="0" smtClean="0">
                  <a:cs typeface="Arial" panose="020B0604020202020204" pitchFamily="34" charset="0"/>
                </a:rPr>
                <a:t>630007, г</a:t>
              </a:r>
              <a:r>
                <a:rPr lang="ru-RU" altLang="ru-RU" sz="1600" dirty="0">
                  <a:cs typeface="Arial" panose="020B0604020202020204" pitchFamily="34" charset="0"/>
                </a:rPr>
                <a:t>. Новосибирск, </a:t>
              </a:r>
              <a:r>
                <a:rPr lang="ru-RU" altLang="ru-RU" sz="1600" dirty="0" smtClean="0">
                  <a:cs typeface="Arial" panose="020B0604020202020204" pitchFamily="34" charset="0"/>
                </a:rPr>
                <a:t>ул. Серебренниковская</a:t>
              </a:r>
              <a:r>
                <a:rPr kumimoji="0" lang="ru-RU" altLang="ru-RU" sz="1600" b="0" i="0" u="none" strike="noStrike" cap="none" normalizeH="0" baseline="0" dirty="0" smtClean="0">
                  <a:ln>
                    <a:noFill/>
                  </a:ln>
                  <a:effectLst/>
                  <a:cs typeface="Arial" panose="020B0604020202020204" pitchFamily="34" charset="0"/>
                </a:rPr>
                <a:t>, д. 6 </a:t>
              </a:r>
              <a:endParaRPr kumimoji="0" lang="ru-RU" altLang="ru-RU" sz="1800" b="0" i="0" u="none" strike="noStrike" cap="none" normalizeH="0" baseline="0" dirty="0" smtClean="0">
                <a:ln>
                  <a:noFill/>
                </a:ln>
                <a:effectLst/>
                <a:cs typeface="Arial" panose="020B0604020202020204" pitchFamily="34" charset="0"/>
              </a:endParaRPr>
            </a:p>
          </p:txBody>
        </p:sp>
        <p:sp>
          <p:nvSpPr>
            <p:cNvPr id="10" name="Rectangle 16"/>
            <p:cNvSpPr>
              <a:spLocks noChangeArrowheads="1"/>
            </p:cNvSpPr>
            <p:nvPr/>
          </p:nvSpPr>
          <p:spPr bwMode="auto">
            <a:xfrm>
              <a:off x="4513315" y="4482023"/>
              <a:ext cx="392306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effectLst/>
                  <a:cs typeface="Arial" panose="020B0604020202020204" pitchFamily="34" charset="0"/>
                </a:rPr>
                <a:t>тел: (383) 238-75-10,</a:t>
              </a:r>
              <a:r>
                <a:rPr kumimoji="0" lang="ru-RU" altLang="ru-RU" sz="1600" b="0" i="0" u="none" strike="noStrike" cap="none" normalizeH="0" dirty="0" smtClean="0">
                  <a:ln>
                    <a:noFill/>
                  </a:ln>
                  <a:effectLst/>
                  <a:cs typeface="Arial" panose="020B0604020202020204" pitchFamily="34" charset="0"/>
                </a:rPr>
                <a:t> фак (383) 238-79-34</a:t>
              </a:r>
              <a:endParaRPr kumimoji="0" lang="ru-RU" altLang="ru-RU" sz="1800" b="0" i="0" u="none" strike="noStrike" cap="none" normalizeH="0" baseline="0" dirty="0" smtClean="0">
                <a:ln>
                  <a:noFill/>
                </a:ln>
                <a:effectLst/>
                <a:cs typeface="Arial" panose="020B0604020202020204" pitchFamily="34" charset="0"/>
              </a:endParaRPr>
            </a:p>
          </p:txBody>
        </p:sp>
        <p:sp>
          <p:nvSpPr>
            <p:cNvPr id="11" name="Rectangle 32"/>
            <p:cNvSpPr>
              <a:spLocks noChangeArrowheads="1"/>
            </p:cNvSpPr>
            <p:nvPr/>
          </p:nvSpPr>
          <p:spPr bwMode="auto">
            <a:xfrm>
              <a:off x="4961547" y="4834554"/>
              <a:ext cx="311848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ru-RU" altLang="ru-RU" sz="1600" dirty="0" smtClean="0">
                  <a:cs typeface="Arial" panose="020B0604020202020204" pitchFamily="34" charset="0"/>
                </a:rPr>
                <a:t>электронная почта</a:t>
              </a:r>
              <a:r>
                <a:rPr kumimoji="0" lang="ru-RU" altLang="ru-RU" sz="1600" b="0" i="0" u="none" strike="noStrike" cap="none" normalizeH="0" baseline="0" dirty="0" smtClean="0">
                  <a:ln>
                    <a:noFill/>
                  </a:ln>
                  <a:effectLst/>
                  <a:cs typeface="Arial" panose="020B0604020202020204" pitchFamily="34" charset="0"/>
                </a:rPr>
                <a:t>:</a:t>
              </a:r>
              <a:r>
                <a:rPr kumimoji="0" lang="en-US" altLang="ru-RU" sz="1600" b="0" i="0" u="none" strike="noStrike" cap="none" normalizeH="0" baseline="0" dirty="0" smtClean="0">
                  <a:ln>
                    <a:noFill/>
                  </a:ln>
                  <a:effectLst/>
                  <a:cs typeface="Arial" panose="020B0604020202020204" pitchFamily="34" charset="0"/>
                </a:rPr>
                <a:t> </a:t>
              </a:r>
              <a:r>
                <a:rPr lang="en-US" altLang="ru-RU" sz="1600" dirty="0">
                  <a:cs typeface="Arial" panose="020B0604020202020204" pitchFamily="34" charset="0"/>
                </a:rPr>
                <a:t>us</a:t>
              </a:r>
              <a:r>
                <a:rPr lang="ru-RU" altLang="ru-RU" sz="1600" dirty="0" smtClean="0">
                  <a:cs typeface="Arial" panose="020B0604020202020204" pitchFamily="34" charset="0"/>
                </a:rPr>
                <a:t>zn@nso.ru</a:t>
              </a:r>
              <a:endParaRPr kumimoji="0" lang="ru-RU" altLang="ru-RU" sz="1800" b="0" i="0" u="none" strike="noStrike" cap="none" normalizeH="0" baseline="0" dirty="0" smtClean="0">
                <a:ln>
                  <a:noFill/>
                </a:ln>
                <a:effectLst/>
                <a:cs typeface="Arial" panose="020B0604020202020204" pitchFamily="34" charset="0"/>
              </a:endParaRPr>
            </a:p>
          </p:txBody>
        </p:sp>
        <p:sp>
          <p:nvSpPr>
            <p:cNvPr id="12" name="Rectangle 37"/>
            <p:cNvSpPr>
              <a:spLocks noChangeArrowheads="1"/>
            </p:cNvSpPr>
            <p:nvPr/>
          </p:nvSpPr>
          <p:spPr bwMode="auto">
            <a:xfrm>
              <a:off x="4736774" y="5192244"/>
              <a:ext cx="375731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ru-RU" altLang="ru-RU" sz="1600" b="0" i="0" u="none" strike="noStrike" cap="none" normalizeH="0" baseline="0" dirty="0" smtClean="0">
                  <a:ln>
                    <a:noFill/>
                  </a:ln>
                  <a:effectLst/>
                  <a:cs typeface="Arial" panose="020B0604020202020204" pitchFamily="34" charset="0"/>
                </a:rPr>
                <a:t>официальный сайт: </a:t>
              </a:r>
              <a:r>
                <a:rPr lang="en-US" altLang="ru-RU" sz="1600" dirty="0">
                  <a:cs typeface="Arial" panose="020B0604020202020204" pitchFamily="34" charset="0"/>
                </a:rPr>
                <a:t>https://mtsr.nso.ru</a:t>
              </a:r>
              <a:r>
                <a:rPr lang="en-US" altLang="ru-RU" sz="1600" dirty="0" smtClean="0">
                  <a:cs typeface="Arial" panose="020B0604020202020204" pitchFamily="34" charset="0"/>
                </a:rPr>
                <a:t>/</a:t>
              </a:r>
              <a:r>
                <a:rPr kumimoji="0" lang="ru-RU" altLang="ru-RU" sz="1600" b="0" i="0" u="none" strike="noStrike" cap="none" normalizeH="0" baseline="0" dirty="0" smtClean="0">
                  <a:ln>
                    <a:noFill/>
                  </a:ln>
                  <a:effectLst/>
                  <a:cs typeface="Arial" panose="020B0604020202020204" pitchFamily="34" charset="0"/>
                </a:rPr>
                <a:t> </a:t>
              </a:r>
              <a:endParaRPr kumimoji="0" lang="ru-RU" altLang="ru-RU" sz="1800" b="0" i="0" u="none" strike="noStrike" cap="none" normalizeH="0" baseline="0" dirty="0" smtClean="0">
                <a:ln>
                  <a:noFill/>
                </a:ln>
                <a:effectLst/>
                <a:cs typeface="Arial" panose="020B0604020202020204" pitchFamily="34" charset="0"/>
              </a:endParaRPr>
            </a:p>
          </p:txBody>
        </p:sp>
      </p:grpSp>
      <p:sp>
        <p:nvSpPr>
          <p:cNvPr id="13" name="Rectangle 50"/>
          <p:cNvSpPr>
            <a:spLocks noChangeArrowheads="1"/>
          </p:cNvSpPr>
          <p:nvPr/>
        </p:nvSpPr>
        <p:spPr bwMode="auto">
          <a:xfrm>
            <a:off x="2819976" y="6187211"/>
            <a:ext cx="184505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100" b="0" i="0" strike="noStrike" cap="none" normalizeH="0" baseline="0" dirty="0" smtClean="0">
                <a:ln>
                  <a:noFill/>
                </a:ln>
                <a:effectLst/>
                <a:cs typeface="Arial" panose="020B0604020202020204" pitchFamily="34" charset="0"/>
              </a:rPr>
              <a:t>https://twittercom/MTSRNSO</a:t>
            </a:r>
            <a:endParaRPr kumimoji="0" lang="ru-RU" altLang="ru-RU" sz="1800" b="0" i="0" strike="noStrike" cap="none" normalizeH="0" baseline="0" dirty="0" smtClean="0">
              <a:ln>
                <a:noFill/>
              </a:ln>
              <a:effectLst/>
              <a:cs typeface="Arial" panose="020B0604020202020204" pitchFamily="34" charset="0"/>
            </a:endParaRPr>
          </a:p>
        </p:txBody>
      </p:sp>
      <p:sp>
        <p:nvSpPr>
          <p:cNvPr id="14" name="Rectangle 53"/>
          <p:cNvSpPr>
            <a:spLocks noChangeArrowheads="1"/>
          </p:cNvSpPr>
          <p:nvPr/>
        </p:nvSpPr>
        <p:spPr bwMode="auto">
          <a:xfrm>
            <a:off x="5055317" y="6187211"/>
            <a:ext cx="227947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100" b="0" i="0" strike="noStrike" cap="none" normalizeH="0" baseline="0" dirty="0" smtClean="0">
                <a:ln>
                  <a:noFill/>
                </a:ln>
                <a:effectLst/>
                <a:cs typeface="Arial" panose="020B0604020202020204" pitchFamily="34" charset="0"/>
              </a:rPr>
              <a:t>https://wwwfacebookcom/minsocnso</a:t>
            </a:r>
            <a:endParaRPr kumimoji="0" lang="ru-RU" altLang="ru-RU" sz="1800" b="0" i="0" strike="noStrike" cap="none" normalizeH="0" baseline="0" dirty="0" smtClean="0">
              <a:ln>
                <a:noFill/>
              </a:ln>
              <a:effectLst/>
              <a:cs typeface="Arial" panose="020B0604020202020204" pitchFamily="34" charset="0"/>
            </a:endParaRPr>
          </a:p>
        </p:txBody>
      </p:sp>
      <p:sp>
        <p:nvSpPr>
          <p:cNvPr id="15" name="Rectangle 59"/>
          <p:cNvSpPr>
            <a:spLocks noChangeArrowheads="1"/>
          </p:cNvSpPr>
          <p:nvPr/>
        </p:nvSpPr>
        <p:spPr bwMode="auto">
          <a:xfrm>
            <a:off x="7840487" y="6177206"/>
            <a:ext cx="136575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100" b="0" i="0" strike="noStrike" cap="none" normalizeH="0" baseline="0" dirty="0" smtClean="0">
                <a:ln>
                  <a:noFill/>
                </a:ln>
                <a:effectLst/>
                <a:cs typeface="Arial" panose="020B0604020202020204" pitchFamily="34" charset="0"/>
              </a:rPr>
              <a:t>https://vkcom/msrnso</a:t>
            </a:r>
            <a:endParaRPr kumimoji="0" lang="ru-RU" altLang="ru-RU" sz="1800" b="0" i="0" strike="noStrike" cap="none" normalizeH="0" baseline="0" dirty="0" smtClean="0">
              <a:ln>
                <a:noFill/>
              </a:ln>
              <a:effectLst/>
              <a:cs typeface="Arial" panose="020B0604020202020204" pitchFamily="34" charset="0"/>
            </a:endParaRPr>
          </a:p>
        </p:txBody>
      </p:sp>
      <p:sp>
        <p:nvSpPr>
          <p:cNvPr id="16" name="Rectangle 60"/>
          <p:cNvSpPr>
            <a:spLocks noChangeArrowheads="1"/>
          </p:cNvSpPr>
          <p:nvPr/>
        </p:nvSpPr>
        <p:spPr bwMode="auto">
          <a:xfrm>
            <a:off x="9157038" y="6187211"/>
            <a:ext cx="3847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100" b="0" i="0" u="none" strike="noStrike" cap="none" normalizeH="0" baseline="0" smtClean="0">
                <a:ln>
                  <a:noFill/>
                </a:ln>
                <a:effectLst/>
                <a:cs typeface="Arial" panose="020B0604020202020204" pitchFamily="34" charset="0"/>
              </a:rPr>
              <a:t> </a:t>
            </a:r>
            <a:endParaRPr kumimoji="0" lang="ru-RU" altLang="ru-RU" sz="1800" b="0" i="0" u="none" strike="noStrike" cap="none" normalizeH="0" baseline="0" smtClean="0">
              <a:ln>
                <a:noFill/>
              </a:ln>
              <a:effectLst/>
              <a:cs typeface="Arial" panose="020B0604020202020204" pitchFamily="34" charset="0"/>
            </a:endParaRPr>
          </a:p>
        </p:txBody>
      </p:sp>
      <p:pic>
        <p:nvPicPr>
          <p:cNvPr id="17" name="Picture 6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18238" y="5760173"/>
            <a:ext cx="31591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6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0613" y="5795359"/>
            <a:ext cx="3175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Прямоугольник 18"/>
          <p:cNvSpPr/>
          <p:nvPr/>
        </p:nvSpPr>
        <p:spPr>
          <a:xfrm>
            <a:off x="0" y="1706149"/>
            <a:ext cx="12192000" cy="1969957"/>
          </a:xfrm>
          <a:prstGeom prst="rect">
            <a:avLst/>
          </a:prstGeom>
          <a:solidFill>
            <a:srgbClr val="28659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accent2">
                  <a:lumMod val="20000"/>
                  <a:lumOff val="80000"/>
                </a:schemeClr>
              </a:solidFill>
              <a:effectLst/>
              <a:uLnTx/>
              <a:uFillTx/>
              <a:latin typeface="DengXian"/>
              <a:ea typeface="+mn-ea"/>
              <a:cs typeface="+mn-cs"/>
            </a:endParaRPr>
          </a:p>
        </p:txBody>
      </p:sp>
      <p:pic>
        <p:nvPicPr>
          <p:cNvPr id="21" name="Рисунок 20" descr="Герб Новосибирской области"/>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91742" y="443620"/>
            <a:ext cx="808516" cy="953905"/>
          </a:xfrm>
          <a:prstGeom prst="rect">
            <a:avLst/>
          </a:prstGeom>
          <a:noFill/>
          <a:ln>
            <a:noFill/>
          </a:ln>
        </p:spPr>
      </p:pic>
      <p:sp>
        <p:nvSpPr>
          <p:cNvPr id="22" name="TextBox 21"/>
          <p:cNvSpPr txBox="1"/>
          <p:nvPr/>
        </p:nvSpPr>
        <p:spPr>
          <a:xfrm>
            <a:off x="1266528" y="2224878"/>
            <a:ext cx="9702954" cy="954107"/>
          </a:xfrm>
          <a:prstGeom prst="rect">
            <a:avLst/>
          </a:prstGeom>
          <a:noFill/>
        </p:spPr>
        <p:txBody>
          <a:bodyPr wrap="square" rtlCol="0">
            <a:spAutoFit/>
          </a:bodyPr>
          <a:lstStyle/>
          <a:p>
            <a:pPr algn="ctr"/>
            <a:r>
              <a:rPr lang="ru-RU" sz="2800" dirty="0" smtClean="0">
                <a:solidFill>
                  <a:schemeClr val="bg1"/>
                </a:solidFill>
              </a:rPr>
              <a:t>МИНИСТЕРСТВО ТРУДА И СОЦИАЛЬНОГО РАЗВИТИЯ НОВОСИБИРСКОЙ ОБЛАСТИ </a:t>
            </a:r>
            <a:endParaRPr lang="ru-RU" sz="2800" dirty="0">
              <a:solidFill>
                <a:schemeClr val="bg1"/>
              </a:solidFill>
            </a:endParaRPr>
          </a:p>
        </p:txBody>
      </p:sp>
      <p:pic>
        <p:nvPicPr>
          <p:cNvPr id="24" name="Рисунок 23"/>
          <p:cNvPicPr>
            <a:picLocks noChangeAspect="1"/>
          </p:cNvPicPr>
          <p:nvPr/>
        </p:nvPicPr>
        <p:blipFill rotWithShape="1">
          <a:blip r:embed="rId5" cstate="print">
            <a:extLst>
              <a:ext uri="{28A0092B-C50C-407E-A947-70E740481C1C}">
                <a14:useLocalDpi xmlns:a14="http://schemas.microsoft.com/office/drawing/2010/main" val="0"/>
              </a:ext>
            </a:extLst>
          </a:blip>
          <a:srcRect l="46717" t="49558"/>
          <a:stretch/>
        </p:blipFill>
        <p:spPr>
          <a:xfrm>
            <a:off x="3518238" y="5795359"/>
            <a:ext cx="378254" cy="358086"/>
          </a:xfrm>
          <a:prstGeom prst="rect">
            <a:avLst/>
          </a:prstGeom>
        </p:spPr>
      </p:pic>
      <p:pic>
        <p:nvPicPr>
          <p:cNvPr id="25" name="Рисунок 24"/>
          <p:cNvPicPr>
            <a:picLocks noChangeAspect="1"/>
          </p:cNvPicPr>
          <p:nvPr/>
        </p:nvPicPr>
        <p:blipFill rotWithShape="1">
          <a:blip r:embed="rId5" cstate="print">
            <a:extLst>
              <a:ext uri="{28A0092B-C50C-407E-A947-70E740481C1C}">
                <a14:useLocalDpi xmlns:a14="http://schemas.microsoft.com/office/drawing/2010/main" val="0"/>
              </a:ext>
            </a:extLst>
          </a:blip>
          <a:srcRect r="47711" b="49622"/>
          <a:stretch/>
        </p:blipFill>
        <p:spPr>
          <a:xfrm>
            <a:off x="8385741" y="5780096"/>
            <a:ext cx="371191" cy="357631"/>
          </a:xfrm>
          <a:prstGeom prst="rect">
            <a:avLst/>
          </a:prstGeom>
        </p:spPr>
      </p:pic>
      <p:pic>
        <p:nvPicPr>
          <p:cNvPr id="26" name="Рисунок 25"/>
          <p:cNvPicPr>
            <a:picLocks noChangeAspect="1"/>
          </p:cNvPicPr>
          <p:nvPr/>
        </p:nvPicPr>
        <p:blipFill rotWithShape="1">
          <a:blip r:embed="rId5" cstate="print">
            <a:extLst>
              <a:ext uri="{28A0092B-C50C-407E-A947-70E740481C1C}">
                <a14:useLocalDpi xmlns:a14="http://schemas.microsoft.com/office/drawing/2010/main" val="0"/>
              </a:ext>
            </a:extLst>
          </a:blip>
          <a:srcRect t="49722" r="51880"/>
          <a:stretch/>
        </p:blipFill>
        <p:spPr>
          <a:xfrm>
            <a:off x="6010613" y="5774058"/>
            <a:ext cx="341598" cy="356926"/>
          </a:xfrm>
          <a:prstGeom prst="rect">
            <a:avLst/>
          </a:prstGeom>
        </p:spPr>
      </p:pic>
    </p:spTree>
    <p:extLst>
      <p:ext uri="{BB962C8B-B14F-4D97-AF65-F5344CB8AC3E}">
        <p14:creationId xmlns:p14="http://schemas.microsoft.com/office/powerpoint/2010/main" val="2106859792"/>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13">
            <a:extLst>
              <a:ext uri="{FF2B5EF4-FFF2-40B4-BE49-F238E27FC236}">
                <a16:creationId xmlns="" xmlns:a16="http://schemas.microsoft.com/office/drawing/2014/main" id="{52F7A7F2-7347-4D68-A832-C4AD32DF6185}"/>
              </a:ext>
            </a:extLst>
          </p:cNvPr>
          <p:cNvGrpSpPr/>
          <p:nvPr/>
        </p:nvGrpSpPr>
        <p:grpSpPr>
          <a:xfrm>
            <a:off x="758930" y="1088758"/>
            <a:ext cx="10674140" cy="4886530"/>
            <a:chOff x="251520" y="1436909"/>
            <a:chExt cx="6912768" cy="4619078"/>
          </a:xfrm>
        </p:grpSpPr>
        <p:sp>
          <p:nvSpPr>
            <p:cNvPr id="9" name="Rectangle 2">
              <a:extLst>
                <a:ext uri="{FF2B5EF4-FFF2-40B4-BE49-F238E27FC236}">
                  <a16:creationId xmlns="" xmlns:a16="http://schemas.microsoft.com/office/drawing/2014/main" id="{F971B2C9-7426-44B0-B627-B57A3D2A1C80}"/>
                </a:ext>
              </a:extLst>
            </p:cNvPr>
            <p:cNvSpPr/>
            <p:nvPr/>
          </p:nvSpPr>
          <p:spPr>
            <a:xfrm>
              <a:off x="251520" y="1436909"/>
              <a:ext cx="1728192" cy="461907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itchFamily="34" charset="0"/>
              </a:endParaRPr>
            </a:p>
          </p:txBody>
        </p:sp>
        <p:sp>
          <p:nvSpPr>
            <p:cNvPr id="10" name="Rectangle 3">
              <a:extLst>
                <a:ext uri="{FF2B5EF4-FFF2-40B4-BE49-F238E27FC236}">
                  <a16:creationId xmlns="" xmlns:a16="http://schemas.microsoft.com/office/drawing/2014/main" id="{635C8CDA-5532-4D70-A6EA-0D12C6D22853}"/>
                </a:ext>
              </a:extLst>
            </p:cNvPr>
            <p:cNvSpPr/>
            <p:nvPr/>
          </p:nvSpPr>
          <p:spPr>
            <a:xfrm>
              <a:off x="1979712" y="1436909"/>
              <a:ext cx="1728192" cy="461907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itchFamily="34" charset="0"/>
              </a:endParaRPr>
            </a:p>
          </p:txBody>
        </p:sp>
        <p:sp>
          <p:nvSpPr>
            <p:cNvPr id="11" name="Rectangle 4">
              <a:extLst>
                <a:ext uri="{FF2B5EF4-FFF2-40B4-BE49-F238E27FC236}">
                  <a16:creationId xmlns="" xmlns:a16="http://schemas.microsoft.com/office/drawing/2014/main" id="{1CA8C095-3306-4666-B161-27CE38FFE5EF}"/>
                </a:ext>
              </a:extLst>
            </p:cNvPr>
            <p:cNvSpPr/>
            <p:nvPr/>
          </p:nvSpPr>
          <p:spPr>
            <a:xfrm>
              <a:off x="3707904" y="1436909"/>
              <a:ext cx="1728192" cy="461907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itchFamily="34" charset="0"/>
              </a:endParaRPr>
            </a:p>
          </p:txBody>
        </p:sp>
        <p:sp>
          <p:nvSpPr>
            <p:cNvPr id="12" name="Rectangle 5">
              <a:extLst>
                <a:ext uri="{FF2B5EF4-FFF2-40B4-BE49-F238E27FC236}">
                  <a16:creationId xmlns="" xmlns:a16="http://schemas.microsoft.com/office/drawing/2014/main" id="{24FAA338-2A16-46C8-980D-FDF5DF0FFE2F}"/>
                </a:ext>
              </a:extLst>
            </p:cNvPr>
            <p:cNvSpPr/>
            <p:nvPr/>
          </p:nvSpPr>
          <p:spPr>
            <a:xfrm>
              <a:off x="5436096" y="1436909"/>
              <a:ext cx="1728192" cy="461907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itchFamily="34" charset="0"/>
              </a:endParaRPr>
            </a:p>
          </p:txBody>
        </p:sp>
      </p:grpSp>
      <p:sp>
        <p:nvSpPr>
          <p:cNvPr id="15" name="TextBox 14">
            <a:extLst>
              <a:ext uri="{FF2B5EF4-FFF2-40B4-BE49-F238E27FC236}">
                <a16:creationId xmlns="" xmlns:a16="http://schemas.microsoft.com/office/drawing/2014/main" id="{66315544-6AC5-442A-A9AF-D394510B7B90}"/>
              </a:ext>
            </a:extLst>
          </p:cNvPr>
          <p:cNvSpPr txBox="1"/>
          <p:nvPr/>
        </p:nvSpPr>
        <p:spPr>
          <a:xfrm>
            <a:off x="840467" y="1200636"/>
            <a:ext cx="2456425" cy="1323439"/>
          </a:xfrm>
          <a:prstGeom prst="rect">
            <a:avLst/>
          </a:prstGeom>
          <a:noFill/>
        </p:spPr>
        <p:txBody>
          <a:bodyPr wrap="square" rtlCol="0">
            <a:spAutoFit/>
          </a:bodyPr>
          <a:lstStyle/>
          <a:p>
            <a:r>
              <a:rPr lang="ru-RU" sz="1600" b="1" dirty="0" smtClean="0">
                <a:solidFill>
                  <a:schemeClr val="accent5">
                    <a:lumMod val="50000"/>
                  </a:schemeClr>
                </a:solidFill>
                <a:latin typeface="Arial" panose="020B0604020202020204" pitchFamily="34" charset="0"/>
                <a:cs typeface="Arial" panose="020B0604020202020204" pitchFamily="34" charset="0"/>
              </a:rPr>
              <a:t>Ежемесячная </a:t>
            </a:r>
            <a:r>
              <a:rPr lang="ru-RU" sz="1600" b="1" dirty="0">
                <a:solidFill>
                  <a:schemeClr val="accent5">
                    <a:lumMod val="50000"/>
                  </a:schemeClr>
                </a:solidFill>
                <a:latin typeface="Arial" panose="020B0604020202020204" pitchFamily="34" charset="0"/>
                <a:cs typeface="Arial" panose="020B0604020202020204" pitchFamily="34" charset="0"/>
              </a:rPr>
              <a:t>выплата в связи с рождением (усыновлением) первого ребенка</a:t>
            </a:r>
            <a:endParaRPr lang="en-US" sz="1600" b="1" spc="92" dirty="0">
              <a:solidFill>
                <a:schemeClr val="accent5">
                  <a:lumMod val="50000"/>
                </a:schemeClr>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 xmlns:a16="http://schemas.microsoft.com/office/drawing/2014/main" id="{94ECAA11-9F3D-4253-BAC1-A0C378A3AF22}"/>
              </a:ext>
            </a:extLst>
          </p:cNvPr>
          <p:cNvSpPr txBox="1"/>
          <p:nvPr/>
        </p:nvSpPr>
        <p:spPr>
          <a:xfrm>
            <a:off x="1307157" y="4737706"/>
            <a:ext cx="1512167" cy="338554"/>
          </a:xfrm>
          <a:prstGeom prst="rect">
            <a:avLst/>
          </a:prstGeom>
          <a:noFill/>
        </p:spPr>
        <p:txBody>
          <a:bodyPr wrap="square" rtlCol="0">
            <a:spAutoFit/>
          </a:bodyPr>
          <a:lstStyle/>
          <a:p>
            <a:pPr algn="ctr"/>
            <a:r>
              <a:rPr lang="ru-RU" altLang="ko-KR" sz="1600" b="1" dirty="0" smtClean="0">
                <a:solidFill>
                  <a:schemeClr val="accent5">
                    <a:lumMod val="50000"/>
                  </a:schemeClr>
                </a:solidFill>
                <a:latin typeface="Arial" panose="020B0604020202020204" pitchFamily="34" charset="0"/>
                <a:cs typeface="Arial" panose="020B0604020202020204" pitchFamily="34" charset="0"/>
              </a:rPr>
              <a:t>29 757 семей</a:t>
            </a:r>
            <a:endParaRPr lang="ko-KR" altLang="en-US" sz="1600" b="1" dirty="0">
              <a:solidFill>
                <a:schemeClr val="accent5">
                  <a:lumMod val="50000"/>
                </a:schemeClr>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 xmlns:a16="http://schemas.microsoft.com/office/drawing/2014/main" id="{0E467A7B-9F3C-40A9-BB42-0BBF9668D6D6}"/>
              </a:ext>
            </a:extLst>
          </p:cNvPr>
          <p:cNvSpPr txBox="1"/>
          <p:nvPr/>
        </p:nvSpPr>
        <p:spPr>
          <a:xfrm>
            <a:off x="4032516" y="4788575"/>
            <a:ext cx="1512167" cy="338554"/>
          </a:xfrm>
          <a:prstGeom prst="rect">
            <a:avLst/>
          </a:prstGeom>
          <a:noFill/>
        </p:spPr>
        <p:txBody>
          <a:bodyPr wrap="square" rtlCol="0">
            <a:spAutoFit/>
          </a:bodyPr>
          <a:lstStyle/>
          <a:p>
            <a:pPr algn="ctr"/>
            <a:r>
              <a:rPr lang="ru-RU" altLang="ko-KR" sz="1600" b="1" dirty="0" smtClean="0">
                <a:solidFill>
                  <a:schemeClr val="accent5">
                    <a:lumMod val="50000"/>
                  </a:schemeClr>
                </a:solidFill>
                <a:latin typeface="Arial" panose="020B0604020202020204" pitchFamily="34" charset="0"/>
                <a:cs typeface="Arial" panose="020B0604020202020204" pitchFamily="34" charset="0"/>
              </a:rPr>
              <a:t>20 862 семьи </a:t>
            </a:r>
            <a:endParaRPr lang="ko-KR" altLang="en-US" sz="1600" b="1" dirty="0">
              <a:solidFill>
                <a:schemeClr val="accent5">
                  <a:lumMod val="50000"/>
                </a:schemeClr>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 xmlns:a16="http://schemas.microsoft.com/office/drawing/2014/main" id="{0DF44B18-AE58-46DF-8A3D-E410FD080620}"/>
              </a:ext>
            </a:extLst>
          </p:cNvPr>
          <p:cNvSpPr txBox="1"/>
          <p:nvPr/>
        </p:nvSpPr>
        <p:spPr>
          <a:xfrm>
            <a:off x="6665809" y="4788575"/>
            <a:ext cx="1512167" cy="338554"/>
          </a:xfrm>
          <a:prstGeom prst="rect">
            <a:avLst/>
          </a:prstGeom>
          <a:noFill/>
        </p:spPr>
        <p:txBody>
          <a:bodyPr wrap="square" rtlCol="0">
            <a:spAutoFit/>
          </a:bodyPr>
          <a:lstStyle/>
          <a:p>
            <a:pPr algn="ctr"/>
            <a:r>
              <a:rPr lang="ru-RU" altLang="ko-KR" sz="1600" b="1" dirty="0" smtClean="0">
                <a:solidFill>
                  <a:schemeClr val="accent5">
                    <a:lumMod val="50000"/>
                  </a:schemeClr>
                </a:solidFill>
                <a:latin typeface="Arial" panose="020B0604020202020204" pitchFamily="34" charset="0"/>
                <a:cs typeface="Arial" panose="020B0604020202020204" pitchFamily="34" charset="0"/>
              </a:rPr>
              <a:t>12 597 семей</a:t>
            </a:r>
            <a:endParaRPr lang="ko-KR" altLang="en-US" sz="1600" b="1" dirty="0">
              <a:solidFill>
                <a:schemeClr val="accent5">
                  <a:lumMod val="50000"/>
                </a:schemeClr>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 xmlns:a16="http://schemas.microsoft.com/office/drawing/2014/main" id="{A5A6CD76-6C3B-4172-B2B4-F4408C22B2C6}"/>
              </a:ext>
            </a:extLst>
          </p:cNvPr>
          <p:cNvSpPr txBox="1"/>
          <p:nvPr/>
        </p:nvSpPr>
        <p:spPr>
          <a:xfrm>
            <a:off x="9404207" y="4788575"/>
            <a:ext cx="1512167" cy="584775"/>
          </a:xfrm>
          <a:prstGeom prst="rect">
            <a:avLst/>
          </a:prstGeom>
          <a:noFill/>
        </p:spPr>
        <p:txBody>
          <a:bodyPr wrap="square" rtlCol="0">
            <a:spAutoFit/>
          </a:bodyPr>
          <a:lstStyle/>
          <a:p>
            <a:pPr algn="ctr"/>
            <a:r>
              <a:rPr lang="ru-RU" altLang="ko-KR" sz="1600" b="1" dirty="0" smtClean="0">
                <a:solidFill>
                  <a:schemeClr val="accent5">
                    <a:lumMod val="50000"/>
                  </a:schemeClr>
                </a:solidFill>
                <a:latin typeface="Arial" panose="020B0604020202020204" pitchFamily="34" charset="0"/>
                <a:cs typeface="Arial" panose="020B0604020202020204" pitchFamily="34" charset="0"/>
              </a:rPr>
              <a:t>4 795 семей/</a:t>
            </a:r>
          </a:p>
          <a:p>
            <a:pPr algn="ctr"/>
            <a:r>
              <a:rPr lang="ru-RU" altLang="ko-KR" sz="1600" b="1" dirty="0" smtClean="0">
                <a:solidFill>
                  <a:schemeClr val="accent5">
                    <a:lumMod val="50000"/>
                  </a:schemeClr>
                </a:solidFill>
                <a:latin typeface="Arial" panose="020B0604020202020204" pitchFamily="34" charset="0"/>
                <a:cs typeface="Arial" panose="020B0604020202020204" pitchFamily="34" charset="0"/>
              </a:rPr>
              <a:t>4 787 семей</a:t>
            </a:r>
            <a:endParaRPr lang="ko-KR" altLang="en-US" sz="1600" b="1" dirty="0">
              <a:solidFill>
                <a:schemeClr val="accent5">
                  <a:lumMod val="50000"/>
                </a:schemeClr>
              </a:solidFill>
              <a:latin typeface="Arial" panose="020B0604020202020204" pitchFamily="34" charset="0"/>
              <a:cs typeface="Arial" panose="020B0604020202020204" pitchFamily="34" charset="0"/>
            </a:endParaRPr>
          </a:p>
        </p:txBody>
      </p:sp>
      <p:cxnSp>
        <p:nvCxnSpPr>
          <p:cNvPr id="34" name="Straight Connector 8">
            <a:extLst>
              <a:ext uri="{FF2B5EF4-FFF2-40B4-BE49-F238E27FC236}">
                <a16:creationId xmlns="" xmlns:a16="http://schemas.microsoft.com/office/drawing/2014/main" id="{715D6B11-89A9-4849-AE13-D70AC1B108A1}"/>
              </a:ext>
            </a:extLst>
          </p:cNvPr>
          <p:cNvCxnSpPr>
            <a:cxnSpLocks/>
          </p:cNvCxnSpPr>
          <p:nvPr/>
        </p:nvCxnSpPr>
        <p:spPr>
          <a:xfrm flipV="1">
            <a:off x="769441" y="4360633"/>
            <a:ext cx="10663629" cy="130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5" name="Group 68">
            <a:extLst>
              <a:ext uri="{FF2B5EF4-FFF2-40B4-BE49-F238E27FC236}">
                <a16:creationId xmlns="" xmlns:a16="http://schemas.microsoft.com/office/drawing/2014/main" id="{C111603F-BE25-4F8D-808E-0F2CF7E1ADF2}"/>
              </a:ext>
            </a:extLst>
          </p:cNvPr>
          <p:cNvGrpSpPr/>
          <p:nvPr/>
        </p:nvGrpSpPr>
        <p:grpSpPr>
          <a:xfrm>
            <a:off x="1834179" y="4155043"/>
            <a:ext cx="432048" cy="395414"/>
            <a:chOff x="913295" y="4590256"/>
            <a:chExt cx="432048" cy="432048"/>
          </a:xfrm>
        </p:grpSpPr>
        <p:sp>
          <p:nvSpPr>
            <p:cNvPr id="36" name="Oval 53">
              <a:extLst>
                <a:ext uri="{FF2B5EF4-FFF2-40B4-BE49-F238E27FC236}">
                  <a16:creationId xmlns="" xmlns:a16="http://schemas.microsoft.com/office/drawing/2014/main" id="{64583E96-9DFC-4A0D-92AB-C5EDC2807649}"/>
                </a:ext>
              </a:extLst>
            </p:cNvPr>
            <p:cNvSpPr/>
            <p:nvPr/>
          </p:nvSpPr>
          <p:spPr>
            <a:xfrm>
              <a:off x="985303" y="4662264"/>
              <a:ext cx="288032" cy="2880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7" name="Oval 54">
              <a:extLst>
                <a:ext uri="{FF2B5EF4-FFF2-40B4-BE49-F238E27FC236}">
                  <a16:creationId xmlns="" xmlns:a16="http://schemas.microsoft.com/office/drawing/2014/main" id="{7654C550-D6C6-4A61-9AF5-0BB579453B4C}"/>
                </a:ext>
              </a:extLst>
            </p:cNvPr>
            <p:cNvSpPr/>
            <p:nvPr/>
          </p:nvSpPr>
          <p:spPr>
            <a:xfrm>
              <a:off x="913295" y="4590256"/>
              <a:ext cx="432048" cy="432048"/>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nvGrpSpPr>
          <p:cNvPr id="38" name="Group 69">
            <a:extLst>
              <a:ext uri="{FF2B5EF4-FFF2-40B4-BE49-F238E27FC236}">
                <a16:creationId xmlns="" xmlns:a16="http://schemas.microsoft.com/office/drawing/2014/main" id="{2B297537-43D5-431E-9BFC-C53DEC59F95D}"/>
              </a:ext>
            </a:extLst>
          </p:cNvPr>
          <p:cNvGrpSpPr/>
          <p:nvPr/>
        </p:nvGrpSpPr>
        <p:grpSpPr>
          <a:xfrm>
            <a:off x="4572576" y="4155043"/>
            <a:ext cx="432048" cy="395414"/>
            <a:chOff x="913295" y="4590256"/>
            <a:chExt cx="432048" cy="432048"/>
          </a:xfrm>
        </p:grpSpPr>
        <p:sp>
          <p:nvSpPr>
            <p:cNvPr id="39" name="Oval 70">
              <a:extLst>
                <a:ext uri="{FF2B5EF4-FFF2-40B4-BE49-F238E27FC236}">
                  <a16:creationId xmlns="" xmlns:a16="http://schemas.microsoft.com/office/drawing/2014/main" id="{E031FF7D-8344-4560-83EC-3E6BCAECE7EC}"/>
                </a:ext>
              </a:extLst>
            </p:cNvPr>
            <p:cNvSpPr/>
            <p:nvPr/>
          </p:nvSpPr>
          <p:spPr>
            <a:xfrm>
              <a:off x="985303" y="4662264"/>
              <a:ext cx="288032" cy="2880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40" name="Oval 71">
              <a:extLst>
                <a:ext uri="{FF2B5EF4-FFF2-40B4-BE49-F238E27FC236}">
                  <a16:creationId xmlns="" xmlns:a16="http://schemas.microsoft.com/office/drawing/2014/main" id="{265E82BE-21BC-498B-94B3-49A4D61FBA6F}"/>
                </a:ext>
              </a:extLst>
            </p:cNvPr>
            <p:cNvSpPr/>
            <p:nvPr/>
          </p:nvSpPr>
          <p:spPr>
            <a:xfrm>
              <a:off x="913295" y="4590256"/>
              <a:ext cx="432048" cy="432048"/>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nvGrpSpPr>
          <p:cNvPr id="41" name="Group 72">
            <a:extLst>
              <a:ext uri="{FF2B5EF4-FFF2-40B4-BE49-F238E27FC236}">
                <a16:creationId xmlns="" xmlns:a16="http://schemas.microsoft.com/office/drawing/2014/main" id="{B9EA9318-73F8-4E5D-B598-5FAF94676425}"/>
              </a:ext>
            </a:extLst>
          </p:cNvPr>
          <p:cNvGrpSpPr/>
          <p:nvPr/>
        </p:nvGrpSpPr>
        <p:grpSpPr>
          <a:xfrm>
            <a:off x="7205869" y="4155043"/>
            <a:ext cx="432048" cy="395414"/>
            <a:chOff x="913295" y="4590256"/>
            <a:chExt cx="432048" cy="432048"/>
          </a:xfrm>
        </p:grpSpPr>
        <p:sp>
          <p:nvSpPr>
            <p:cNvPr id="42" name="Oval 73">
              <a:extLst>
                <a:ext uri="{FF2B5EF4-FFF2-40B4-BE49-F238E27FC236}">
                  <a16:creationId xmlns="" xmlns:a16="http://schemas.microsoft.com/office/drawing/2014/main" id="{26E1E6C4-AB6A-4091-A9C9-E0D83B77E9C7}"/>
                </a:ext>
              </a:extLst>
            </p:cNvPr>
            <p:cNvSpPr/>
            <p:nvPr/>
          </p:nvSpPr>
          <p:spPr>
            <a:xfrm>
              <a:off x="985303" y="4662264"/>
              <a:ext cx="288032" cy="2880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43" name="Oval 74">
              <a:extLst>
                <a:ext uri="{FF2B5EF4-FFF2-40B4-BE49-F238E27FC236}">
                  <a16:creationId xmlns="" xmlns:a16="http://schemas.microsoft.com/office/drawing/2014/main" id="{C2CBB820-1AFD-4CC1-BCF3-0AEC51E606A1}"/>
                </a:ext>
              </a:extLst>
            </p:cNvPr>
            <p:cNvSpPr/>
            <p:nvPr/>
          </p:nvSpPr>
          <p:spPr>
            <a:xfrm>
              <a:off x="913295" y="4590256"/>
              <a:ext cx="432048" cy="432048"/>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nvGrpSpPr>
          <p:cNvPr id="44" name="Group 75">
            <a:extLst>
              <a:ext uri="{FF2B5EF4-FFF2-40B4-BE49-F238E27FC236}">
                <a16:creationId xmlns="" xmlns:a16="http://schemas.microsoft.com/office/drawing/2014/main" id="{9C8B4048-9493-4DAA-8C5F-353467EA0D59}"/>
              </a:ext>
            </a:extLst>
          </p:cNvPr>
          <p:cNvGrpSpPr/>
          <p:nvPr/>
        </p:nvGrpSpPr>
        <p:grpSpPr>
          <a:xfrm>
            <a:off x="9912736" y="4155043"/>
            <a:ext cx="432048" cy="395414"/>
            <a:chOff x="913295" y="4590256"/>
            <a:chExt cx="432048" cy="432048"/>
          </a:xfrm>
        </p:grpSpPr>
        <p:sp>
          <p:nvSpPr>
            <p:cNvPr id="45" name="Oval 76">
              <a:extLst>
                <a:ext uri="{FF2B5EF4-FFF2-40B4-BE49-F238E27FC236}">
                  <a16:creationId xmlns="" xmlns:a16="http://schemas.microsoft.com/office/drawing/2014/main" id="{11B81E27-E3DF-4438-A75F-EE085396C1D7}"/>
                </a:ext>
              </a:extLst>
            </p:cNvPr>
            <p:cNvSpPr/>
            <p:nvPr/>
          </p:nvSpPr>
          <p:spPr>
            <a:xfrm>
              <a:off x="985303" y="4662264"/>
              <a:ext cx="288032" cy="2880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46" name="Oval 77">
              <a:extLst>
                <a:ext uri="{FF2B5EF4-FFF2-40B4-BE49-F238E27FC236}">
                  <a16:creationId xmlns="" xmlns:a16="http://schemas.microsoft.com/office/drawing/2014/main" id="{E132EA35-C25C-454D-8701-C7961C29A883}"/>
                </a:ext>
              </a:extLst>
            </p:cNvPr>
            <p:cNvSpPr/>
            <p:nvPr/>
          </p:nvSpPr>
          <p:spPr>
            <a:xfrm>
              <a:off x="913295" y="4590256"/>
              <a:ext cx="432048" cy="432048"/>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55" name="TextBox 54"/>
          <p:cNvSpPr txBox="1"/>
          <p:nvPr/>
        </p:nvSpPr>
        <p:spPr>
          <a:xfrm>
            <a:off x="0" y="-3918"/>
            <a:ext cx="12192000" cy="276999"/>
          </a:xfrm>
          <a:prstGeom prst="rect">
            <a:avLst/>
          </a:prstGeom>
          <a:solidFill>
            <a:srgbClr val="28659C"/>
          </a:solidFill>
        </p:spPr>
        <p:txBody>
          <a:bodyPr wrap="square" rtlCol="0">
            <a:spAutoFit/>
          </a:bodyPr>
          <a:lstStyle/>
          <a:p>
            <a:pPr algn="r"/>
            <a:r>
              <a:rPr lang="ru-RU" sz="1200" b="1" dirty="0" smtClean="0">
                <a:solidFill>
                  <a:schemeClr val="bg1"/>
                </a:solidFill>
                <a:latin typeface="Arial" panose="020B0604020202020204" pitchFamily="34" charset="0"/>
                <a:cs typeface="Arial" panose="020B0604020202020204" pitchFamily="34" charset="0"/>
              </a:rPr>
              <a:t>КОЛЛЕГИЯ МИНИСТЕРСТВА ТРУДА И СОЦИАЛЬНОГО РАЗВИТИЯ НОВОСИБИРСКОЙ ОБЛАСТИ</a:t>
            </a:r>
            <a:endParaRPr lang="ru-RU" sz="1200" b="1" dirty="0">
              <a:solidFill>
                <a:schemeClr val="bg1"/>
              </a:solidFill>
              <a:latin typeface="Arial" panose="020B0604020202020204" pitchFamily="34" charset="0"/>
              <a:cs typeface="Arial" panose="020B0604020202020204" pitchFamily="34" charset="0"/>
            </a:endParaRPr>
          </a:p>
        </p:txBody>
      </p:sp>
      <p:sp>
        <p:nvSpPr>
          <p:cNvPr id="57" name="Прямоугольник 56"/>
          <p:cNvSpPr/>
          <p:nvPr/>
        </p:nvSpPr>
        <p:spPr>
          <a:xfrm>
            <a:off x="3427464" y="1152556"/>
            <a:ext cx="2677943" cy="1569660"/>
          </a:xfrm>
          <a:prstGeom prst="rect">
            <a:avLst/>
          </a:prstGeom>
        </p:spPr>
        <p:txBody>
          <a:bodyPr wrap="square">
            <a:spAutoFit/>
          </a:bodyPr>
          <a:lstStyle/>
          <a:p>
            <a:r>
              <a:rPr lang="ru-RU" sz="1600" b="1" dirty="0">
                <a:solidFill>
                  <a:schemeClr val="accent5">
                    <a:lumMod val="50000"/>
                  </a:schemeClr>
                </a:solidFill>
                <a:latin typeface="Arial" panose="020B0604020202020204" pitchFamily="34" charset="0"/>
                <a:cs typeface="Arial" panose="020B0604020202020204" pitchFamily="34" charset="0"/>
              </a:rPr>
              <a:t>Ежемесячная выплата в случае рождения после 31.12.2012 третьего и последующих детей до достижения ребенком возраста </a:t>
            </a:r>
            <a:r>
              <a:rPr lang="ru-RU" sz="1600" b="1" dirty="0" smtClean="0">
                <a:solidFill>
                  <a:schemeClr val="accent5">
                    <a:lumMod val="50000"/>
                  </a:schemeClr>
                </a:solidFill>
                <a:latin typeface="Arial" panose="020B0604020202020204" pitchFamily="34" charset="0"/>
                <a:cs typeface="Arial" panose="020B0604020202020204" pitchFamily="34" charset="0"/>
              </a:rPr>
              <a:t>3-х </a:t>
            </a:r>
            <a:r>
              <a:rPr lang="ru-RU" sz="1600" b="1" dirty="0">
                <a:solidFill>
                  <a:schemeClr val="accent5">
                    <a:lumMod val="50000"/>
                  </a:schemeClr>
                </a:solidFill>
                <a:latin typeface="Arial" panose="020B0604020202020204" pitchFamily="34" charset="0"/>
                <a:cs typeface="Arial" panose="020B0604020202020204" pitchFamily="34" charset="0"/>
              </a:rPr>
              <a:t>лет</a:t>
            </a:r>
            <a:endParaRPr lang="en-US" sz="1600" b="1" spc="92" dirty="0">
              <a:solidFill>
                <a:schemeClr val="accent5">
                  <a:lumMod val="50000"/>
                </a:schemeClr>
              </a:solidFill>
              <a:latin typeface="Arial" panose="020B0604020202020204" pitchFamily="34" charset="0"/>
              <a:cs typeface="Arial" panose="020B0604020202020204" pitchFamily="34" charset="0"/>
            </a:endParaRPr>
          </a:p>
        </p:txBody>
      </p:sp>
      <p:sp>
        <p:nvSpPr>
          <p:cNvPr id="58" name="Прямоугольник 57"/>
          <p:cNvSpPr/>
          <p:nvPr/>
        </p:nvSpPr>
        <p:spPr>
          <a:xfrm>
            <a:off x="6146972" y="1155177"/>
            <a:ext cx="2538663" cy="1323439"/>
          </a:xfrm>
          <a:prstGeom prst="rect">
            <a:avLst/>
          </a:prstGeom>
        </p:spPr>
        <p:txBody>
          <a:bodyPr wrap="square">
            <a:spAutoFit/>
          </a:bodyPr>
          <a:lstStyle/>
          <a:p>
            <a:r>
              <a:rPr lang="ru-RU" sz="1600" b="1" dirty="0">
                <a:solidFill>
                  <a:schemeClr val="accent5">
                    <a:lumMod val="50000"/>
                  </a:schemeClr>
                </a:solidFill>
                <a:latin typeface="Arial" panose="020B0604020202020204" pitchFamily="34" charset="0"/>
                <a:cs typeface="Arial" panose="020B0604020202020204" pitchFamily="34" charset="0"/>
              </a:rPr>
              <a:t>Единовременное дополнительное пособие при рождении </a:t>
            </a:r>
            <a:r>
              <a:rPr lang="ru-RU" sz="1600" b="1" dirty="0" smtClean="0">
                <a:solidFill>
                  <a:schemeClr val="accent5">
                    <a:lumMod val="50000"/>
                  </a:schemeClr>
                </a:solidFill>
                <a:latin typeface="Arial" panose="020B0604020202020204" pitchFamily="34" charset="0"/>
                <a:cs typeface="Arial" panose="020B0604020202020204" pitchFamily="34" charset="0"/>
              </a:rPr>
              <a:t>ребенка в молодой семье</a:t>
            </a:r>
            <a:endParaRPr lang="en-US" sz="1600" b="1" spc="92" dirty="0">
              <a:solidFill>
                <a:schemeClr val="accent5">
                  <a:lumMod val="50000"/>
                </a:schemeClr>
              </a:solidFill>
              <a:latin typeface="Arial" panose="020B0604020202020204" pitchFamily="34" charset="0"/>
              <a:cs typeface="Arial" panose="020B0604020202020204" pitchFamily="34" charset="0"/>
            </a:endParaRPr>
          </a:p>
        </p:txBody>
      </p:sp>
      <p:sp>
        <p:nvSpPr>
          <p:cNvPr id="59" name="Прямоугольник 58"/>
          <p:cNvSpPr/>
          <p:nvPr/>
        </p:nvSpPr>
        <p:spPr>
          <a:xfrm>
            <a:off x="8818237" y="1102383"/>
            <a:ext cx="2590692" cy="1569660"/>
          </a:xfrm>
          <a:prstGeom prst="rect">
            <a:avLst/>
          </a:prstGeom>
        </p:spPr>
        <p:txBody>
          <a:bodyPr wrap="square">
            <a:spAutoFit/>
          </a:bodyPr>
          <a:lstStyle/>
          <a:p>
            <a:r>
              <a:rPr lang="ru-RU" sz="1600" b="1" dirty="0">
                <a:solidFill>
                  <a:schemeClr val="accent5">
                    <a:lumMod val="50000"/>
                  </a:schemeClr>
                </a:solidFill>
                <a:latin typeface="Arial" panose="020B0604020202020204" pitchFamily="34" charset="0"/>
                <a:cs typeface="Arial" panose="020B0604020202020204" pitchFamily="34" charset="0"/>
              </a:rPr>
              <a:t>Сертификаты на получение областного семейного капитала/ Распоряжение средствами семейного капитала</a:t>
            </a:r>
          </a:p>
        </p:txBody>
      </p:sp>
      <p:sp>
        <p:nvSpPr>
          <p:cNvPr id="61" name="TextBox 5"/>
          <p:cNvSpPr txBox="1"/>
          <p:nvPr/>
        </p:nvSpPr>
        <p:spPr>
          <a:xfrm>
            <a:off x="266193" y="2989836"/>
            <a:ext cx="3654010" cy="246221"/>
          </a:xfrm>
          <a:prstGeom prst="rect">
            <a:avLst/>
          </a:prstGeom>
          <a:solidFill>
            <a:schemeClr val="bg2">
              <a:lumMod val="20000"/>
              <a:lumOff val="80000"/>
            </a:schemeClr>
          </a:solidFill>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wrap="square" lIns="0" tIns="0" rIns="0" bIns="0" rtlCol="0" anchor="t">
            <a:spAutoFit/>
          </a:bodyPr>
          <a:lstStyle/>
          <a:p>
            <a:r>
              <a:rPr lang="ru-RU" sz="1600" b="1" dirty="0">
                <a:solidFill>
                  <a:schemeClr val="accent5">
                    <a:lumMod val="50000"/>
                  </a:schemeClr>
                </a:solidFill>
                <a:latin typeface="Arial" panose="020B0604020202020204" pitchFamily="34" charset="0"/>
                <a:cs typeface="Arial" panose="020B0604020202020204" pitchFamily="34" charset="0"/>
              </a:rPr>
              <a:t> Плановые показатели 2021 года</a:t>
            </a:r>
            <a:endParaRPr lang="en-US" sz="1600" b="1" dirty="0">
              <a:solidFill>
                <a:schemeClr val="accent5">
                  <a:lumMod val="50000"/>
                </a:schemeClr>
              </a:solidFill>
              <a:latin typeface="Arial" panose="020B0604020202020204" pitchFamily="34" charset="0"/>
              <a:cs typeface="Arial" panose="020B0604020202020204" pitchFamily="34" charset="0"/>
            </a:endParaRPr>
          </a:p>
        </p:txBody>
      </p:sp>
      <p:sp>
        <p:nvSpPr>
          <p:cNvPr id="63" name="TextBox 5"/>
          <p:cNvSpPr txBox="1"/>
          <p:nvPr/>
        </p:nvSpPr>
        <p:spPr>
          <a:xfrm>
            <a:off x="7277877" y="5486515"/>
            <a:ext cx="4582614" cy="246221"/>
          </a:xfrm>
          <a:prstGeom prst="rect">
            <a:avLst/>
          </a:prstGeom>
          <a:solidFill>
            <a:schemeClr val="bg2">
              <a:lumMod val="20000"/>
              <a:lumOff val="80000"/>
            </a:schemeClr>
          </a:solidFill>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wrap="square" lIns="0" tIns="0" rIns="0" bIns="0" rtlCol="0" anchor="t">
            <a:spAutoFit/>
          </a:bodyPr>
          <a:lstStyle/>
          <a:p>
            <a:pPr algn="r"/>
            <a:r>
              <a:rPr lang="ru-RU" sz="1600" b="1" dirty="0">
                <a:solidFill>
                  <a:schemeClr val="accent5">
                    <a:lumMod val="50000"/>
                  </a:schemeClr>
                </a:solidFill>
                <a:latin typeface="Arial" panose="020B0604020202020204" pitchFamily="34" charset="0"/>
                <a:cs typeface="Arial" panose="020B0604020202020204" pitchFamily="34" charset="0"/>
              </a:rPr>
              <a:t> </a:t>
            </a:r>
            <a:r>
              <a:rPr lang="ru-RU" sz="1600" b="1" dirty="0" smtClean="0">
                <a:solidFill>
                  <a:schemeClr val="accent5">
                    <a:lumMod val="50000"/>
                  </a:schemeClr>
                </a:solidFill>
                <a:latin typeface="Arial" panose="020B0604020202020204" pitchFamily="34" charset="0"/>
                <a:cs typeface="Arial" panose="020B0604020202020204" pitchFamily="34" charset="0"/>
              </a:rPr>
              <a:t>Фактические значения 2021 года</a:t>
            </a:r>
            <a:endParaRPr lang="en-US" sz="1600" b="1" dirty="0">
              <a:solidFill>
                <a:schemeClr val="accent5">
                  <a:lumMod val="50000"/>
                </a:schemeClr>
              </a:solidFill>
              <a:latin typeface="Arial" panose="020B0604020202020204" pitchFamily="34" charset="0"/>
              <a:cs typeface="Arial" panose="020B0604020202020204" pitchFamily="34" charset="0"/>
            </a:endParaRPr>
          </a:p>
        </p:txBody>
      </p:sp>
      <p:sp>
        <p:nvSpPr>
          <p:cNvPr id="32" name="Прямоугольник 31"/>
          <p:cNvSpPr/>
          <p:nvPr/>
        </p:nvSpPr>
        <p:spPr>
          <a:xfrm>
            <a:off x="887239" y="496253"/>
            <a:ext cx="10606018" cy="369332"/>
          </a:xfrm>
          <a:prstGeom prst="rect">
            <a:avLst/>
          </a:prstGeom>
        </p:spPr>
        <p:txBody>
          <a:bodyPr wrap="square">
            <a:spAutoFit/>
          </a:bodyPr>
          <a:lstStyle/>
          <a:p>
            <a:r>
              <a:rPr lang="ru-RU" altLang="ru-RU" b="1" dirty="0">
                <a:solidFill>
                  <a:schemeClr val="accent5">
                    <a:lumMod val="50000"/>
                  </a:schemeClr>
                </a:solidFill>
                <a:latin typeface="Arial" panose="020B0604020202020204" pitchFamily="34" charset="0"/>
                <a:cs typeface="Arial" pitchFamily="34" charset="0"/>
              </a:rPr>
              <a:t>РЕГИОНАЛЬНЫЙ ПРОЕКТ «ФИНАНСОВАЯ ПОДДЕРЖКА СЕМЕЙ ПРИ РОЖДЕНИИ ДЕТЕЙ»</a:t>
            </a:r>
            <a:endParaRPr lang="ru-RU" b="1" dirty="0">
              <a:solidFill>
                <a:schemeClr val="accent5">
                  <a:lumMod val="50000"/>
                </a:schemeClr>
              </a:solidFill>
              <a:latin typeface="Arial" panose="020B0604020202020204" pitchFamily="34" charset="0"/>
              <a:cs typeface="Arial" pitchFamily="34" charset="0"/>
            </a:endParaRPr>
          </a:p>
        </p:txBody>
      </p:sp>
      <p:sp>
        <p:nvSpPr>
          <p:cNvPr id="33" name="TextBox 32">
            <a:extLst>
              <a:ext uri="{FF2B5EF4-FFF2-40B4-BE49-F238E27FC236}">
                <a16:creationId xmlns="" xmlns:a16="http://schemas.microsoft.com/office/drawing/2014/main" id="{94ECAA11-9F3D-4253-BAC1-A0C378A3AF22}"/>
              </a:ext>
            </a:extLst>
          </p:cNvPr>
          <p:cNvSpPr txBox="1"/>
          <p:nvPr/>
        </p:nvSpPr>
        <p:spPr>
          <a:xfrm>
            <a:off x="1307157" y="3703840"/>
            <a:ext cx="1512167" cy="338554"/>
          </a:xfrm>
          <a:prstGeom prst="rect">
            <a:avLst/>
          </a:prstGeom>
          <a:noFill/>
        </p:spPr>
        <p:txBody>
          <a:bodyPr wrap="square" rtlCol="0">
            <a:spAutoFit/>
          </a:bodyPr>
          <a:lstStyle/>
          <a:p>
            <a:pPr algn="ctr"/>
            <a:r>
              <a:rPr lang="ru-RU" altLang="ko-KR" sz="1600" b="1" dirty="0" smtClean="0">
                <a:solidFill>
                  <a:schemeClr val="accent5">
                    <a:lumMod val="50000"/>
                  </a:schemeClr>
                </a:solidFill>
                <a:latin typeface="Arial" panose="020B0604020202020204" pitchFamily="34" charset="0"/>
                <a:cs typeface="Arial" panose="020B0604020202020204" pitchFamily="34" charset="0"/>
              </a:rPr>
              <a:t>27 380 семей</a:t>
            </a:r>
            <a:endParaRPr lang="ko-KR" altLang="en-US" sz="1600" b="1" dirty="0">
              <a:solidFill>
                <a:schemeClr val="accent5">
                  <a:lumMod val="50000"/>
                </a:schemeClr>
              </a:solidFill>
              <a:latin typeface="Arial" panose="020B0604020202020204" pitchFamily="34" charset="0"/>
              <a:cs typeface="Arial" panose="020B0604020202020204" pitchFamily="34" charset="0"/>
            </a:endParaRPr>
          </a:p>
        </p:txBody>
      </p:sp>
      <p:sp>
        <p:nvSpPr>
          <p:cNvPr id="47" name="TextBox 46">
            <a:extLst>
              <a:ext uri="{FF2B5EF4-FFF2-40B4-BE49-F238E27FC236}">
                <a16:creationId xmlns="" xmlns:a16="http://schemas.microsoft.com/office/drawing/2014/main" id="{94ECAA11-9F3D-4253-BAC1-A0C378A3AF22}"/>
              </a:ext>
            </a:extLst>
          </p:cNvPr>
          <p:cNvSpPr txBox="1"/>
          <p:nvPr/>
        </p:nvSpPr>
        <p:spPr>
          <a:xfrm>
            <a:off x="4041460" y="3653106"/>
            <a:ext cx="1512167" cy="338554"/>
          </a:xfrm>
          <a:prstGeom prst="rect">
            <a:avLst/>
          </a:prstGeom>
          <a:noFill/>
        </p:spPr>
        <p:txBody>
          <a:bodyPr wrap="square" rtlCol="0">
            <a:spAutoFit/>
          </a:bodyPr>
          <a:lstStyle/>
          <a:p>
            <a:pPr algn="ctr"/>
            <a:r>
              <a:rPr lang="ru-RU" altLang="ko-KR" sz="1600" b="1" dirty="0" smtClean="0">
                <a:solidFill>
                  <a:schemeClr val="accent5">
                    <a:lumMod val="50000"/>
                  </a:schemeClr>
                </a:solidFill>
                <a:latin typeface="Arial" panose="020B0604020202020204" pitchFamily="34" charset="0"/>
                <a:cs typeface="Arial" panose="020B0604020202020204" pitchFamily="34" charset="0"/>
              </a:rPr>
              <a:t>19 228 семей</a:t>
            </a:r>
            <a:endParaRPr lang="ko-KR" altLang="en-US" sz="1600" b="1" dirty="0">
              <a:solidFill>
                <a:schemeClr val="accent5">
                  <a:lumMod val="50000"/>
                </a:schemeClr>
              </a:solidFill>
              <a:latin typeface="Arial" panose="020B0604020202020204" pitchFamily="34" charset="0"/>
              <a:cs typeface="Arial" panose="020B0604020202020204" pitchFamily="34" charset="0"/>
            </a:endParaRPr>
          </a:p>
        </p:txBody>
      </p:sp>
      <p:sp>
        <p:nvSpPr>
          <p:cNvPr id="48" name="TextBox 47">
            <a:extLst>
              <a:ext uri="{FF2B5EF4-FFF2-40B4-BE49-F238E27FC236}">
                <a16:creationId xmlns="" xmlns:a16="http://schemas.microsoft.com/office/drawing/2014/main" id="{94ECAA11-9F3D-4253-BAC1-A0C378A3AF22}"/>
              </a:ext>
            </a:extLst>
          </p:cNvPr>
          <p:cNvSpPr txBox="1"/>
          <p:nvPr/>
        </p:nvSpPr>
        <p:spPr>
          <a:xfrm>
            <a:off x="6615062" y="3593317"/>
            <a:ext cx="1635696" cy="338554"/>
          </a:xfrm>
          <a:prstGeom prst="rect">
            <a:avLst/>
          </a:prstGeom>
          <a:noFill/>
        </p:spPr>
        <p:txBody>
          <a:bodyPr wrap="square" rtlCol="0">
            <a:spAutoFit/>
          </a:bodyPr>
          <a:lstStyle/>
          <a:p>
            <a:pPr algn="ctr"/>
            <a:r>
              <a:rPr lang="ru-RU" altLang="ko-KR" sz="1600" b="1" dirty="0" smtClean="0">
                <a:solidFill>
                  <a:schemeClr val="accent5">
                    <a:lumMod val="50000"/>
                  </a:schemeClr>
                </a:solidFill>
                <a:latin typeface="Arial" panose="020B0604020202020204" pitchFamily="34" charset="0"/>
                <a:cs typeface="Arial" panose="020B0604020202020204" pitchFamily="34" charset="0"/>
              </a:rPr>
              <a:t>9 400 семей</a:t>
            </a:r>
            <a:endParaRPr lang="ko-KR" altLang="en-US" sz="1600" b="1" dirty="0">
              <a:solidFill>
                <a:schemeClr val="accent5">
                  <a:lumMod val="50000"/>
                </a:schemeClr>
              </a:solidFill>
              <a:latin typeface="Arial" panose="020B0604020202020204" pitchFamily="34" charset="0"/>
              <a:cs typeface="Arial" panose="020B0604020202020204" pitchFamily="34" charset="0"/>
            </a:endParaRPr>
          </a:p>
        </p:txBody>
      </p:sp>
      <p:sp>
        <p:nvSpPr>
          <p:cNvPr id="49" name="TextBox 48">
            <a:extLst>
              <a:ext uri="{FF2B5EF4-FFF2-40B4-BE49-F238E27FC236}">
                <a16:creationId xmlns="" xmlns:a16="http://schemas.microsoft.com/office/drawing/2014/main" id="{94ECAA11-9F3D-4253-BAC1-A0C378A3AF22}"/>
              </a:ext>
            </a:extLst>
          </p:cNvPr>
          <p:cNvSpPr txBox="1"/>
          <p:nvPr/>
        </p:nvSpPr>
        <p:spPr>
          <a:xfrm>
            <a:off x="9052567" y="3498612"/>
            <a:ext cx="2036938" cy="584775"/>
          </a:xfrm>
          <a:prstGeom prst="rect">
            <a:avLst/>
          </a:prstGeom>
          <a:noFill/>
        </p:spPr>
        <p:txBody>
          <a:bodyPr wrap="square" rtlCol="0">
            <a:spAutoFit/>
          </a:bodyPr>
          <a:lstStyle/>
          <a:p>
            <a:pPr algn="ctr"/>
            <a:r>
              <a:rPr lang="ru-RU" altLang="ko-KR" sz="1600" b="1" dirty="0" smtClean="0">
                <a:solidFill>
                  <a:schemeClr val="accent5">
                    <a:lumMod val="50000"/>
                  </a:schemeClr>
                </a:solidFill>
                <a:latin typeface="Arial" panose="020B0604020202020204" pitchFamily="34" charset="0"/>
                <a:cs typeface="Arial" panose="020B0604020202020204" pitchFamily="34" charset="0"/>
              </a:rPr>
              <a:t>4 200 семей/</a:t>
            </a:r>
          </a:p>
          <a:p>
            <a:pPr algn="ctr"/>
            <a:r>
              <a:rPr lang="ru-RU" altLang="ko-KR" sz="1600" b="1" dirty="0" smtClean="0">
                <a:solidFill>
                  <a:schemeClr val="accent5">
                    <a:lumMod val="50000"/>
                  </a:schemeClr>
                </a:solidFill>
                <a:latin typeface="Arial" panose="020B0604020202020204" pitchFamily="34" charset="0"/>
                <a:cs typeface="Arial" panose="020B0604020202020204" pitchFamily="34" charset="0"/>
              </a:rPr>
              <a:t>4 200 семей</a:t>
            </a:r>
            <a:endParaRPr lang="ko-KR" altLang="en-US" sz="1600" b="1" dirty="0">
              <a:solidFill>
                <a:schemeClr val="accent5">
                  <a:lumMod val="50000"/>
                </a:schemeClr>
              </a:solidFill>
              <a:latin typeface="Arial" panose="020B0604020202020204" pitchFamily="34" charset="0"/>
              <a:cs typeface="Arial" panose="020B0604020202020204" pitchFamily="34" charset="0"/>
            </a:endParaRPr>
          </a:p>
        </p:txBody>
      </p:sp>
      <p:sp>
        <p:nvSpPr>
          <p:cNvPr id="4" name="TextBox 3"/>
          <p:cNvSpPr txBox="1"/>
          <p:nvPr/>
        </p:nvSpPr>
        <p:spPr>
          <a:xfrm>
            <a:off x="1" y="6079019"/>
            <a:ext cx="12192000" cy="646331"/>
          </a:xfrm>
          <a:prstGeom prst="rect">
            <a:avLst/>
          </a:prstGeom>
          <a:noFill/>
        </p:spPr>
        <p:txBody>
          <a:bodyPr wrap="square" rtlCol="0">
            <a:spAutoFit/>
          </a:bodyPr>
          <a:lstStyle/>
          <a:p>
            <a:pPr algn="ctr"/>
            <a:r>
              <a:rPr lang="ru-RU" dirty="0" smtClean="0">
                <a:solidFill>
                  <a:schemeClr val="accent5">
                    <a:lumMod val="50000"/>
                  </a:schemeClr>
                </a:solidFill>
                <a:latin typeface="Arial" panose="020B0604020202020204" pitchFamily="34" charset="0"/>
                <a:cs typeface="Arial" panose="020B0604020202020204" pitchFamily="34" charset="0"/>
              </a:rPr>
              <a:t>ВСЕГО на территории Новосибирской области обеспечивается предоставление</a:t>
            </a:r>
          </a:p>
          <a:p>
            <a:pPr algn="ctr"/>
            <a:r>
              <a:rPr lang="ru-RU" dirty="0" smtClean="0">
                <a:solidFill>
                  <a:schemeClr val="accent5">
                    <a:lumMod val="50000"/>
                  </a:schemeClr>
                </a:solidFill>
                <a:latin typeface="Arial" panose="020B0604020202020204" pitchFamily="34" charset="0"/>
                <a:cs typeface="Arial" panose="020B0604020202020204" pitchFamily="34" charset="0"/>
              </a:rPr>
              <a:t> </a:t>
            </a:r>
            <a:r>
              <a:rPr lang="ru-RU" b="1" dirty="0" smtClean="0">
                <a:solidFill>
                  <a:schemeClr val="accent5">
                    <a:lumMod val="50000"/>
                  </a:schemeClr>
                </a:solidFill>
                <a:latin typeface="Arial" panose="020B0604020202020204" pitchFamily="34" charset="0"/>
                <a:cs typeface="Arial" panose="020B0604020202020204" pitchFamily="34" charset="0"/>
              </a:rPr>
              <a:t>27 выплат и пособий  </a:t>
            </a:r>
            <a:r>
              <a:rPr lang="ru-RU" dirty="0" smtClean="0">
                <a:solidFill>
                  <a:schemeClr val="accent5">
                    <a:lumMod val="50000"/>
                  </a:schemeClr>
                </a:solidFill>
                <a:latin typeface="Arial" panose="020B0604020202020204" pitchFamily="34" charset="0"/>
                <a:cs typeface="Arial" panose="020B0604020202020204" pitchFamily="34" charset="0"/>
              </a:rPr>
              <a:t>семьям с детьми </a:t>
            </a:r>
            <a:endParaRPr lang="ru-RU" dirty="0">
              <a:solidFill>
                <a:schemeClr val="accent5">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5512819"/>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735659" y="6269179"/>
            <a:ext cx="8456341" cy="584775"/>
          </a:xfrm>
          <a:prstGeom prst="rect">
            <a:avLst/>
          </a:prstGeom>
          <a:solidFill>
            <a:schemeClr val="accent1">
              <a:lumMod val="20000"/>
              <a:lumOff val="80000"/>
            </a:schemeClr>
          </a:solidFill>
        </p:spPr>
        <p:txBody>
          <a:bodyPr wrap="square" lIns="91440" tIns="45720" rIns="91440" bIns="45720">
            <a:spAutoFit/>
          </a:bodyPr>
          <a:lstStyle/>
          <a:p>
            <a:pPr algn="r"/>
            <a:r>
              <a:rPr lang="ru-RU" sz="1600" dirty="0">
                <a:solidFill>
                  <a:schemeClr val="accent5">
                    <a:lumMod val="50000"/>
                  </a:schemeClr>
                </a:solidFill>
                <a:latin typeface="Arial" panose="020B0604020202020204" pitchFamily="34" charset="0"/>
                <a:cs typeface="Arial" panose="020B0604020202020204" pitchFamily="34" charset="0"/>
              </a:rPr>
              <a:t>В 2021 году перечень направлений расширен, в целях  приобретения  компьютерной техники и периферийных устройств, необходимых для обучения детей</a:t>
            </a:r>
          </a:p>
        </p:txBody>
      </p:sp>
      <p:sp>
        <p:nvSpPr>
          <p:cNvPr id="57" name="TextBox 56"/>
          <p:cNvSpPr txBox="1"/>
          <p:nvPr/>
        </p:nvSpPr>
        <p:spPr>
          <a:xfrm>
            <a:off x="0" y="-3918"/>
            <a:ext cx="12192000" cy="276999"/>
          </a:xfrm>
          <a:prstGeom prst="rect">
            <a:avLst/>
          </a:prstGeom>
          <a:solidFill>
            <a:srgbClr val="28659C"/>
          </a:solidFill>
        </p:spPr>
        <p:txBody>
          <a:bodyPr wrap="square" rtlCol="0">
            <a:spAutoFit/>
          </a:bodyPr>
          <a:lstStyle/>
          <a:p>
            <a:pPr algn="r"/>
            <a:r>
              <a:rPr lang="ru-RU" sz="1200" b="1" dirty="0" smtClean="0">
                <a:solidFill>
                  <a:schemeClr val="bg1"/>
                </a:solidFill>
                <a:latin typeface="Arial" panose="020B0604020202020204" pitchFamily="34" charset="0"/>
                <a:cs typeface="Arial" panose="020B0604020202020204" pitchFamily="34" charset="0"/>
              </a:rPr>
              <a:t>КОЛЛЕГИЯ МИНИСТЕРСТВА ТРУДА И СОЦИАЛЬНОГО РАЗВИТИЯ НОВОСИБИРСКОЙ ОБЛАСТИ</a:t>
            </a:r>
            <a:endParaRPr lang="ru-RU" sz="1200" b="1" dirty="0">
              <a:solidFill>
                <a:schemeClr val="bg1"/>
              </a:solidFill>
              <a:latin typeface="Arial" panose="020B0604020202020204" pitchFamily="34" charset="0"/>
              <a:cs typeface="Arial" panose="020B0604020202020204" pitchFamily="34" charset="0"/>
            </a:endParaRPr>
          </a:p>
        </p:txBody>
      </p:sp>
      <p:pic>
        <p:nvPicPr>
          <p:cNvPr id="56" name="Рисунок 55"/>
          <p:cNvPicPr>
            <a:picLocks noChangeAspect="1"/>
          </p:cNvPicPr>
          <p:nvPr/>
        </p:nvPicPr>
        <p:blipFill rotWithShape="1">
          <a:blip r:embed="rId3" cstate="print">
            <a:extLst>
              <a:ext uri="{28A0092B-C50C-407E-A947-70E740481C1C}">
                <a14:useLocalDpi xmlns:a14="http://schemas.microsoft.com/office/drawing/2010/main" val="0"/>
              </a:ext>
            </a:extLst>
          </a:blip>
          <a:srcRect l="12476" r="11119"/>
          <a:stretch/>
        </p:blipFill>
        <p:spPr>
          <a:xfrm>
            <a:off x="0" y="1061773"/>
            <a:ext cx="4650342" cy="3688033"/>
          </a:xfrm>
          <a:prstGeom prst="rect">
            <a:avLst/>
          </a:prstGeom>
          <a:noFill/>
          <a:ln>
            <a:noFill/>
          </a:ln>
        </p:spPr>
      </p:pic>
      <p:sp>
        <p:nvSpPr>
          <p:cNvPr id="59" name="Прямоугольник 58"/>
          <p:cNvSpPr/>
          <p:nvPr/>
        </p:nvSpPr>
        <p:spPr>
          <a:xfrm>
            <a:off x="3566432" y="374533"/>
            <a:ext cx="5059136" cy="400110"/>
          </a:xfrm>
          <a:prstGeom prst="rect">
            <a:avLst/>
          </a:prstGeom>
        </p:spPr>
        <p:txBody>
          <a:bodyPr wrap="square">
            <a:spAutoFit/>
          </a:bodyPr>
          <a:lstStyle/>
          <a:p>
            <a:r>
              <a:rPr lang="ru-RU" sz="2000" b="1" dirty="0" smtClean="0">
                <a:solidFill>
                  <a:schemeClr val="accent5">
                    <a:lumMod val="50000"/>
                  </a:schemeClr>
                </a:solidFill>
                <a:latin typeface="Arial" panose="020B0604020202020204" pitchFamily="34" charset="0"/>
                <a:cs typeface="Arial" pitchFamily="34" charset="0"/>
              </a:rPr>
              <a:t>ОБЛАСТНОЙ СЕМЕЙНЫЙ КАПИТАЛ</a:t>
            </a:r>
            <a:endParaRPr lang="ru-RU" sz="2000" b="1" dirty="0">
              <a:solidFill>
                <a:schemeClr val="accent5">
                  <a:lumMod val="50000"/>
                </a:schemeClr>
              </a:solidFill>
              <a:latin typeface="Arial" panose="020B0604020202020204" pitchFamily="34" charset="0"/>
              <a:cs typeface="Arial" pitchFamily="34" charset="0"/>
            </a:endParaRPr>
          </a:p>
        </p:txBody>
      </p:sp>
      <p:sp>
        <p:nvSpPr>
          <p:cNvPr id="61" name="TextBox 60"/>
          <p:cNvSpPr txBox="1"/>
          <p:nvPr/>
        </p:nvSpPr>
        <p:spPr>
          <a:xfrm>
            <a:off x="0" y="5595714"/>
            <a:ext cx="6300439" cy="584775"/>
          </a:xfrm>
          <a:prstGeom prst="rect">
            <a:avLst/>
          </a:prstGeom>
          <a:solidFill>
            <a:schemeClr val="accent1">
              <a:lumMod val="20000"/>
              <a:lumOff val="80000"/>
            </a:schemeClr>
          </a:solidFill>
        </p:spPr>
        <p:txBody>
          <a:bodyPr wrap="square" rtlCol="0">
            <a:spAutoFit/>
          </a:bodyPr>
          <a:lstStyle/>
          <a:p>
            <a:r>
              <a:rPr lang="ru-RU" sz="1600" dirty="0" smtClean="0">
                <a:solidFill>
                  <a:schemeClr val="accent5">
                    <a:lumMod val="50000"/>
                  </a:schemeClr>
                </a:solidFill>
                <a:latin typeface="Arial" panose="020B0604020202020204" pitchFamily="34" charset="0"/>
                <a:cs typeface="Arial" panose="020B0604020202020204" pitchFamily="34" charset="0"/>
              </a:rPr>
              <a:t>Выдано </a:t>
            </a:r>
            <a:r>
              <a:rPr lang="ru-RU" sz="1600" b="1" dirty="0" smtClean="0">
                <a:solidFill>
                  <a:schemeClr val="accent5">
                    <a:lumMod val="50000"/>
                  </a:schemeClr>
                </a:solidFill>
                <a:latin typeface="Arial" panose="020B0604020202020204" pitchFamily="34" charset="0"/>
                <a:cs typeface="Arial" panose="020B0604020202020204" pitchFamily="34" charset="0"/>
              </a:rPr>
              <a:t>43 тысячи сертификатов</a:t>
            </a:r>
          </a:p>
          <a:p>
            <a:r>
              <a:rPr lang="ru-RU" sz="1600" dirty="0" smtClean="0">
                <a:solidFill>
                  <a:schemeClr val="accent5">
                    <a:lumMod val="50000"/>
                  </a:schemeClr>
                </a:solidFill>
                <a:latin typeface="Arial" panose="020B0604020202020204" pitchFamily="34" charset="0"/>
                <a:cs typeface="Arial" panose="020B0604020202020204" pitchFamily="34" charset="0"/>
              </a:rPr>
              <a:t>Средствами семейного капитала распорядилась </a:t>
            </a:r>
            <a:r>
              <a:rPr lang="ru-RU" sz="1600" b="1" dirty="0" smtClean="0">
                <a:solidFill>
                  <a:schemeClr val="accent5">
                    <a:lumMod val="50000"/>
                  </a:schemeClr>
                </a:solidFill>
                <a:latin typeface="Arial" panose="020B0604020202020204" pitchFamily="34" charset="0"/>
                <a:cs typeface="Arial" panose="020B0604020202020204" pitchFamily="34" charset="0"/>
              </a:rPr>
              <a:t>30 651 семья</a:t>
            </a:r>
            <a:endParaRPr lang="ru-RU" sz="1600" b="1" dirty="0">
              <a:solidFill>
                <a:schemeClr val="accent5">
                  <a:lumMod val="50000"/>
                </a:schemeClr>
              </a:solidFill>
              <a:latin typeface="Arial" panose="020B0604020202020204" pitchFamily="34" charset="0"/>
              <a:cs typeface="Arial" panose="020B0604020202020204" pitchFamily="34" charset="0"/>
            </a:endParaRPr>
          </a:p>
        </p:txBody>
      </p:sp>
      <p:grpSp>
        <p:nvGrpSpPr>
          <p:cNvPr id="8" name="Группа 7"/>
          <p:cNvGrpSpPr/>
          <p:nvPr/>
        </p:nvGrpSpPr>
        <p:grpSpPr>
          <a:xfrm>
            <a:off x="5002332" y="1183191"/>
            <a:ext cx="7189668" cy="4254268"/>
            <a:chOff x="5002332" y="1183191"/>
            <a:chExt cx="7189668" cy="4254268"/>
          </a:xfrm>
        </p:grpSpPr>
        <p:grpSp>
          <p:nvGrpSpPr>
            <p:cNvPr id="3" name="Группа 2"/>
            <p:cNvGrpSpPr/>
            <p:nvPr/>
          </p:nvGrpSpPr>
          <p:grpSpPr>
            <a:xfrm>
              <a:off x="5006043" y="1183191"/>
              <a:ext cx="7185957" cy="3566616"/>
              <a:chOff x="7238995" y="1478845"/>
              <a:chExt cx="11567293" cy="5349922"/>
            </a:xfrm>
          </p:grpSpPr>
          <p:sp>
            <p:nvSpPr>
              <p:cNvPr id="23" name="Овал 22"/>
              <p:cNvSpPr/>
              <p:nvPr/>
            </p:nvSpPr>
            <p:spPr>
              <a:xfrm>
                <a:off x="7238995" y="1478845"/>
                <a:ext cx="980015" cy="972000"/>
              </a:xfrm>
              <a:prstGeom prst="ellipse">
                <a:avLst/>
              </a:pr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ru-RU" sz="1600">
                  <a:solidFill>
                    <a:schemeClr val="accent5">
                      <a:lumMod val="50000"/>
                    </a:schemeClr>
                  </a:solidFill>
                  <a:latin typeface="Arial" panose="020B0604020202020204" pitchFamily="34" charset="0"/>
                  <a:cs typeface="Arial" panose="020B0604020202020204" pitchFamily="34" charset="0"/>
                </a:endParaRPr>
              </a:p>
            </p:txBody>
          </p:sp>
          <p:pic>
            <p:nvPicPr>
              <p:cNvPr id="24" name="Picture 34" descr="http://a699.phobos.apple.com/us/r30/Purple/v4/40/24/c1/4024c136-3208-4bad-b687-43c0357467ad/mzl.brccxcpc.pn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2500" b="91602" l="7520" r="91992"/>
                        </a14:imgEffect>
                      </a14:imgLayer>
                    </a14:imgProps>
                  </a:ext>
                  <a:ext uri="{28A0092B-C50C-407E-A947-70E740481C1C}">
                    <a14:useLocalDpi xmlns:a14="http://schemas.microsoft.com/office/drawing/2010/main" val="0"/>
                  </a:ext>
                </a:extLst>
              </a:blip>
              <a:srcRect l="8702" t="13524" r="7587" b="10707"/>
              <a:stretch/>
            </p:blipFill>
            <p:spPr bwMode="auto">
              <a:xfrm>
                <a:off x="7431884" y="1613333"/>
                <a:ext cx="644691" cy="56484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8604179" y="1483837"/>
                <a:ext cx="9876891" cy="877162"/>
              </a:xfrm>
              <a:prstGeom prst="rect">
                <a:avLst/>
              </a:prstGeom>
            </p:spPr>
            <p:txBody>
              <a:bodyPr wrap="square">
                <a:spAutoFit/>
              </a:bodyPr>
              <a:lstStyle/>
              <a:p>
                <a:r>
                  <a:rPr lang="ru-RU" sz="1600" b="1" dirty="0" smtClean="0">
                    <a:solidFill>
                      <a:schemeClr val="accent5">
                        <a:lumMod val="50000"/>
                      </a:schemeClr>
                    </a:solidFill>
                    <a:latin typeface="Arial" panose="020B0604020202020204" pitchFamily="34" charset="0"/>
                    <a:cs typeface="Arial" panose="020B0604020202020204" pitchFamily="34" charset="0"/>
                  </a:rPr>
                  <a:t>20 944 семьи </a:t>
                </a:r>
                <a:r>
                  <a:rPr lang="ru-RU" sz="1600"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направили </a:t>
                </a:r>
                <a:r>
                  <a:rPr lang="ru-RU" sz="16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средства на погашение ипотеки, ремонт жилья, улучшение жилищных условий </a:t>
                </a:r>
                <a:r>
                  <a:rPr lang="ru-RU" sz="1600"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(68,3%)</a:t>
                </a:r>
                <a:endParaRPr lang="ru-RU" sz="1600" dirty="0">
                  <a:solidFill>
                    <a:schemeClr val="accent5">
                      <a:lumMod val="50000"/>
                    </a:schemeClr>
                  </a:solidFill>
                  <a:latin typeface="Arial" panose="020B0604020202020204" pitchFamily="34" charset="0"/>
                  <a:cs typeface="Arial" panose="020B0604020202020204" pitchFamily="34" charset="0"/>
                </a:endParaRPr>
              </a:p>
            </p:txBody>
          </p:sp>
          <p:grpSp>
            <p:nvGrpSpPr>
              <p:cNvPr id="6" name="Группа 6"/>
              <p:cNvGrpSpPr/>
              <p:nvPr/>
            </p:nvGrpSpPr>
            <p:grpSpPr>
              <a:xfrm>
                <a:off x="7239000" y="2511129"/>
                <a:ext cx="11567288" cy="1024074"/>
                <a:chOff x="309111" y="2050704"/>
                <a:chExt cx="7711525" cy="682716"/>
              </a:xfrm>
            </p:grpSpPr>
            <p:grpSp>
              <p:nvGrpSpPr>
                <p:cNvPr id="7" name="Группа 24"/>
                <p:cNvGrpSpPr/>
                <p:nvPr/>
              </p:nvGrpSpPr>
              <p:grpSpPr>
                <a:xfrm>
                  <a:off x="309111" y="2050704"/>
                  <a:ext cx="653343" cy="648000"/>
                  <a:chOff x="6516214" y="1171936"/>
                  <a:chExt cx="913071" cy="935545"/>
                </a:xfrm>
              </p:grpSpPr>
              <p:sp>
                <p:nvSpPr>
                  <p:cNvPr id="26" name="Овал 25"/>
                  <p:cNvSpPr/>
                  <p:nvPr/>
                </p:nvSpPr>
                <p:spPr>
                  <a:xfrm>
                    <a:off x="6516214" y="1171936"/>
                    <a:ext cx="913071" cy="935545"/>
                  </a:xfrm>
                  <a:prstGeom prst="ellipse">
                    <a:avLst/>
                  </a:pr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ru-RU" sz="1600">
                      <a:solidFill>
                        <a:schemeClr val="accent5">
                          <a:lumMod val="50000"/>
                        </a:schemeClr>
                      </a:solidFill>
                      <a:latin typeface="Arial" panose="020B0604020202020204" pitchFamily="34" charset="0"/>
                      <a:cs typeface="Arial" panose="020B0604020202020204" pitchFamily="34" charset="0"/>
                    </a:endParaRPr>
                  </a:p>
                </p:txBody>
              </p:sp>
              <p:pic>
                <p:nvPicPr>
                  <p:cNvPr id="34" name="Picture 53" descr="https://headtalker.com/wp-content/uploads/2016/09/Facebook-Icon-720x720px.jpg"/>
                  <p:cNvPicPr>
                    <a:picLocks noChangeAspect="1" noChangeArrowheads="1"/>
                  </p:cNvPicPr>
                  <p:nvPr/>
                </p:nvPicPr>
                <p:blipFill>
                  <a:blip r:embed="rId6" cstate="print">
                    <a:biLevel thresh="25000"/>
                    <a:extLst>
                      <a:ext uri="{BEBA8EAE-BF5A-486C-A8C5-ECC9F3942E4B}">
                        <a14:imgProps xmlns:a14="http://schemas.microsoft.com/office/drawing/2010/main">
                          <a14:imgLayer r:embed="rId7">
                            <a14:imgEffect>
                              <a14:backgroundRemoval t="10000" b="90000" l="4306" r="97639"/>
                            </a14:imgEffect>
                          </a14:imgLayer>
                        </a14:imgProps>
                      </a:ext>
                      <a:ext uri="{28A0092B-C50C-407E-A947-70E740481C1C}">
                        <a14:useLocalDpi xmlns:a14="http://schemas.microsoft.com/office/drawing/2010/main" val="0"/>
                      </a:ext>
                    </a:extLst>
                  </a:blip>
                  <a:srcRect/>
                  <a:stretch>
                    <a:fillRect/>
                  </a:stretch>
                </p:blipFill>
                <p:spPr bwMode="auto">
                  <a:xfrm>
                    <a:off x="6666749" y="1313338"/>
                    <a:ext cx="612000" cy="611999"/>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Прямоугольник 8"/>
                <p:cNvSpPr/>
                <p:nvPr/>
              </p:nvSpPr>
              <p:spPr>
                <a:xfrm>
                  <a:off x="1212878" y="2148645"/>
                  <a:ext cx="6807758" cy="584775"/>
                </a:xfrm>
                <a:prstGeom prst="rect">
                  <a:avLst/>
                </a:prstGeom>
              </p:spPr>
              <p:txBody>
                <a:bodyPr wrap="square">
                  <a:spAutoFit/>
                </a:bodyPr>
                <a:lstStyle/>
                <a:p>
                  <a:r>
                    <a:rPr lang="ru-RU" sz="1600" b="1"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8 121 семья </a:t>
                  </a:r>
                  <a:r>
                    <a:rPr lang="ru-RU" sz="1600"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направила </a:t>
                  </a:r>
                  <a:r>
                    <a:rPr lang="ru-RU" sz="16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средства на приобретение автотранспорта и сельско-хозяйственного оборудования </a:t>
                  </a:r>
                  <a:r>
                    <a:rPr lang="ru-RU" sz="1600"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(26,5%)</a:t>
                  </a:r>
                  <a:endParaRPr lang="ru-RU" sz="1600" dirty="0">
                    <a:solidFill>
                      <a:schemeClr val="accent5">
                        <a:lumMod val="50000"/>
                      </a:schemeClr>
                    </a:solidFill>
                    <a:latin typeface="Arial" panose="020B0604020202020204" pitchFamily="34" charset="0"/>
                    <a:cs typeface="Arial" panose="020B0604020202020204" pitchFamily="34" charset="0"/>
                  </a:endParaRPr>
                </a:p>
              </p:txBody>
            </p:sp>
          </p:grpSp>
          <p:grpSp>
            <p:nvGrpSpPr>
              <p:cNvPr id="11" name="Группа 7"/>
              <p:cNvGrpSpPr/>
              <p:nvPr/>
            </p:nvGrpSpPr>
            <p:grpSpPr>
              <a:xfrm>
                <a:off x="7239000" y="3613276"/>
                <a:ext cx="10920551" cy="985962"/>
                <a:chOff x="309111" y="2842761"/>
                <a:chExt cx="7280363" cy="657308"/>
              </a:xfrm>
            </p:grpSpPr>
            <p:grpSp>
              <p:nvGrpSpPr>
                <p:cNvPr id="12" name="Группа 55"/>
                <p:cNvGrpSpPr/>
                <p:nvPr/>
              </p:nvGrpSpPr>
              <p:grpSpPr>
                <a:xfrm>
                  <a:off x="309111" y="2842761"/>
                  <a:ext cx="653343" cy="657308"/>
                  <a:chOff x="209551" y="3943838"/>
                  <a:chExt cx="648000" cy="657308"/>
                </a:xfrm>
              </p:grpSpPr>
              <p:sp>
                <p:nvSpPr>
                  <p:cNvPr id="36" name="Овал 35"/>
                  <p:cNvSpPr/>
                  <p:nvPr/>
                </p:nvSpPr>
                <p:spPr>
                  <a:xfrm>
                    <a:off x="209551" y="3953146"/>
                    <a:ext cx="648000" cy="648000"/>
                  </a:xfrm>
                  <a:prstGeom prst="ellipse">
                    <a:avLst/>
                  </a:prstGeom>
                  <a:solidFill>
                    <a:schemeClr val="accent1">
                      <a:lumMod val="60000"/>
                      <a:lumOff val="4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ru-RU" sz="1600">
                      <a:solidFill>
                        <a:schemeClr val="accent5">
                          <a:lumMod val="50000"/>
                        </a:schemeClr>
                      </a:solidFill>
                      <a:latin typeface="Arial" panose="020B0604020202020204" pitchFamily="34" charset="0"/>
                      <a:cs typeface="Arial" panose="020B0604020202020204" pitchFamily="34" charset="0"/>
                    </a:endParaRPr>
                  </a:p>
                </p:txBody>
              </p:sp>
              <p:pic>
                <p:nvPicPr>
                  <p:cNvPr id="53" name="Рисунок 52"/>
                  <p:cNvPicPr>
                    <a:picLocks noChangeAspect="1"/>
                  </p:cNvPicPr>
                  <p:nvPr/>
                </p:nvPicPr>
                <p:blipFill>
                  <a:blip r:embed="rId8" cstate="print">
                    <a:biLevel thresh="25000"/>
                    <a:extLst>
                      <a:ext uri="{28A0092B-C50C-407E-A947-70E740481C1C}">
                        <a14:useLocalDpi xmlns:a14="http://schemas.microsoft.com/office/drawing/2010/main" val="0"/>
                      </a:ext>
                    </a:extLst>
                  </a:blip>
                  <a:stretch>
                    <a:fillRect/>
                  </a:stretch>
                </p:blipFill>
                <p:spPr>
                  <a:xfrm>
                    <a:off x="242091" y="3943838"/>
                    <a:ext cx="607784" cy="607784"/>
                  </a:xfrm>
                  <a:prstGeom prst="rect">
                    <a:avLst/>
                  </a:prstGeom>
                  <a:noFill/>
                  <a:effectLst/>
                </p:spPr>
              </p:pic>
            </p:grpSp>
            <p:sp>
              <p:nvSpPr>
                <p:cNvPr id="58" name="Прямоугольник 57"/>
                <p:cNvSpPr/>
                <p:nvPr/>
              </p:nvSpPr>
              <p:spPr>
                <a:xfrm>
                  <a:off x="1212876" y="2950368"/>
                  <a:ext cx="6376598" cy="338554"/>
                </a:xfrm>
                <a:prstGeom prst="rect">
                  <a:avLst/>
                </a:prstGeom>
              </p:spPr>
              <p:txBody>
                <a:bodyPr wrap="none">
                  <a:spAutoFit/>
                </a:bodyPr>
                <a:lstStyle/>
                <a:p>
                  <a:r>
                    <a:rPr lang="ru-RU" sz="1600" b="1"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1 480 семей </a:t>
                  </a:r>
                  <a:r>
                    <a:rPr lang="ru-RU" sz="16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направили средства на обучение детей (</a:t>
                  </a:r>
                  <a:r>
                    <a:rPr lang="ru-RU" sz="1600"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4,8%) </a:t>
                  </a:r>
                  <a:endParaRPr lang="ru-RU" sz="1600" dirty="0">
                    <a:solidFill>
                      <a:schemeClr val="accent5">
                        <a:lumMod val="50000"/>
                      </a:schemeClr>
                    </a:solidFill>
                    <a:latin typeface="Arial" panose="020B0604020202020204" pitchFamily="34" charset="0"/>
                    <a:cs typeface="Arial" panose="020B0604020202020204" pitchFamily="34" charset="0"/>
                  </a:endParaRPr>
                </a:p>
              </p:txBody>
            </p:sp>
          </p:grpSp>
          <p:grpSp>
            <p:nvGrpSpPr>
              <p:cNvPr id="14" name="Группа 11"/>
              <p:cNvGrpSpPr/>
              <p:nvPr/>
            </p:nvGrpSpPr>
            <p:grpSpPr>
              <a:xfrm>
                <a:off x="7239000" y="5856766"/>
                <a:ext cx="10920548" cy="972001"/>
                <a:chOff x="331644" y="5192482"/>
                <a:chExt cx="7280365" cy="648000"/>
              </a:xfrm>
            </p:grpSpPr>
            <p:sp>
              <p:nvSpPr>
                <p:cNvPr id="40" name="Овал 39"/>
                <p:cNvSpPr/>
                <p:nvPr/>
              </p:nvSpPr>
              <p:spPr>
                <a:xfrm>
                  <a:off x="331644" y="5192482"/>
                  <a:ext cx="653343" cy="648000"/>
                </a:xfrm>
                <a:prstGeom prst="ellipse">
                  <a:avLst/>
                </a:prstGeom>
                <a:solidFill>
                  <a:schemeClr val="accent1">
                    <a:lumMod val="60000"/>
                    <a:lumOff val="40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ru-RU" sz="1600" dirty="0">
                    <a:solidFill>
                      <a:schemeClr val="accent5">
                        <a:lumMod val="50000"/>
                      </a:schemeClr>
                    </a:solidFill>
                    <a:latin typeface="Arial" panose="020B0604020202020204" pitchFamily="34" charset="0"/>
                    <a:cs typeface="Arial" panose="020B0604020202020204" pitchFamily="34" charset="0"/>
                  </a:endParaRPr>
                </a:p>
              </p:txBody>
            </p:sp>
            <p:sp>
              <p:nvSpPr>
                <p:cNvPr id="63" name="Прямоугольник 62"/>
                <p:cNvSpPr/>
                <p:nvPr/>
              </p:nvSpPr>
              <p:spPr>
                <a:xfrm>
                  <a:off x="1244935" y="5198828"/>
                  <a:ext cx="6367074" cy="619271"/>
                </a:xfrm>
                <a:prstGeom prst="rect">
                  <a:avLst/>
                </a:prstGeom>
              </p:spPr>
              <p:txBody>
                <a:bodyPr wrap="square">
                  <a:spAutoFit/>
                </a:bodyPr>
                <a:lstStyle/>
                <a:p>
                  <a:pPr>
                    <a:lnSpc>
                      <a:spcPct val="107000"/>
                    </a:lnSpc>
                  </a:pPr>
                  <a:r>
                    <a:rPr lang="ru-RU" sz="1600" b="1"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22 семьи </a:t>
                  </a:r>
                  <a:r>
                    <a:rPr lang="ru-RU" sz="16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направили средства на подключение жилого дома к сетям инженерно-технического обеспечения (</a:t>
                  </a:r>
                  <a:r>
                    <a:rPr lang="ru-RU" sz="1600"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0,09%)</a:t>
                  </a:r>
                  <a:endParaRPr lang="ru-RU" sz="16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endParaRPr>
                </a:p>
              </p:txBody>
            </p:sp>
          </p:grpSp>
          <p:grpSp>
            <p:nvGrpSpPr>
              <p:cNvPr id="30" name="Группа 29"/>
              <p:cNvGrpSpPr/>
              <p:nvPr/>
            </p:nvGrpSpPr>
            <p:grpSpPr>
              <a:xfrm>
                <a:off x="7239000" y="4699970"/>
                <a:ext cx="11255549" cy="989129"/>
                <a:chOff x="6954958" y="4310580"/>
                <a:chExt cx="11255549" cy="989129"/>
              </a:xfrm>
            </p:grpSpPr>
            <p:grpSp>
              <p:nvGrpSpPr>
                <p:cNvPr id="13" name="Группа 10"/>
                <p:cNvGrpSpPr/>
                <p:nvPr/>
              </p:nvGrpSpPr>
              <p:grpSpPr>
                <a:xfrm>
                  <a:off x="6954958" y="4310580"/>
                  <a:ext cx="11255549" cy="989129"/>
                  <a:chOff x="323419" y="4426060"/>
                  <a:chExt cx="7503698" cy="659419"/>
                </a:xfrm>
              </p:grpSpPr>
              <p:sp>
                <p:nvSpPr>
                  <p:cNvPr id="60" name="Овал 59"/>
                  <p:cNvSpPr/>
                  <p:nvPr/>
                </p:nvSpPr>
                <p:spPr>
                  <a:xfrm>
                    <a:off x="323419" y="4437479"/>
                    <a:ext cx="653343" cy="648000"/>
                  </a:xfrm>
                  <a:prstGeom prst="ellipse">
                    <a:avLst/>
                  </a:pr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ru-RU" sz="1600">
                      <a:solidFill>
                        <a:schemeClr val="accent5">
                          <a:lumMod val="50000"/>
                        </a:schemeClr>
                      </a:solidFill>
                      <a:latin typeface="Arial" panose="020B0604020202020204" pitchFamily="34" charset="0"/>
                      <a:cs typeface="Arial" panose="020B0604020202020204" pitchFamily="34" charset="0"/>
                    </a:endParaRPr>
                  </a:p>
                </p:txBody>
              </p:sp>
              <p:sp>
                <p:nvSpPr>
                  <p:cNvPr id="62" name="Прямоугольник 61"/>
                  <p:cNvSpPr/>
                  <p:nvPr/>
                </p:nvSpPr>
                <p:spPr>
                  <a:xfrm>
                    <a:off x="1227184" y="4426060"/>
                    <a:ext cx="6599933" cy="584774"/>
                  </a:xfrm>
                  <a:prstGeom prst="rect">
                    <a:avLst/>
                  </a:prstGeom>
                </p:spPr>
                <p:txBody>
                  <a:bodyPr wrap="square">
                    <a:spAutoFit/>
                  </a:bodyPr>
                  <a:lstStyle/>
                  <a:p>
                    <a:r>
                      <a:rPr lang="ru-RU" sz="1600" b="1"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82 семьи </a:t>
                    </a:r>
                    <a:r>
                      <a:rPr lang="ru-RU" sz="16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направили средства на социальную адаптацию и </a:t>
                    </a:r>
                    <a:r>
                      <a:rPr lang="ru-RU" sz="1600"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интеграцию </a:t>
                    </a:r>
                    <a:r>
                      <a:rPr lang="ru-RU" sz="16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в обществе ребенка-инвалида (</a:t>
                    </a:r>
                    <a:r>
                      <a:rPr lang="ru-RU" sz="1600"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0,3%)</a:t>
                    </a:r>
                    <a:endParaRPr lang="ru-RU" sz="1600" dirty="0">
                      <a:solidFill>
                        <a:schemeClr val="accent5">
                          <a:lumMod val="50000"/>
                        </a:schemeClr>
                      </a:solidFill>
                      <a:latin typeface="Arial" panose="020B0604020202020204" pitchFamily="34" charset="0"/>
                      <a:cs typeface="Arial" panose="020B0604020202020204" pitchFamily="34" charset="0"/>
                    </a:endParaRPr>
                  </a:p>
                </p:txBody>
              </p:sp>
            </p:grpSp>
            <p:grpSp>
              <p:nvGrpSpPr>
                <p:cNvPr id="25" name="Group 13">
                  <a:extLst>
                    <a:ext uri="{FF2B5EF4-FFF2-40B4-BE49-F238E27FC236}">
                      <a16:creationId xmlns="" xmlns:a16="http://schemas.microsoft.com/office/drawing/2014/main" xmlns:lc="http://schemas.openxmlformats.org/drawingml/2006/lockedCanvas" id="{1E3A7D16-3FED-473C-A66C-1254A87B6D08}"/>
                    </a:ext>
                  </a:extLst>
                </p:cNvPr>
                <p:cNvGrpSpPr/>
                <p:nvPr/>
              </p:nvGrpSpPr>
              <p:grpSpPr>
                <a:xfrm>
                  <a:off x="7120398" y="4518090"/>
                  <a:ext cx="649134" cy="563300"/>
                  <a:chOff x="2974206" y="2316971"/>
                  <a:chExt cx="2877954" cy="2314021"/>
                </a:xfrm>
              </p:grpSpPr>
              <p:sp>
                <p:nvSpPr>
                  <p:cNvPr id="64" name="Rectangle: Rounded Corners 14">
                    <a:extLst>
                      <a:ext uri="{FF2B5EF4-FFF2-40B4-BE49-F238E27FC236}">
                        <a16:creationId xmlns="" xmlns:a16="http://schemas.microsoft.com/office/drawing/2014/main" xmlns:lc="http://schemas.openxmlformats.org/drawingml/2006/lockedCanvas" id="{449FDAC7-C5AA-4B55-BA6B-257A6023CE34}"/>
                      </a:ext>
                    </a:extLst>
                  </p:cNvPr>
                  <p:cNvSpPr/>
                  <p:nvPr/>
                </p:nvSpPr>
                <p:spPr>
                  <a:xfrm>
                    <a:off x="3925436" y="2316971"/>
                    <a:ext cx="975494" cy="720186"/>
                  </a:xfrm>
                  <a:prstGeom prst="roundRect">
                    <a:avLst>
                      <a:gd name="adj" fmla="val 14204"/>
                    </a:avLst>
                  </a:prstGeom>
                  <a:no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1600" dirty="0">
                      <a:solidFill>
                        <a:schemeClr val="accent5">
                          <a:lumMod val="50000"/>
                        </a:schemeClr>
                      </a:solidFill>
                      <a:latin typeface="Arial" panose="020B0604020202020204" pitchFamily="34" charset="0"/>
                      <a:cs typeface="Arial" panose="020B0604020202020204" pitchFamily="34" charset="0"/>
                    </a:endParaRPr>
                  </a:p>
                </p:txBody>
              </p:sp>
              <p:sp>
                <p:nvSpPr>
                  <p:cNvPr id="66" name="Rectangle: Rounded Corners 16">
                    <a:extLst>
                      <a:ext uri="{FF2B5EF4-FFF2-40B4-BE49-F238E27FC236}">
                        <a16:creationId xmlns="" xmlns:a16="http://schemas.microsoft.com/office/drawing/2014/main" xmlns:lc="http://schemas.openxmlformats.org/drawingml/2006/lockedCanvas" id="{5AE23932-9C26-4A05-9C48-022FB9CCC239}"/>
                      </a:ext>
                    </a:extLst>
                  </p:cNvPr>
                  <p:cNvSpPr/>
                  <p:nvPr/>
                </p:nvSpPr>
                <p:spPr>
                  <a:xfrm>
                    <a:off x="2974206" y="2677064"/>
                    <a:ext cx="2877954" cy="1953928"/>
                  </a:xfrm>
                  <a:prstGeom prst="roundRect">
                    <a:avLst>
                      <a:gd name="adj" fmla="val 142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1600" dirty="0">
                      <a:solidFill>
                        <a:schemeClr val="accent5">
                          <a:lumMod val="50000"/>
                        </a:schemeClr>
                      </a:solidFill>
                      <a:latin typeface="Arial" panose="020B0604020202020204" pitchFamily="34" charset="0"/>
                      <a:cs typeface="Arial" panose="020B0604020202020204" pitchFamily="34" charset="0"/>
                    </a:endParaRPr>
                  </a:p>
                </p:txBody>
              </p:sp>
              <p:grpSp>
                <p:nvGrpSpPr>
                  <p:cNvPr id="27" name="Group 17">
                    <a:extLst>
                      <a:ext uri="{FF2B5EF4-FFF2-40B4-BE49-F238E27FC236}">
                        <a16:creationId xmlns="" xmlns:a16="http://schemas.microsoft.com/office/drawing/2014/main" xmlns:lc="http://schemas.openxmlformats.org/drawingml/2006/lockedCanvas" id="{4BF48176-BBB8-42C8-B851-FD1E8E415581}"/>
                      </a:ext>
                    </a:extLst>
                  </p:cNvPr>
                  <p:cNvGrpSpPr/>
                  <p:nvPr/>
                </p:nvGrpSpPr>
                <p:grpSpPr>
                  <a:xfrm>
                    <a:off x="3827630" y="3068491"/>
                    <a:ext cx="1171072" cy="1171074"/>
                    <a:chOff x="6725496" y="1329527"/>
                    <a:chExt cx="861774" cy="861774"/>
                  </a:xfrm>
                </p:grpSpPr>
                <p:sp>
                  <p:nvSpPr>
                    <p:cNvPr id="68" name="Rectangle: Rounded Corners 18">
                      <a:extLst>
                        <a:ext uri="{FF2B5EF4-FFF2-40B4-BE49-F238E27FC236}">
                          <a16:creationId xmlns="" xmlns:a16="http://schemas.microsoft.com/office/drawing/2014/main" xmlns:lc="http://schemas.openxmlformats.org/drawingml/2006/lockedCanvas" id="{50012826-C104-4F24-8F37-135571C6FF51}"/>
                        </a:ext>
                      </a:extLst>
                    </p:cNvPr>
                    <p:cNvSpPr/>
                    <p:nvPr/>
                  </p:nvSpPr>
                  <p:spPr>
                    <a:xfrm>
                      <a:off x="7026442" y="1329527"/>
                      <a:ext cx="259882" cy="861774"/>
                    </a:xfrm>
                    <a:prstGeom prst="roundRect">
                      <a:avLst>
                        <a:gd name="adj" fmla="val 14204"/>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1600">
                        <a:solidFill>
                          <a:schemeClr val="accent5">
                            <a:lumMod val="50000"/>
                          </a:schemeClr>
                        </a:solidFill>
                        <a:latin typeface="Arial" panose="020B0604020202020204" pitchFamily="34" charset="0"/>
                        <a:cs typeface="Arial" panose="020B0604020202020204" pitchFamily="34" charset="0"/>
                      </a:endParaRPr>
                    </a:p>
                  </p:txBody>
                </p:sp>
                <p:sp>
                  <p:nvSpPr>
                    <p:cNvPr id="69" name="Rectangle: Rounded Corners 19">
                      <a:extLst>
                        <a:ext uri="{FF2B5EF4-FFF2-40B4-BE49-F238E27FC236}">
                          <a16:creationId xmlns="" xmlns:a16="http://schemas.microsoft.com/office/drawing/2014/main" xmlns:lc="http://schemas.openxmlformats.org/drawingml/2006/lockedCanvas" id="{555E6D05-4ACD-47A5-BC4B-859F1C88D247}"/>
                        </a:ext>
                      </a:extLst>
                    </p:cNvPr>
                    <p:cNvSpPr/>
                    <p:nvPr/>
                  </p:nvSpPr>
                  <p:spPr>
                    <a:xfrm rot="5400000">
                      <a:off x="7026442" y="1329527"/>
                      <a:ext cx="259882" cy="861774"/>
                    </a:xfrm>
                    <a:prstGeom prst="roundRect">
                      <a:avLst>
                        <a:gd name="adj" fmla="val 14204"/>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1600">
                        <a:solidFill>
                          <a:schemeClr val="accent5">
                            <a:lumMod val="50000"/>
                          </a:schemeClr>
                        </a:solidFill>
                        <a:latin typeface="Arial" panose="020B0604020202020204" pitchFamily="34" charset="0"/>
                        <a:cs typeface="Arial" panose="020B0604020202020204" pitchFamily="34" charset="0"/>
                      </a:endParaRPr>
                    </a:p>
                  </p:txBody>
                </p:sp>
              </p:grpSp>
            </p:grpSp>
          </p:grpSp>
        </p:grpSp>
        <p:sp>
          <p:nvSpPr>
            <p:cNvPr id="37" name="Овал 36"/>
            <p:cNvSpPr/>
            <p:nvPr/>
          </p:nvSpPr>
          <p:spPr>
            <a:xfrm>
              <a:off x="5002332" y="4789458"/>
              <a:ext cx="608815" cy="648001"/>
            </a:xfrm>
            <a:prstGeom prst="ellipse">
              <a:avLst/>
            </a:prstGeom>
            <a:solidFill>
              <a:schemeClr val="accent1">
                <a:lumMod val="60000"/>
                <a:lumOff val="40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ru-RU" sz="1600" dirty="0">
                <a:solidFill>
                  <a:schemeClr val="accent5">
                    <a:lumMod val="50000"/>
                  </a:schemeClr>
                </a:solidFill>
                <a:latin typeface="Arial" panose="020B0604020202020204" pitchFamily="34" charset="0"/>
                <a:cs typeface="Arial" panose="020B0604020202020204" pitchFamily="34" charset="0"/>
              </a:endParaRPr>
            </a:p>
          </p:txBody>
        </p:sp>
        <p:pic>
          <p:nvPicPr>
            <p:cNvPr id="38" name="Picture 16" descr="https://punkt-a.info/upload/iblock/390/39068847bc55aa1eb2427dbbbdb5a1b8.jpg"/>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2146" b="97425" l="7667" r="91333"/>
                      </a14:imgEffect>
                    </a14:imgLayer>
                  </a14:imgProps>
                </a:ext>
                <a:ext uri="{28A0092B-C50C-407E-A947-70E740481C1C}">
                  <a14:useLocalDpi xmlns:a14="http://schemas.microsoft.com/office/drawing/2010/main" val="0"/>
                </a:ext>
              </a:extLst>
            </a:blip>
            <a:srcRect/>
            <a:stretch>
              <a:fillRect/>
            </a:stretch>
          </p:blipFill>
          <p:spPr bwMode="auto">
            <a:xfrm>
              <a:off x="5075384" y="4925203"/>
              <a:ext cx="462711" cy="382503"/>
            </a:xfrm>
            <a:prstGeom prst="rect">
              <a:avLst/>
            </a:prstGeom>
            <a:noFill/>
            <a:effectLst/>
            <a:extLst>
              <a:ext uri="{909E8E84-426E-40DD-AFC4-6F175D3DCCD1}">
                <a14:hiddenFill xmlns:a14="http://schemas.microsoft.com/office/drawing/2010/main">
                  <a:solidFill>
                    <a:srgbClr val="FFFFFF"/>
                  </a:solidFill>
                </a14:hiddenFill>
              </a:ext>
            </a:extLst>
          </p:spPr>
        </p:pic>
        <p:sp>
          <p:nvSpPr>
            <p:cNvPr id="39" name="Прямоугольник 38"/>
            <p:cNvSpPr/>
            <p:nvPr/>
          </p:nvSpPr>
          <p:spPr>
            <a:xfrm>
              <a:off x="5853380" y="4795804"/>
              <a:ext cx="5615930" cy="619272"/>
            </a:xfrm>
            <a:prstGeom prst="rect">
              <a:avLst/>
            </a:prstGeom>
          </p:spPr>
          <p:txBody>
            <a:bodyPr wrap="square">
              <a:spAutoFit/>
            </a:bodyPr>
            <a:lstStyle/>
            <a:p>
              <a:pPr>
                <a:lnSpc>
                  <a:spcPct val="107000"/>
                </a:lnSpc>
              </a:pPr>
              <a:r>
                <a:rPr lang="ru-RU" sz="1600" b="1"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2 семьи </a:t>
              </a:r>
              <a:r>
                <a:rPr lang="ru-RU" sz="16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направили средства на </a:t>
              </a:r>
              <a:r>
                <a:rPr lang="ru-RU" sz="1600"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формирование накопительной части трудовой пенсии (0,01%)</a:t>
              </a:r>
              <a:endParaRPr lang="ru-RU" sz="16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endParaRPr>
            </a:p>
          </p:txBody>
        </p:sp>
      </p:grpSp>
      <p:pic>
        <p:nvPicPr>
          <p:cNvPr id="4" name="Рисунок 3"/>
          <p:cNvPicPr>
            <a:picLocks noChangeAspect="1"/>
          </p:cNvPicPr>
          <p:nvPr/>
        </p:nvPicPr>
        <p:blipFill>
          <a:blip r:embed="rId11"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047814" y="4157436"/>
            <a:ext cx="526323" cy="526323"/>
          </a:xfrm>
          <a:prstGeom prst="rect">
            <a:avLst/>
          </a:prstGeom>
        </p:spPr>
      </p:pic>
    </p:spTree>
    <p:extLst>
      <p:ext uri="{BB962C8B-B14F-4D97-AF65-F5344CB8AC3E}">
        <p14:creationId xmlns:p14="http://schemas.microsoft.com/office/powerpoint/2010/main" val="903760325"/>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93000"/>
                    </a14:imgEffect>
                  </a14:imgLayer>
                </a14:imgProps>
              </a:ext>
              <a:ext uri="{28A0092B-C50C-407E-A947-70E740481C1C}">
                <a14:useLocalDpi xmlns:a14="http://schemas.microsoft.com/office/drawing/2010/main" val="0"/>
              </a:ext>
            </a:extLst>
          </a:blip>
          <a:srcRect l="10520" r="17587"/>
          <a:stretch/>
        </p:blipFill>
        <p:spPr>
          <a:xfrm>
            <a:off x="5999917" y="1161322"/>
            <a:ext cx="6150043" cy="5223717"/>
          </a:xfrm>
          <a:prstGeom prst="rect">
            <a:avLst/>
          </a:prstGeom>
          <a:effectLst/>
        </p:spPr>
      </p:pic>
      <p:sp>
        <p:nvSpPr>
          <p:cNvPr id="5" name="TextBox 4"/>
          <p:cNvSpPr txBox="1"/>
          <p:nvPr/>
        </p:nvSpPr>
        <p:spPr>
          <a:xfrm>
            <a:off x="1415551" y="531596"/>
            <a:ext cx="8803390" cy="369332"/>
          </a:xfrm>
          <a:prstGeom prst="rect">
            <a:avLst/>
          </a:prstGeom>
        </p:spPr>
        <p:txBody>
          <a:bodyPr wrap="square">
            <a:spAutoFit/>
          </a:bodyPr>
          <a:lstStyle>
            <a:defPPr>
              <a:defRPr lang="ru-RU"/>
            </a:defPPr>
            <a:lvl1pPr>
              <a:defRPr>
                <a:solidFill>
                  <a:srgbClr val="005370"/>
                </a:solidFill>
                <a:latin typeface="Arial" panose="020B0604020202020204" pitchFamily="34" charset="0"/>
                <a:cs typeface="Arial" pitchFamily="34" charset="0"/>
              </a:defRPr>
            </a:lvl1pPr>
          </a:lstStyle>
          <a:p>
            <a:pPr algn="ctr"/>
            <a:r>
              <a:rPr lang="ru-RU" b="1" dirty="0">
                <a:solidFill>
                  <a:schemeClr val="accent5">
                    <a:lumMod val="50000"/>
                  </a:schemeClr>
                </a:solidFill>
              </a:rPr>
              <a:t>УВЕЛИЧЕНИЕ ДОЛИ ДЕТЕЙ, РОЖДЕННЫХ ТРЕТЬИМИ И ПОСЛЕДУЮЩИМИ </a:t>
            </a:r>
          </a:p>
        </p:txBody>
      </p:sp>
      <p:graphicFrame>
        <p:nvGraphicFramePr>
          <p:cNvPr id="6" name="Диаграмма 5"/>
          <p:cNvGraphicFramePr/>
          <p:nvPr>
            <p:extLst>
              <p:ext uri="{D42A27DB-BD31-4B8C-83A1-F6EECF244321}">
                <p14:modId xmlns:p14="http://schemas.microsoft.com/office/powerpoint/2010/main" val="1799707216"/>
              </p:ext>
            </p:extLst>
          </p:nvPr>
        </p:nvGraphicFramePr>
        <p:xfrm>
          <a:off x="466848" y="1682110"/>
          <a:ext cx="6350511" cy="4320282"/>
        </p:xfrm>
        <a:graphic>
          <a:graphicData uri="http://schemas.openxmlformats.org/drawingml/2006/chart">
            <c:chart xmlns:c="http://schemas.openxmlformats.org/drawingml/2006/chart" xmlns:r="http://schemas.openxmlformats.org/officeDocument/2006/relationships" r:id="rId5"/>
          </a:graphicData>
        </a:graphic>
      </p:graphicFrame>
      <p:sp>
        <p:nvSpPr>
          <p:cNvPr id="12" name="TextBox 11"/>
          <p:cNvSpPr txBox="1"/>
          <p:nvPr/>
        </p:nvSpPr>
        <p:spPr>
          <a:xfrm>
            <a:off x="0" y="-3918"/>
            <a:ext cx="12192000" cy="276999"/>
          </a:xfrm>
          <a:prstGeom prst="rect">
            <a:avLst/>
          </a:prstGeom>
          <a:solidFill>
            <a:srgbClr val="28659C"/>
          </a:solidFill>
        </p:spPr>
        <p:txBody>
          <a:bodyPr wrap="square" rtlCol="0">
            <a:spAutoFit/>
          </a:bodyPr>
          <a:lstStyle/>
          <a:p>
            <a:pPr algn="r"/>
            <a:r>
              <a:rPr lang="ru-RU" sz="1200" b="1" dirty="0" smtClean="0">
                <a:solidFill>
                  <a:schemeClr val="bg1"/>
                </a:solidFill>
                <a:latin typeface="Arial" panose="020B0604020202020204" pitchFamily="34" charset="0"/>
                <a:cs typeface="Arial" panose="020B0604020202020204" pitchFamily="34" charset="0"/>
              </a:rPr>
              <a:t>КОЛЛЕГИЯ МИНИСТЕРСТВА ТРУДА И СОЦИАЛЬНОГО РАЗВИТИЯ НОВОСИБИРСКОЙ ОБЛАСТИ</a:t>
            </a:r>
            <a:endParaRPr lang="ru-RU" sz="1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9925466"/>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a:extLst>
              <a:ext uri="{FF2B5EF4-FFF2-40B4-BE49-F238E27FC236}">
                <a16:creationId xmlns:a16="http://schemas.microsoft.com/office/drawing/2014/main" xmlns="" id="{1417698E-C421-4954-B253-A3B35F240354}"/>
              </a:ext>
            </a:extLst>
          </p:cNvPr>
          <p:cNvSpPr txBox="1"/>
          <p:nvPr/>
        </p:nvSpPr>
        <p:spPr>
          <a:xfrm rot="18974837">
            <a:off x="5198110" y="2010397"/>
            <a:ext cx="1500446" cy="400110"/>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GB" sz="2000" b="1" i="0" u="none" strike="noStrike" kern="0" cap="none" spc="0" normalizeH="0" baseline="0" noProof="0" dirty="0">
              <a:ln>
                <a:noFill/>
              </a:ln>
              <a:solidFill>
                <a:srgbClr val="282F39"/>
              </a:solidFill>
              <a:effectLst/>
              <a:uLnTx/>
              <a:uFillTx/>
              <a:latin typeface="Arial" panose="020B0604020202020204" pitchFamily="34" charset="0"/>
              <a:ea typeface="Noto Sans" panose="020B0502040504020204" pitchFamily="34"/>
              <a:cs typeface="Arial" panose="020B0604020202020204" pitchFamily="34" charset="0"/>
            </a:endParaRPr>
          </a:p>
        </p:txBody>
      </p:sp>
      <p:pic>
        <p:nvPicPr>
          <p:cNvPr id="45" name="Рисунок 4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512" y="400838"/>
            <a:ext cx="4179232" cy="6268849"/>
          </a:xfrm>
          <a:prstGeom prst="rect">
            <a:avLst/>
          </a:prstGeom>
        </p:spPr>
      </p:pic>
      <p:sp>
        <p:nvSpPr>
          <p:cNvPr id="46" name="Прямоугольник 45"/>
          <p:cNvSpPr/>
          <p:nvPr/>
        </p:nvSpPr>
        <p:spPr>
          <a:xfrm>
            <a:off x="117622" y="5724556"/>
            <a:ext cx="6485688" cy="1077218"/>
          </a:xfrm>
          <a:prstGeom prst="rect">
            <a:avLst/>
          </a:prstGeom>
        </p:spPr>
        <p:txBody>
          <a:bodyPr wrap="square">
            <a:spAutoFit/>
          </a:bodyPr>
          <a:lstStyle/>
          <a:p>
            <a:pPr defTabSz="609626"/>
            <a:r>
              <a:rPr lang="ru-RU" sz="1600" dirty="0" smtClean="0">
                <a:solidFill>
                  <a:schemeClr val="accent5">
                    <a:lumMod val="50000"/>
                  </a:schemeClr>
                </a:solidFill>
                <a:latin typeface="Arial" panose="020B0604020202020204" pitchFamily="34" charset="0"/>
                <a:cs typeface="Arial" panose="020B0604020202020204" pitchFamily="34" charset="0"/>
              </a:rPr>
              <a:t>Размер </a:t>
            </a:r>
            <a:r>
              <a:rPr lang="ru-RU" sz="1600" dirty="0">
                <a:solidFill>
                  <a:schemeClr val="accent5">
                    <a:lumMod val="50000"/>
                  </a:schemeClr>
                </a:solidFill>
                <a:latin typeface="Arial" panose="020B0604020202020204" pitchFamily="34" charset="0"/>
                <a:cs typeface="Arial" panose="020B0604020202020204" pitchFamily="34" charset="0"/>
              </a:rPr>
              <a:t>выплаты </a:t>
            </a:r>
            <a:r>
              <a:rPr lang="ru-RU" sz="1600" dirty="0" smtClean="0">
                <a:solidFill>
                  <a:schemeClr val="accent5">
                    <a:lumMod val="50000"/>
                  </a:schemeClr>
                </a:solidFill>
                <a:latin typeface="Arial" panose="020B0604020202020204" pitchFamily="34" charset="0"/>
                <a:cs typeface="Arial" panose="020B0604020202020204" pitchFamily="34" charset="0"/>
              </a:rPr>
              <a:t> </a:t>
            </a:r>
          </a:p>
          <a:p>
            <a:r>
              <a:rPr lang="ru-RU" sz="1600" dirty="0">
                <a:solidFill>
                  <a:schemeClr val="accent5">
                    <a:lumMod val="50000"/>
                  </a:schemeClr>
                </a:solidFill>
                <a:latin typeface="Arial" panose="020B0604020202020204" pitchFamily="34" charset="0"/>
                <a:cs typeface="Arial" panose="020B0604020202020204" pitchFamily="34" charset="0"/>
              </a:rPr>
              <a:t>- в размере 100% прожиточного </a:t>
            </a:r>
            <a:r>
              <a:rPr lang="ru-RU" sz="1600" dirty="0" smtClean="0">
                <a:solidFill>
                  <a:schemeClr val="accent5">
                    <a:lumMod val="50000"/>
                  </a:schemeClr>
                </a:solidFill>
                <a:latin typeface="Arial" panose="020B0604020202020204" pitchFamily="34" charset="0"/>
                <a:cs typeface="Arial" panose="020B0604020202020204" pitchFamily="34" charset="0"/>
              </a:rPr>
              <a:t>минимума - 12 </a:t>
            </a:r>
            <a:r>
              <a:rPr lang="ru-RU" sz="1600" dirty="0">
                <a:solidFill>
                  <a:schemeClr val="accent5">
                    <a:lumMod val="50000"/>
                  </a:schemeClr>
                </a:solidFill>
                <a:latin typeface="Arial" panose="020B0604020202020204" pitchFamily="34" charset="0"/>
                <a:cs typeface="Arial" panose="020B0604020202020204" pitchFamily="34" charset="0"/>
              </a:rPr>
              <a:t>729 </a:t>
            </a:r>
            <a:r>
              <a:rPr lang="ru-RU" sz="1600" dirty="0" smtClean="0">
                <a:solidFill>
                  <a:schemeClr val="accent5">
                    <a:lumMod val="50000"/>
                  </a:schemeClr>
                </a:solidFill>
                <a:latin typeface="Arial" panose="020B0604020202020204" pitchFamily="34" charset="0"/>
                <a:cs typeface="Arial" panose="020B0604020202020204" pitchFamily="34" charset="0"/>
              </a:rPr>
              <a:t>руб. </a:t>
            </a:r>
            <a:endParaRPr lang="ru-RU" sz="1600" dirty="0">
              <a:solidFill>
                <a:schemeClr val="accent5">
                  <a:lumMod val="50000"/>
                </a:schemeClr>
              </a:solidFill>
              <a:latin typeface="Arial" panose="020B0604020202020204" pitchFamily="34" charset="0"/>
              <a:cs typeface="Arial" panose="020B0604020202020204" pitchFamily="34" charset="0"/>
            </a:endParaRPr>
          </a:p>
          <a:p>
            <a:r>
              <a:rPr lang="ru-RU" sz="1600" dirty="0" smtClean="0">
                <a:solidFill>
                  <a:schemeClr val="accent5">
                    <a:lumMod val="50000"/>
                  </a:schemeClr>
                </a:solidFill>
                <a:latin typeface="Arial" panose="020B0604020202020204" pitchFamily="34" charset="0"/>
                <a:cs typeface="Arial" panose="020B0604020202020204" pitchFamily="34" charset="0"/>
              </a:rPr>
              <a:t>- в размере 75% прожиточного минимума - 9 546,75 руб.</a:t>
            </a:r>
          </a:p>
          <a:p>
            <a:r>
              <a:rPr lang="ru-RU" sz="1600" dirty="0" smtClean="0">
                <a:solidFill>
                  <a:schemeClr val="accent5">
                    <a:lumMod val="50000"/>
                  </a:schemeClr>
                </a:solidFill>
                <a:latin typeface="Arial" panose="020B0604020202020204" pitchFamily="34" charset="0"/>
                <a:cs typeface="Arial" panose="020B0604020202020204" pitchFamily="34" charset="0"/>
              </a:rPr>
              <a:t>- в </a:t>
            </a:r>
            <a:r>
              <a:rPr lang="ru-RU" sz="1600" dirty="0">
                <a:solidFill>
                  <a:schemeClr val="accent5">
                    <a:lumMod val="50000"/>
                  </a:schemeClr>
                </a:solidFill>
                <a:latin typeface="Arial" panose="020B0604020202020204" pitchFamily="34" charset="0"/>
                <a:cs typeface="Arial" panose="020B0604020202020204" pitchFamily="34" charset="0"/>
              </a:rPr>
              <a:t>размере 50% </a:t>
            </a:r>
            <a:r>
              <a:rPr lang="ru-RU" sz="1600" dirty="0" smtClean="0">
                <a:solidFill>
                  <a:schemeClr val="accent5">
                    <a:lumMod val="50000"/>
                  </a:schemeClr>
                </a:solidFill>
                <a:latin typeface="Arial" panose="020B0604020202020204" pitchFamily="34" charset="0"/>
                <a:cs typeface="Arial" panose="020B0604020202020204" pitchFamily="34" charset="0"/>
              </a:rPr>
              <a:t>прожиточного минимума - 6 </a:t>
            </a:r>
            <a:r>
              <a:rPr lang="ru-RU" sz="1600" dirty="0">
                <a:solidFill>
                  <a:schemeClr val="accent5">
                    <a:lumMod val="50000"/>
                  </a:schemeClr>
                </a:solidFill>
                <a:latin typeface="Arial" panose="020B0604020202020204" pitchFamily="34" charset="0"/>
                <a:cs typeface="Arial" panose="020B0604020202020204" pitchFamily="34" charset="0"/>
              </a:rPr>
              <a:t>364,5 </a:t>
            </a:r>
            <a:r>
              <a:rPr lang="ru-RU" sz="1600" dirty="0" smtClean="0">
                <a:solidFill>
                  <a:schemeClr val="accent5">
                    <a:lumMod val="50000"/>
                  </a:schemeClr>
                </a:solidFill>
                <a:latin typeface="Arial" panose="020B0604020202020204" pitchFamily="34" charset="0"/>
                <a:cs typeface="Arial" panose="020B0604020202020204" pitchFamily="34" charset="0"/>
              </a:rPr>
              <a:t>руб.</a:t>
            </a:r>
            <a:endParaRPr lang="ru-RU" sz="1600" dirty="0">
              <a:solidFill>
                <a:schemeClr val="accent5">
                  <a:lumMod val="50000"/>
                </a:schemeClr>
              </a:solidFill>
              <a:latin typeface="Arial" panose="020B0604020202020204" pitchFamily="34" charset="0"/>
              <a:cs typeface="Arial" panose="020B0604020202020204" pitchFamily="34" charset="0"/>
            </a:endParaRPr>
          </a:p>
        </p:txBody>
      </p:sp>
      <p:sp>
        <p:nvSpPr>
          <p:cNvPr id="47" name="Прямоугольник 46"/>
          <p:cNvSpPr/>
          <p:nvPr/>
        </p:nvSpPr>
        <p:spPr>
          <a:xfrm>
            <a:off x="0" y="4869061"/>
            <a:ext cx="6887433" cy="784830"/>
          </a:xfrm>
          <a:prstGeom prst="rect">
            <a:avLst/>
          </a:prstGeom>
          <a:solidFill>
            <a:schemeClr val="accent1">
              <a:lumMod val="20000"/>
              <a:lumOff val="80000"/>
            </a:schemeClr>
          </a:solidFill>
        </p:spPr>
        <p:txBody>
          <a:bodyPr wrap="square">
            <a:spAutoFit/>
          </a:bodyPr>
          <a:lstStyle/>
          <a:p>
            <a:pPr algn="ctr" defTabSz="609626"/>
            <a:r>
              <a:rPr lang="ru-RU" sz="1500" dirty="0" smtClean="0">
                <a:solidFill>
                  <a:schemeClr val="accent5">
                    <a:lumMod val="50000"/>
                  </a:schemeClr>
                </a:solidFill>
                <a:latin typeface="Arial" panose="020B0604020202020204" pitchFamily="34" charset="0"/>
                <a:cs typeface="Arial" panose="020B0604020202020204" pitchFamily="34" charset="0"/>
              </a:rPr>
              <a:t>Ежемесячная выплата </a:t>
            </a:r>
            <a:r>
              <a:rPr lang="ru-RU" sz="1500" dirty="0">
                <a:solidFill>
                  <a:schemeClr val="accent5">
                    <a:lumMod val="50000"/>
                  </a:schemeClr>
                </a:solidFill>
                <a:latin typeface="Arial" panose="020B0604020202020204" pitchFamily="34" charset="0"/>
                <a:cs typeface="Arial" panose="020B0604020202020204" pitchFamily="34" charset="0"/>
              </a:rPr>
              <a:t>предоставляется на каждого </a:t>
            </a:r>
            <a:r>
              <a:rPr lang="ru-RU" sz="1500" dirty="0" smtClean="0">
                <a:solidFill>
                  <a:schemeClr val="accent5">
                    <a:lumMod val="50000"/>
                  </a:schemeClr>
                </a:solidFill>
                <a:latin typeface="Arial" panose="020B0604020202020204" pitchFamily="34" charset="0"/>
                <a:cs typeface="Arial" panose="020B0604020202020204" pitchFamily="34" charset="0"/>
              </a:rPr>
              <a:t>ребенка </a:t>
            </a:r>
            <a:r>
              <a:rPr lang="ru-RU" sz="1500" dirty="0">
                <a:solidFill>
                  <a:schemeClr val="accent5">
                    <a:lumMod val="50000"/>
                  </a:schemeClr>
                </a:solidFill>
                <a:latin typeface="Arial" panose="020B0604020202020204" pitchFamily="34" charset="0"/>
                <a:cs typeface="Arial" panose="020B0604020202020204" pitchFamily="34" charset="0"/>
              </a:rPr>
              <a:t>в семье</a:t>
            </a:r>
          </a:p>
          <a:p>
            <a:pPr algn="ctr" defTabSz="609626"/>
            <a:r>
              <a:rPr lang="ru-RU" sz="1500" dirty="0">
                <a:solidFill>
                  <a:schemeClr val="accent5">
                    <a:lumMod val="50000"/>
                  </a:schemeClr>
                </a:solidFill>
                <a:latin typeface="Arial" panose="020B0604020202020204" pitchFamily="34" charset="0"/>
                <a:cs typeface="Arial" panose="020B0604020202020204" pitchFamily="34" charset="0"/>
              </a:rPr>
              <a:t>с 3 до 7 лет включительно, если среднедушевой доход семьи меньше прожиточного минимума, установленного в регионе</a:t>
            </a:r>
          </a:p>
        </p:txBody>
      </p:sp>
      <p:sp>
        <p:nvSpPr>
          <p:cNvPr id="64" name="TextBox 63"/>
          <p:cNvSpPr txBox="1"/>
          <p:nvPr/>
        </p:nvSpPr>
        <p:spPr>
          <a:xfrm>
            <a:off x="1110531" y="4097423"/>
            <a:ext cx="4499870" cy="400110"/>
          </a:xfrm>
          <a:prstGeom prst="rect">
            <a:avLst/>
          </a:prstGeom>
          <a:noFill/>
        </p:spPr>
        <p:txBody>
          <a:bodyPr wrap="square" rtlCol="0">
            <a:spAutoFit/>
          </a:bodyPr>
          <a:lstStyle/>
          <a:p>
            <a:pPr defTabSz="609626"/>
            <a:r>
              <a:rPr lang="ru-RU" sz="1600" b="1" dirty="0">
                <a:solidFill>
                  <a:schemeClr val="accent5">
                    <a:lumMod val="50000"/>
                  </a:schemeClr>
                </a:solidFill>
                <a:latin typeface="Arial" panose="020B0604020202020204" pitchFamily="34" charset="0"/>
                <a:cs typeface="Arial" panose="020B0604020202020204" pitchFamily="34" charset="0"/>
              </a:rPr>
              <a:t>Выплату </a:t>
            </a:r>
            <a:r>
              <a:rPr lang="ru-RU" sz="1600" b="1" dirty="0" smtClean="0">
                <a:solidFill>
                  <a:schemeClr val="accent5">
                    <a:lumMod val="50000"/>
                  </a:schemeClr>
                </a:solidFill>
                <a:latin typeface="Arial" panose="020B0604020202020204" pitchFamily="34" charset="0"/>
                <a:cs typeface="Arial" panose="020B0604020202020204" pitchFamily="34" charset="0"/>
              </a:rPr>
              <a:t>получают </a:t>
            </a:r>
            <a:r>
              <a:rPr lang="ru-RU" sz="2000" b="1" dirty="0" smtClean="0">
                <a:solidFill>
                  <a:schemeClr val="accent5">
                    <a:lumMod val="50000"/>
                  </a:schemeClr>
                </a:solidFill>
                <a:latin typeface="Arial" panose="020B0604020202020204" pitchFamily="34" charset="0"/>
                <a:cs typeface="Arial" panose="020B0604020202020204" pitchFamily="34" charset="0"/>
              </a:rPr>
              <a:t>56,3 тысяч семей</a:t>
            </a:r>
            <a:endParaRPr lang="ru-RU" sz="2000" b="1" dirty="0">
              <a:solidFill>
                <a:schemeClr val="accent5">
                  <a:lumMod val="50000"/>
                </a:schemeClr>
              </a:solidFill>
              <a:latin typeface="Arial" panose="020B0604020202020204" pitchFamily="34" charset="0"/>
              <a:cs typeface="Arial" panose="020B0604020202020204" pitchFamily="34" charset="0"/>
            </a:endParaRPr>
          </a:p>
        </p:txBody>
      </p:sp>
      <p:sp>
        <p:nvSpPr>
          <p:cNvPr id="67" name="Прямоугольник 66"/>
          <p:cNvSpPr/>
          <p:nvPr/>
        </p:nvSpPr>
        <p:spPr>
          <a:xfrm>
            <a:off x="120716" y="400838"/>
            <a:ext cx="7844723" cy="369332"/>
          </a:xfrm>
          <a:prstGeom prst="rect">
            <a:avLst/>
          </a:prstGeom>
        </p:spPr>
        <p:txBody>
          <a:bodyPr wrap="square">
            <a:spAutoFit/>
          </a:bodyPr>
          <a:lstStyle/>
          <a:p>
            <a:pPr lvl="0" algn="just" defTabSz="609626">
              <a:defRPr/>
            </a:pPr>
            <a:r>
              <a:rPr lang="ru-RU" b="1" dirty="0">
                <a:solidFill>
                  <a:schemeClr val="accent5">
                    <a:lumMod val="50000"/>
                  </a:schemeClr>
                </a:solidFill>
                <a:latin typeface="Arial" panose="020B0604020202020204" pitchFamily="34" charset="0"/>
                <a:cs typeface="Arial" pitchFamily="34" charset="0"/>
              </a:rPr>
              <a:t>ЕЖЕМЕСЯЧНАЯ ВЫПЛАТА НА ДЕТЕЙ В ВОЗРАСТЕ ОТ 3 ДО 7 ЛЕТ</a:t>
            </a:r>
          </a:p>
        </p:txBody>
      </p:sp>
      <p:sp>
        <p:nvSpPr>
          <p:cNvPr id="33" name="TextBox 32"/>
          <p:cNvSpPr txBox="1"/>
          <p:nvPr/>
        </p:nvSpPr>
        <p:spPr>
          <a:xfrm>
            <a:off x="0" y="-3918"/>
            <a:ext cx="12192000" cy="276999"/>
          </a:xfrm>
          <a:prstGeom prst="rect">
            <a:avLst/>
          </a:prstGeom>
          <a:solidFill>
            <a:srgbClr val="28659C"/>
          </a:solidFill>
        </p:spPr>
        <p:txBody>
          <a:bodyPr wrap="square" rtlCol="0">
            <a:spAutoFit/>
          </a:bodyPr>
          <a:lstStyle/>
          <a:p>
            <a:pPr algn="r"/>
            <a:r>
              <a:rPr lang="ru-RU" sz="1200" b="1" dirty="0" smtClean="0">
                <a:solidFill>
                  <a:schemeClr val="bg1"/>
                </a:solidFill>
                <a:latin typeface="Arial" panose="020B0604020202020204" pitchFamily="34" charset="0"/>
                <a:cs typeface="Arial" panose="020B0604020202020204" pitchFamily="34" charset="0"/>
              </a:rPr>
              <a:t>КОЛЛЕГИЯ МИНИСТЕРСТВА ТРУДА И СОЦИАЛЬНОГО РАЗВИТИЯ НОВОСИБИРСКОЙ ОБЛАСТИ</a:t>
            </a:r>
            <a:endParaRPr lang="ru-RU" sz="1200" b="1" dirty="0">
              <a:solidFill>
                <a:schemeClr val="bg1"/>
              </a:solidFill>
              <a:latin typeface="Arial" panose="020B0604020202020204" pitchFamily="34" charset="0"/>
              <a:cs typeface="Arial" panose="020B0604020202020204" pitchFamily="34" charset="0"/>
            </a:endParaRPr>
          </a:p>
        </p:txBody>
      </p:sp>
      <p:grpSp>
        <p:nvGrpSpPr>
          <p:cNvPr id="34" name="Группа 33"/>
          <p:cNvGrpSpPr/>
          <p:nvPr/>
        </p:nvGrpSpPr>
        <p:grpSpPr>
          <a:xfrm>
            <a:off x="5731201" y="3408680"/>
            <a:ext cx="1394813" cy="1052335"/>
            <a:chOff x="2868003" y="3552341"/>
            <a:chExt cx="980800" cy="820293"/>
          </a:xfrm>
          <a:solidFill>
            <a:srgbClr val="0F94C3"/>
          </a:solidFill>
        </p:grpSpPr>
        <p:grpSp>
          <p:nvGrpSpPr>
            <p:cNvPr id="35" name="Group 196">
              <a:extLst>
                <a:ext uri="{FF2B5EF4-FFF2-40B4-BE49-F238E27FC236}">
                  <a16:creationId xmlns:a16="http://schemas.microsoft.com/office/drawing/2014/main" xmlns="" id="{26626020-F83F-4B0B-ABDC-D87E52F0844E}"/>
                </a:ext>
              </a:extLst>
            </p:cNvPr>
            <p:cNvGrpSpPr/>
            <p:nvPr/>
          </p:nvGrpSpPr>
          <p:grpSpPr>
            <a:xfrm>
              <a:off x="3244821" y="3623992"/>
              <a:ext cx="272471" cy="730380"/>
              <a:chOff x="6375630" y="1117582"/>
              <a:chExt cx="695858" cy="1760376"/>
            </a:xfrm>
            <a:grpFill/>
          </p:grpSpPr>
          <p:sp>
            <p:nvSpPr>
              <p:cNvPr id="85" name="Freeform 102">
                <a:extLst>
                  <a:ext uri="{FF2B5EF4-FFF2-40B4-BE49-F238E27FC236}">
                    <a16:creationId xmlns:a16="http://schemas.microsoft.com/office/drawing/2014/main" xmlns="" id="{0E4FFDE4-018B-4311-91B5-07F9F7D8EAD4}"/>
                  </a:ext>
                </a:extLst>
              </p:cNvPr>
              <p:cNvSpPr>
                <a:spLocks/>
              </p:cNvSpPr>
              <p:nvPr/>
            </p:nvSpPr>
            <p:spPr bwMode="auto">
              <a:xfrm>
                <a:off x="6375630" y="1413307"/>
                <a:ext cx="695858" cy="1464651"/>
              </a:xfrm>
              <a:custGeom>
                <a:avLst/>
                <a:gdLst>
                  <a:gd name="T0" fmla="*/ 96 w 350"/>
                  <a:gd name="T1" fmla="*/ 130 h 712"/>
                  <a:gd name="T2" fmla="*/ 90 w 350"/>
                  <a:gd name="T3" fmla="*/ 140 h 712"/>
                  <a:gd name="T4" fmla="*/ 70 w 350"/>
                  <a:gd name="T5" fmla="*/ 252 h 712"/>
                  <a:gd name="T6" fmla="*/ 60 w 350"/>
                  <a:gd name="T7" fmla="*/ 304 h 712"/>
                  <a:gd name="T8" fmla="*/ 26 w 350"/>
                  <a:gd name="T9" fmla="*/ 326 h 712"/>
                  <a:gd name="T10" fmla="*/ 3 w 350"/>
                  <a:gd name="T11" fmla="*/ 290 h 712"/>
                  <a:gd name="T12" fmla="*/ 21 w 350"/>
                  <a:gd name="T13" fmla="*/ 188 h 712"/>
                  <a:gd name="T14" fmla="*/ 42 w 350"/>
                  <a:gd name="T15" fmla="*/ 66 h 712"/>
                  <a:gd name="T16" fmla="*/ 122 w 350"/>
                  <a:gd name="T17" fmla="*/ 6 h 712"/>
                  <a:gd name="T18" fmla="*/ 134 w 350"/>
                  <a:gd name="T19" fmla="*/ 15 h 712"/>
                  <a:gd name="T20" fmla="*/ 177 w 350"/>
                  <a:gd name="T21" fmla="*/ 41 h 712"/>
                  <a:gd name="T22" fmla="*/ 219 w 350"/>
                  <a:gd name="T23" fmla="*/ 15 h 712"/>
                  <a:gd name="T24" fmla="*/ 233 w 350"/>
                  <a:gd name="T25" fmla="*/ 6 h 712"/>
                  <a:gd name="T26" fmla="*/ 312 w 350"/>
                  <a:gd name="T27" fmla="*/ 79 h 712"/>
                  <a:gd name="T28" fmla="*/ 338 w 350"/>
                  <a:gd name="T29" fmla="*/ 224 h 712"/>
                  <a:gd name="T30" fmla="*/ 349 w 350"/>
                  <a:gd name="T31" fmla="*/ 285 h 712"/>
                  <a:gd name="T32" fmla="*/ 344 w 350"/>
                  <a:gd name="T33" fmla="*/ 313 h 712"/>
                  <a:gd name="T34" fmla="*/ 317 w 350"/>
                  <a:gd name="T35" fmla="*/ 326 h 712"/>
                  <a:gd name="T36" fmla="*/ 292 w 350"/>
                  <a:gd name="T37" fmla="*/ 303 h 712"/>
                  <a:gd name="T38" fmla="*/ 276 w 350"/>
                  <a:gd name="T39" fmla="*/ 219 h 712"/>
                  <a:gd name="T40" fmla="*/ 258 w 350"/>
                  <a:gd name="T41" fmla="*/ 132 h 712"/>
                  <a:gd name="T42" fmla="*/ 256 w 350"/>
                  <a:gd name="T43" fmla="*/ 139 h 712"/>
                  <a:gd name="T44" fmla="*/ 273 w 350"/>
                  <a:gd name="T45" fmla="*/ 309 h 712"/>
                  <a:gd name="T46" fmla="*/ 302 w 350"/>
                  <a:gd name="T47" fmla="*/ 461 h 712"/>
                  <a:gd name="T48" fmla="*/ 267 w 350"/>
                  <a:gd name="T49" fmla="*/ 461 h 712"/>
                  <a:gd name="T50" fmla="*/ 247 w 350"/>
                  <a:gd name="T51" fmla="*/ 480 h 712"/>
                  <a:gd name="T52" fmla="*/ 248 w 350"/>
                  <a:gd name="T53" fmla="*/ 672 h 712"/>
                  <a:gd name="T54" fmla="*/ 217 w 350"/>
                  <a:gd name="T55" fmla="*/ 709 h 712"/>
                  <a:gd name="T56" fmla="*/ 186 w 350"/>
                  <a:gd name="T57" fmla="*/ 671 h 712"/>
                  <a:gd name="T58" fmla="*/ 186 w 350"/>
                  <a:gd name="T59" fmla="*/ 483 h 712"/>
                  <a:gd name="T60" fmla="*/ 186 w 350"/>
                  <a:gd name="T61" fmla="*/ 472 h 712"/>
                  <a:gd name="T62" fmla="*/ 177 w 350"/>
                  <a:gd name="T63" fmla="*/ 463 h 712"/>
                  <a:gd name="T64" fmla="*/ 166 w 350"/>
                  <a:gd name="T65" fmla="*/ 472 h 712"/>
                  <a:gd name="T66" fmla="*/ 166 w 350"/>
                  <a:gd name="T67" fmla="*/ 517 h 712"/>
                  <a:gd name="T68" fmla="*/ 166 w 350"/>
                  <a:gd name="T69" fmla="*/ 675 h 712"/>
                  <a:gd name="T70" fmla="*/ 146 w 350"/>
                  <a:gd name="T71" fmla="*/ 707 h 712"/>
                  <a:gd name="T72" fmla="*/ 112 w 350"/>
                  <a:gd name="T73" fmla="*/ 699 h 712"/>
                  <a:gd name="T74" fmla="*/ 104 w 350"/>
                  <a:gd name="T75" fmla="*/ 672 h 712"/>
                  <a:gd name="T76" fmla="*/ 104 w 350"/>
                  <a:gd name="T77" fmla="*/ 480 h 712"/>
                  <a:gd name="T78" fmla="*/ 86 w 350"/>
                  <a:gd name="T79" fmla="*/ 462 h 712"/>
                  <a:gd name="T80" fmla="*/ 51 w 350"/>
                  <a:gd name="T81" fmla="*/ 462 h 712"/>
                  <a:gd name="T82" fmla="*/ 96 w 350"/>
                  <a:gd name="T83" fmla="*/ 130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0" h="712">
                    <a:moveTo>
                      <a:pt x="96" y="130"/>
                    </a:moveTo>
                    <a:cubicBezTo>
                      <a:pt x="93" y="135"/>
                      <a:pt x="90" y="137"/>
                      <a:pt x="90" y="140"/>
                    </a:cubicBezTo>
                    <a:cubicBezTo>
                      <a:pt x="83" y="177"/>
                      <a:pt x="77" y="215"/>
                      <a:pt x="70" y="252"/>
                    </a:cubicBezTo>
                    <a:cubicBezTo>
                      <a:pt x="67" y="269"/>
                      <a:pt x="64" y="287"/>
                      <a:pt x="60" y="304"/>
                    </a:cubicBezTo>
                    <a:cubicBezTo>
                      <a:pt x="57" y="318"/>
                      <a:pt x="40" y="328"/>
                      <a:pt x="26" y="326"/>
                    </a:cubicBezTo>
                    <a:cubicBezTo>
                      <a:pt x="11" y="323"/>
                      <a:pt x="0" y="307"/>
                      <a:pt x="3" y="290"/>
                    </a:cubicBezTo>
                    <a:cubicBezTo>
                      <a:pt x="8" y="256"/>
                      <a:pt x="15" y="222"/>
                      <a:pt x="21" y="188"/>
                    </a:cubicBezTo>
                    <a:cubicBezTo>
                      <a:pt x="28" y="147"/>
                      <a:pt x="36" y="106"/>
                      <a:pt x="42" y="66"/>
                    </a:cubicBezTo>
                    <a:cubicBezTo>
                      <a:pt x="48" y="29"/>
                      <a:pt x="84" y="0"/>
                      <a:pt x="122" y="6"/>
                    </a:cubicBezTo>
                    <a:cubicBezTo>
                      <a:pt x="126" y="6"/>
                      <a:pt x="132" y="11"/>
                      <a:pt x="134" y="15"/>
                    </a:cubicBezTo>
                    <a:cubicBezTo>
                      <a:pt x="143" y="33"/>
                      <a:pt x="158" y="41"/>
                      <a:pt x="177" y="41"/>
                    </a:cubicBezTo>
                    <a:cubicBezTo>
                      <a:pt x="196" y="41"/>
                      <a:pt x="209" y="31"/>
                      <a:pt x="219" y="15"/>
                    </a:cubicBezTo>
                    <a:cubicBezTo>
                      <a:pt x="222" y="10"/>
                      <a:pt x="228" y="6"/>
                      <a:pt x="233" y="6"/>
                    </a:cubicBezTo>
                    <a:cubicBezTo>
                      <a:pt x="276" y="3"/>
                      <a:pt x="305" y="31"/>
                      <a:pt x="312" y="79"/>
                    </a:cubicBezTo>
                    <a:cubicBezTo>
                      <a:pt x="320" y="127"/>
                      <a:pt x="329" y="175"/>
                      <a:pt x="338" y="224"/>
                    </a:cubicBezTo>
                    <a:cubicBezTo>
                      <a:pt x="342" y="244"/>
                      <a:pt x="347" y="264"/>
                      <a:pt x="349" y="285"/>
                    </a:cubicBezTo>
                    <a:cubicBezTo>
                      <a:pt x="350" y="294"/>
                      <a:pt x="348" y="304"/>
                      <a:pt x="344" y="313"/>
                    </a:cubicBezTo>
                    <a:cubicBezTo>
                      <a:pt x="339" y="323"/>
                      <a:pt x="329" y="328"/>
                      <a:pt x="317" y="326"/>
                    </a:cubicBezTo>
                    <a:cubicBezTo>
                      <a:pt x="304" y="323"/>
                      <a:pt x="295" y="316"/>
                      <a:pt x="292" y="303"/>
                    </a:cubicBezTo>
                    <a:cubicBezTo>
                      <a:pt x="286" y="275"/>
                      <a:pt x="281" y="247"/>
                      <a:pt x="276" y="219"/>
                    </a:cubicBezTo>
                    <a:cubicBezTo>
                      <a:pt x="270" y="190"/>
                      <a:pt x="265" y="161"/>
                      <a:pt x="258" y="132"/>
                    </a:cubicBezTo>
                    <a:cubicBezTo>
                      <a:pt x="257" y="134"/>
                      <a:pt x="257" y="137"/>
                      <a:pt x="256" y="139"/>
                    </a:cubicBezTo>
                    <a:cubicBezTo>
                      <a:pt x="253" y="197"/>
                      <a:pt x="261" y="253"/>
                      <a:pt x="273" y="309"/>
                    </a:cubicBezTo>
                    <a:cubicBezTo>
                      <a:pt x="284" y="358"/>
                      <a:pt x="292" y="408"/>
                      <a:pt x="302" y="461"/>
                    </a:cubicBezTo>
                    <a:cubicBezTo>
                      <a:pt x="290" y="461"/>
                      <a:pt x="278" y="461"/>
                      <a:pt x="267" y="461"/>
                    </a:cubicBezTo>
                    <a:cubicBezTo>
                      <a:pt x="252" y="460"/>
                      <a:pt x="247" y="465"/>
                      <a:pt x="247" y="480"/>
                    </a:cubicBezTo>
                    <a:cubicBezTo>
                      <a:pt x="248" y="544"/>
                      <a:pt x="248" y="608"/>
                      <a:pt x="248" y="672"/>
                    </a:cubicBezTo>
                    <a:cubicBezTo>
                      <a:pt x="248" y="697"/>
                      <a:pt x="238" y="709"/>
                      <a:pt x="217" y="709"/>
                    </a:cubicBezTo>
                    <a:cubicBezTo>
                      <a:pt x="196" y="709"/>
                      <a:pt x="186" y="696"/>
                      <a:pt x="186" y="671"/>
                    </a:cubicBezTo>
                    <a:cubicBezTo>
                      <a:pt x="186" y="608"/>
                      <a:pt x="186" y="545"/>
                      <a:pt x="186" y="483"/>
                    </a:cubicBezTo>
                    <a:cubicBezTo>
                      <a:pt x="186" y="479"/>
                      <a:pt x="187" y="475"/>
                      <a:pt x="186" y="472"/>
                    </a:cubicBezTo>
                    <a:cubicBezTo>
                      <a:pt x="184" y="468"/>
                      <a:pt x="179" y="462"/>
                      <a:pt x="177" y="463"/>
                    </a:cubicBezTo>
                    <a:cubicBezTo>
                      <a:pt x="173" y="463"/>
                      <a:pt x="167" y="468"/>
                      <a:pt x="166" y="472"/>
                    </a:cubicBezTo>
                    <a:cubicBezTo>
                      <a:pt x="165" y="487"/>
                      <a:pt x="166" y="502"/>
                      <a:pt x="166" y="517"/>
                    </a:cubicBezTo>
                    <a:cubicBezTo>
                      <a:pt x="166" y="570"/>
                      <a:pt x="165" y="622"/>
                      <a:pt x="166" y="675"/>
                    </a:cubicBezTo>
                    <a:cubicBezTo>
                      <a:pt x="166" y="690"/>
                      <a:pt x="160" y="702"/>
                      <a:pt x="146" y="707"/>
                    </a:cubicBezTo>
                    <a:cubicBezTo>
                      <a:pt x="133" y="712"/>
                      <a:pt x="120" y="710"/>
                      <a:pt x="112" y="699"/>
                    </a:cubicBezTo>
                    <a:cubicBezTo>
                      <a:pt x="107" y="691"/>
                      <a:pt x="104" y="681"/>
                      <a:pt x="104" y="672"/>
                    </a:cubicBezTo>
                    <a:cubicBezTo>
                      <a:pt x="103" y="608"/>
                      <a:pt x="103" y="544"/>
                      <a:pt x="104" y="480"/>
                    </a:cubicBezTo>
                    <a:cubicBezTo>
                      <a:pt x="104" y="466"/>
                      <a:pt x="101" y="460"/>
                      <a:pt x="86" y="462"/>
                    </a:cubicBezTo>
                    <a:cubicBezTo>
                      <a:pt x="75" y="463"/>
                      <a:pt x="64" y="462"/>
                      <a:pt x="51" y="462"/>
                    </a:cubicBezTo>
                    <a:cubicBezTo>
                      <a:pt x="66" y="351"/>
                      <a:pt x="104" y="245"/>
                      <a:pt x="96" y="13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133A61"/>
                  </a:solidFill>
                  <a:latin typeface="Arial" panose="020B0604020202020204" pitchFamily="34" charset="0"/>
                  <a:cs typeface="Arial" panose="020B0604020202020204" pitchFamily="34" charset="0"/>
                </a:endParaRPr>
              </a:p>
            </p:txBody>
          </p:sp>
          <p:sp>
            <p:nvSpPr>
              <p:cNvPr id="86" name="Freeform 129">
                <a:extLst>
                  <a:ext uri="{FF2B5EF4-FFF2-40B4-BE49-F238E27FC236}">
                    <a16:creationId xmlns:a16="http://schemas.microsoft.com/office/drawing/2014/main" xmlns="" id="{5087D0BE-1607-4E22-91F5-FC968FCF46F6}"/>
                  </a:ext>
                </a:extLst>
              </p:cNvPr>
              <p:cNvSpPr>
                <a:spLocks/>
              </p:cNvSpPr>
              <p:nvPr/>
            </p:nvSpPr>
            <p:spPr bwMode="auto">
              <a:xfrm>
                <a:off x="6600100" y="1117582"/>
                <a:ext cx="251406" cy="256139"/>
              </a:xfrm>
              <a:custGeom>
                <a:avLst/>
                <a:gdLst>
                  <a:gd name="T0" fmla="*/ 127 w 127"/>
                  <a:gd name="T1" fmla="*/ 62 h 124"/>
                  <a:gd name="T2" fmla="*/ 64 w 127"/>
                  <a:gd name="T3" fmla="*/ 124 h 124"/>
                  <a:gd name="T4" fmla="*/ 1 w 127"/>
                  <a:gd name="T5" fmla="*/ 62 h 124"/>
                  <a:gd name="T6" fmla="*/ 63 w 127"/>
                  <a:gd name="T7" fmla="*/ 0 h 124"/>
                  <a:gd name="T8" fmla="*/ 127 w 127"/>
                  <a:gd name="T9" fmla="*/ 62 h 124"/>
                </a:gdLst>
                <a:ahLst/>
                <a:cxnLst>
                  <a:cxn ang="0">
                    <a:pos x="T0" y="T1"/>
                  </a:cxn>
                  <a:cxn ang="0">
                    <a:pos x="T2" y="T3"/>
                  </a:cxn>
                  <a:cxn ang="0">
                    <a:pos x="T4" y="T5"/>
                  </a:cxn>
                  <a:cxn ang="0">
                    <a:pos x="T6" y="T7"/>
                  </a:cxn>
                  <a:cxn ang="0">
                    <a:pos x="T8" y="T9"/>
                  </a:cxn>
                </a:cxnLst>
                <a:rect l="0" t="0" r="r" b="b"/>
                <a:pathLst>
                  <a:path w="127" h="124">
                    <a:moveTo>
                      <a:pt x="127" y="62"/>
                    </a:moveTo>
                    <a:cubicBezTo>
                      <a:pt x="127" y="97"/>
                      <a:pt x="99" y="124"/>
                      <a:pt x="64" y="124"/>
                    </a:cubicBezTo>
                    <a:cubicBezTo>
                      <a:pt x="29" y="124"/>
                      <a:pt x="0" y="96"/>
                      <a:pt x="1" y="62"/>
                    </a:cubicBezTo>
                    <a:cubicBezTo>
                      <a:pt x="1" y="28"/>
                      <a:pt x="28" y="1"/>
                      <a:pt x="63" y="0"/>
                    </a:cubicBezTo>
                    <a:cubicBezTo>
                      <a:pt x="99" y="0"/>
                      <a:pt x="127" y="26"/>
                      <a:pt x="127" y="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133A61"/>
                  </a:solidFill>
                  <a:latin typeface="Arial" panose="020B0604020202020204" pitchFamily="34" charset="0"/>
                  <a:cs typeface="Arial" panose="020B0604020202020204" pitchFamily="34" charset="0"/>
                </a:endParaRPr>
              </a:p>
            </p:txBody>
          </p:sp>
        </p:grpSp>
        <p:grpSp>
          <p:nvGrpSpPr>
            <p:cNvPr id="36" name="Group 200">
              <a:extLst>
                <a:ext uri="{FF2B5EF4-FFF2-40B4-BE49-F238E27FC236}">
                  <a16:creationId xmlns:a16="http://schemas.microsoft.com/office/drawing/2014/main" xmlns="" id="{101A47D9-14EB-401C-B733-C697FE4AD293}"/>
                </a:ext>
              </a:extLst>
            </p:cNvPr>
            <p:cNvGrpSpPr/>
            <p:nvPr/>
          </p:nvGrpSpPr>
          <p:grpSpPr>
            <a:xfrm>
              <a:off x="2868003" y="3897424"/>
              <a:ext cx="201682" cy="464811"/>
              <a:chOff x="3735863" y="1501791"/>
              <a:chExt cx="502813" cy="1322610"/>
            </a:xfrm>
            <a:grpFill/>
          </p:grpSpPr>
          <p:sp>
            <p:nvSpPr>
              <p:cNvPr id="61" name="Freeform 108">
                <a:extLst>
                  <a:ext uri="{FF2B5EF4-FFF2-40B4-BE49-F238E27FC236}">
                    <a16:creationId xmlns:a16="http://schemas.microsoft.com/office/drawing/2014/main" xmlns="" id="{9DC81F7F-E12A-49CF-993F-337E2C88F7C7}"/>
                  </a:ext>
                </a:extLst>
              </p:cNvPr>
              <p:cNvSpPr>
                <a:spLocks/>
              </p:cNvSpPr>
              <p:nvPr/>
            </p:nvSpPr>
            <p:spPr bwMode="auto">
              <a:xfrm>
                <a:off x="3735863" y="1806829"/>
                <a:ext cx="502813" cy="1017572"/>
              </a:xfrm>
              <a:custGeom>
                <a:avLst/>
                <a:gdLst>
                  <a:gd name="T0" fmla="*/ 65 w 255"/>
                  <a:gd name="T1" fmla="*/ 248 h 495"/>
                  <a:gd name="T2" fmla="*/ 47 w 255"/>
                  <a:gd name="T3" fmla="*/ 246 h 495"/>
                  <a:gd name="T4" fmla="*/ 73 w 255"/>
                  <a:gd name="T5" fmla="*/ 86 h 495"/>
                  <a:gd name="T6" fmla="*/ 67 w 255"/>
                  <a:gd name="T7" fmla="*/ 84 h 495"/>
                  <a:gd name="T8" fmla="*/ 59 w 255"/>
                  <a:gd name="T9" fmla="*/ 125 h 495"/>
                  <a:gd name="T10" fmla="*/ 44 w 255"/>
                  <a:gd name="T11" fmla="*/ 206 h 495"/>
                  <a:gd name="T12" fmla="*/ 19 w 255"/>
                  <a:gd name="T13" fmla="*/ 228 h 495"/>
                  <a:gd name="T14" fmla="*/ 3 w 255"/>
                  <a:gd name="T15" fmla="*/ 199 h 495"/>
                  <a:gd name="T16" fmla="*/ 28 w 255"/>
                  <a:gd name="T17" fmla="*/ 64 h 495"/>
                  <a:gd name="T18" fmla="*/ 31 w 255"/>
                  <a:gd name="T19" fmla="*/ 48 h 495"/>
                  <a:gd name="T20" fmla="*/ 81 w 255"/>
                  <a:gd name="T21" fmla="*/ 1 h 495"/>
                  <a:gd name="T22" fmla="*/ 176 w 255"/>
                  <a:gd name="T23" fmla="*/ 0 h 495"/>
                  <a:gd name="T24" fmla="*/ 227 w 255"/>
                  <a:gd name="T25" fmla="*/ 48 h 495"/>
                  <a:gd name="T26" fmla="*/ 252 w 255"/>
                  <a:gd name="T27" fmla="*/ 185 h 495"/>
                  <a:gd name="T28" fmla="*/ 255 w 255"/>
                  <a:gd name="T29" fmla="*/ 207 h 495"/>
                  <a:gd name="T30" fmla="*/ 239 w 255"/>
                  <a:gd name="T31" fmla="*/ 227 h 495"/>
                  <a:gd name="T32" fmla="*/ 216 w 255"/>
                  <a:gd name="T33" fmla="*/ 214 h 495"/>
                  <a:gd name="T34" fmla="*/ 208 w 255"/>
                  <a:gd name="T35" fmla="*/ 178 h 495"/>
                  <a:gd name="T36" fmla="*/ 191 w 255"/>
                  <a:gd name="T37" fmla="*/ 90 h 495"/>
                  <a:gd name="T38" fmla="*/ 211 w 255"/>
                  <a:gd name="T39" fmla="*/ 246 h 495"/>
                  <a:gd name="T40" fmla="*/ 194 w 255"/>
                  <a:gd name="T41" fmla="*/ 248 h 495"/>
                  <a:gd name="T42" fmla="*/ 193 w 255"/>
                  <a:gd name="T43" fmla="*/ 266 h 495"/>
                  <a:gd name="T44" fmla="*/ 193 w 255"/>
                  <a:gd name="T45" fmla="*/ 456 h 495"/>
                  <a:gd name="T46" fmla="*/ 172 w 255"/>
                  <a:gd name="T47" fmla="*/ 490 h 495"/>
                  <a:gd name="T48" fmla="*/ 135 w 255"/>
                  <a:gd name="T49" fmla="*/ 460 h 495"/>
                  <a:gd name="T50" fmla="*/ 135 w 255"/>
                  <a:gd name="T51" fmla="*/ 379 h 495"/>
                  <a:gd name="T52" fmla="*/ 135 w 255"/>
                  <a:gd name="T53" fmla="*/ 264 h 495"/>
                  <a:gd name="T54" fmla="*/ 129 w 255"/>
                  <a:gd name="T55" fmla="*/ 247 h 495"/>
                  <a:gd name="T56" fmla="*/ 123 w 255"/>
                  <a:gd name="T57" fmla="*/ 265 h 495"/>
                  <a:gd name="T58" fmla="*/ 123 w 255"/>
                  <a:gd name="T59" fmla="*/ 456 h 495"/>
                  <a:gd name="T60" fmla="*/ 91 w 255"/>
                  <a:gd name="T61" fmla="*/ 491 h 495"/>
                  <a:gd name="T62" fmla="*/ 67 w 255"/>
                  <a:gd name="T63" fmla="*/ 471 h 495"/>
                  <a:gd name="T64" fmla="*/ 65 w 255"/>
                  <a:gd name="T65" fmla="*/ 450 h 495"/>
                  <a:gd name="T66" fmla="*/ 65 w 255"/>
                  <a:gd name="T67" fmla="*/ 268 h 495"/>
                  <a:gd name="T68" fmla="*/ 65 w 255"/>
                  <a:gd name="T69" fmla="*/ 248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5" h="495">
                    <a:moveTo>
                      <a:pt x="65" y="248"/>
                    </a:moveTo>
                    <a:cubicBezTo>
                      <a:pt x="57" y="247"/>
                      <a:pt x="52" y="247"/>
                      <a:pt x="47" y="246"/>
                    </a:cubicBezTo>
                    <a:cubicBezTo>
                      <a:pt x="56" y="192"/>
                      <a:pt x="64" y="139"/>
                      <a:pt x="73" y="86"/>
                    </a:cubicBezTo>
                    <a:cubicBezTo>
                      <a:pt x="71" y="85"/>
                      <a:pt x="69" y="85"/>
                      <a:pt x="67" y="84"/>
                    </a:cubicBezTo>
                    <a:cubicBezTo>
                      <a:pt x="64" y="98"/>
                      <a:pt x="61" y="111"/>
                      <a:pt x="59" y="125"/>
                    </a:cubicBezTo>
                    <a:cubicBezTo>
                      <a:pt x="54" y="152"/>
                      <a:pt x="49" y="179"/>
                      <a:pt x="44" y="206"/>
                    </a:cubicBezTo>
                    <a:cubicBezTo>
                      <a:pt x="41" y="222"/>
                      <a:pt x="31" y="230"/>
                      <a:pt x="19" y="228"/>
                    </a:cubicBezTo>
                    <a:cubicBezTo>
                      <a:pt x="7" y="226"/>
                      <a:pt x="0" y="215"/>
                      <a:pt x="3" y="199"/>
                    </a:cubicBezTo>
                    <a:cubicBezTo>
                      <a:pt x="11" y="154"/>
                      <a:pt x="20" y="109"/>
                      <a:pt x="28" y="64"/>
                    </a:cubicBezTo>
                    <a:cubicBezTo>
                      <a:pt x="29" y="59"/>
                      <a:pt x="30" y="53"/>
                      <a:pt x="31" y="48"/>
                    </a:cubicBezTo>
                    <a:cubicBezTo>
                      <a:pt x="34" y="19"/>
                      <a:pt x="52" y="1"/>
                      <a:pt x="81" y="1"/>
                    </a:cubicBezTo>
                    <a:cubicBezTo>
                      <a:pt x="112" y="0"/>
                      <a:pt x="144" y="0"/>
                      <a:pt x="176" y="0"/>
                    </a:cubicBezTo>
                    <a:cubicBezTo>
                      <a:pt x="205" y="1"/>
                      <a:pt x="222" y="19"/>
                      <a:pt x="227" y="48"/>
                    </a:cubicBezTo>
                    <a:cubicBezTo>
                      <a:pt x="234" y="94"/>
                      <a:pt x="244" y="140"/>
                      <a:pt x="252" y="185"/>
                    </a:cubicBezTo>
                    <a:cubicBezTo>
                      <a:pt x="253" y="193"/>
                      <a:pt x="254" y="200"/>
                      <a:pt x="255" y="207"/>
                    </a:cubicBezTo>
                    <a:cubicBezTo>
                      <a:pt x="255" y="218"/>
                      <a:pt x="249" y="225"/>
                      <a:pt x="239" y="227"/>
                    </a:cubicBezTo>
                    <a:cubicBezTo>
                      <a:pt x="228" y="230"/>
                      <a:pt x="220" y="224"/>
                      <a:pt x="216" y="214"/>
                    </a:cubicBezTo>
                    <a:cubicBezTo>
                      <a:pt x="212" y="202"/>
                      <a:pt x="210" y="190"/>
                      <a:pt x="208" y="178"/>
                    </a:cubicBezTo>
                    <a:cubicBezTo>
                      <a:pt x="203" y="148"/>
                      <a:pt x="197" y="119"/>
                      <a:pt x="191" y="90"/>
                    </a:cubicBezTo>
                    <a:cubicBezTo>
                      <a:pt x="185" y="143"/>
                      <a:pt x="206" y="193"/>
                      <a:pt x="211" y="246"/>
                    </a:cubicBezTo>
                    <a:cubicBezTo>
                      <a:pt x="206" y="246"/>
                      <a:pt x="200" y="247"/>
                      <a:pt x="194" y="248"/>
                    </a:cubicBezTo>
                    <a:cubicBezTo>
                      <a:pt x="193" y="254"/>
                      <a:pt x="193" y="260"/>
                      <a:pt x="193" y="266"/>
                    </a:cubicBezTo>
                    <a:cubicBezTo>
                      <a:pt x="193" y="330"/>
                      <a:pt x="193" y="393"/>
                      <a:pt x="193" y="456"/>
                    </a:cubicBezTo>
                    <a:cubicBezTo>
                      <a:pt x="193" y="475"/>
                      <a:pt x="185" y="487"/>
                      <a:pt x="172" y="490"/>
                    </a:cubicBezTo>
                    <a:cubicBezTo>
                      <a:pt x="152" y="495"/>
                      <a:pt x="136" y="483"/>
                      <a:pt x="135" y="460"/>
                    </a:cubicBezTo>
                    <a:cubicBezTo>
                      <a:pt x="135" y="433"/>
                      <a:pt x="135" y="406"/>
                      <a:pt x="135" y="379"/>
                    </a:cubicBezTo>
                    <a:cubicBezTo>
                      <a:pt x="135" y="341"/>
                      <a:pt x="135" y="302"/>
                      <a:pt x="135" y="264"/>
                    </a:cubicBezTo>
                    <a:cubicBezTo>
                      <a:pt x="135" y="258"/>
                      <a:pt x="131" y="253"/>
                      <a:pt x="129" y="247"/>
                    </a:cubicBezTo>
                    <a:cubicBezTo>
                      <a:pt x="127" y="253"/>
                      <a:pt x="123" y="259"/>
                      <a:pt x="123" y="265"/>
                    </a:cubicBezTo>
                    <a:cubicBezTo>
                      <a:pt x="123" y="328"/>
                      <a:pt x="123" y="392"/>
                      <a:pt x="123" y="456"/>
                    </a:cubicBezTo>
                    <a:cubicBezTo>
                      <a:pt x="123" y="479"/>
                      <a:pt x="110" y="493"/>
                      <a:pt x="91" y="491"/>
                    </a:cubicBezTo>
                    <a:cubicBezTo>
                      <a:pt x="78" y="490"/>
                      <a:pt x="70" y="484"/>
                      <a:pt x="67" y="471"/>
                    </a:cubicBezTo>
                    <a:cubicBezTo>
                      <a:pt x="66" y="464"/>
                      <a:pt x="65" y="457"/>
                      <a:pt x="65" y="450"/>
                    </a:cubicBezTo>
                    <a:cubicBezTo>
                      <a:pt x="65" y="389"/>
                      <a:pt x="65" y="328"/>
                      <a:pt x="65" y="268"/>
                    </a:cubicBezTo>
                    <a:cubicBezTo>
                      <a:pt x="65" y="262"/>
                      <a:pt x="65" y="255"/>
                      <a:pt x="65" y="24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133A61"/>
                  </a:solidFill>
                  <a:latin typeface="Arial" panose="020B0604020202020204" pitchFamily="34" charset="0"/>
                  <a:cs typeface="Arial" panose="020B0604020202020204" pitchFamily="34" charset="0"/>
                </a:endParaRPr>
              </a:p>
            </p:txBody>
          </p:sp>
          <p:sp>
            <p:nvSpPr>
              <p:cNvPr id="62" name="Freeform 125">
                <a:extLst>
                  <a:ext uri="{FF2B5EF4-FFF2-40B4-BE49-F238E27FC236}">
                    <a16:creationId xmlns:a16="http://schemas.microsoft.com/office/drawing/2014/main" xmlns="" id="{8C783934-AACD-4D7C-AD60-FEFCB9C1EBF5}"/>
                  </a:ext>
                </a:extLst>
              </p:cNvPr>
              <p:cNvSpPr>
                <a:spLocks/>
              </p:cNvSpPr>
              <p:nvPr/>
            </p:nvSpPr>
            <p:spPr bwMode="auto">
              <a:xfrm>
                <a:off x="3861567" y="1501791"/>
                <a:ext cx="255897" cy="256139"/>
              </a:xfrm>
              <a:custGeom>
                <a:avLst/>
                <a:gdLst>
                  <a:gd name="T0" fmla="*/ 64 w 128"/>
                  <a:gd name="T1" fmla="*/ 124 h 124"/>
                  <a:gd name="T2" fmla="*/ 1 w 128"/>
                  <a:gd name="T3" fmla="*/ 61 h 124"/>
                  <a:gd name="T4" fmla="*/ 63 w 128"/>
                  <a:gd name="T5" fmla="*/ 0 h 124"/>
                  <a:gd name="T6" fmla="*/ 127 w 128"/>
                  <a:gd name="T7" fmla="*/ 62 h 124"/>
                  <a:gd name="T8" fmla="*/ 64 w 128"/>
                  <a:gd name="T9" fmla="*/ 124 h 124"/>
                </a:gdLst>
                <a:ahLst/>
                <a:cxnLst>
                  <a:cxn ang="0">
                    <a:pos x="T0" y="T1"/>
                  </a:cxn>
                  <a:cxn ang="0">
                    <a:pos x="T2" y="T3"/>
                  </a:cxn>
                  <a:cxn ang="0">
                    <a:pos x="T4" y="T5"/>
                  </a:cxn>
                  <a:cxn ang="0">
                    <a:pos x="T6" y="T7"/>
                  </a:cxn>
                  <a:cxn ang="0">
                    <a:pos x="T8" y="T9"/>
                  </a:cxn>
                </a:cxnLst>
                <a:rect l="0" t="0" r="r" b="b"/>
                <a:pathLst>
                  <a:path w="128" h="124">
                    <a:moveTo>
                      <a:pt x="64" y="124"/>
                    </a:moveTo>
                    <a:cubicBezTo>
                      <a:pt x="28" y="124"/>
                      <a:pt x="0" y="96"/>
                      <a:pt x="1" y="61"/>
                    </a:cubicBezTo>
                    <a:cubicBezTo>
                      <a:pt x="1" y="27"/>
                      <a:pt x="28" y="1"/>
                      <a:pt x="63" y="0"/>
                    </a:cubicBezTo>
                    <a:cubicBezTo>
                      <a:pt x="98" y="0"/>
                      <a:pt x="127" y="27"/>
                      <a:pt x="127" y="62"/>
                    </a:cubicBezTo>
                    <a:cubicBezTo>
                      <a:pt x="128" y="95"/>
                      <a:pt x="98" y="124"/>
                      <a:pt x="64" y="12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133A61"/>
                  </a:solidFill>
                  <a:latin typeface="Arial" panose="020B0604020202020204" pitchFamily="34" charset="0"/>
                  <a:cs typeface="Arial" panose="020B0604020202020204" pitchFamily="34" charset="0"/>
                </a:endParaRPr>
              </a:p>
            </p:txBody>
          </p:sp>
          <p:sp>
            <p:nvSpPr>
              <p:cNvPr id="63" name="Freeform 151">
                <a:extLst>
                  <a:ext uri="{FF2B5EF4-FFF2-40B4-BE49-F238E27FC236}">
                    <a16:creationId xmlns:a16="http://schemas.microsoft.com/office/drawing/2014/main" xmlns="" id="{1068A027-1645-4AFC-92FF-98C676175BF4}"/>
                  </a:ext>
                </a:extLst>
              </p:cNvPr>
              <p:cNvSpPr>
                <a:spLocks/>
              </p:cNvSpPr>
              <p:nvPr/>
            </p:nvSpPr>
            <p:spPr bwMode="auto">
              <a:xfrm>
                <a:off x="4108482" y="1664789"/>
                <a:ext cx="76321" cy="79170"/>
              </a:xfrm>
              <a:custGeom>
                <a:avLst/>
                <a:gdLst>
                  <a:gd name="T0" fmla="*/ 39 w 39"/>
                  <a:gd name="T1" fmla="*/ 20 h 39"/>
                  <a:gd name="T2" fmla="*/ 19 w 39"/>
                  <a:gd name="T3" fmla="*/ 39 h 39"/>
                  <a:gd name="T4" fmla="*/ 0 w 39"/>
                  <a:gd name="T5" fmla="*/ 19 h 39"/>
                  <a:gd name="T6" fmla="*/ 20 w 39"/>
                  <a:gd name="T7" fmla="*/ 0 h 39"/>
                  <a:gd name="T8" fmla="*/ 39 w 39"/>
                  <a:gd name="T9" fmla="*/ 20 h 39"/>
                </a:gdLst>
                <a:ahLst/>
                <a:cxnLst>
                  <a:cxn ang="0">
                    <a:pos x="T0" y="T1"/>
                  </a:cxn>
                  <a:cxn ang="0">
                    <a:pos x="T2" y="T3"/>
                  </a:cxn>
                  <a:cxn ang="0">
                    <a:pos x="T4" y="T5"/>
                  </a:cxn>
                  <a:cxn ang="0">
                    <a:pos x="T6" y="T7"/>
                  </a:cxn>
                  <a:cxn ang="0">
                    <a:pos x="T8" y="T9"/>
                  </a:cxn>
                </a:cxnLst>
                <a:rect l="0" t="0" r="r" b="b"/>
                <a:pathLst>
                  <a:path w="39" h="39">
                    <a:moveTo>
                      <a:pt x="39" y="20"/>
                    </a:moveTo>
                    <a:cubicBezTo>
                      <a:pt x="38" y="31"/>
                      <a:pt x="29" y="39"/>
                      <a:pt x="19" y="39"/>
                    </a:cubicBezTo>
                    <a:cubicBezTo>
                      <a:pt x="8" y="38"/>
                      <a:pt x="0" y="30"/>
                      <a:pt x="0" y="19"/>
                    </a:cubicBezTo>
                    <a:cubicBezTo>
                      <a:pt x="0" y="8"/>
                      <a:pt x="9" y="0"/>
                      <a:pt x="20" y="0"/>
                    </a:cubicBezTo>
                    <a:cubicBezTo>
                      <a:pt x="30" y="0"/>
                      <a:pt x="39" y="9"/>
                      <a:pt x="39" y="2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133A61"/>
                  </a:solidFill>
                  <a:latin typeface="Arial" panose="020B0604020202020204" pitchFamily="34" charset="0"/>
                  <a:cs typeface="Arial" panose="020B0604020202020204" pitchFamily="34" charset="0"/>
                </a:endParaRPr>
              </a:p>
            </p:txBody>
          </p:sp>
          <p:sp>
            <p:nvSpPr>
              <p:cNvPr id="66" name="Freeform 152">
                <a:extLst>
                  <a:ext uri="{FF2B5EF4-FFF2-40B4-BE49-F238E27FC236}">
                    <a16:creationId xmlns:a16="http://schemas.microsoft.com/office/drawing/2014/main" xmlns="" id="{85EF0245-B8C1-42E9-98CF-3E04E6E6043D}"/>
                  </a:ext>
                </a:extLst>
              </p:cNvPr>
              <p:cNvSpPr>
                <a:spLocks/>
              </p:cNvSpPr>
              <p:nvPr/>
            </p:nvSpPr>
            <p:spPr bwMode="auto">
              <a:xfrm>
                <a:off x="4171334" y="1716017"/>
                <a:ext cx="58364" cy="62871"/>
              </a:xfrm>
              <a:custGeom>
                <a:avLst/>
                <a:gdLst>
                  <a:gd name="T0" fmla="*/ 13 w 13"/>
                  <a:gd name="T1" fmla="*/ 0 h 27"/>
                  <a:gd name="T2" fmla="*/ 4 w 13"/>
                  <a:gd name="T3" fmla="*/ 27 h 27"/>
                  <a:gd name="T4" fmla="*/ 0 w 13"/>
                  <a:gd name="T5" fmla="*/ 3 h 27"/>
                  <a:gd name="T6" fmla="*/ 13 w 13"/>
                  <a:gd name="T7" fmla="*/ 0 h 27"/>
                </a:gdLst>
                <a:ahLst/>
                <a:cxnLst>
                  <a:cxn ang="0">
                    <a:pos x="T0" y="T1"/>
                  </a:cxn>
                  <a:cxn ang="0">
                    <a:pos x="T2" y="T3"/>
                  </a:cxn>
                  <a:cxn ang="0">
                    <a:pos x="T4" y="T5"/>
                  </a:cxn>
                  <a:cxn ang="0">
                    <a:pos x="T6" y="T7"/>
                  </a:cxn>
                </a:cxnLst>
                <a:rect l="0" t="0" r="r" b="b"/>
                <a:pathLst>
                  <a:path w="13" h="27">
                    <a:moveTo>
                      <a:pt x="13" y="0"/>
                    </a:moveTo>
                    <a:lnTo>
                      <a:pt x="4" y="27"/>
                    </a:lnTo>
                    <a:lnTo>
                      <a:pt x="0" y="3"/>
                    </a:lnTo>
                    <a:lnTo>
                      <a:pt x="13" y="0"/>
                    </a:ln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133A61"/>
                  </a:solidFill>
                  <a:latin typeface="Arial" panose="020B0604020202020204" pitchFamily="34" charset="0"/>
                  <a:cs typeface="Arial" panose="020B0604020202020204" pitchFamily="34" charset="0"/>
                </a:endParaRPr>
              </a:p>
            </p:txBody>
          </p:sp>
          <p:sp>
            <p:nvSpPr>
              <p:cNvPr id="83" name="Freeform 159">
                <a:extLst>
                  <a:ext uri="{FF2B5EF4-FFF2-40B4-BE49-F238E27FC236}">
                    <a16:creationId xmlns:a16="http://schemas.microsoft.com/office/drawing/2014/main" xmlns="" id="{7A596A96-1EA8-4A66-9EFE-0A8BCBFB8EDD}"/>
                  </a:ext>
                </a:extLst>
              </p:cNvPr>
              <p:cNvSpPr>
                <a:spLocks/>
              </p:cNvSpPr>
              <p:nvPr/>
            </p:nvSpPr>
            <p:spPr bwMode="auto">
              <a:xfrm>
                <a:off x="3798715" y="1664789"/>
                <a:ext cx="76321" cy="79170"/>
              </a:xfrm>
              <a:custGeom>
                <a:avLst/>
                <a:gdLst>
                  <a:gd name="T0" fmla="*/ 0 w 39"/>
                  <a:gd name="T1" fmla="*/ 20 h 39"/>
                  <a:gd name="T2" fmla="*/ 20 w 39"/>
                  <a:gd name="T3" fmla="*/ 39 h 39"/>
                  <a:gd name="T4" fmla="*/ 39 w 39"/>
                  <a:gd name="T5" fmla="*/ 19 h 39"/>
                  <a:gd name="T6" fmla="*/ 19 w 39"/>
                  <a:gd name="T7" fmla="*/ 0 h 39"/>
                  <a:gd name="T8" fmla="*/ 0 w 39"/>
                  <a:gd name="T9" fmla="*/ 20 h 39"/>
                </a:gdLst>
                <a:ahLst/>
                <a:cxnLst>
                  <a:cxn ang="0">
                    <a:pos x="T0" y="T1"/>
                  </a:cxn>
                  <a:cxn ang="0">
                    <a:pos x="T2" y="T3"/>
                  </a:cxn>
                  <a:cxn ang="0">
                    <a:pos x="T4" y="T5"/>
                  </a:cxn>
                  <a:cxn ang="0">
                    <a:pos x="T6" y="T7"/>
                  </a:cxn>
                  <a:cxn ang="0">
                    <a:pos x="T8" y="T9"/>
                  </a:cxn>
                </a:cxnLst>
                <a:rect l="0" t="0" r="r" b="b"/>
                <a:pathLst>
                  <a:path w="39" h="39">
                    <a:moveTo>
                      <a:pt x="0" y="20"/>
                    </a:moveTo>
                    <a:cubicBezTo>
                      <a:pt x="0" y="31"/>
                      <a:pt x="9" y="39"/>
                      <a:pt x="20" y="39"/>
                    </a:cubicBezTo>
                    <a:cubicBezTo>
                      <a:pt x="31" y="39"/>
                      <a:pt x="39" y="30"/>
                      <a:pt x="39" y="19"/>
                    </a:cubicBezTo>
                    <a:cubicBezTo>
                      <a:pt x="38" y="9"/>
                      <a:pt x="30" y="0"/>
                      <a:pt x="19" y="0"/>
                    </a:cubicBezTo>
                    <a:cubicBezTo>
                      <a:pt x="8" y="1"/>
                      <a:pt x="0" y="10"/>
                      <a:pt x="0" y="2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133A61"/>
                  </a:solidFill>
                  <a:latin typeface="Arial" panose="020B0604020202020204" pitchFamily="34" charset="0"/>
                  <a:cs typeface="Arial" panose="020B0604020202020204" pitchFamily="34" charset="0"/>
                </a:endParaRPr>
              </a:p>
            </p:txBody>
          </p:sp>
          <p:sp>
            <p:nvSpPr>
              <p:cNvPr id="84" name="Freeform 160">
                <a:extLst>
                  <a:ext uri="{FF2B5EF4-FFF2-40B4-BE49-F238E27FC236}">
                    <a16:creationId xmlns:a16="http://schemas.microsoft.com/office/drawing/2014/main" xmlns="" id="{581685E3-25BB-4E83-827B-088665414C2C}"/>
                  </a:ext>
                </a:extLst>
              </p:cNvPr>
              <p:cNvSpPr>
                <a:spLocks/>
              </p:cNvSpPr>
              <p:nvPr/>
            </p:nvSpPr>
            <p:spPr bwMode="auto">
              <a:xfrm>
                <a:off x="3753821" y="1718345"/>
                <a:ext cx="58364" cy="62871"/>
              </a:xfrm>
              <a:custGeom>
                <a:avLst/>
                <a:gdLst>
                  <a:gd name="T0" fmla="*/ 0 w 13"/>
                  <a:gd name="T1" fmla="*/ 0 h 27"/>
                  <a:gd name="T2" fmla="*/ 9 w 13"/>
                  <a:gd name="T3" fmla="*/ 27 h 27"/>
                  <a:gd name="T4" fmla="*/ 13 w 13"/>
                  <a:gd name="T5" fmla="*/ 2 h 27"/>
                  <a:gd name="T6" fmla="*/ 0 w 13"/>
                  <a:gd name="T7" fmla="*/ 0 h 27"/>
                </a:gdLst>
                <a:ahLst/>
                <a:cxnLst>
                  <a:cxn ang="0">
                    <a:pos x="T0" y="T1"/>
                  </a:cxn>
                  <a:cxn ang="0">
                    <a:pos x="T2" y="T3"/>
                  </a:cxn>
                  <a:cxn ang="0">
                    <a:pos x="T4" y="T5"/>
                  </a:cxn>
                  <a:cxn ang="0">
                    <a:pos x="T6" y="T7"/>
                  </a:cxn>
                </a:cxnLst>
                <a:rect l="0" t="0" r="r" b="b"/>
                <a:pathLst>
                  <a:path w="13" h="27">
                    <a:moveTo>
                      <a:pt x="0" y="0"/>
                    </a:moveTo>
                    <a:lnTo>
                      <a:pt x="9" y="27"/>
                    </a:lnTo>
                    <a:lnTo>
                      <a:pt x="13"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133A61"/>
                  </a:solidFill>
                  <a:latin typeface="Arial" panose="020B0604020202020204" pitchFamily="34" charset="0"/>
                  <a:cs typeface="Arial" panose="020B0604020202020204" pitchFamily="34" charset="0"/>
                </a:endParaRPr>
              </a:p>
            </p:txBody>
          </p:sp>
        </p:grpSp>
        <p:grpSp>
          <p:nvGrpSpPr>
            <p:cNvPr id="43" name="Group 206">
              <a:extLst>
                <a:ext uri="{FF2B5EF4-FFF2-40B4-BE49-F238E27FC236}">
                  <a16:creationId xmlns:a16="http://schemas.microsoft.com/office/drawing/2014/main" xmlns="" id="{D1032F57-FCC9-4333-84ED-A3EC42BCCF38}"/>
                </a:ext>
              </a:extLst>
            </p:cNvPr>
            <p:cNvGrpSpPr/>
            <p:nvPr/>
          </p:nvGrpSpPr>
          <p:grpSpPr>
            <a:xfrm>
              <a:off x="3542319" y="3552341"/>
              <a:ext cx="306484" cy="809894"/>
              <a:chOff x="6375630" y="4237822"/>
              <a:chExt cx="673410" cy="1844204"/>
            </a:xfrm>
            <a:grpFill/>
          </p:grpSpPr>
          <p:sp>
            <p:nvSpPr>
              <p:cNvPr id="59" name="Freeform 98">
                <a:extLst>
                  <a:ext uri="{FF2B5EF4-FFF2-40B4-BE49-F238E27FC236}">
                    <a16:creationId xmlns:a16="http://schemas.microsoft.com/office/drawing/2014/main" xmlns="" id="{F79DADB9-3BE1-45DF-A960-B3A897F878EB}"/>
                  </a:ext>
                </a:extLst>
              </p:cNvPr>
              <p:cNvSpPr>
                <a:spLocks noEditPoints="1"/>
              </p:cNvSpPr>
              <p:nvPr/>
            </p:nvSpPr>
            <p:spPr bwMode="auto">
              <a:xfrm>
                <a:off x="6375630" y="4547519"/>
                <a:ext cx="673410" cy="1534507"/>
              </a:xfrm>
              <a:custGeom>
                <a:avLst/>
                <a:gdLst>
                  <a:gd name="T0" fmla="*/ 276 w 340"/>
                  <a:gd name="T1" fmla="*/ 100 h 746"/>
                  <a:gd name="T2" fmla="*/ 261 w 340"/>
                  <a:gd name="T3" fmla="*/ 113 h 746"/>
                  <a:gd name="T4" fmla="*/ 261 w 340"/>
                  <a:gd name="T5" fmla="*/ 351 h 746"/>
                  <a:gd name="T6" fmla="*/ 261 w 340"/>
                  <a:gd name="T7" fmla="*/ 687 h 746"/>
                  <a:gd name="T8" fmla="*/ 243 w 340"/>
                  <a:gd name="T9" fmla="*/ 730 h 746"/>
                  <a:gd name="T10" fmla="*/ 181 w 340"/>
                  <a:gd name="T11" fmla="*/ 703 h 746"/>
                  <a:gd name="T12" fmla="*/ 180 w 340"/>
                  <a:gd name="T13" fmla="*/ 655 h 746"/>
                  <a:gd name="T14" fmla="*/ 180 w 340"/>
                  <a:gd name="T15" fmla="*/ 412 h 746"/>
                  <a:gd name="T16" fmla="*/ 179 w 340"/>
                  <a:gd name="T17" fmla="*/ 398 h 746"/>
                  <a:gd name="T18" fmla="*/ 170 w 340"/>
                  <a:gd name="T19" fmla="*/ 391 h 746"/>
                  <a:gd name="T20" fmla="*/ 161 w 340"/>
                  <a:gd name="T21" fmla="*/ 399 h 746"/>
                  <a:gd name="T22" fmla="*/ 160 w 340"/>
                  <a:gd name="T23" fmla="*/ 414 h 746"/>
                  <a:gd name="T24" fmla="*/ 160 w 340"/>
                  <a:gd name="T25" fmla="*/ 687 h 746"/>
                  <a:gd name="T26" fmla="*/ 132 w 340"/>
                  <a:gd name="T27" fmla="*/ 735 h 746"/>
                  <a:gd name="T28" fmla="*/ 79 w 340"/>
                  <a:gd name="T29" fmla="*/ 702 h 746"/>
                  <a:gd name="T30" fmla="*/ 79 w 340"/>
                  <a:gd name="T31" fmla="*/ 680 h 746"/>
                  <a:gd name="T32" fmla="*/ 79 w 340"/>
                  <a:gd name="T33" fmla="*/ 119 h 746"/>
                  <a:gd name="T34" fmla="*/ 78 w 340"/>
                  <a:gd name="T35" fmla="*/ 105 h 746"/>
                  <a:gd name="T36" fmla="*/ 71 w 340"/>
                  <a:gd name="T37" fmla="*/ 99 h 746"/>
                  <a:gd name="T38" fmla="*/ 63 w 340"/>
                  <a:gd name="T39" fmla="*/ 104 h 746"/>
                  <a:gd name="T40" fmla="*/ 62 w 340"/>
                  <a:gd name="T41" fmla="*/ 116 h 746"/>
                  <a:gd name="T42" fmla="*/ 62 w 340"/>
                  <a:gd name="T43" fmla="*/ 326 h 746"/>
                  <a:gd name="T44" fmla="*/ 61 w 340"/>
                  <a:gd name="T45" fmla="*/ 348 h 746"/>
                  <a:gd name="T46" fmla="*/ 35 w 340"/>
                  <a:gd name="T47" fmla="*/ 371 h 746"/>
                  <a:gd name="T48" fmla="*/ 5 w 340"/>
                  <a:gd name="T49" fmla="*/ 355 h 746"/>
                  <a:gd name="T50" fmla="*/ 0 w 340"/>
                  <a:gd name="T51" fmla="*/ 329 h 746"/>
                  <a:gd name="T52" fmla="*/ 0 w 340"/>
                  <a:gd name="T53" fmla="*/ 83 h 746"/>
                  <a:gd name="T54" fmla="*/ 82 w 340"/>
                  <a:gd name="T55" fmla="*/ 0 h 746"/>
                  <a:gd name="T56" fmla="*/ 258 w 340"/>
                  <a:gd name="T57" fmla="*/ 0 h 746"/>
                  <a:gd name="T58" fmla="*/ 340 w 340"/>
                  <a:gd name="T59" fmla="*/ 83 h 746"/>
                  <a:gd name="T60" fmla="*/ 340 w 340"/>
                  <a:gd name="T61" fmla="*/ 335 h 746"/>
                  <a:gd name="T62" fmla="*/ 297 w 340"/>
                  <a:gd name="T63" fmla="*/ 369 h 746"/>
                  <a:gd name="T64" fmla="*/ 276 w 340"/>
                  <a:gd name="T65" fmla="*/ 332 h 746"/>
                  <a:gd name="T66" fmla="*/ 276 w 340"/>
                  <a:gd name="T67" fmla="*/ 118 h 746"/>
                  <a:gd name="T68" fmla="*/ 276 w 340"/>
                  <a:gd name="T69" fmla="*/ 100 h 746"/>
                  <a:gd name="T70" fmla="*/ 170 w 340"/>
                  <a:gd name="T71" fmla="*/ 202 h 746"/>
                  <a:gd name="T72" fmla="*/ 188 w 340"/>
                  <a:gd name="T73" fmla="*/ 164 h 746"/>
                  <a:gd name="T74" fmla="*/ 181 w 340"/>
                  <a:gd name="T75" fmla="*/ 106 h 746"/>
                  <a:gd name="T76" fmla="*/ 172 w 340"/>
                  <a:gd name="T77" fmla="*/ 40 h 746"/>
                  <a:gd name="T78" fmla="*/ 168 w 340"/>
                  <a:gd name="T79" fmla="*/ 40 h 746"/>
                  <a:gd name="T80" fmla="*/ 164 w 340"/>
                  <a:gd name="T81" fmla="*/ 56 h 746"/>
                  <a:gd name="T82" fmla="*/ 153 w 340"/>
                  <a:gd name="T83" fmla="*/ 165 h 746"/>
                  <a:gd name="T84" fmla="*/ 170 w 340"/>
                  <a:gd name="T85" fmla="*/ 202 h 746"/>
                  <a:gd name="T86" fmla="*/ 169 w 340"/>
                  <a:gd name="T87" fmla="*/ 0 h 746"/>
                  <a:gd name="T88" fmla="*/ 158 w 340"/>
                  <a:gd name="T89" fmla="*/ 19 h 746"/>
                  <a:gd name="T90" fmla="*/ 170 w 340"/>
                  <a:gd name="T91" fmla="*/ 31 h 746"/>
                  <a:gd name="T92" fmla="*/ 181 w 340"/>
                  <a:gd name="T93" fmla="*/ 18 h 746"/>
                  <a:gd name="T94" fmla="*/ 169 w 340"/>
                  <a:gd name="T95" fmla="*/ 0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0" h="746">
                    <a:moveTo>
                      <a:pt x="276" y="100"/>
                    </a:moveTo>
                    <a:cubicBezTo>
                      <a:pt x="261" y="95"/>
                      <a:pt x="261" y="104"/>
                      <a:pt x="261" y="113"/>
                    </a:cubicBezTo>
                    <a:cubicBezTo>
                      <a:pt x="261" y="192"/>
                      <a:pt x="261" y="272"/>
                      <a:pt x="261" y="351"/>
                    </a:cubicBezTo>
                    <a:cubicBezTo>
                      <a:pt x="261" y="463"/>
                      <a:pt x="261" y="575"/>
                      <a:pt x="261" y="687"/>
                    </a:cubicBezTo>
                    <a:cubicBezTo>
                      <a:pt x="261" y="704"/>
                      <a:pt x="259" y="720"/>
                      <a:pt x="243" y="730"/>
                    </a:cubicBezTo>
                    <a:cubicBezTo>
                      <a:pt x="217" y="746"/>
                      <a:pt x="185" y="733"/>
                      <a:pt x="181" y="703"/>
                    </a:cubicBezTo>
                    <a:cubicBezTo>
                      <a:pt x="179" y="687"/>
                      <a:pt x="180" y="671"/>
                      <a:pt x="180" y="655"/>
                    </a:cubicBezTo>
                    <a:cubicBezTo>
                      <a:pt x="180" y="574"/>
                      <a:pt x="180" y="493"/>
                      <a:pt x="180" y="412"/>
                    </a:cubicBezTo>
                    <a:cubicBezTo>
                      <a:pt x="180" y="407"/>
                      <a:pt x="181" y="402"/>
                      <a:pt x="179" y="398"/>
                    </a:cubicBezTo>
                    <a:cubicBezTo>
                      <a:pt x="178" y="395"/>
                      <a:pt x="173" y="391"/>
                      <a:pt x="170" y="391"/>
                    </a:cubicBezTo>
                    <a:cubicBezTo>
                      <a:pt x="167" y="392"/>
                      <a:pt x="162" y="396"/>
                      <a:pt x="161" y="399"/>
                    </a:cubicBezTo>
                    <a:cubicBezTo>
                      <a:pt x="159" y="404"/>
                      <a:pt x="160" y="409"/>
                      <a:pt x="160" y="414"/>
                    </a:cubicBezTo>
                    <a:cubicBezTo>
                      <a:pt x="160" y="505"/>
                      <a:pt x="160" y="596"/>
                      <a:pt x="160" y="687"/>
                    </a:cubicBezTo>
                    <a:cubicBezTo>
                      <a:pt x="160" y="713"/>
                      <a:pt x="151" y="728"/>
                      <a:pt x="132" y="735"/>
                    </a:cubicBezTo>
                    <a:cubicBezTo>
                      <a:pt x="109" y="743"/>
                      <a:pt x="82" y="726"/>
                      <a:pt x="79" y="702"/>
                    </a:cubicBezTo>
                    <a:cubicBezTo>
                      <a:pt x="79" y="695"/>
                      <a:pt x="79" y="687"/>
                      <a:pt x="79" y="680"/>
                    </a:cubicBezTo>
                    <a:cubicBezTo>
                      <a:pt x="79" y="493"/>
                      <a:pt x="79" y="306"/>
                      <a:pt x="79" y="119"/>
                    </a:cubicBezTo>
                    <a:cubicBezTo>
                      <a:pt x="79" y="114"/>
                      <a:pt x="80" y="109"/>
                      <a:pt x="78" y="105"/>
                    </a:cubicBezTo>
                    <a:cubicBezTo>
                      <a:pt x="78" y="102"/>
                      <a:pt x="74" y="99"/>
                      <a:pt x="71" y="99"/>
                    </a:cubicBezTo>
                    <a:cubicBezTo>
                      <a:pt x="69" y="99"/>
                      <a:pt x="64" y="101"/>
                      <a:pt x="63" y="104"/>
                    </a:cubicBezTo>
                    <a:cubicBezTo>
                      <a:pt x="62" y="108"/>
                      <a:pt x="62" y="112"/>
                      <a:pt x="62" y="116"/>
                    </a:cubicBezTo>
                    <a:cubicBezTo>
                      <a:pt x="62" y="186"/>
                      <a:pt x="62" y="256"/>
                      <a:pt x="62" y="326"/>
                    </a:cubicBezTo>
                    <a:cubicBezTo>
                      <a:pt x="62" y="333"/>
                      <a:pt x="62" y="341"/>
                      <a:pt x="61" y="348"/>
                    </a:cubicBezTo>
                    <a:cubicBezTo>
                      <a:pt x="58" y="362"/>
                      <a:pt x="49" y="369"/>
                      <a:pt x="35" y="371"/>
                    </a:cubicBezTo>
                    <a:cubicBezTo>
                      <a:pt x="22" y="372"/>
                      <a:pt x="10" y="367"/>
                      <a:pt x="5" y="355"/>
                    </a:cubicBezTo>
                    <a:cubicBezTo>
                      <a:pt x="2" y="347"/>
                      <a:pt x="0" y="338"/>
                      <a:pt x="0" y="329"/>
                    </a:cubicBezTo>
                    <a:cubicBezTo>
                      <a:pt x="0" y="247"/>
                      <a:pt x="0" y="165"/>
                      <a:pt x="0" y="83"/>
                    </a:cubicBezTo>
                    <a:cubicBezTo>
                      <a:pt x="0" y="34"/>
                      <a:pt x="32" y="1"/>
                      <a:pt x="82" y="0"/>
                    </a:cubicBezTo>
                    <a:cubicBezTo>
                      <a:pt x="141" y="0"/>
                      <a:pt x="199" y="0"/>
                      <a:pt x="258" y="0"/>
                    </a:cubicBezTo>
                    <a:cubicBezTo>
                      <a:pt x="307" y="0"/>
                      <a:pt x="340" y="34"/>
                      <a:pt x="340" y="83"/>
                    </a:cubicBezTo>
                    <a:cubicBezTo>
                      <a:pt x="340" y="167"/>
                      <a:pt x="340" y="251"/>
                      <a:pt x="340" y="335"/>
                    </a:cubicBezTo>
                    <a:cubicBezTo>
                      <a:pt x="340" y="361"/>
                      <a:pt x="320" y="377"/>
                      <a:pt x="297" y="369"/>
                    </a:cubicBezTo>
                    <a:cubicBezTo>
                      <a:pt x="284" y="365"/>
                      <a:pt x="276" y="350"/>
                      <a:pt x="276" y="332"/>
                    </a:cubicBezTo>
                    <a:cubicBezTo>
                      <a:pt x="276" y="261"/>
                      <a:pt x="276" y="189"/>
                      <a:pt x="276" y="118"/>
                    </a:cubicBezTo>
                    <a:cubicBezTo>
                      <a:pt x="276" y="112"/>
                      <a:pt x="276" y="106"/>
                      <a:pt x="276" y="100"/>
                    </a:cubicBezTo>
                    <a:close/>
                    <a:moveTo>
                      <a:pt x="170" y="202"/>
                    </a:moveTo>
                    <a:cubicBezTo>
                      <a:pt x="182" y="192"/>
                      <a:pt x="191" y="182"/>
                      <a:pt x="188" y="164"/>
                    </a:cubicBezTo>
                    <a:cubicBezTo>
                      <a:pt x="184" y="145"/>
                      <a:pt x="184" y="125"/>
                      <a:pt x="181" y="106"/>
                    </a:cubicBezTo>
                    <a:cubicBezTo>
                      <a:pt x="178" y="84"/>
                      <a:pt x="175" y="62"/>
                      <a:pt x="172" y="40"/>
                    </a:cubicBezTo>
                    <a:cubicBezTo>
                      <a:pt x="171" y="40"/>
                      <a:pt x="169" y="40"/>
                      <a:pt x="168" y="40"/>
                    </a:cubicBezTo>
                    <a:cubicBezTo>
                      <a:pt x="167" y="45"/>
                      <a:pt x="165" y="50"/>
                      <a:pt x="164" y="56"/>
                    </a:cubicBezTo>
                    <a:cubicBezTo>
                      <a:pt x="160" y="92"/>
                      <a:pt x="158" y="129"/>
                      <a:pt x="153" y="165"/>
                    </a:cubicBezTo>
                    <a:cubicBezTo>
                      <a:pt x="150" y="182"/>
                      <a:pt x="157" y="192"/>
                      <a:pt x="170" y="202"/>
                    </a:cubicBezTo>
                    <a:close/>
                    <a:moveTo>
                      <a:pt x="169" y="0"/>
                    </a:moveTo>
                    <a:cubicBezTo>
                      <a:pt x="164" y="9"/>
                      <a:pt x="158" y="14"/>
                      <a:pt x="158" y="19"/>
                    </a:cubicBezTo>
                    <a:cubicBezTo>
                      <a:pt x="159" y="23"/>
                      <a:pt x="166" y="27"/>
                      <a:pt x="170" y="31"/>
                    </a:cubicBezTo>
                    <a:cubicBezTo>
                      <a:pt x="174" y="27"/>
                      <a:pt x="181" y="23"/>
                      <a:pt x="181" y="18"/>
                    </a:cubicBezTo>
                    <a:cubicBezTo>
                      <a:pt x="182" y="14"/>
                      <a:pt x="175" y="9"/>
                      <a:pt x="16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133A61"/>
                  </a:solidFill>
                  <a:latin typeface="Arial" panose="020B0604020202020204" pitchFamily="34" charset="0"/>
                  <a:cs typeface="Arial" panose="020B0604020202020204" pitchFamily="34" charset="0"/>
                </a:endParaRPr>
              </a:p>
            </p:txBody>
          </p:sp>
          <p:sp>
            <p:nvSpPr>
              <p:cNvPr id="60" name="Freeform 128">
                <a:extLst>
                  <a:ext uri="{FF2B5EF4-FFF2-40B4-BE49-F238E27FC236}">
                    <a16:creationId xmlns:a16="http://schemas.microsoft.com/office/drawing/2014/main" xmlns="" id="{1DBE6E72-5273-4B58-B1EA-FA812BEF628E}"/>
                  </a:ext>
                </a:extLst>
              </p:cNvPr>
              <p:cNvSpPr>
                <a:spLocks/>
              </p:cNvSpPr>
              <p:nvPr/>
            </p:nvSpPr>
            <p:spPr bwMode="auto">
              <a:xfrm>
                <a:off x="6591122" y="4237822"/>
                <a:ext cx="246918" cy="263125"/>
              </a:xfrm>
              <a:custGeom>
                <a:avLst/>
                <a:gdLst>
                  <a:gd name="T0" fmla="*/ 62 w 126"/>
                  <a:gd name="T1" fmla="*/ 128 h 128"/>
                  <a:gd name="T2" fmla="*/ 0 w 126"/>
                  <a:gd name="T3" fmla="*/ 62 h 128"/>
                  <a:gd name="T4" fmla="*/ 67 w 126"/>
                  <a:gd name="T5" fmla="*/ 1 h 128"/>
                  <a:gd name="T6" fmla="*/ 126 w 126"/>
                  <a:gd name="T7" fmla="*/ 66 h 128"/>
                  <a:gd name="T8" fmla="*/ 62 w 126"/>
                  <a:gd name="T9" fmla="*/ 128 h 128"/>
                </a:gdLst>
                <a:ahLst/>
                <a:cxnLst>
                  <a:cxn ang="0">
                    <a:pos x="T0" y="T1"/>
                  </a:cxn>
                  <a:cxn ang="0">
                    <a:pos x="T2" y="T3"/>
                  </a:cxn>
                  <a:cxn ang="0">
                    <a:pos x="T4" y="T5"/>
                  </a:cxn>
                  <a:cxn ang="0">
                    <a:pos x="T6" y="T7"/>
                  </a:cxn>
                  <a:cxn ang="0">
                    <a:pos x="T8" y="T9"/>
                  </a:cxn>
                </a:cxnLst>
                <a:rect l="0" t="0" r="r" b="b"/>
                <a:pathLst>
                  <a:path w="126" h="128">
                    <a:moveTo>
                      <a:pt x="62" y="128"/>
                    </a:moveTo>
                    <a:cubicBezTo>
                      <a:pt x="27" y="127"/>
                      <a:pt x="0" y="98"/>
                      <a:pt x="0" y="62"/>
                    </a:cubicBezTo>
                    <a:cubicBezTo>
                      <a:pt x="1" y="31"/>
                      <a:pt x="33" y="0"/>
                      <a:pt x="67" y="1"/>
                    </a:cubicBezTo>
                    <a:cubicBezTo>
                      <a:pt x="98" y="3"/>
                      <a:pt x="126" y="30"/>
                      <a:pt x="126" y="66"/>
                    </a:cubicBezTo>
                    <a:cubicBezTo>
                      <a:pt x="126" y="100"/>
                      <a:pt x="97" y="128"/>
                      <a:pt x="62" y="12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133A61"/>
                  </a:solidFill>
                  <a:latin typeface="Arial" panose="020B0604020202020204" pitchFamily="34" charset="0"/>
                  <a:cs typeface="Arial" panose="020B0604020202020204" pitchFamily="34" charset="0"/>
                </a:endParaRPr>
              </a:p>
            </p:txBody>
          </p:sp>
        </p:grpSp>
        <p:grpSp>
          <p:nvGrpSpPr>
            <p:cNvPr id="44" name="Group 213">
              <a:extLst>
                <a:ext uri="{FF2B5EF4-FFF2-40B4-BE49-F238E27FC236}">
                  <a16:creationId xmlns:a16="http://schemas.microsoft.com/office/drawing/2014/main" xmlns="" id="{469EEA57-8D7D-41E0-81ED-0AC78E19EEF0}"/>
                </a:ext>
              </a:extLst>
            </p:cNvPr>
            <p:cNvGrpSpPr/>
            <p:nvPr/>
          </p:nvGrpSpPr>
          <p:grpSpPr>
            <a:xfrm>
              <a:off x="3053174" y="3974293"/>
              <a:ext cx="218973" cy="398341"/>
              <a:chOff x="2460874" y="5078425"/>
              <a:chExt cx="592601" cy="924431"/>
            </a:xfrm>
            <a:grpFill/>
          </p:grpSpPr>
          <p:sp>
            <p:nvSpPr>
              <p:cNvPr id="56" name="Freeform 114">
                <a:extLst>
                  <a:ext uri="{FF2B5EF4-FFF2-40B4-BE49-F238E27FC236}">
                    <a16:creationId xmlns:a16="http://schemas.microsoft.com/office/drawing/2014/main" xmlns="" id="{FEF9F107-D479-4941-980A-A9C99C362E80}"/>
                  </a:ext>
                </a:extLst>
              </p:cNvPr>
              <p:cNvSpPr>
                <a:spLocks/>
              </p:cNvSpPr>
              <p:nvPr/>
            </p:nvSpPr>
            <p:spPr bwMode="auto">
              <a:xfrm>
                <a:off x="2460874" y="5180881"/>
                <a:ext cx="592601" cy="821975"/>
              </a:xfrm>
              <a:custGeom>
                <a:avLst/>
                <a:gdLst>
                  <a:gd name="T0" fmla="*/ 161 w 299"/>
                  <a:gd name="T1" fmla="*/ 271 h 400"/>
                  <a:gd name="T2" fmla="*/ 140 w 299"/>
                  <a:gd name="T3" fmla="*/ 271 h 400"/>
                  <a:gd name="T4" fmla="*/ 140 w 299"/>
                  <a:gd name="T5" fmla="*/ 360 h 400"/>
                  <a:gd name="T6" fmla="*/ 123 w 299"/>
                  <a:gd name="T7" fmla="*/ 388 h 400"/>
                  <a:gd name="T8" fmla="*/ 93 w 299"/>
                  <a:gd name="T9" fmla="*/ 386 h 400"/>
                  <a:gd name="T10" fmla="*/ 81 w 299"/>
                  <a:gd name="T11" fmla="*/ 355 h 400"/>
                  <a:gd name="T12" fmla="*/ 81 w 299"/>
                  <a:gd name="T13" fmla="*/ 154 h 400"/>
                  <a:gd name="T14" fmla="*/ 68 w 299"/>
                  <a:gd name="T15" fmla="*/ 129 h 400"/>
                  <a:gd name="T16" fmla="*/ 3 w 299"/>
                  <a:gd name="T17" fmla="*/ 35 h 400"/>
                  <a:gd name="T18" fmla="*/ 20 w 299"/>
                  <a:gd name="T19" fmla="*/ 4 h 400"/>
                  <a:gd name="T20" fmla="*/ 52 w 299"/>
                  <a:gd name="T21" fmla="*/ 23 h 400"/>
                  <a:gd name="T22" fmla="*/ 101 w 299"/>
                  <a:gd name="T23" fmla="*/ 92 h 400"/>
                  <a:gd name="T24" fmla="*/ 248 w 299"/>
                  <a:gd name="T25" fmla="*/ 28 h 400"/>
                  <a:gd name="T26" fmla="*/ 269 w 299"/>
                  <a:gd name="T27" fmla="*/ 3 h 400"/>
                  <a:gd name="T28" fmla="*/ 295 w 299"/>
                  <a:gd name="T29" fmla="*/ 15 h 400"/>
                  <a:gd name="T30" fmla="*/ 297 w 299"/>
                  <a:gd name="T31" fmla="*/ 40 h 400"/>
                  <a:gd name="T32" fmla="*/ 234 w 299"/>
                  <a:gd name="T33" fmla="*/ 129 h 400"/>
                  <a:gd name="T34" fmla="*/ 221 w 299"/>
                  <a:gd name="T35" fmla="*/ 155 h 400"/>
                  <a:gd name="T36" fmla="*/ 221 w 299"/>
                  <a:gd name="T37" fmla="*/ 359 h 400"/>
                  <a:gd name="T38" fmla="*/ 176 w 299"/>
                  <a:gd name="T39" fmla="*/ 387 h 400"/>
                  <a:gd name="T40" fmla="*/ 161 w 299"/>
                  <a:gd name="T41" fmla="*/ 355 h 400"/>
                  <a:gd name="T42" fmla="*/ 161 w 299"/>
                  <a:gd name="T43" fmla="*/ 271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9" h="400">
                    <a:moveTo>
                      <a:pt x="161" y="271"/>
                    </a:moveTo>
                    <a:cubicBezTo>
                      <a:pt x="153" y="271"/>
                      <a:pt x="148" y="271"/>
                      <a:pt x="140" y="271"/>
                    </a:cubicBezTo>
                    <a:cubicBezTo>
                      <a:pt x="140" y="301"/>
                      <a:pt x="140" y="330"/>
                      <a:pt x="140" y="360"/>
                    </a:cubicBezTo>
                    <a:cubicBezTo>
                      <a:pt x="140" y="373"/>
                      <a:pt x="136" y="385"/>
                      <a:pt x="123" y="388"/>
                    </a:cubicBezTo>
                    <a:cubicBezTo>
                      <a:pt x="114" y="391"/>
                      <a:pt x="100" y="391"/>
                      <a:pt x="93" y="386"/>
                    </a:cubicBezTo>
                    <a:cubicBezTo>
                      <a:pt x="86" y="379"/>
                      <a:pt x="81" y="365"/>
                      <a:pt x="81" y="355"/>
                    </a:cubicBezTo>
                    <a:cubicBezTo>
                      <a:pt x="80" y="288"/>
                      <a:pt x="80" y="221"/>
                      <a:pt x="81" y="154"/>
                    </a:cubicBezTo>
                    <a:cubicBezTo>
                      <a:pt x="81" y="143"/>
                      <a:pt x="78" y="136"/>
                      <a:pt x="68" y="129"/>
                    </a:cubicBezTo>
                    <a:cubicBezTo>
                      <a:pt x="33" y="107"/>
                      <a:pt x="13" y="75"/>
                      <a:pt x="3" y="35"/>
                    </a:cubicBezTo>
                    <a:cubicBezTo>
                      <a:pt x="0" y="20"/>
                      <a:pt x="7" y="7"/>
                      <a:pt x="20" y="4"/>
                    </a:cubicBezTo>
                    <a:cubicBezTo>
                      <a:pt x="36" y="0"/>
                      <a:pt x="49" y="6"/>
                      <a:pt x="52" y="23"/>
                    </a:cubicBezTo>
                    <a:cubicBezTo>
                      <a:pt x="58" y="54"/>
                      <a:pt x="74" y="76"/>
                      <a:pt x="101" y="92"/>
                    </a:cubicBezTo>
                    <a:cubicBezTo>
                      <a:pt x="158" y="126"/>
                      <a:pt x="234" y="93"/>
                      <a:pt x="248" y="28"/>
                    </a:cubicBezTo>
                    <a:cubicBezTo>
                      <a:pt x="251" y="16"/>
                      <a:pt x="255" y="5"/>
                      <a:pt x="269" y="3"/>
                    </a:cubicBezTo>
                    <a:cubicBezTo>
                      <a:pt x="281" y="1"/>
                      <a:pt x="291" y="5"/>
                      <a:pt x="295" y="15"/>
                    </a:cubicBezTo>
                    <a:cubicBezTo>
                      <a:pt x="299" y="22"/>
                      <a:pt x="299" y="32"/>
                      <a:pt x="297" y="40"/>
                    </a:cubicBezTo>
                    <a:cubicBezTo>
                      <a:pt x="287" y="77"/>
                      <a:pt x="267" y="108"/>
                      <a:pt x="234" y="129"/>
                    </a:cubicBezTo>
                    <a:cubicBezTo>
                      <a:pt x="224" y="135"/>
                      <a:pt x="221" y="143"/>
                      <a:pt x="221" y="155"/>
                    </a:cubicBezTo>
                    <a:cubicBezTo>
                      <a:pt x="221" y="223"/>
                      <a:pt x="221" y="291"/>
                      <a:pt x="221" y="359"/>
                    </a:cubicBezTo>
                    <a:cubicBezTo>
                      <a:pt x="221" y="386"/>
                      <a:pt x="199" y="400"/>
                      <a:pt x="176" y="387"/>
                    </a:cubicBezTo>
                    <a:cubicBezTo>
                      <a:pt x="163" y="380"/>
                      <a:pt x="161" y="368"/>
                      <a:pt x="161" y="355"/>
                    </a:cubicBezTo>
                    <a:cubicBezTo>
                      <a:pt x="160" y="328"/>
                      <a:pt x="161" y="301"/>
                      <a:pt x="161" y="27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133A61"/>
                  </a:solidFill>
                  <a:latin typeface="Arial" panose="020B0604020202020204" pitchFamily="34" charset="0"/>
                  <a:cs typeface="Arial" panose="020B0604020202020204" pitchFamily="34" charset="0"/>
                </a:endParaRPr>
              </a:p>
            </p:txBody>
          </p:sp>
          <p:sp>
            <p:nvSpPr>
              <p:cNvPr id="57" name="Oval 174">
                <a:extLst>
                  <a:ext uri="{FF2B5EF4-FFF2-40B4-BE49-F238E27FC236}">
                    <a16:creationId xmlns:a16="http://schemas.microsoft.com/office/drawing/2014/main" xmlns="" id="{1FA4D322-385C-475B-A004-7DFC03C1F313}"/>
                  </a:ext>
                </a:extLst>
              </p:cNvPr>
              <p:cNvSpPr>
                <a:spLocks noChangeArrowheads="1"/>
              </p:cNvSpPr>
              <p:nvPr/>
            </p:nvSpPr>
            <p:spPr bwMode="auto">
              <a:xfrm>
                <a:off x="2640450" y="5108695"/>
                <a:ext cx="237940" cy="249154"/>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solidFill>
                    <a:srgbClr val="133A61"/>
                  </a:solidFill>
                  <a:latin typeface="Arial" panose="020B0604020202020204" pitchFamily="34" charset="0"/>
                  <a:cs typeface="Arial" panose="020B0604020202020204" pitchFamily="34" charset="0"/>
                </a:endParaRPr>
              </a:p>
            </p:txBody>
          </p:sp>
          <p:sp>
            <p:nvSpPr>
              <p:cNvPr id="58" name="Freeform 175">
                <a:extLst>
                  <a:ext uri="{FF2B5EF4-FFF2-40B4-BE49-F238E27FC236}">
                    <a16:creationId xmlns:a16="http://schemas.microsoft.com/office/drawing/2014/main" xmlns="" id="{9919EA26-4D07-4835-8981-C02623BA1032}"/>
                  </a:ext>
                </a:extLst>
              </p:cNvPr>
              <p:cNvSpPr>
                <a:spLocks/>
              </p:cNvSpPr>
              <p:nvPr/>
            </p:nvSpPr>
            <p:spPr bwMode="auto">
              <a:xfrm>
                <a:off x="2649429" y="5078425"/>
                <a:ext cx="71830" cy="69856"/>
              </a:xfrm>
              <a:custGeom>
                <a:avLst/>
                <a:gdLst>
                  <a:gd name="T0" fmla="*/ 14 w 38"/>
                  <a:gd name="T1" fmla="*/ 34 h 34"/>
                  <a:gd name="T2" fmla="*/ 0 w 38"/>
                  <a:gd name="T3" fmla="*/ 3 h 34"/>
                  <a:gd name="T4" fmla="*/ 20 w 38"/>
                  <a:gd name="T5" fmla="*/ 28 h 34"/>
                  <a:gd name="T6" fmla="*/ 17 w 38"/>
                  <a:gd name="T7" fmla="*/ 0 h 34"/>
                  <a:gd name="T8" fmla="*/ 29 w 38"/>
                  <a:gd name="T9" fmla="*/ 23 h 34"/>
                  <a:gd name="T10" fmla="*/ 37 w 38"/>
                  <a:gd name="T11" fmla="*/ 0 h 34"/>
                  <a:gd name="T12" fmla="*/ 38 w 38"/>
                  <a:gd name="T13" fmla="*/ 25 h 34"/>
                  <a:gd name="T14" fmla="*/ 14 w 38"/>
                  <a:gd name="T15" fmla="*/ 34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4">
                    <a:moveTo>
                      <a:pt x="14" y="34"/>
                    </a:moveTo>
                    <a:cubicBezTo>
                      <a:pt x="0" y="3"/>
                      <a:pt x="0" y="3"/>
                      <a:pt x="0" y="3"/>
                    </a:cubicBezTo>
                    <a:cubicBezTo>
                      <a:pt x="7" y="11"/>
                      <a:pt x="13" y="20"/>
                      <a:pt x="20" y="28"/>
                    </a:cubicBezTo>
                    <a:cubicBezTo>
                      <a:pt x="19" y="19"/>
                      <a:pt x="18" y="9"/>
                      <a:pt x="17" y="0"/>
                    </a:cubicBezTo>
                    <a:cubicBezTo>
                      <a:pt x="21" y="8"/>
                      <a:pt x="25" y="16"/>
                      <a:pt x="29" y="23"/>
                    </a:cubicBezTo>
                    <a:cubicBezTo>
                      <a:pt x="31" y="16"/>
                      <a:pt x="34" y="8"/>
                      <a:pt x="37" y="0"/>
                    </a:cubicBezTo>
                    <a:cubicBezTo>
                      <a:pt x="37" y="9"/>
                      <a:pt x="38" y="25"/>
                      <a:pt x="38" y="25"/>
                    </a:cubicBezTo>
                    <a:lnTo>
                      <a:pt x="14" y="34"/>
                    </a:ln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133A61"/>
                  </a:solidFill>
                  <a:latin typeface="Arial" panose="020B0604020202020204" pitchFamily="34" charset="0"/>
                  <a:cs typeface="Arial" panose="020B0604020202020204" pitchFamily="34" charset="0"/>
                </a:endParaRPr>
              </a:p>
            </p:txBody>
          </p:sp>
        </p:grpSp>
      </p:grpSp>
      <p:sp>
        <p:nvSpPr>
          <p:cNvPr id="42" name="Pentagon 2">
            <a:extLst>
              <a:ext uri="{FF2B5EF4-FFF2-40B4-BE49-F238E27FC236}">
                <a16:creationId xmlns="" xmlns:a16="http://schemas.microsoft.com/office/drawing/2014/main" id="{D0AD8554-4002-4900-8CA3-73159B1B7D89}"/>
              </a:ext>
            </a:extLst>
          </p:cNvPr>
          <p:cNvSpPr/>
          <p:nvPr/>
        </p:nvSpPr>
        <p:spPr>
          <a:xfrm>
            <a:off x="201833" y="1562760"/>
            <a:ext cx="2743200" cy="695785"/>
          </a:xfrm>
          <a:prstGeom prst="homePlate">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ko-KR" altLang="en-US" dirty="0"/>
          </a:p>
          <a:p>
            <a:pPr algn="ctr"/>
            <a:endParaRPr lang="ko-KR" altLang="en-US" dirty="0"/>
          </a:p>
        </p:txBody>
      </p:sp>
      <p:sp>
        <p:nvSpPr>
          <p:cNvPr id="48" name="Pentagon 24">
            <a:extLst>
              <a:ext uri="{FF2B5EF4-FFF2-40B4-BE49-F238E27FC236}">
                <a16:creationId xmlns="" xmlns:a16="http://schemas.microsoft.com/office/drawing/2014/main" id="{C3C26BE3-D7AF-4C6F-9204-5C385B82B5E6}"/>
              </a:ext>
            </a:extLst>
          </p:cNvPr>
          <p:cNvSpPr/>
          <p:nvPr/>
        </p:nvSpPr>
        <p:spPr>
          <a:xfrm>
            <a:off x="197072" y="1562760"/>
            <a:ext cx="2057400" cy="695785"/>
          </a:xfrm>
          <a:prstGeom prst="homePlate">
            <a:avLst/>
          </a:pr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49" name="Pentagon 24">
            <a:extLst>
              <a:ext uri="{FF2B5EF4-FFF2-40B4-BE49-F238E27FC236}">
                <a16:creationId xmlns="" xmlns:a16="http://schemas.microsoft.com/office/drawing/2014/main" id="{C3C26BE3-D7AF-4C6F-9204-5C385B82B5E6}"/>
              </a:ext>
            </a:extLst>
          </p:cNvPr>
          <p:cNvSpPr/>
          <p:nvPr/>
        </p:nvSpPr>
        <p:spPr>
          <a:xfrm>
            <a:off x="201833" y="2686749"/>
            <a:ext cx="3271838" cy="695785"/>
          </a:xfrm>
          <a:prstGeom prst="homePlate">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50" name="Pentagon 25">
            <a:extLst>
              <a:ext uri="{FF2B5EF4-FFF2-40B4-BE49-F238E27FC236}">
                <a16:creationId xmlns="" xmlns:a16="http://schemas.microsoft.com/office/drawing/2014/main" id="{BC7A2D17-6CD4-46A6-BE60-96B77B5FDD9A}"/>
              </a:ext>
            </a:extLst>
          </p:cNvPr>
          <p:cNvSpPr/>
          <p:nvPr/>
        </p:nvSpPr>
        <p:spPr>
          <a:xfrm>
            <a:off x="197071" y="2685650"/>
            <a:ext cx="2514599" cy="695785"/>
          </a:xfrm>
          <a:prstGeom prst="homePlate">
            <a:avLst/>
          </a:pr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bg2">
                  <a:lumMod val="50000"/>
                </a:schemeClr>
              </a:solidFill>
            </a:endParaRPr>
          </a:p>
        </p:txBody>
      </p:sp>
      <p:sp>
        <p:nvSpPr>
          <p:cNvPr id="51" name="TextBox 50">
            <a:extLst>
              <a:ext uri="{FF2B5EF4-FFF2-40B4-BE49-F238E27FC236}">
                <a16:creationId xmlns="" xmlns:a16="http://schemas.microsoft.com/office/drawing/2014/main" id="{A7CFF6EE-8BB7-4B05-9C13-954445C24D51}"/>
              </a:ext>
            </a:extLst>
          </p:cNvPr>
          <p:cNvSpPr txBox="1"/>
          <p:nvPr/>
        </p:nvSpPr>
        <p:spPr>
          <a:xfrm>
            <a:off x="3640526" y="1600049"/>
            <a:ext cx="2721765" cy="584775"/>
          </a:xfrm>
          <a:prstGeom prst="rect">
            <a:avLst/>
          </a:prstGeom>
          <a:noFill/>
        </p:spPr>
        <p:txBody>
          <a:bodyPr wrap="square" rtlCol="0">
            <a:spAutoFit/>
          </a:bodyPr>
          <a:lstStyle/>
          <a:p>
            <a:r>
              <a:rPr lang="ru-RU" sz="1600" b="1" dirty="0" smtClean="0">
                <a:solidFill>
                  <a:schemeClr val="accent5">
                    <a:lumMod val="50000"/>
                  </a:schemeClr>
                </a:solidFill>
                <a:latin typeface="Arial" panose="020B0604020202020204" pitchFamily="34" charset="0"/>
                <a:cs typeface="Arial" panose="020B0604020202020204" pitchFamily="34" charset="0"/>
              </a:rPr>
              <a:t>заявлений поступило в 2021 году </a:t>
            </a:r>
            <a:endParaRPr lang="ko-KR" altLang="en-US" sz="1600" b="1" dirty="0">
              <a:solidFill>
                <a:schemeClr val="accent5">
                  <a:lumMod val="50000"/>
                </a:schemeClr>
              </a:solidFill>
              <a:latin typeface="Arial" panose="020B0604020202020204" pitchFamily="34" charset="0"/>
              <a:cs typeface="Arial" panose="020B0604020202020204" pitchFamily="34" charset="0"/>
            </a:endParaRPr>
          </a:p>
        </p:txBody>
      </p:sp>
      <p:sp>
        <p:nvSpPr>
          <p:cNvPr id="52" name="TextBox 51">
            <a:extLst>
              <a:ext uri="{FF2B5EF4-FFF2-40B4-BE49-F238E27FC236}">
                <a16:creationId xmlns="" xmlns:a16="http://schemas.microsoft.com/office/drawing/2014/main" id="{DAE47C07-9F7D-4560-8298-3EF16D7EC4CD}"/>
              </a:ext>
            </a:extLst>
          </p:cNvPr>
          <p:cNvSpPr txBox="1"/>
          <p:nvPr/>
        </p:nvSpPr>
        <p:spPr>
          <a:xfrm>
            <a:off x="3636822" y="2753240"/>
            <a:ext cx="2412205" cy="584775"/>
          </a:xfrm>
          <a:prstGeom prst="rect">
            <a:avLst/>
          </a:prstGeom>
          <a:noFill/>
        </p:spPr>
        <p:txBody>
          <a:bodyPr wrap="square" rtlCol="0">
            <a:spAutoFit/>
          </a:bodyPr>
          <a:lstStyle/>
          <a:p>
            <a:pPr defTabSz="914446" eaLnBrk="0" fontAlgn="base" hangingPunct="0">
              <a:spcBef>
                <a:spcPct val="0"/>
              </a:spcBef>
              <a:spcAft>
                <a:spcPct val="0"/>
              </a:spcAft>
              <a:buFontTx/>
              <a:buNone/>
              <a:defRPr/>
            </a:pPr>
            <a:r>
              <a:rPr lang="ru-RU" altLang="ru-RU" sz="1600" b="1" kern="0" dirty="0">
                <a:solidFill>
                  <a:schemeClr val="accent5">
                    <a:lumMod val="50000"/>
                  </a:schemeClr>
                </a:solidFill>
                <a:latin typeface="Arial" panose="020B0604020202020204" pitchFamily="34" charset="0"/>
                <a:cs typeface="Arial" panose="020B0604020202020204" pitchFamily="34" charset="0"/>
              </a:rPr>
              <a:t>в том числе по новым условиям </a:t>
            </a:r>
          </a:p>
        </p:txBody>
      </p:sp>
      <p:sp>
        <p:nvSpPr>
          <p:cNvPr id="53" name="Pentagon 40">
            <a:extLst>
              <a:ext uri="{FF2B5EF4-FFF2-40B4-BE49-F238E27FC236}">
                <a16:creationId xmlns="" xmlns:a16="http://schemas.microsoft.com/office/drawing/2014/main" id="{96D48C52-9BF2-47ED-8E10-2B18466E9145}"/>
              </a:ext>
            </a:extLst>
          </p:cNvPr>
          <p:cNvSpPr/>
          <p:nvPr/>
        </p:nvSpPr>
        <p:spPr>
          <a:xfrm>
            <a:off x="201834" y="1562760"/>
            <a:ext cx="1481978" cy="695785"/>
          </a:xfrm>
          <a:prstGeom prst="homePlate">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54" name="Pentagon 41">
            <a:extLst>
              <a:ext uri="{FF2B5EF4-FFF2-40B4-BE49-F238E27FC236}">
                <a16:creationId xmlns="" xmlns:a16="http://schemas.microsoft.com/office/drawing/2014/main" id="{CA8B965F-60CA-4335-888E-1474DBD78034}"/>
              </a:ext>
            </a:extLst>
          </p:cNvPr>
          <p:cNvSpPr/>
          <p:nvPr/>
        </p:nvSpPr>
        <p:spPr>
          <a:xfrm>
            <a:off x="201835" y="2686749"/>
            <a:ext cx="1671636" cy="695785"/>
          </a:xfrm>
          <a:prstGeom prst="homePlate">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bg1"/>
              </a:solidFill>
            </a:endParaRPr>
          </a:p>
        </p:txBody>
      </p:sp>
      <p:sp>
        <p:nvSpPr>
          <p:cNvPr id="55" name="TextBox 54"/>
          <p:cNvSpPr txBox="1"/>
          <p:nvPr/>
        </p:nvSpPr>
        <p:spPr>
          <a:xfrm>
            <a:off x="190489" y="1661401"/>
            <a:ext cx="1393330" cy="492443"/>
          </a:xfrm>
          <a:prstGeom prst="rect">
            <a:avLst/>
          </a:prstGeom>
          <a:noFill/>
          <a:effectLst/>
        </p:spPr>
        <p:txBody>
          <a:bodyPr wrap="none" rtlCol="0">
            <a:spAutoFit/>
          </a:bodyPr>
          <a:lstStyle/>
          <a:p>
            <a:r>
              <a:rPr lang="ru-RU" sz="2600" b="1" dirty="0" smtClean="0">
                <a:solidFill>
                  <a:schemeClr val="bg1"/>
                </a:solidFill>
                <a:latin typeface="Arial" panose="020B0604020202020204" pitchFamily="34" charset="0"/>
                <a:cs typeface="Arial" panose="020B0604020202020204" pitchFamily="34" charset="0"/>
              </a:rPr>
              <a:t>174 305</a:t>
            </a:r>
            <a:endParaRPr lang="ru-RU" sz="2600" b="1" dirty="0">
              <a:solidFill>
                <a:schemeClr val="bg1"/>
              </a:solidFill>
              <a:latin typeface="Arial" panose="020B0604020202020204" pitchFamily="34" charset="0"/>
              <a:cs typeface="Arial" panose="020B0604020202020204" pitchFamily="34" charset="0"/>
            </a:endParaRPr>
          </a:p>
        </p:txBody>
      </p:sp>
      <p:sp>
        <p:nvSpPr>
          <p:cNvPr id="65" name="TextBox 64"/>
          <p:cNvSpPr txBox="1"/>
          <p:nvPr/>
        </p:nvSpPr>
        <p:spPr>
          <a:xfrm>
            <a:off x="225172" y="2790092"/>
            <a:ext cx="1374928" cy="492443"/>
          </a:xfrm>
          <a:prstGeom prst="rect">
            <a:avLst/>
          </a:prstGeom>
          <a:noFill/>
          <a:effectLst/>
        </p:spPr>
        <p:txBody>
          <a:bodyPr wrap="none" rtlCol="0">
            <a:spAutoFit/>
          </a:bodyPr>
          <a:lstStyle/>
          <a:p>
            <a:r>
              <a:rPr lang="ru-RU" sz="2600" b="1" dirty="0" smtClean="0">
                <a:solidFill>
                  <a:schemeClr val="bg1"/>
                </a:solidFill>
                <a:latin typeface="Arial" panose="020B0604020202020204" pitchFamily="34" charset="0"/>
                <a:cs typeface="Arial" panose="020B0604020202020204" pitchFamily="34" charset="0"/>
              </a:rPr>
              <a:t>153 114</a:t>
            </a:r>
            <a:endParaRPr lang="ru-RU" sz="2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9859590"/>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0" name="Группа 109"/>
          <p:cNvGrpSpPr/>
          <p:nvPr/>
        </p:nvGrpSpPr>
        <p:grpSpPr>
          <a:xfrm>
            <a:off x="7849074" y="4558648"/>
            <a:ext cx="4342926" cy="1956772"/>
            <a:chOff x="8084321" y="2827905"/>
            <a:chExt cx="4342926" cy="1956772"/>
          </a:xfrm>
        </p:grpSpPr>
        <p:sp>
          <p:nvSpPr>
            <p:cNvPr id="5" name="TextBox 4"/>
            <p:cNvSpPr txBox="1"/>
            <p:nvPr/>
          </p:nvSpPr>
          <p:spPr>
            <a:xfrm>
              <a:off x="8773330" y="2839669"/>
              <a:ext cx="3653917" cy="523220"/>
            </a:xfrm>
            <a:prstGeom prst="rect">
              <a:avLst/>
            </a:prstGeom>
            <a:noFill/>
          </p:spPr>
          <p:txBody>
            <a:bodyPr wrap="square" rtlCol="0">
              <a:spAutoFit/>
            </a:bodyPr>
            <a:lstStyle/>
            <a:p>
              <a:r>
                <a:rPr lang="ru-RU" sz="1400" dirty="0" smtClean="0">
                  <a:solidFill>
                    <a:schemeClr val="accent5">
                      <a:lumMod val="50000"/>
                    </a:schemeClr>
                  </a:solidFill>
                  <a:latin typeface="Arial" panose="020B0604020202020204" pitchFamily="34" charset="0"/>
                  <a:cs typeface="Arial" panose="020B0604020202020204" pitchFamily="34" charset="0"/>
                </a:rPr>
                <a:t>КОНТРАКТОВ ЗАКЛЮЧЕНО </a:t>
              </a:r>
            </a:p>
            <a:p>
              <a:r>
                <a:rPr lang="ru-RU" sz="1400" dirty="0" smtClean="0">
                  <a:solidFill>
                    <a:schemeClr val="accent5">
                      <a:lumMod val="50000"/>
                    </a:schemeClr>
                  </a:solidFill>
                  <a:latin typeface="Arial" panose="020B0604020202020204" pitchFamily="34" charset="0"/>
                  <a:cs typeface="Arial" panose="020B0604020202020204" pitchFamily="34" charset="0"/>
                </a:rPr>
                <a:t>В СЕЛЬСКОЙ МЕСТНОСТИ</a:t>
              </a:r>
            </a:p>
          </p:txBody>
        </p:sp>
        <p:sp>
          <p:nvSpPr>
            <p:cNvPr id="7" name="TextBox 6"/>
            <p:cNvSpPr txBox="1"/>
            <p:nvPr/>
          </p:nvSpPr>
          <p:spPr>
            <a:xfrm>
              <a:off x="8084321" y="2827905"/>
              <a:ext cx="821417" cy="461665"/>
            </a:xfrm>
            <a:prstGeom prst="rect">
              <a:avLst/>
            </a:prstGeom>
            <a:noFill/>
          </p:spPr>
          <p:txBody>
            <a:bodyPr wrap="square" rtlCol="0">
              <a:spAutoFit/>
            </a:bodyPr>
            <a:lstStyle/>
            <a:p>
              <a:r>
                <a:rPr lang="ru-RU" sz="2400" b="1" dirty="0" smtClean="0">
                  <a:solidFill>
                    <a:schemeClr val="accent5">
                      <a:lumMod val="50000"/>
                    </a:schemeClr>
                  </a:solidFill>
                  <a:latin typeface="Arial" panose="020B0604020202020204" pitchFamily="34" charset="0"/>
                  <a:cs typeface="Arial" panose="020B0604020202020204" pitchFamily="34" charset="0"/>
                </a:rPr>
                <a:t>69%</a:t>
              </a:r>
              <a:endParaRPr lang="ru-RU" sz="2400" b="1" dirty="0">
                <a:solidFill>
                  <a:schemeClr val="accent5">
                    <a:lumMod val="50000"/>
                  </a:schemeClr>
                </a:solidFill>
                <a:latin typeface="Arial" panose="020B0604020202020204" pitchFamily="34" charset="0"/>
                <a:cs typeface="Arial" panose="020B0604020202020204" pitchFamily="34" charset="0"/>
              </a:endParaRPr>
            </a:p>
          </p:txBody>
        </p:sp>
        <p:sp>
          <p:nvSpPr>
            <p:cNvPr id="8" name="TextBox 7"/>
            <p:cNvSpPr txBox="1"/>
            <p:nvPr/>
          </p:nvSpPr>
          <p:spPr>
            <a:xfrm>
              <a:off x="8091295" y="3754602"/>
              <a:ext cx="821417" cy="461665"/>
            </a:xfrm>
            <a:prstGeom prst="rect">
              <a:avLst/>
            </a:prstGeom>
            <a:noFill/>
          </p:spPr>
          <p:txBody>
            <a:bodyPr wrap="square" rtlCol="0">
              <a:spAutoFit/>
            </a:bodyPr>
            <a:lstStyle/>
            <a:p>
              <a:r>
                <a:rPr lang="ru-RU" sz="2400" b="1" dirty="0" smtClean="0">
                  <a:solidFill>
                    <a:schemeClr val="accent5">
                      <a:lumMod val="50000"/>
                    </a:schemeClr>
                  </a:solidFill>
                  <a:latin typeface="Arial" panose="020B0604020202020204" pitchFamily="34" charset="0"/>
                  <a:cs typeface="Arial" panose="020B0604020202020204" pitchFamily="34" charset="0"/>
                </a:rPr>
                <a:t>79%</a:t>
              </a:r>
              <a:endParaRPr lang="ru-RU" sz="2400" b="1" dirty="0">
                <a:solidFill>
                  <a:schemeClr val="accent5">
                    <a:lumMod val="50000"/>
                  </a:schemeClr>
                </a:solidFill>
                <a:latin typeface="Arial" panose="020B0604020202020204" pitchFamily="34" charset="0"/>
                <a:cs typeface="Arial" panose="020B0604020202020204" pitchFamily="34" charset="0"/>
              </a:endParaRPr>
            </a:p>
          </p:txBody>
        </p:sp>
        <p:grpSp>
          <p:nvGrpSpPr>
            <p:cNvPr id="67" name="Группа 66"/>
            <p:cNvGrpSpPr/>
            <p:nvPr/>
          </p:nvGrpSpPr>
          <p:grpSpPr>
            <a:xfrm>
              <a:off x="8773331" y="3754601"/>
              <a:ext cx="3457950" cy="1030076"/>
              <a:chOff x="6886305" y="5486256"/>
              <a:chExt cx="3457950" cy="1030076"/>
            </a:xfrm>
          </p:grpSpPr>
          <p:sp>
            <p:nvSpPr>
              <p:cNvPr id="6" name="Прямоугольник 5"/>
              <p:cNvSpPr/>
              <p:nvPr/>
            </p:nvSpPr>
            <p:spPr>
              <a:xfrm>
                <a:off x="7018712" y="5486256"/>
                <a:ext cx="3325543" cy="307777"/>
              </a:xfrm>
              <a:prstGeom prst="rect">
                <a:avLst/>
              </a:prstGeom>
            </p:spPr>
            <p:txBody>
              <a:bodyPr wrap="square">
                <a:spAutoFit/>
              </a:bodyPr>
              <a:lstStyle/>
              <a:p>
                <a:r>
                  <a:rPr lang="ru-RU" sz="1400" dirty="0" smtClean="0">
                    <a:solidFill>
                      <a:schemeClr val="accent5">
                        <a:lumMod val="50000"/>
                      </a:schemeClr>
                    </a:solidFill>
                    <a:latin typeface="Arial" panose="020B0604020202020204" pitchFamily="34" charset="0"/>
                    <a:cs typeface="Arial" panose="020B0604020202020204" pitchFamily="34" charset="0"/>
                  </a:rPr>
                  <a:t>СЕМЬИ С ДЕТЬМИ</a:t>
                </a:r>
                <a:endParaRPr lang="ru-RU" sz="1400" dirty="0">
                  <a:solidFill>
                    <a:schemeClr val="accent5">
                      <a:lumMod val="50000"/>
                    </a:schemeClr>
                  </a:solidFill>
                  <a:latin typeface="Arial" panose="020B0604020202020204" pitchFamily="34" charset="0"/>
                  <a:cs typeface="Arial" panose="020B0604020202020204" pitchFamily="34" charset="0"/>
                </a:endParaRPr>
              </a:p>
            </p:txBody>
          </p:sp>
          <p:grpSp>
            <p:nvGrpSpPr>
              <p:cNvPr id="9" name="Группа 8"/>
              <p:cNvGrpSpPr/>
              <p:nvPr/>
            </p:nvGrpSpPr>
            <p:grpSpPr>
              <a:xfrm>
                <a:off x="6886305" y="5614616"/>
                <a:ext cx="346422" cy="577503"/>
                <a:chOff x="6335440" y="5076382"/>
                <a:chExt cx="346422" cy="577503"/>
              </a:xfrm>
            </p:grpSpPr>
            <p:cxnSp>
              <p:nvCxnSpPr>
                <p:cNvPr id="12" name="Прямая соединительная линия 11"/>
                <p:cNvCxnSpPr/>
                <p:nvPr/>
              </p:nvCxnSpPr>
              <p:spPr>
                <a:xfrm>
                  <a:off x="6467847" y="5076382"/>
                  <a:ext cx="0" cy="486218"/>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6551315" y="5295011"/>
                  <a:ext cx="0" cy="267589"/>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flipH="1">
                  <a:off x="6337300" y="5562600"/>
                  <a:ext cx="130547"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flipH="1">
                  <a:off x="6551315" y="5562600"/>
                  <a:ext cx="130547"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flipV="1">
                  <a:off x="6518647" y="5562601"/>
                  <a:ext cx="163215" cy="91283"/>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flipH="1" flipV="1">
                  <a:off x="6335440" y="5562601"/>
                  <a:ext cx="183207" cy="91284"/>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7218069" y="5839224"/>
                <a:ext cx="2695402" cy="677108"/>
              </a:xfrm>
              <a:prstGeom prst="rect">
                <a:avLst/>
              </a:prstGeom>
              <a:noFill/>
            </p:spPr>
            <p:txBody>
              <a:bodyPr wrap="square" rtlCol="0">
                <a:spAutoFit/>
              </a:bodyPr>
              <a:lstStyle/>
              <a:p>
                <a:r>
                  <a:rPr lang="ru-RU" sz="1400" dirty="0" smtClean="0">
                    <a:solidFill>
                      <a:schemeClr val="accent5">
                        <a:lumMod val="50000"/>
                      </a:schemeClr>
                    </a:solidFill>
                    <a:latin typeface="Arial" panose="020B0604020202020204" pitchFamily="34" charset="0"/>
                    <a:cs typeface="Arial" panose="020B0604020202020204" pitchFamily="34" charset="0"/>
                  </a:rPr>
                  <a:t>из них </a:t>
                </a:r>
              </a:p>
              <a:p>
                <a:r>
                  <a:rPr lang="ru-RU" sz="2400" b="1" dirty="0" smtClean="0">
                    <a:solidFill>
                      <a:schemeClr val="accent5">
                        <a:lumMod val="50000"/>
                      </a:schemeClr>
                    </a:solidFill>
                    <a:latin typeface="Arial" panose="020B0604020202020204" pitchFamily="34" charset="0"/>
                    <a:cs typeface="Arial" panose="020B0604020202020204" pitchFamily="34" charset="0"/>
                  </a:rPr>
                  <a:t>40%</a:t>
                </a:r>
                <a:r>
                  <a:rPr lang="ru-RU" sz="1400" b="1" dirty="0" smtClean="0">
                    <a:solidFill>
                      <a:schemeClr val="accent5">
                        <a:lumMod val="50000"/>
                      </a:schemeClr>
                    </a:solidFill>
                    <a:latin typeface="Arial" panose="020B0604020202020204" pitchFamily="34" charset="0"/>
                    <a:cs typeface="Arial" panose="020B0604020202020204" pitchFamily="34" charset="0"/>
                  </a:rPr>
                  <a:t> </a:t>
                </a:r>
                <a:r>
                  <a:rPr lang="ru-RU" sz="1400" dirty="0" smtClean="0">
                    <a:solidFill>
                      <a:schemeClr val="accent5">
                        <a:lumMod val="50000"/>
                      </a:schemeClr>
                    </a:solidFill>
                    <a:latin typeface="Arial" panose="020B0604020202020204" pitchFamily="34" charset="0"/>
                    <a:cs typeface="Arial" panose="020B0604020202020204" pitchFamily="34" charset="0"/>
                  </a:rPr>
                  <a:t>- многодетные семьи</a:t>
                </a:r>
                <a:endParaRPr lang="ru-RU" sz="1400" dirty="0">
                  <a:solidFill>
                    <a:schemeClr val="accent5">
                      <a:lumMod val="50000"/>
                    </a:schemeClr>
                  </a:solidFill>
                  <a:latin typeface="Arial" panose="020B0604020202020204" pitchFamily="34" charset="0"/>
                  <a:cs typeface="Arial" panose="020B0604020202020204" pitchFamily="34" charset="0"/>
                </a:endParaRPr>
              </a:p>
            </p:txBody>
          </p:sp>
          <p:cxnSp>
            <p:nvCxnSpPr>
              <p:cNvPr id="11" name="Прямая соединительная линия 10"/>
              <p:cNvCxnSpPr/>
              <p:nvPr/>
            </p:nvCxnSpPr>
            <p:spPr>
              <a:xfrm flipV="1">
                <a:off x="7090629" y="5833245"/>
                <a:ext cx="2547641" cy="10992"/>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4" name="Прямоугольник 3"/>
          <p:cNvSpPr/>
          <p:nvPr/>
        </p:nvSpPr>
        <p:spPr>
          <a:xfrm>
            <a:off x="4452201" y="315754"/>
            <a:ext cx="3881068" cy="369332"/>
          </a:xfrm>
          <a:prstGeom prst="rect">
            <a:avLst/>
          </a:prstGeom>
        </p:spPr>
        <p:txBody>
          <a:bodyPr wrap="square">
            <a:spAutoFit/>
          </a:bodyPr>
          <a:lstStyle/>
          <a:p>
            <a:r>
              <a:rPr lang="ru-RU" b="1" dirty="0" smtClean="0">
                <a:solidFill>
                  <a:schemeClr val="accent5">
                    <a:lumMod val="50000"/>
                  </a:schemeClr>
                </a:solidFill>
                <a:latin typeface="Arial" panose="020B0604020202020204" pitchFamily="34" charset="0"/>
                <a:cs typeface="Arial" pitchFamily="34" charset="0"/>
              </a:rPr>
              <a:t>СОЦИАЛЬНЫЙ КОНТРАКТ</a:t>
            </a:r>
            <a:endParaRPr lang="ru-RU" b="1" dirty="0">
              <a:solidFill>
                <a:schemeClr val="accent5">
                  <a:lumMod val="50000"/>
                </a:schemeClr>
              </a:solidFill>
              <a:latin typeface="Arial" panose="020B0604020202020204" pitchFamily="34" charset="0"/>
              <a:cs typeface="Arial" pitchFamily="34" charset="0"/>
            </a:endParaRPr>
          </a:p>
        </p:txBody>
      </p:sp>
      <p:sp>
        <p:nvSpPr>
          <p:cNvPr id="43" name="Прямоугольник 42"/>
          <p:cNvSpPr/>
          <p:nvPr/>
        </p:nvSpPr>
        <p:spPr>
          <a:xfrm>
            <a:off x="661286" y="5306339"/>
            <a:ext cx="1078549" cy="76844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b="1" dirty="0">
                <a:solidFill>
                  <a:schemeClr val="bg1"/>
                </a:solidFill>
                <a:latin typeface="Arial" panose="020B0604020202020204" pitchFamily="34" charset="0"/>
                <a:ea typeface="Calibri" panose="020F0502020204030204" pitchFamily="34" charset="0"/>
                <a:cs typeface="Arial" panose="020B0604020202020204" pitchFamily="34" charset="0"/>
              </a:rPr>
              <a:t>179,5 </a:t>
            </a:r>
            <a:r>
              <a:rPr lang="ru-RU" sz="1500" b="1" dirty="0" smtClean="0">
                <a:solidFill>
                  <a:schemeClr val="bg1"/>
                </a:solidFill>
                <a:latin typeface="Arial" panose="020B0604020202020204" pitchFamily="34" charset="0"/>
                <a:ea typeface="Calibri" panose="020F0502020204030204" pitchFamily="34" charset="0"/>
                <a:cs typeface="Arial" panose="020B0604020202020204" pitchFamily="34" charset="0"/>
              </a:rPr>
              <a:t>млн руб.</a:t>
            </a:r>
            <a:endParaRPr lang="ru-RU" sz="1500" dirty="0">
              <a:solidFill>
                <a:schemeClr val="bg1"/>
              </a:solidFill>
              <a:latin typeface="Arial" panose="020B0604020202020204" pitchFamily="34" charset="0"/>
              <a:cs typeface="Arial" panose="020B0604020202020204" pitchFamily="34" charset="0"/>
            </a:endParaRPr>
          </a:p>
        </p:txBody>
      </p:sp>
      <p:sp>
        <p:nvSpPr>
          <p:cNvPr id="44" name="Прямоугольник 43"/>
          <p:cNvSpPr/>
          <p:nvPr/>
        </p:nvSpPr>
        <p:spPr>
          <a:xfrm>
            <a:off x="1746808" y="5306339"/>
            <a:ext cx="4441084" cy="76844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5" name="TextBox 44"/>
          <p:cNvSpPr txBox="1"/>
          <p:nvPr/>
        </p:nvSpPr>
        <p:spPr>
          <a:xfrm>
            <a:off x="2554278" y="5417513"/>
            <a:ext cx="2281084" cy="553998"/>
          </a:xfrm>
          <a:prstGeom prst="rect">
            <a:avLst/>
          </a:prstGeom>
          <a:noFill/>
        </p:spPr>
        <p:txBody>
          <a:bodyPr wrap="square" rtlCol="0">
            <a:spAutoFit/>
          </a:bodyPr>
          <a:lstStyle/>
          <a:p>
            <a:pPr algn="ctr"/>
            <a:r>
              <a:rPr lang="ru-RU" sz="1500" b="1" dirty="0">
                <a:solidFill>
                  <a:schemeClr val="bg1"/>
                </a:solidFill>
                <a:latin typeface="Arial" panose="020B0604020202020204" pitchFamily="34" charset="0"/>
                <a:ea typeface="Calibri" panose="020F0502020204030204" pitchFamily="34" charset="0"/>
                <a:cs typeface="Arial" panose="020B0604020202020204" pitchFamily="34" charset="0"/>
              </a:rPr>
              <a:t>636,7 </a:t>
            </a:r>
            <a:endParaRPr lang="ru-RU" sz="1500" b="1" dirty="0" smtClean="0">
              <a:solidFill>
                <a:schemeClr val="bg1"/>
              </a:solidFill>
              <a:latin typeface="Arial" panose="020B0604020202020204" pitchFamily="34" charset="0"/>
              <a:ea typeface="Calibri" panose="020F0502020204030204" pitchFamily="34" charset="0"/>
              <a:cs typeface="Arial" panose="020B0604020202020204" pitchFamily="34" charset="0"/>
            </a:endParaRPr>
          </a:p>
          <a:p>
            <a:pPr algn="ctr"/>
            <a:r>
              <a:rPr lang="ru-RU" sz="1500" b="1" dirty="0">
                <a:solidFill>
                  <a:schemeClr val="bg1"/>
                </a:solidFill>
                <a:latin typeface="Arial" panose="020B0604020202020204" pitchFamily="34" charset="0"/>
                <a:ea typeface="Calibri" panose="020F0502020204030204" pitchFamily="34" charset="0"/>
                <a:cs typeface="Arial" panose="020B0604020202020204" pitchFamily="34" charset="0"/>
              </a:rPr>
              <a:t>м</a:t>
            </a:r>
            <a:r>
              <a:rPr lang="ru-RU" sz="1500" b="1" dirty="0" smtClean="0">
                <a:solidFill>
                  <a:schemeClr val="bg1"/>
                </a:solidFill>
                <a:latin typeface="Arial" panose="020B0604020202020204" pitchFamily="34" charset="0"/>
                <a:ea typeface="Calibri" panose="020F0502020204030204" pitchFamily="34" charset="0"/>
                <a:cs typeface="Arial" panose="020B0604020202020204" pitchFamily="34" charset="0"/>
              </a:rPr>
              <a:t>лн руб.</a:t>
            </a:r>
            <a:endParaRPr lang="ru-RU" sz="1500" b="1"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48" name="TextBox 47"/>
          <p:cNvSpPr txBox="1"/>
          <p:nvPr/>
        </p:nvSpPr>
        <p:spPr>
          <a:xfrm>
            <a:off x="408417" y="6484682"/>
            <a:ext cx="6516886" cy="369332"/>
          </a:xfrm>
          <a:prstGeom prst="rect">
            <a:avLst/>
          </a:prstGeom>
          <a:noFill/>
        </p:spPr>
        <p:txBody>
          <a:bodyPr wrap="square" rtlCol="0">
            <a:spAutoFit/>
          </a:bodyPr>
          <a:lstStyle/>
          <a:p>
            <a:r>
              <a:rPr lang="ru-RU" b="1" dirty="0" smtClean="0">
                <a:solidFill>
                  <a:schemeClr val="accent5">
                    <a:lumMod val="50000"/>
                  </a:schemeClr>
                </a:solidFill>
                <a:latin typeface="Arial" panose="020B0604020202020204" pitchFamily="34" charset="0"/>
                <a:cs typeface="Arial" panose="020B0604020202020204" pitchFamily="34" charset="0"/>
              </a:rPr>
              <a:t>Объем финансирования в 2021 году 816,2 млн рублей</a:t>
            </a:r>
            <a:endParaRPr lang="ru-RU" b="1" dirty="0">
              <a:solidFill>
                <a:schemeClr val="accent5">
                  <a:lumMod val="50000"/>
                </a:schemeClr>
              </a:solidFill>
              <a:latin typeface="Arial" panose="020B0604020202020204" pitchFamily="34" charset="0"/>
              <a:cs typeface="Arial" panose="020B0604020202020204" pitchFamily="34" charset="0"/>
            </a:endParaRPr>
          </a:p>
        </p:txBody>
      </p:sp>
      <p:grpSp>
        <p:nvGrpSpPr>
          <p:cNvPr id="2" name="Группа 1"/>
          <p:cNvGrpSpPr/>
          <p:nvPr/>
        </p:nvGrpSpPr>
        <p:grpSpPr>
          <a:xfrm>
            <a:off x="7599488" y="957465"/>
            <a:ext cx="4396546" cy="3097285"/>
            <a:chOff x="679527" y="925802"/>
            <a:chExt cx="3889099" cy="3097285"/>
          </a:xfrm>
        </p:grpSpPr>
        <p:sp>
          <p:nvSpPr>
            <p:cNvPr id="18" name="TextBox 17"/>
            <p:cNvSpPr txBox="1"/>
            <p:nvPr/>
          </p:nvSpPr>
          <p:spPr>
            <a:xfrm>
              <a:off x="679527" y="925802"/>
              <a:ext cx="3889099" cy="646331"/>
            </a:xfrm>
            <a:prstGeom prst="rect">
              <a:avLst/>
            </a:prstGeom>
            <a:noFill/>
          </p:spPr>
          <p:txBody>
            <a:bodyPr wrap="square" rtlCol="0">
              <a:spAutoFit/>
            </a:bodyPr>
            <a:lstStyle/>
            <a:p>
              <a:pPr algn="ctr"/>
              <a:r>
                <a:rPr lang="ru-RU" b="1" dirty="0" smtClean="0">
                  <a:solidFill>
                    <a:schemeClr val="accent5">
                      <a:lumMod val="50000"/>
                    </a:schemeClr>
                  </a:solidFill>
                  <a:latin typeface="Arial" panose="020B0604020202020204" pitchFamily="34" charset="0"/>
                  <a:cs typeface="Arial" panose="020B0604020202020204" pitchFamily="34" charset="0"/>
                </a:rPr>
                <a:t>Число получателей социального контракта  </a:t>
              </a:r>
            </a:p>
          </p:txBody>
        </p:sp>
        <p:graphicFrame>
          <p:nvGraphicFramePr>
            <p:cNvPr id="30" name="Диаграмма 29"/>
            <p:cNvGraphicFramePr/>
            <p:nvPr>
              <p:extLst>
                <p:ext uri="{D42A27DB-BD31-4B8C-83A1-F6EECF244321}">
                  <p14:modId xmlns:p14="http://schemas.microsoft.com/office/powerpoint/2010/main" val="1733304107"/>
                </p:ext>
              </p:extLst>
            </p:nvPr>
          </p:nvGraphicFramePr>
          <p:xfrm>
            <a:off x="778616" y="1609380"/>
            <a:ext cx="3263713" cy="2237273"/>
          </p:xfrm>
          <a:graphic>
            <a:graphicData uri="http://schemas.openxmlformats.org/drawingml/2006/chart">
              <c:chart xmlns:c="http://schemas.openxmlformats.org/drawingml/2006/chart" xmlns:r="http://schemas.openxmlformats.org/officeDocument/2006/relationships" r:id="rId3"/>
            </a:graphicData>
          </a:graphic>
        </p:graphicFrame>
        <p:sp>
          <p:nvSpPr>
            <p:cNvPr id="49" name="TextBox 48"/>
            <p:cNvSpPr txBox="1"/>
            <p:nvPr/>
          </p:nvSpPr>
          <p:spPr>
            <a:xfrm>
              <a:off x="1594603" y="3715310"/>
              <a:ext cx="1018946" cy="307777"/>
            </a:xfrm>
            <a:prstGeom prst="rect">
              <a:avLst/>
            </a:prstGeom>
            <a:noFill/>
          </p:spPr>
          <p:txBody>
            <a:bodyPr wrap="square" rtlCol="0">
              <a:spAutoFit/>
            </a:bodyPr>
            <a:lstStyle/>
            <a:p>
              <a:r>
                <a:rPr lang="ru-RU" sz="1400" dirty="0" smtClean="0">
                  <a:latin typeface="Arial" panose="020B0604020202020204" pitchFamily="34" charset="0"/>
                  <a:cs typeface="Arial" panose="020B0604020202020204" pitchFamily="34" charset="0"/>
                </a:rPr>
                <a:t>2020 год</a:t>
              </a:r>
              <a:endParaRPr lang="ru-RU" sz="1400" dirty="0">
                <a:latin typeface="Arial" panose="020B0604020202020204" pitchFamily="34" charset="0"/>
                <a:cs typeface="Arial" panose="020B0604020202020204" pitchFamily="34" charset="0"/>
              </a:endParaRPr>
            </a:p>
          </p:txBody>
        </p:sp>
        <p:sp>
          <p:nvSpPr>
            <p:cNvPr id="117" name="TextBox 116"/>
            <p:cNvSpPr txBox="1"/>
            <p:nvPr/>
          </p:nvSpPr>
          <p:spPr>
            <a:xfrm>
              <a:off x="2425576" y="3715310"/>
              <a:ext cx="1105535" cy="307777"/>
            </a:xfrm>
            <a:prstGeom prst="rect">
              <a:avLst/>
            </a:prstGeom>
            <a:noFill/>
          </p:spPr>
          <p:txBody>
            <a:bodyPr wrap="square" rtlCol="0">
              <a:spAutoFit/>
            </a:bodyPr>
            <a:lstStyle/>
            <a:p>
              <a:r>
                <a:rPr lang="ru-RU" sz="1400" dirty="0" smtClean="0">
                  <a:latin typeface="Arial" panose="020B0604020202020204" pitchFamily="34" charset="0"/>
                  <a:cs typeface="Arial" panose="020B0604020202020204" pitchFamily="34" charset="0"/>
                </a:rPr>
                <a:t>2021 год</a:t>
              </a:r>
              <a:endParaRPr lang="ru-RU" sz="1400" dirty="0">
                <a:latin typeface="Arial" panose="020B0604020202020204" pitchFamily="34" charset="0"/>
                <a:cs typeface="Arial" panose="020B0604020202020204" pitchFamily="34" charset="0"/>
              </a:endParaRPr>
            </a:p>
          </p:txBody>
        </p:sp>
      </p:grpSp>
      <p:sp>
        <p:nvSpPr>
          <p:cNvPr id="61" name="TextBox 60"/>
          <p:cNvSpPr txBox="1"/>
          <p:nvPr/>
        </p:nvSpPr>
        <p:spPr>
          <a:xfrm>
            <a:off x="0" y="-3918"/>
            <a:ext cx="12192000" cy="276999"/>
          </a:xfrm>
          <a:prstGeom prst="rect">
            <a:avLst/>
          </a:prstGeom>
          <a:solidFill>
            <a:srgbClr val="28659C"/>
          </a:solidFill>
        </p:spPr>
        <p:txBody>
          <a:bodyPr wrap="square" rtlCol="0">
            <a:spAutoFit/>
          </a:bodyPr>
          <a:lstStyle/>
          <a:p>
            <a:pPr algn="r"/>
            <a:r>
              <a:rPr lang="ru-RU" sz="1200" b="1" dirty="0" smtClean="0">
                <a:solidFill>
                  <a:schemeClr val="bg1"/>
                </a:solidFill>
                <a:latin typeface="Arial" panose="020B0604020202020204" pitchFamily="34" charset="0"/>
                <a:cs typeface="Arial" panose="020B0604020202020204" pitchFamily="34" charset="0"/>
              </a:rPr>
              <a:t>КОЛЛЕГИЯ МИНИСТЕРСТВА ТРУДА И СОЦИАЛЬНОГО РАЗВИТИЯ НОВОСИБИРСКОЙ ОБЛАСТИ</a:t>
            </a:r>
            <a:endParaRPr lang="ru-RU" sz="1200" b="1" dirty="0">
              <a:solidFill>
                <a:schemeClr val="bg1"/>
              </a:solidFill>
              <a:latin typeface="Arial" panose="020B0604020202020204" pitchFamily="34" charset="0"/>
              <a:cs typeface="Arial" panose="020B0604020202020204" pitchFamily="34" charset="0"/>
            </a:endParaRPr>
          </a:p>
        </p:txBody>
      </p:sp>
      <p:graphicFrame>
        <p:nvGraphicFramePr>
          <p:cNvPr id="20" name="Диаграмма 19"/>
          <p:cNvGraphicFramePr/>
          <p:nvPr>
            <p:extLst>
              <p:ext uri="{D42A27DB-BD31-4B8C-83A1-F6EECF244321}">
                <p14:modId xmlns:p14="http://schemas.microsoft.com/office/powerpoint/2010/main" val="2022375654"/>
              </p:ext>
            </p:extLst>
          </p:nvPr>
        </p:nvGraphicFramePr>
        <p:xfrm>
          <a:off x="165103" y="1099058"/>
          <a:ext cx="6837848" cy="3994574"/>
        </p:xfrm>
        <a:graphic>
          <a:graphicData uri="http://schemas.openxmlformats.org/drawingml/2006/chart">
            <c:chart xmlns:c="http://schemas.openxmlformats.org/drawingml/2006/chart" xmlns:r="http://schemas.openxmlformats.org/officeDocument/2006/relationships" r:id="rId4"/>
          </a:graphicData>
        </a:graphic>
      </p:graphicFrame>
      <p:sp>
        <p:nvSpPr>
          <p:cNvPr id="3" name="Прямоугольник 2"/>
          <p:cNvSpPr/>
          <p:nvPr/>
        </p:nvSpPr>
        <p:spPr>
          <a:xfrm>
            <a:off x="661286" y="6191206"/>
            <a:ext cx="126990" cy="11500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p:cNvSpPr txBox="1"/>
          <p:nvPr/>
        </p:nvSpPr>
        <p:spPr>
          <a:xfrm>
            <a:off x="788276" y="6118445"/>
            <a:ext cx="2795751" cy="276999"/>
          </a:xfrm>
          <a:prstGeom prst="rect">
            <a:avLst/>
          </a:prstGeom>
          <a:noFill/>
        </p:spPr>
        <p:txBody>
          <a:bodyPr wrap="square" rtlCol="0">
            <a:spAutoFit/>
          </a:bodyPr>
          <a:lstStyle/>
          <a:p>
            <a:r>
              <a:rPr lang="ru-RU" sz="1200" dirty="0" smtClean="0">
                <a:solidFill>
                  <a:schemeClr val="accent5">
                    <a:lumMod val="50000"/>
                  </a:schemeClr>
                </a:solidFill>
                <a:latin typeface="Arial" panose="020B0604020202020204" pitchFamily="34" charset="0"/>
                <a:cs typeface="Arial" panose="020B0604020202020204" pitchFamily="34" charset="0"/>
              </a:rPr>
              <a:t>Областной бюджет</a:t>
            </a:r>
            <a:endParaRPr lang="ru-RU" sz="1200" dirty="0">
              <a:solidFill>
                <a:schemeClr val="accent5">
                  <a:lumMod val="50000"/>
                </a:schemeClr>
              </a:solidFill>
              <a:latin typeface="Arial" panose="020B0604020202020204" pitchFamily="34" charset="0"/>
              <a:cs typeface="Arial" panose="020B0604020202020204" pitchFamily="34" charset="0"/>
            </a:endParaRPr>
          </a:p>
        </p:txBody>
      </p:sp>
      <p:sp>
        <p:nvSpPr>
          <p:cNvPr id="31" name="Прямоугольник 30"/>
          <p:cNvSpPr/>
          <p:nvPr/>
        </p:nvSpPr>
        <p:spPr>
          <a:xfrm>
            <a:off x="2643926" y="6191206"/>
            <a:ext cx="126990" cy="115001"/>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TextBox 31"/>
          <p:cNvSpPr txBox="1"/>
          <p:nvPr/>
        </p:nvSpPr>
        <p:spPr>
          <a:xfrm>
            <a:off x="2732821" y="6118445"/>
            <a:ext cx="2795751" cy="276999"/>
          </a:xfrm>
          <a:prstGeom prst="rect">
            <a:avLst/>
          </a:prstGeom>
          <a:noFill/>
        </p:spPr>
        <p:txBody>
          <a:bodyPr wrap="square" rtlCol="0">
            <a:spAutoFit/>
          </a:bodyPr>
          <a:lstStyle/>
          <a:p>
            <a:r>
              <a:rPr lang="ru-RU" sz="1200" dirty="0" smtClean="0">
                <a:solidFill>
                  <a:schemeClr val="accent5">
                    <a:lumMod val="50000"/>
                  </a:schemeClr>
                </a:solidFill>
                <a:latin typeface="Arial" panose="020B0604020202020204" pitchFamily="34" charset="0"/>
                <a:cs typeface="Arial" panose="020B0604020202020204" pitchFamily="34" charset="0"/>
              </a:rPr>
              <a:t>Федеральный бюджет</a:t>
            </a:r>
            <a:endParaRPr lang="ru-RU" sz="1200" dirty="0">
              <a:solidFill>
                <a:schemeClr val="accent5">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4269581"/>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808080"/>
    </a:dk1>
    <a:lt1>
      <a:srgbClr val="FFFFFF"/>
    </a:lt1>
    <a:dk2>
      <a:srgbClr val="808080"/>
    </a:dk2>
    <a:lt2>
      <a:srgbClr val="167EDC"/>
    </a:lt2>
    <a:accent1>
      <a:srgbClr val="2DC010"/>
    </a:accent1>
    <a:accent2>
      <a:srgbClr val="EE0077"/>
    </a:accent2>
    <a:accent3>
      <a:srgbClr val="FFFFFF"/>
    </a:accent3>
    <a:accent4>
      <a:srgbClr val="6C6C6C"/>
    </a:accent4>
    <a:accent5>
      <a:srgbClr val="ADDCAA"/>
    </a:accent5>
    <a:accent6>
      <a:srgbClr val="D8006B"/>
    </a:accent6>
    <a:hlink>
      <a:srgbClr val="FDA609"/>
    </a:hlink>
    <a:folHlink>
      <a:srgbClr val="808080"/>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4048</TotalTime>
  <Words>4238</Words>
  <Application>Microsoft Office PowerPoint</Application>
  <PresentationFormat>Широкоэкранный</PresentationFormat>
  <Paragraphs>575</Paragraphs>
  <Slides>40</Slides>
  <Notes>13</Notes>
  <HiddenSlides>0</HiddenSlides>
  <MMClips>0</MMClips>
  <ScaleCrop>false</ScaleCrop>
  <HeadingPairs>
    <vt:vector size="6" baseType="variant">
      <vt:variant>
        <vt:lpstr>Использованные шрифты</vt:lpstr>
      </vt:variant>
      <vt:variant>
        <vt:i4>16</vt:i4>
      </vt:variant>
      <vt:variant>
        <vt:lpstr>Тема</vt:lpstr>
      </vt:variant>
      <vt:variant>
        <vt:i4>1</vt:i4>
      </vt:variant>
      <vt:variant>
        <vt:lpstr>Заголовки слайдов</vt:lpstr>
      </vt:variant>
      <vt:variant>
        <vt:i4>40</vt:i4>
      </vt:variant>
    </vt:vector>
  </HeadingPairs>
  <TitlesOfParts>
    <vt:vector size="57" baseType="lpstr">
      <vt:lpstr>Arial Unicode MS</vt:lpstr>
      <vt:lpstr>맑은 고딕</vt:lpstr>
      <vt:lpstr>Microsoft JhengHei UI Light</vt:lpstr>
      <vt:lpstr>微软雅黑</vt:lpstr>
      <vt:lpstr>宋体</vt:lpstr>
      <vt:lpstr>Arial</vt:lpstr>
      <vt:lpstr>Arial Rounded MT Bold</vt:lpstr>
      <vt:lpstr>Calibri</vt:lpstr>
      <vt:lpstr>Calibri Light</vt:lpstr>
      <vt:lpstr>等线</vt:lpstr>
      <vt:lpstr>等线</vt:lpstr>
      <vt:lpstr>Gulim</vt:lpstr>
      <vt:lpstr>Noto Sans</vt:lpstr>
      <vt:lpstr>Times New Roman</vt:lpstr>
      <vt:lpstr>Trebuchet MS</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ФОРМИРОВАНИЕ БЕЗОПАСНОЙ СРЕДЫ ДЛЯ НЕСОВЕРШЕННОЛЕТНИХ</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Савченко Татьяна Александровна</dc:creator>
  <cp:lastModifiedBy>Москалева Екатерина Михайловна</cp:lastModifiedBy>
  <cp:revision>306</cp:revision>
  <cp:lastPrinted>2022-01-13T07:48:31Z</cp:lastPrinted>
  <dcterms:created xsi:type="dcterms:W3CDTF">2021-12-30T07:21:47Z</dcterms:created>
  <dcterms:modified xsi:type="dcterms:W3CDTF">2022-01-14T03:13:50Z</dcterms:modified>
</cp:coreProperties>
</file>