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7"/>
  </p:notesMasterIdLst>
  <p:sldIdLst>
    <p:sldId id="257" r:id="rId2"/>
    <p:sldId id="301" r:id="rId3"/>
    <p:sldId id="287" r:id="rId4"/>
    <p:sldId id="299" r:id="rId5"/>
    <p:sldId id="258" r:id="rId6"/>
    <p:sldId id="259" r:id="rId7"/>
    <p:sldId id="298" r:id="rId8"/>
    <p:sldId id="260" r:id="rId9"/>
    <p:sldId id="293" r:id="rId10"/>
    <p:sldId id="292" r:id="rId11"/>
    <p:sldId id="295" r:id="rId12"/>
    <p:sldId id="263" r:id="rId13"/>
    <p:sldId id="266" r:id="rId14"/>
    <p:sldId id="267" r:id="rId15"/>
    <p:sldId id="268" r:id="rId16"/>
    <p:sldId id="294" r:id="rId17"/>
    <p:sldId id="300" r:id="rId18"/>
    <p:sldId id="303" r:id="rId19"/>
    <p:sldId id="262" r:id="rId20"/>
    <p:sldId id="296" r:id="rId21"/>
    <p:sldId id="264" r:id="rId22"/>
    <p:sldId id="265" r:id="rId23"/>
    <p:sldId id="288" r:id="rId24"/>
    <p:sldId id="269" r:id="rId25"/>
    <p:sldId id="270" r:id="rId26"/>
    <p:sldId id="284" r:id="rId27"/>
    <p:sldId id="285" r:id="rId28"/>
    <p:sldId id="286" r:id="rId29"/>
    <p:sldId id="271" r:id="rId30"/>
    <p:sldId id="297" r:id="rId31"/>
    <p:sldId id="302" r:id="rId32"/>
    <p:sldId id="273" r:id="rId33"/>
    <p:sldId id="274" r:id="rId34"/>
    <p:sldId id="280" r:id="rId35"/>
    <p:sldId id="289" r:id="rId3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53.7</c:v>
                </c:pt>
                <c:pt idx="1">
                  <c:v>45.3</c:v>
                </c:pt>
                <c:pt idx="2">
                  <c:v>43.6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ru-RU" sz="2000" b="1" i="0" u="none" strike="noStrike" kern="1200" baseline="0" dirty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kern="1200" baseline="0" dirty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rPr>
              <a:t>РАЗВИТЫЕ СТРАНЫ</a:t>
            </a:r>
          </a:p>
        </c:rich>
      </c:tx>
      <c:layout>
        <c:manualLayout>
          <c:xMode val="edge"/>
          <c:yMode val="edge"/>
          <c:x val="0.14640131060119008"/>
          <c:y val="5.1245742810185839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41257893020993"/>
          <c:y val="0.19173635879538289"/>
          <c:w val="0.62623727607014845"/>
          <c:h val="0.570734251968509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Развитые страны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304800377371549"/>
                  <c:y val="0.1039036850311651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Лист1!$A$3:$A$3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431347806543183"/>
          <c:y val="0.23877147708225671"/>
          <c:w val="0.67846194211224042"/>
          <c:h val="0.61743230220796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РФ, Новосибирская область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85%-83%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Лист1!$A$3:$A$3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>
                  <c:v>0.83000000000000063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аффективные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</c:v>
                </c:pt>
                <c:pt idx="1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невротические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418</c:v>
                </c:pt>
                <c:pt idx="1">
                  <c:v>378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аутизм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44</c:v>
                </c:pt>
                <c:pt idx="1">
                  <c:v>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шизофрения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29</c:v>
                </c:pt>
                <c:pt idx="1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нарушение поведения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1355</c:v>
                </c:pt>
                <c:pt idx="1">
                  <c:v>2054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органические расстройства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1588</c:v>
                </c:pt>
                <c:pt idx="1">
                  <c:v>1291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тяжелые формы умственной отсталости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514</c:v>
                </c:pt>
                <c:pt idx="1">
                  <c:v>456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легкая умственная отсталость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1092</c:v>
                </c:pt>
                <c:pt idx="1">
                  <c:v>1049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237184"/>
        <c:axId val="196238720"/>
      </c:barChart>
      <c:catAx>
        <c:axId val="19623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238720"/>
        <c:crosses val="autoZero"/>
        <c:auto val="1"/>
        <c:lblAlgn val="ctr"/>
        <c:lblOffset val="100"/>
        <c:noMultiLvlLbl val="0"/>
      </c:catAx>
      <c:valAx>
        <c:axId val="19623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237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141693778115849E-2"/>
          <c:y val="3.111228382031626E-2"/>
          <c:w val="0.57961700649245596"/>
          <c:h val="0.515866414452974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Несовершеннолетние правонарушители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96000"/>
                    <a:satMod val="130000"/>
                    <a:lumMod val="114000"/>
                  </a:schemeClr>
                </a:gs>
                <a:gs pos="60000">
                  <a:schemeClr val="dk1">
                    <a:tint val="100000"/>
                    <a:satMod val="106000"/>
                    <a:lumMod val="110000"/>
                  </a:schemeClr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  <a:effectLst>
              <a:reflection blurRad="12700" stA="24000" endPos="28000" dist="50800" dir="5400000" sy="-100000" rotWithShape="0"/>
            </a:effectLst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69850" h="31750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Психически здоровые</c:v>
                </c:pt>
                <c:pt idx="1">
                  <c:v>Умственная отсталость</c:v>
                </c:pt>
                <c:pt idx="2">
                  <c:v>Расстройства психического развития</c:v>
                </c:pt>
                <c:pt idx="3">
                  <c:v>Психопатологические синдромы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24.7</c:v>
                </c:pt>
                <c:pt idx="1">
                  <c:v>10.7</c:v>
                </c:pt>
                <c:pt idx="2">
                  <c:v>10.7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Беспризорные (безнадзорные)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satMod val="130000"/>
                    <a:lumMod val="114000"/>
                  </a:schemeClr>
                </a:gs>
                <a:gs pos="60000">
                  <a:schemeClr val="accent6">
                    <a:tint val="100000"/>
                    <a:satMod val="106000"/>
                    <a:lumMod val="110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 w="12700" cap="flat" cmpd="sng" algn="ctr">
              <a:solidFill>
                <a:schemeClr val="accent6"/>
              </a:solidFill>
              <a:prstDash val="solid"/>
            </a:ln>
            <a:effectLst>
              <a:outerShdw blurRad="47625" dist="38100" dir="5400000" sy="98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>
              <a:bevelT w="25400" h="53975"/>
            </a:sp3d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Психически здоровые</c:v>
                </c:pt>
                <c:pt idx="1">
                  <c:v>Умственная отсталость</c:v>
                </c:pt>
                <c:pt idx="2">
                  <c:v>Расстройства психического развития</c:v>
                </c:pt>
                <c:pt idx="3">
                  <c:v>Психопатологические синдромы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20</c:v>
                </c:pt>
                <c:pt idx="2">
                  <c:v>15.7</c:v>
                </c:pt>
                <c:pt idx="3">
                  <c:v>56.5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426560"/>
        <c:axId val="197428352"/>
        <c:axId val="0"/>
      </c:bar3DChart>
      <c:catAx>
        <c:axId val="19742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7428352"/>
        <c:crosses val="autoZero"/>
        <c:auto val="1"/>
        <c:lblAlgn val="ctr"/>
        <c:lblOffset val="100"/>
        <c:noMultiLvlLbl val="0"/>
      </c:catAx>
      <c:valAx>
        <c:axId val="19742835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742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09773183096615"/>
          <c:y val="5.6612032423747786E-2"/>
          <c:w val="0.28090226816903385"/>
          <c:h val="0.5563511948964734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11D3E-283E-4B90-8D01-3ECB189A50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C58E112-3464-4235-81E7-6BBABE392F1A}">
      <dgm:prSet/>
      <dgm:spPr/>
      <dgm:t>
        <a:bodyPr/>
        <a:lstStyle/>
        <a:p>
          <a:pPr rtl="0"/>
          <a:r>
            <a:rPr lang="ru-RU" smtClean="0"/>
            <a:t>ВИДЫ АГРЕССИИ</a:t>
          </a:r>
          <a:endParaRPr lang="ru-RU"/>
        </a:p>
      </dgm:t>
    </dgm:pt>
    <dgm:pt modelId="{A9B14414-A5C4-4237-A6DA-848D20BF5FCB}" type="parTrans" cxnId="{6D05B584-6C71-4D6C-B0D9-E68D9C46A0CE}">
      <dgm:prSet/>
      <dgm:spPr/>
      <dgm:t>
        <a:bodyPr/>
        <a:lstStyle/>
        <a:p>
          <a:endParaRPr lang="ru-RU"/>
        </a:p>
      </dgm:t>
    </dgm:pt>
    <dgm:pt modelId="{444FD194-DBA2-43C8-AD85-D508B8AAC957}" type="sibTrans" cxnId="{6D05B584-6C71-4D6C-B0D9-E68D9C46A0CE}">
      <dgm:prSet/>
      <dgm:spPr/>
      <dgm:t>
        <a:bodyPr/>
        <a:lstStyle/>
        <a:p>
          <a:endParaRPr lang="ru-RU"/>
        </a:p>
      </dgm:t>
    </dgm:pt>
    <dgm:pt modelId="{451091E6-E2E8-460D-89F1-E7B5C6756708}" type="pres">
      <dgm:prSet presAssocID="{48411D3E-283E-4B90-8D01-3ECB189A50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E8DE7-1034-409E-99EE-159C6240CD91}" type="pres">
      <dgm:prSet presAssocID="{AC58E112-3464-4235-81E7-6BBABE392F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6C9AF-9D62-47BE-ACCA-BDB39B86921B}" type="presOf" srcId="{48411D3E-283E-4B90-8D01-3ECB189A503B}" destId="{451091E6-E2E8-460D-89F1-E7B5C6756708}" srcOrd="0" destOrd="0" presId="urn:microsoft.com/office/officeart/2005/8/layout/vList2"/>
    <dgm:cxn modelId="{6D05B584-6C71-4D6C-B0D9-E68D9C46A0CE}" srcId="{48411D3E-283E-4B90-8D01-3ECB189A503B}" destId="{AC58E112-3464-4235-81E7-6BBABE392F1A}" srcOrd="0" destOrd="0" parTransId="{A9B14414-A5C4-4237-A6DA-848D20BF5FCB}" sibTransId="{444FD194-DBA2-43C8-AD85-D508B8AAC957}"/>
    <dgm:cxn modelId="{F88CE95C-F5F9-4EDA-B101-A1FF2AF268E0}" type="presOf" srcId="{AC58E112-3464-4235-81E7-6BBABE392F1A}" destId="{B60E8DE7-1034-409E-99EE-159C6240CD91}" srcOrd="0" destOrd="0" presId="urn:microsoft.com/office/officeart/2005/8/layout/vList2"/>
    <dgm:cxn modelId="{627DE67D-8374-407B-A4E5-1D87D6B947EB}" type="presParOf" srcId="{451091E6-E2E8-460D-89F1-E7B5C6756708}" destId="{B60E8DE7-1034-409E-99EE-159C6240CD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A5FE2-5451-4F6B-A23E-22B1BEEA47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D67FB-9701-4594-94DA-322EB1CCE90A}">
      <dgm:prSet/>
      <dgm:spPr/>
      <dgm:t>
        <a:bodyPr/>
        <a:lstStyle/>
        <a:p>
          <a:pPr rtl="0"/>
          <a:r>
            <a:rPr lang="ru-RU" dirty="0" smtClean="0"/>
            <a:t>Физическая агрессия – использование физической силы против другого лица, нанесение человеку телесных повреждений или порча его имущества. </a:t>
          </a:r>
          <a:endParaRPr lang="ru-RU" dirty="0"/>
        </a:p>
      </dgm:t>
    </dgm:pt>
    <dgm:pt modelId="{738102C3-7F9D-4D0E-85EE-834334DF6457}" type="parTrans" cxnId="{9E0D1A4D-8A8D-476B-B3A3-BF8DA969D037}">
      <dgm:prSet/>
      <dgm:spPr/>
      <dgm:t>
        <a:bodyPr/>
        <a:lstStyle/>
        <a:p>
          <a:endParaRPr lang="ru-RU"/>
        </a:p>
      </dgm:t>
    </dgm:pt>
    <dgm:pt modelId="{F6E4E40D-D087-4979-9E3D-0A98B6D84615}" type="sibTrans" cxnId="{9E0D1A4D-8A8D-476B-B3A3-BF8DA969D037}">
      <dgm:prSet/>
      <dgm:spPr/>
      <dgm:t>
        <a:bodyPr/>
        <a:lstStyle/>
        <a:p>
          <a:endParaRPr lang="ru-RU"/>
        </a:p>
      </dgm:t>
    </dgm:pt>
    <dgm:pt modelId="{4DA35520-F586-42C6-8ED5-F8F15560071D}">
      <dgm:prSet/>
      <dgm:spPr/>
      <dgm:t>
        <a:bodyPr/>
        <a:lstStyle/>
        <a:p>
          <a:pPr rtl="0"/>
          <a:r>
            <a:rPr lang="ru-RU" dirty="0" smtClean="0"/>
            <a:t>Косвенная агрессия – это плетение интриг, распускание сплетен за спиной человека. </a:t>
          </a:r>
          <a:endParaRPr lang="ru-RU" dirty="0"/>
        </a:p>
      </dgm:t>
    </dgm:pt>
    <dgm:pt modelId="{88530850-0163-4648-8BD1-9BFCBAC6BC23}" type="parTrans" cxnId="{9D307A84-BADC-4F9A-A62D-4A421B4402B5}">
      <dgm:prSet/>
      <dgm:spPr/>
      <dgm:t>
        <a:bodyPr/>
        <a:lstStyle/>
        <a:p>
          <a:endParaRPr lang="ru-RU"/>
        </a:p>
      </dgm:t>
    </dgm:pt>
    <dgm:pt modelId="{236242C1-42C0-4296-9882-D774B468A3C2}" type="sibTrans" cxnId="{9D307A84-BADC-4F9A-A62D-4A421B4402B5}">
      <dgm:prSet/>
      <dgm:spPr/>
      <dgm:t>
        <a:bodyPr/>
        <a:lstStyle/>
        <a:p>
          <a:endParaRPr lang="ru-RU"/>
        </a:p>
      </dgm:t>
    </dgm:pt>
    <dgm:pt modelId="{61C22A25-C943-4659-B1F4-FCC35BA08712}">
      <dgm:prSet/>
      <dgm:spPr/>
      <dgm:t>
        <a:bodyPr/>
        <a:lstStyle/>
        <a:p>
          <a:pPr rtl="0"/>
          <a:r>
            <a:rPr lang="ru-RU" dirty="0" smtClean="0"/>
            <a:t>Вербальная агрессия – выражение негативных чувств к человеку в словесных ответах, формальных (крик, визг, рычание), содержательных(проклятия, угрозы, оскорбления). </a:t>
          </a:r>
          <a:endParaRPr lang="ru-RU" dirty="0"/>
        </a:p>
      </dgm:t>
    </dgm:pt>
    <dgm:pt modelId="{33DD131C-F93E-4D03-AF22-A70DE3BD70CB}" type="parTrans" cxnId="{870CFEED-3946-4CA4-A785-EE435BF84E85}">
      <dgm:prSet/>
      <dgm:spPr/>
      <dgm:t>
        <a:bodyPr/>
        <a:lstStyle/>
        <a:p>
          <a:endParaRPr lang="ru-RU"/>
        </a:p>
      </dgm:t>
    </dgm:pt>
    <dgm:pt modelId="{5305035C-3421-49A3-B3F6-F315A31E50EB}" type="sibTrans" cxnId="{870CFEED-3946-4CA4-A785-EE435BF84E85}">
      <dgm:prSet/>
      <dgm:spPr/>
      <dgm:t>
        <a:bodyPr/>
        <a:lstStyle/>
        <a:p>
          <a:endParaRPr lang="ru-RU"/>
        </a:p>
      </dgm:t>
    </dgm:pt>
    <dgm:pt modelId="{504AA012-B927-4569-953C-3A7BFA80742C}">
      <dgm:prSet/>
      <dgm:spPr/>
      <dgm:t>
        <a:bodyPr/>
        <a:lstStyle/>
        <a:p>
          <a:pPr rtl="0"/>
          <a:r>
            <a:rPr lang="ru-RU" dirty="0" smtClean="0"/>
            <a:t>Негативизм – оппозиционная манера в поведении против установившихся обычаев и законов, от пассивного сопротивления до активной борьбы. </a:t>
          </a:r>
          <a:endParaRPr lang="ru-RU" dirty="0"/>
        </a:p>
      </dgm:t>
    </dgm:pt>
    <dgm:pt modelId="{0983A8D7-8133-420A-BC24-268812202F7E}" type="parTrans" cxnId="{C141EEDF-634D-4D99-94B1-9F9A26FEEDEA}">
      <dgm:prSet/>
      <dgm:spPr/>
      <dgm:t>
        <a:bodyPr/>
        <a:lstStyle/>
        <a:p>
          <a:endParaRPr lang="ru-RU"/>
        </a:p>
      </dgm:t>
    </dgm:pt>
    <dgm:pt modelId="{47634541-EF35-472B-97ED-159B44E304EC}" type="sibTrans" cxnId="{C141EEDF-634D-4D99-94B1-9F9A26FEEDEA}">
      <dgm:prSet/>
      <dgm:spPr/>
      <dgm:t>
        <a:bodyPr/>
        <a:lstStyle/>
        <a:p>
          <a:endParaRPr lang="ru-RU"/>
        </a:p>
      </dgm:t>
    </dgm:pt>
    <dgm:pt modelId="{7C817A1E-B892-451D-9C85-6707630C9802}">
      <dgm:prSet/>
      <dgm:spPr/>
      <dgm:t>
        <a:bodyPr/>
        <a:lstStyle/>
        <a:p>
          <a:pPr rtl="0"/>
          <a:r>
            <a:rPr lang="ru-RU" dirty="0" smtClean="0"/>
            <a:t>Раздражение – готовность к проявлению негативных чувств при малейшем возбуждении (вспыльчивость, грубость). </a:t>
          </a:r>
          <a:endParaRPr lang="ru-RU" dirty="0"/>
        </a:p>
      </dgm:t>
    </dgm:pt>
    <dgm:pt modelId="{A1CDBA50-3F23-4932-8616-17E658F368D7}" type="parTrans" cxnId="{DF302F0A-BD14-457C-92B9-7FC3E289293F}">
      <dgm:prSet/>
      <dgm:spPr/>
      <dgm:t>
        <a:bodyPr/>
        <a:lstStyle/>
        <a:p>
          <a:endParaRPr lang="ru-RU"/>
        </a:p>
      </dgm:t>
    </dgm:pt>
    <dgm:pt modelId="{E2E445E4-B540-411F-8E00-4CCFEEF96DEB}" type="sibTrans" cxnId="{DF302F0A-BD14-457C-92B9-7FC3E289293F}">
      <dgm:prSet/>
      <dgm:spPr/>
      <dgm:t>
        <a:bodyPr/>
        <a:lstStyle/>
        <a:p>
          <a:endParaRPr lang="ru-RU"/>
        </a:p>
      </dgm:t>
    </dgm:pt>
    <dgm:pt modelId="{DBCCB9BC-43AF-412F-8596-744C7D1A6937}">
      <dgm:prSet/>
      <dgm:spPr/>
      <dgm:t>
        <a:bodyPr/>
        <a:lstStyle/>
        <a:p>
          <a:pPr rtl="0"/>
          <a:r>
            <a:rPr lang="ru-RU" dirty="0" smtClean="0"/>
            <a:t>Обида – зависть и ненависть к окружающим за действительные и вымышленные действия. </a:t>
          </a:r>
          <a:endParaRPr lang="ru-RU" dirty="0"/>
        </a:p>
      </dgm:t>
    </dgm:pt>
    <dgm:pt modelId="{CBD28A8E-0CCF-4C51-8F9A-03226A286A4F}" type="parTrans" cxnId="{ACE39E3D-0647-4D65-88B2-1FFA28952BA7}">
      <dgm:prSet/>
      <dgm:spPr/>
      <dgm:t>
        <a:bodyPr/>
        <a:lstStyle/>
        <a:p>
          <a:endParaRPr lang="ru-RU"/>
        </a:p>
      </dgm:t>
    </dgm:pt>
    <dgm:pt modelId="{7434DF37-A5C4-49F4-8E62-61BE4773033D}" type="sibTrans" cxnId="{ACE39E3D-0647-4D65-88B2-1FFA28952BA7}">
      <dgm:prSet/>
      <dgm:spPr/>
      <dgm:t>
        <a:bodyPr/>
        <a:lstStyle/>
        <a:p>
          <a:endParaRPr lang="ru-RU"/>
        </a:p>
      </dgm:t>
    </dgm:pt>
    <dgm:pt modelId="{21555843-0C32-4BD6-A0B4-EEBC8AB4048D}">
      <dgm:prSet/>
      <dgm:spPr/>
      <dgm:t>
        <a:bodyPr/>
        <a:lstStyle/>
        <a:p>
          <a:pPr rtl="0"/>
          <a:r>
            <a:rPr lang="ru-RU" dirty="0" smtClean="0"/>
            <a:t>Подозрительность – недоверие и осторожность по отношению к людям, убеждение в том, что другие люди планируют и приносят вред. </a:t>
          </a:r>
          <a:endParaRPr lang="ru-RU" dirty="0"/>
        </a:p>
      </dgm:t>
    </dgm:pt>
    <dgm:pt modelId="{CDBE8CA9-6075-4DD4-952F-FB83D48FEEFF}" type="parTrans" cxnId="{F4EF993D-C521-415D-93A7-EF32B247E484}">
      <dgm:prSet/>
      <dgm:spPr/>
      <dgm:t>
        <a:bodyPr/>
        <a:lstStyle/>
        <a:p>
          <a:endParaRPr lang="ru-RU"/>
        </a:p>
      </dgm:t>
    </dgm:pt>
    <dgm:pt modelId="{A3941812-0B63-4DD0-B5A3-B92E29724AA3}" type="sibTrans" cxnId="{F4EF993D-C521-415D-93A7-EF32B247E484}">
      <dgm:prSet/>
      <dgm:spPr/>
      <dgm:t>
        <a:bodyPr/>
        <a:lstStyle/>
        <a:p>
          <a:endParaRPr lang="ru-RU"/>
        </a:p>
      </dgm:t>
    </dgm:pt>
    <dgm:pt modelId="{23728644-E328-4E37-AB6F-AC8966242C4E}">
      <dgm:prSet/>
      <dgm:spPr/>
      <dgm:t>
        <a:bodyPr/>
        <a:lstStyle/>
        <a:p>
          <a:pPr rtl="0"/>
          <a:r>
            <a:rPr lang="ru-RU" dirty="0" smtClean="0"/>
            <a:t>Чувство вины – замаскированная агрессия, выражает возможное убеждение в том, что субъект является плохим человеком, что поступает плохо, зло, ощущаемые им угрызения совести. </a:t>
          </a:r>
          <a:endParaRPr lang="ru-RU" dirty="0"/>
        </a:p>
      </dgm:t>
    </dgm:pt>
    <dgm:pt modelId="{39B80693-0538-44C2-9147-094E551A55D9}" type="parTrans" cxnId="{668813DD-CE8F-40AB-AF20-2CD83B4191E4}">
      <dgm:prSet/>
      <dgm:spPr/>
      <dgm:t>
        <a:bodyPr/>
        <a:lstStyle/>
        <a:p>
          <a:endParaRPr lang="ru-RU"/>
        </a:p>
      </dgm:t>
    </dgm:pt>
    <dgm:pt modelId="{F0967756-A499-457E-BA8D-70E3351311BC}" type="sibTrans" cxnId="{668813DD-CE8F-40AB-AF20-2CD83B4191E4}">
      <dgm:prSet/>
      <dgm:spPr/>
      <dgm:t>
        <a:bodyPr/>
        <a:lstStyle/>
        <a:p>
          <a:endParaRPr lang="ru-RU"/>
        </a:p>
      </dgm:t>
    </dgm:pt>
    <dgm:pt modelId="{6A8CA218-621B-4675-935A-530056086866}" type="pres">
      <dgm:prSet presAssocID="{49DA5FE2-5451-4F6B-A23E-22B1BEEA47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3F9ED8-C36D-4472-B06B-2233C57A5449}" type="pres">
      <dgm:prSet presAssocID="{755D67FB-9701-4594-94DA-322EB1CCE90A}" presName="linNode" presStyleCnt="0"/>
      <dgm:spPr/>
    </dgm:pt>
    <dgm:pt modelId="{07E1FDE7-9D99-4CA0-8BBD-1CEEC38B19D2}" type="pres">
      <dgm:prSet presAssocID="{755D67FB-9701-4594-94DA-322EB1CCE90A}" presName="parentText" presStyleLbl="node1" presStyleIdx="0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A057D-C11B-451A-A833-0EA9135E16D6}" type="pres">
      <dgm:prSet presAssocID="{F6E4E40D-D087-4979-9E3D-0A98B6D84615}" presName="sp" presStyleCnt="0"/>
      <dgm:spPr/>
    </dgm:pt>
    <dgm:pt modelId="{C6754F20-6C2D-4752-A48D-24F03A8DE508}" type="pres">
      <dgm:prSet presAssocID="{4DA35520-F586-42C6-8ED5-F8F15560071D}" presName="linNode" presStyleCnt="0"/>
      <dgm:spPr/>
    </dgm:pt>
    <dgm:pt modelId="{EF251A1A-4197-4295-8564-2D82B03352D4}" type="pres">
      <dgm:prSet presAssocID="{4DA35520-F586-42C6-8ED5-F8F15560071D}" presName="parentText" presStyleLbl="node1" presStyleIdx="1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CDE97-4C3A-457F-BF25-0BF6F5A1C24A}" type="pres">
      <dgm:prSet presAssocID="{236242C1-42C0-4296-9882-D774B468A3C2}" presName="sp" presStyleCnt="0"/>
      <dgm:spPr/>
    </dgm:pt>
    <dgm:pt modelId="{330E7CFC-1887-4E16-A624-444150F0BCFE}" type="pres">
      <dgm:prSet presAssocID="{61C22A25-C943-4659-B1F4-FCC35BA08712}" presName="linNode" presStyleCnt="0"/>
      <dgm:spPr/>
    </dgm:pt>
    <dgm:pt modelId="{227B5932-28D5-45E9-9200-17515CD28440}" type="pres">
      <dgm:prSet presAssocID="{61C22A25-C943-4659-B1F4-FCC35BA08712}" presName="parentText" presStyleLbl="node1" presStyleIdx="2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12FDC-A233-44DB-AF4B-A7CA6834FA21}" type="pres">
      <dgm:prSet presAssocID="{5305035C-3421-49A3-B3F6-F315A31E50EB}" presName="sp" presStyleCnt="0"/>
      <dgm:spPr/>
    </dgm:pt>
    <dgm:pt modelId="{7BE45B06-4FDF-44F5-BA85-561CEEC509CA}" type="pres">
      <dgm:prSet presAssocID="{504AA012-B927-4569-953C-3A7BFA80742C}" presName="linNode" presStyleCnt="0"/>
      <dgm:spPr/>
    </dgm:pt>
    <dgm:pt modelId="{479BC3EE-D01D-4F55-B6B0-9C9F44573107}" type="pres">
      <dgm:prSet presAssocID="{504AA012-B927-4569-953C-3A7BFA80742C}" presName="parentText" presStyleLbl="node1" presStyleIdx="3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EAA14-59B3-44A0-9E7F-8250BC762218}" type="pres">
      <dgm:prSet presAssocID="{47634541-EF35-472B-97ED-159B44E304EC}" presName="sp" presStyleCnt="0"/>
      <dgm:spPr/>
    </dgm:pt>
    <dgm:pt modelId="{418B7A57-54E6-416C-8B64-24A4B9F18E24}" type="pres">
      <dgm:prSet presAssocID="{7C817A1E-B892-451D-9C85-6707630C9802}" presName="linNode" presStyleCnt="0"/>
      <dgm:spPr/>
    </dgm:pt>
    <dgm:pt modelId="{1DBCA961-1F0E-4AB7-B002-2AE8C2E3573A}" type="pres">
      <dgm:prSet presAssocID="{7C817A1E-B892-451D-9C85-6707630C9802}" presName="parentText" presStyleLbl="node1" presStyleIdx="4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3CE18-27A4-4F04-81AD-30753D114283}" type="pres">
      <dgm:prSet presAssocID="{E2E445E4-B540-411F-8E00-4CCFEEF96DEB}" presName="sp" presStyleCnt="0"/>
      <dgm:spPr/>
    </dgm:pt>
    <dgm:pt modelId="{6CF8927C-8BB0-463A-A238-35CE5A472977}" type="pres">
      <dgm:prSet presAssocID="{DBCCB9BC-43AF-412F-8596-744C7D1A6937}" presName="linNode" presStyleCnt="0"/>
      <dgm:spPr/>
    </dgm:pt>
    <dgm:pt modelId="{13B1F839-2068-44E5-923B-C499D9561E2B}" type="pres">
      <dgm:prSet presAssocID="{DBCCB9BC-43AF-412F-8596-744C7D1A6937}" presName="parentText" presStyleLbl="node1" presStyleIdx="5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1BE8-CC7F-4D35-8451-6679D270AF3E}" type="pres">
      <dgm:prSet presAssocID="{7434DF37-A5C4-49F4-8E62-61BE4773033D}" presName="sp" presStyleCnt="0"/>
      <dgm:spPr/>
    </dgm:pt>
    <dgm:pt modelId="{F90B35AC-01C1-41C6-8EDA-433461201889}" type="pres">
      <dgm:prSet presAssocID="{21555843-0C32-4BD6-A0B4-EEBC8AB4048D}" presName="linNode" presStyleCnt="0"/>
      <dgm:spPr/>
    </dgm:pt>
    <dgm:pt modelId="{488EBC4C-6191-4E4A-AFA2-305000892E69}" type="pres">
      <dgm:prSet presAssocID="{21555843-0C32-4BD6-A0B4-EEBC8AB4048D}" presName="parentText" presStyleLbl="node1" presStyleIdx="6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2BCBA-2238-46FF-9EA6-6A831C74F8C0}" type="pres">
      <dgm:prSet presAssocID="{A3941812-0B63-4DD0-B5A3-B92E29724AA3}" presName="sp" presStyleCnt="0"/>
      <dgm:spPr/>
    </dgm:pt>
    <dgm:pt modelId="{51419C58-742E-464A-A352-FCEB8B48BB70}" type="pres">
      <dgm:prSet presAssocID="{23728644-E328-4E37-AB6F-AC8966242C4E}" presName="linNode" presStyleCnt="0"/>
      <dgm:spPr/>
    </dgm:pt>
    <dgm:pt modelId="{4E4744FC-BD25-4B74-8C39-D3642305DDCE}" type="pres">
      <dgm:prSet presAssocID="{23728644-E328-4E37-AB6F-AC8966242C4E}" presName="parentText" presStyleLbl="node1" presStyleIdx="7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EB0CC5-340B-4619-9BC9-1436D04174D3}" type="presOf" srcId="{21555843-0C32-4BD6-A0B4-EEBC8AB4048D}" destId="{488EBC4C-6191-4E4A-AFA2-305000892E69}" srcOrd="0" destOrd="0" presId="urn:microsoft.com/office/officeart/2005/8/layout/vList5"/>
    <dgm:cxn modelId="{DF302F0A-BD14-457C-92B9-7FC3E289293F}" srcId="{49DA5FE2-5451-4F6B-A23E-22B1BEEA4784}" destId="{7C817A1E-B892-451D-9C85-6707630C9802}" srcOrd="4" destOrd="0" parTransId="{A1CDBA50-3F23-4932-8616-17E658F368D7}" sibTransId="{E2E445E4-B540-411F-8E00-4CCFEEF96DEB}"/>
    <dgm:cxn modelId="{F4EF993D-C521-415D-93A7-EF32B247E484}" srcId="{49DA5FE2-5451-4F6B-A23E-22B1BEEA4784}" destId="{21555843-0C32-4BD6-A0B4-EEBC8AB4048D}" srcOrd="6" destOrd="0" parTransId="{CDBE8CA9-6075-4DD4-952F-FB83D48FEEFF}" sibTransId="{A3941812-0B63-4DD0-B5A3-B92E29724AA3}"/>
    <dgm:cxn modelId="{ACE39E3D-0647-4D65-88B2-1FFA28952BA7}" srcId="{49DA5FE2-5451-4F6B-A23E-22B1BEEA4784}" destId="{DBCCB9BC-43AF-412F-8596-744C7D1A6937}" srcOrd="5" destOrd="0" parTransId="{CBD28A8E-0CCF-4C51-8F9A-03226A286A4F}" sibTransId="{7434DF37-A5C4-49F4-8E62-61BE4773033D}"/>
    <dgm:cxn modelId="{07752DCB-6F86-4195-9EF4-23F6B274F342}" type="presOf" srcId="{7C817A1E-B892-451D-9C85-6707630C9802}" destId="{1DBCA961-1F0E-4AB7-B002-2AE8C2E3573A}" srcOrd="0" destOrd="0" presId="urn:microsoft.com/office/officeart/2005/8/layout/vList5"/>
    <dgm:cxn modelId="{86DD87A8-3A55-4013-925E-BDD69F1DA3D6}" type="presOf" srcId="{504AA012-B927-4569-953C-3A7BFA80742C}" destId="{479BC3EE-D01D-4F55-B6B0-9C9F44573107}" srcOrd="0" destOrd="0" presId="urn:microsoft.com/office/officeart/2005/8/layout/vList5"/>
    <dgm:cxn modelId="{C141EEDF-634D-4D99-94B1-9F9A26FEEDEA}" srcId="{49DA5FE2-5451-4F6B-A23E-22B1BEEA4784}" destId="{504AA012-B927-4569-953C-3A7BFA80742C}" srcOrd="3" destOrd="0" parTransId="{0983A8D7-8133-420A-BC24-268812202F7E}" sibTransId="{47634541-EF35-472B-97ED-159B44E304EC}"/>
    <dgm:cxn modelId="{F75312BE-B36C-406F-8E40-DA0422C8982B}" type="presOf" srcId="{4DA35520-F586-42C6-8ED5-F8F15560071D}" destId="{EF251A1A-4197-4295-8564-2D82B03352D4}" srcOrd="0" destOrd="0" presId="urn:microsoft.com/office/officeart/2005/8/layout/vList5"/>
    <dgm:cxn modelId="{9E0D1A4D-8A8D-476B-B3A3-BF8DA969D037}" srcId="{49DA5FE2-5451-4F6B-A23E-22B1BEEA4784}" destId="{755D67FB-9701-4594-94DA-322EB1CCE90A}" srcOrd="0" destOrd="0" parTransId="{738102C3-7F9D-4D0E-85EE-834334DF6457}" sibTransId="{F6E4E40D-D087-4979-9E3D-0A98B6D84615}"/>
    <dgm:cxn modelId="{86B671C8-1A6F-4FFC-8C02-21896C9734FA}" type="presOf" srcId="{DBCCB9BC-43AF-412F-8596-744C7D1A6937}" destId="{13B1F839-2068-44E5-923B-C499D9561E2B}" srcOrd="0" destOrd="0" presId="urn:microsoft.com/office/officeart/2005/8/layout/vList5"/>
    <dgm:cxn modelId="{1A72FAB7-428F-4F51-A8F1-360C41A3B822}" type="presOf" srcId="{755D67FB-9701-4594-94DA-322EB1CCE90A}" destId="{07E1FDE7-9D99-4CA0-8BBD-1CEEC38B19D2}" srcOrd="0" destOrd="0" presId="urn:microsoft.com/office/officeart/2005/8/layout/vList5"/>
    <dgm:cxn modelId="{A57C00F5-8B8A-4CE8-9E0D-C064C39A7344}" type="presOf" srcId="{49DA5FE2-5451-4F6B-A23E-22B1BEEA4784}" destId="{6A8CA218-621B-4675-935A-530056086866}" srcOrd="0" destOrd="0" presId="urn:microsoft.com/office/officeart/2005/8/layout/vList5"/>
    <dgm:cxn modelId="{9D307A84-BADC-4F9A-A62D-4A421B4402B5}" srcId="{49DA5FE2-5451-4F6B-A23E-22B1BEEA4784}" destId="{4DA35520-F586-42C6-8ED5-F8F15560071D}" srcOrd="1" destOrd="0" parTransId="{88530850-0163-4648-8BD1-9BFCBAC6BC23}" sibTransId="{236242C1-42C0-4296-9882-D774B468A3C2}"/>
    <dgm:cxn modelId="{870CFEED-3946-4CA4-A785-EE435BF84E85}" srcId="{49DA5FE2-5451-4F6B-A23E-22B1BEEA4784}" destId="{61C22A25-C943-4659-B1F4-FCC35BA08712}" srcOrd="2" destOrd="0" parTransId="{33DD131C-F93E-4D03-AF22-A70DE3BD70CB}" sibTransId="{5305035C-3421-49A3-B3F6-F315A31E50EB}"/>
    <dgm:cxn modelId="{00D936B2-10B3-4F42-B16A-3FF928490564}" type="presOf" srcId="{23728644-E328-4E37-AB6F-AC8966242C4E}" destId="{4E4744FC-BD25-4B74-8C39-D3642305DDCE}" srcOrd="0" destOrd="0" presId="urn:microsoft.com/office/officeart/2005/8/layout/vList5"/>
    <dgm:cxn modelId="{1EE4AB8B-1B49-4DC3-8386-A422FE17350D}" type="presOf" srcId="{61C22A25-C943-4659-B1F4-FCC35BA08712}" destId="{227B5932-28D5-45E9-9200-17515CD28440}" srcOrd="0" destOrd="0" presId="urn:microsoft.com/office/officeart/2005/8/layout/vList5"/>
    <dgm:cxn modelId="{668813DD-CE8F-40AB-AF20-2CD83B4191E4}" srcId="{49DA5FE2-5451-4F6B-A23E-22B1BEEA4784}" destId="{23728644-E328-4E37-AB6F-AC8966242C4E}" srcOrd="7" destOrd="0" parTransId="{39B80693-0538-44C2-9147-094E551A55D9}" sibTransId="{F0967756-A499-457E-BA8D-70E3351311BC}"/>
    <dgm:cxn modelId="{71A9340D-1947-43ED-A303-F728ADF80DB2}" type="presParOf" srcId="{6A8CA218-621B-4675-935A-530056086866}" destId="{623F9ED8-C36D-4472-B06B-2233C57A5449}" srcOrd="0" destOrd="0" presId="urn:microsoft.com/office/officeart/2005/8/layout/vList5"/>
    <dgm:cxn modelId="{CC0F46B4-5FAD-4BB5-9A07-171435031F27}" type="presParOf" srcId="{623F9ED8-C36D-4472-B06B-2233C57A5449}" destId="{07E1FDE7-9D99-4CA0-8BBD-1CEEC38B19D2}" srcOrd="0" destOrd="0" presId="urn:microsoft.com/office/officeart/2005/8/layout/vList5"/>
    <dgm:cxn modelId="{2ABB29D3-96F7-49C1-91B9-89DE946417C6}" type="presParOf" srcId="{6A8CA218-621B-4675-935A-530056086866}" destId="{5EEA057D-C11B-451A-A833-0EA9135E16D6}" srcOrd="1" destOrd="0" presId="urn:microsoft.com/office/officeart/2005/8/layout/vList5"/>
    <dgm:cxn modelId="{6B658E95-BF62-4DC4-8BF0-D26455AF4675}" type="presParOf" srcId="{6A8CA218-621B-4675-935A-530056086866}" destId="{C6754F20-6C2D-4752-A48D-24F03A8DE508}" srcOrd="2" destOrd="0" presId="urn:microsoft.com/office/officeart/2005/8/layout/vList5"/>
    <dgm:cxn modelId="{E7769EB5-CB41-4E8D-B165-ABA545FAA854}" type="presParOf" srcId="{C6754F20-6C2D-4752-A48D-24F03A8DE508}" destId="{EF251A1A-4197-4295-8564-2D82B03352D4}" srcOrd="0" destOrd="0" presId="urn:microsoft.com/office/officeart/2005/8/layout/vList5"/>
    <dgm:cxn modelId="{A2CF34A0-DECC-4A3E-8E5A-35D228CB5B81}" type="presParOf" srcId="{6A8CA218-621B-4675-935A-530056086866}" destId="{66ACDE97-4C3A-457F-BF25-0BF6F5A1C24A}" srcOrd="3" destOrd="0" presId="urn:microsoft.com/office/officeart/2005/8/layout/vList5"/>
    <dgm:cxn modelId="{BF5D1950-9869-477F-8E6D-98FA8BA4CA34}" type="presParOf" srcId="{6A8CA218-621B-4675-935A-530056086866}" destId="{330E7CFC-1887-4E16-A624-444150F0BCFE}" srcOrd="4" destOrd="0" presId="urn:microsoft.com/office/officeart/2005/8/layout/vList5"/>
    <dgm:cxn modelId="{006FF44D-627B-4CFA-B3CE-6796C9FC60C7}" type="presParOf" srcId="{330E7CFC-1887-4E16-A624-444150F0BCFE}" destId="{227B5932-28D5-45E9-9200-17515CD28440}" srcOrd="0" destOrd="0" presId="urn:microsoft.com/office/officeart/2005/8/layout/vList5"/>
    <dgm:cxn modelId="{D4E3BA85-0B3D-4CDB-B4FF-7ED668D544D6}" type="presParOf" srcId="{6A8CA218-621B-4675-935A-530056086866}" destId="{8F112FDC-A233-44DB-AF4B-A7CA6834FA21}" srcOrd="5" destOrd="0" presId="urn:microsoft.com/office/officeart/2005/8/layout/vList5"/>
    <dgm:cxn modelId="{3633F237-0670-4535-AC02-3F6C4A896129}" type="presParOf" srcId="{6A8CA218-621B-4675-935A-530056086866}" destId="{7BE45B06-4FDF-44F5-BA85-561CEEC509CA}" srcOrd="6" destOrd="0" presId="urn:microsoft.com/office/officeart/2005/8/layout/vList5"/>
    <dgm:cxn modelId="{45B7585A-DEC5-4696-95CC-AB636C4E14B2}" type="presParOf" srcId="{7BE45B06-4FDF-44F5-BA85-561CEEC509CA}" destId="{479BC3EE-D01D-4F55-B6B0-9C9F44573107}" srcOrd="0" destOrd="0" presId="urn:microsoft.com/office/officeart/2005/8/layout/vList5"/>
    <dgm:cxn modelId="{E8425882-5A51-4338-BE4F-AD6B733A6736}" type="presParOf" srcId="{6A8CA218-621B-4675-935A-530056086866}" destId="{527EAA14-59B3-44A0-9E7F-8250BC762218}" srcOrd="7" destOrd="0" presId="urn:microsoft.com/office/officeart/2005/8/layout/vList5"/>
    <dgm:cxn modelId="{2005ABC5-6D22-409E-848E-C7F448697638}" type="presParOf" srcId="{6A8CA218-621B-4675-935A-530056086866}" destId="{418B7A57-54E6-416C-8B64-24A4B9F18E24}" srcOrd="8" destOrd="0" presId="urn:microsoft.com/office/officeart/2005/8/layout/vList5"/>
    <dgm:cxn modelId="{5300C228-4846-4AB4-88E9-E266E2E38F7F}" type="presParOf" srcId="{418B7A57-54E6-416C-8B64-24A4B9F18E24}" destId="{1DBCA961-1F0E-4AB7-B002-2AE8C2E3573A}" srcOrd="0" destOrd="0" presId="urn:microsoft.com/office/officeart/2005/8/layout/vList5"/>
    <dgm:cxn modelId="{2058925D-BE58-4768-808E-5A43DD22929B}" type="presParOf" srcId="{6A8CA218-621B-4675-935A-530056086866}" destId="{F083CE18-27A4-4F04-81AD-30753D114283}" srcOrd="9" destOrd="0" presId="urn:microsoft.com/office/officeart/2005/8/layout/vList5"/>
    <dgm:cxn modelId="{20DD3E01-8626-46BA-A46E-DE3A7E1FBF8B}" type="presParOf" srcId="{6A8CA218-621B-4675-935A-530056086866}" destId="{6CF8927C-8BB0-463A-A238-35CE5A472977}" srcOrd="10" destOrd="0" presId="urn:microsoft.com/office/officeart/2005/8/layout/vList5"/>
    <dgm:cxn modelId="{5061CE0C-6538-4E60-8EE0-7AA2DD78A0E1}" type="presParOf" srcId="{6CF8927C-8BB0-463A-A238-35CE5A472977}" destId="{13B1F839-2068-44E5-923B-C499D9561E2B}" srcOrd="0" destOrd="0" presId="urn:microsoft.com/office/officeart/2005/8/layout/vList5"/>
    <dgm:cxn modelId="{CFE73C3D-706A-484F-9262-D55151AA583A}" type="presParOf" srcId="{6A8CA218-621B-4675-935A-530056086866}" destId="{CF081BE8-CC7F-4D35-8451-6679D270AF3E}" srcOrd="11" destOrd="0" presId="urn:microsoft.com/office/officeart/2005/8/layout/vList5"/>
    <dgm:cxn modelId="{C8BB6074-A329-44E0-A005-D980C5ECB472}" type="presParOf" srcId="{6A8CA218-621B-4675-935A-530056086866}" destId="{F90B35AC-01C1-41C6-8EDA-433461201889}" srcOrd="12" destOrd="0" presId="urn:microsoft.com/office/officeart/2005/8/layout/vList5"/>
    <dgm:cxn modelId="{D72F92CF-269B-4E08-8796-E5D308C4FA51}" type="presParOf" srcId="{F90B35AC-01C1-41C6-8EDA-433461201889}" destId="{488EBC4C-6191-4E4A-AFA2-305000892E69}" srcOrd="0" destOrd="0" presId="urn:microsoft.com/office/officeart/2005/8/layout/vList5"/>
    <dgm:cxn modelId="{FA7E0D6E-09DC-4304-9EB9-44A72B367C12}" type="presParOf" srcId="{6A8CA218-621B-4675-935A-530056086866}" destId="{E252BCBA-2238-46FF-9EA6-6A831C74F8C0}" srcOrd="13" destOrd="0" presId="urn:microsoft.com/office/officeart/2005/8/layout/vList5"/>
    <dgm:cxn modelId="{C692C4FB-DB19-48A4-8CA7-CB128CB3DBAF}" type="presParOf" srcId="{6A8CA218-621B-4675-935A-530056086866}" destId="{51419C58-742E-464A-A352-FCEB8B48BB70}" srcOrd="14" destOrd="0" presId="urn:microsoft.com/office/officeart/2005/8/layout/vList5"/>
    <dgm:cxn modelId="{AF20607F-7CCD-4591-8EB5-C33020044199}" type="presParOf" srcId="{51419C58-742E-464A-A352-FCEB8B48BB70}" destId="{4E4744FC-BD25-4B74-8C39-D3642305DD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F3C60B-65E5-4BEA-8409-FA6EE6C1C3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585653-00BD-4FB2-B22D-69CC7D3C8467}">
      <dgm:prSet custT="1"/>
      <dgm:spPr/>
      <dgm:t>
        <a:bodyPr/>
        <a:lstStyle/>
        <a:p>
          <a:pPr algn="ctr" rtl="0"/>
          <a:r>
            <a:rPr lang="ru-RU" sz="1600" dirty="0" smtClean="0"/>
            <a:t>РАСПРОСТРАНЕННОСТЬ ПСИХИЧЕСКИХ РАССТРОЙСТВ </a:t>
          </a:r>
          <a:br>
            <a:rPr lang="ru-RU" sz="1600" dirty="0" smtClean="0"/>
          </a:br>
          <a:r>
            <a:rPr lang="ru-RU" sz="1600" dirty="0" smtClean="0"/>
            <a:t>В ОТДЕЛЬНЫХ ГРУППАХ  НЕСОВЕРШЕННОЛЕТНИХ</a:t>
          </a:r>
        </a:p>
        <a:p>
          <a:pPr algn="ctr" rtl="0"/>
          <a:r>
            <a:rPr lang="ru-RU" sz="1600" b="1" dirty="0" smtClean="0">
              <a:solidFill>
                <a:srgbClr val="1E4E79">
                  <a:lumMod val="75000"/>
                </a:srgbClr>
              </a:solidFill>
            </a:rPr>
            <a:t>Структура распространенности психических расстройств у детей </a:t>
          </a:r>
        </a:p>
        <a:p>
          <a:pPr algn="ctr"/>
          <a:r>
            <a:rPr lang="ru-RU" sz="1600" b="1" dirty="0" smtClean="0">
              <a:solidFill>
                <a:srgbClr val="1E4E79">
                  <a:lumMod val="75000"/>
                </a:srgbClr>
              </a:solidFill>
            </a:rPr>
            <a:t>15-17 лет на территории</a:t>
          </a:r>
          <a:endParaRPr lang="ru-RU" sz="1600" dirty="0"/>
        </a:p>
      </dgm:t>
    </dgm:pt>
    <dgm:pt modelId="{F1D956CB-7103-4A24-9344-FBCF16EB168E}" type="parTrans" cxnId="{B0DF219A-A017-489F-BC8F-4B4F02CBE2BB}">
      <dgm:prSet/>
      <dgm:spPr/>
      <dgm:t>
        <a:bodyPr/>
        <a:lstStyle/>
        <a:p>
          <a:endParaRPr lang="ru-RU"/>
        </a:p>
      </dgm:t>
    </dgm:pt>
    <dgm:pt modelId="{4F0D685C-93CB-4AE9-B999-610613ECEE15}" type="sibTrans" cxnId="{B0DF219A-A017-489F-BC8F-4B4F02CBE2BB}">
      <dgm:prSet/>
      <dgm:spPr/>
      <dgm:t>
        <a:bodyPr/>
        <a:lstStyle/>
        <a:p>
          <a:endParaRPr lang="ru-RU"/>
        </a:p>
      </dgm:t>
    </dgm:pt>
    <dgm:pt modelId="{C796D832-0EC8-4701-85F3-D3B051A53D4E}" type="pres">
      <dgm:prSet presAssocID="{04F3C60B-65E5-4BEA-8409-FA6EE6C1C3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2FE92B-6B79-474B-959E-C01CA2D99CB7}" type="pres">
      <dgm:prSet presAssocID="{FD585653-00BD-4FB2-B22D-69CC7D3C8467}" presName="parentText" presStyleLbl="node1" presStyleIdx="0" presStyleCnt="1" custLinFactY="-19906" custLinFactNeighborX="-11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7E328-7F9D-48E7-BC94-3F758A290E0A}" type="presOf" srcId="{04F3C60B-65E5-4BEA-8409-FA6EE6C1C3A8}" destId="{C796D832-0EC8-4701-85F3-D3B051A53D4E}" srcOrd="0" destOrd="0" presId="urn:microsoft.com/office/officeart/2005/8/layout/vList2"/>
    <dgm:cxn modelId="{B0DF219A-A017-489F-BC8F-4B4F02CBE2BB}" srcId="{04F3C60B-65E5-4BEA-8409-FA6EE6C1C3A8}" destId="{FD585653-00BD-4FB2-B22D-69CC7D3C8467}" srcOrd="0" destOrd="0" parTransId="{F1D956CB-7103-4A24-9344-FBCF16EB168E}" sibTransId="{4F0D685C-93CB-4AE9-B999-610613ECEE15}"/>
    <dgm:cxn modelId="{33325CAC-A7BD-494F-9B6E-0C3CDFC3A751}" type="presOf" srcId="{FD585653-00BD-4FB2-B22D-69CC7D3C8467}" destId="{F82FE92B-6B79-474B-959E-C01CA2D99CB7}" srcOrd="0" destOrd="0" presId="urn:microsoft.com/office/officeart/2005/8/layout/vList2"/>
    <dgm:cxn modelId="{D8AB177B-3049-45A0-94F8-49ECA33A744D}" type="presParOf" srcId="{C796D832-0EC8-4701-85F3-D3B051A53D4E}" destId="{F82FE92B-6B79-474B-959E-C01CA2D99C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CAB840-1CD5-4D76-B1E1-78B1D11BC3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5D1E7B9-AA87-4DA7-8E20-C8D2FE6E2CDD}">
      <dgm:prSet/>
      <dgm:spPr/>
      <dgm:t>
        <a:bodyPr/>
        <a:lstStyle/>
        <a:p>
          <a:pPr algn="ctr" rtl="0"/>
          <a:r>
            <a:rPr lang="ru-RU" dirty="0" smtClean="0"/>
            <a:t>РАСПРОСТРАНЕННОСТЬ ПСИХИЧЕСКИХ РАССТРОЙСТВ </a:t>
          </a:r>
          <a:br>
            <a:rPr lang="ru-RU" dirty="0" smtClean="0"/>
          </a:br>
          <a:r>
            <a:rPr lang="ru-RU" dirty="0" smtClean="0"/>
            <a:t>В ОТДЕЛЬНЫХ ГРУППАХ  НЕСОВЕРШЕННОЛЕТНИХ</a:t>
          </a:r>
          <a:br>
            <a:rPr lang="ru-RU" dirty="0" smtClean="0"/>
          </a:br>
          <a:endParaRPr lang="ru-RU" dirty="0"/>
        </a:p>
      </dgm:t>
    </dgm:pt>
    <dgm:pt modelId="{42778B96-D6FB-42CD-AA01-1C52DD44B769}" type="parTrans" cxnId="{81C5CA47-6083-4A5E-9649-9F004A495F21}">
      <dgm:prSet/>
      <dgm:spPr/>
      <dgm:t>
        <a:bodyPr/>
        <a:lstStyle/>
        <a:p>
          <a:pPr algn="ctr"/>
          <a:endParaRPr lang="ru-RU"/>
        </a:p>
      </dgm:t>
    </dgm:pt>
    <dgm:pt modelId="{0FA26DFB-DBD5-41B9-80A3-1941A089E977}" type="sibTrans" cxnId="{81C5CA47-6083-4A5E-9649-9F004A495F21}">
      <dgm:prSet/>
      <dgm:spPr/>
      <dgm:t>
        <a:bodyPr/>
        <a:lstStyle/>
        <a:p>
          <a:pPr algn="ctr"/>
          <a:endParaRPr lang="ru-RU"/>
        </a:p>
      </dgm:t>
    </dgm:pt>
    <dgm:pt modelId="{1D6732EC-594D-4CD2-98A3-D4306262017B}" type="pres">
      <dgm:prSet presAssocID="{32CAB840-1CD5-4D76-B1E1-78B1D11BC3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67B639-C496-4AD6-BF47-932DF0D4A810}" type="pres">
      <dgm:prSet presAssocID="{C5D1E7B9-AA87-4DA7-8E20-C8D2FE6E2C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3F591-BD49-44BA-834C-1D76348C6271}" type="presOf" srcId="{32CAB840-1CD5-4D76-B1E1-78B1D11BC34C}" destId="{1D6732EC-594D-4CD2-98A3-D4306262017B}" srcOrd="0" destOrd="0" presId="urn:microsoft.com/office/officeart/2005/8/layout/vList2"/>
    <dgm:cxn modelId="{81C5CA47-6083-4A5E-9649-9F004A495F21}" srcId="{32CAB840-1CD5-4D76-B1E1-78B1D11BC34C}" destId="{C5D1E7B9-AA87-4DA7-8E20-C8D2FE6E2CDD}" srcOrd="0" destOrd="0" parTransId="{42778B96-D6FB-42CD-AA01-1C52DD44B769}" sibTransId="{0FA26DFB-DBD5-41B9-80A3-1941A089E977}"/>
    <dgm:cxn modelId="{29683949-67DD-4E82-82C5-125E2E8A69EF}" type="presOf" srcId="{C5D1E7B9-AA87-4DA7-8E20-C8D2FE6E2CDD}" destId="{D467B639-C496-4AD6-BF47-932DF0D4A810}" srcOrd="0" destOrd="0" presId="urn:microsoft.com/office/officeart/2005/8/layout/vList2"/>
    <dgm:cxn modelId="{998F63A6-90E8-4144-9B5A-9C6C9AED4EFD}" type="presParOf" srcId="{1D6732EC-594D-4CD2-98A3-D4306262017B}" destId="{D467B639-C496-4AD6-BF47-932DF0D4A8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1EE4B2-36B9-4BDA-8347-52A1F5602E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25390C-D086-4FE3-B14B-591D0A319D34}">
      <dgm:prSet/>
      <dgm:spPr/>
      <dgm:t>
        <a:bodyPr/>
        <a:lstStyle/>
        <a:p>
          <a:pPr algn="ctr" rtl="0"/>
          <a:r>
            <a:rPr lang="ru-RU" smtClean="0"/>
            <a:t>ПРОФИЛАКТИКА</a:t>
          </a:r>
          <a:br>
            <a:rPr lang="ru-RU" smtClean="0"/>
          </a:br>
          <a:r>
            <a:rPr lang="ru-RU" smtClean="0"/>
            <a:t>индивидуально-психологические и социальные факторы</a:t>
          </a:r>
          <a:endParaRPr lang="ru-RU"/>
        </a:p>
      </dgm:t>
    </dgm:pt>
    <dgm:pt modelId="{63FAF2F3-EAC2-4E7B-A1AD-1114093BB88C}" type="parTrans" cxnId="{F0B92A2D-0DF5-483C-BB43-7AD3234192A7}">
      <dgm:prSet/>
      <dgm:spPr/>
      <dgm:t>
        <a:bodyPr/>
        <a:lstStyle/>
        <a:p>
          <a:endParaRPr lang="ru-RU"/>
        </a:p>
      </dgm:t>
    </dgm:pt>
    <dgm:pt modelId="{843DDB22-326C-409D-AD9D-7712EE6E290D}" type="sibTrans" cxnId="{F0B92A2D-0DF5-483C-BB43-7AD3234192A7}">
      <dgm:prSet/>
      <dgm:spPr/>
      <dgm:t>
        <a:bodyPr/>
        <a:lstStyle/>
        <a:p>
          <a:endParaRPr lang="ru-RU"/>
        </a:p>
      </dgm:t>
    </dgm:pt>
    <dgm:pt modelId="{6940F569-3423-44A0-BCAE-AFC356CC3EFA}" type="pres">
      <dgm:prSet presAssocID="{9D1EE4B2-36B9-4BDA-8347-52A1F5602E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9CA3A1-3DCF-47BD-B02A-DCA8770B632B}" type="pres">
      <dgm:prSet presAssocID="{8725390C-D086-4FE3-B14B-591D0A319D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381D91-656E-458D-9AF1-0EA8B17B83B0}" type="presOf" srcId="{9D1EE4B2-36B9-4BDA-8347-52A1F5602E91}" destId="{6940F569-3423-44A0-BCAE-AFC356CC3EFA}" srcOrd="0" destOrd="0" presId="urn:microsoft.com/office/officeart/2005/8/layout/vList2"/>
    <dgm:cxn modelId="{F0B92A2D-0DF5-483C-BB43-7AD3234192A7}" srcId="{9D1EE4B2-36B9-4BDA-8347-52A1F5602E91}" destId="{8725390C-D086-4FE3-B14B-591D0A319D34}" srcOrd="0" destOrd="0" parTransId="{63FAF2F3-EAC2-4E7B-A1AD-1114093BB88C}" sibTransId="{843DDB22-326C-409D-AD9D-7712EE6E290D}"/>
    <dgm:cxn modelId="{67663AD8-F0C3-4636-A019-7608D3FD4F0E}" type="presOf" srcId="{8725390C-D086-4FE3-B14B-591D0A319D34}" destId="{5B9CA3A1-3DCF-47BD-B02A-DCA8770B632B}" srcOrd="0" destOrd="0" presId="urn:microsoft.com/office/officeart/2005/8/layout/vList2"/>
    <dgm:cxn modelId="{C20F69E5-15B0-47DC-82FA-84C652834C35}" type="presParOf" srcId="{6940F569-3423-44A0-BCAE-AFC356CC3EFA}" destId="{5B9CA3A1-3DCF-47BD-B02A-DCA8770B63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E8DE7-1034-409E-99EE-159C6240CD91}">
      <dsp:nvSpPr>
        <dsp:cNvPr id="0" name=""/>
        <dsp:cNvSpPr/>
      </dsp:nvSpPr>
      <dsp:spPr>
        <a:xfrm>
          <a:off x="0" y="3748"/>
          <a:ext cx="7315199" cy="1146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smtClean="0"/>
            <a:t>ВИДЫ АГРЕССИИ</a:t>
          </a:r>
          <a:endParaRPr lang="ru-RU" sz="4900" kern="1200"/>
        </a:p>
      </dsp:txBody>
      <dsp:txXfrm>
        <a:off x="55972" y="59720"/>
        <a:ext cx="7203255" cy="1034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1FDE7-9D99-4CA0-8BBD-1CEEC38B19D2}">
      <dsp:nvSpPr>
        <dsp:cNvPr id="0" name=""/>
        <dsp:cNvSpPr/>
      </dsp:nvSpPr>
      <dsp:spPr>
        <a:xfrm>
          <a:off x="4004" y="205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Физическая агрессия – использование физической силы против другого лица, нанесение человеку телесных повреждений или порча его имущества. </a:t>
          </a:r>
          <a:endParaRPr lang="ru-RU" sz="1400" kern="1200" dirty="0"/>
        </a:p>
      </dsp:txBody>
      <dsp:txXfrm>
        <a:off x="34312" y="30513"/>
        <a:ext cx="8140286" cy="560242"/>
      </dsp:txXfrm>
    </dsp:sp>
    <dsp:sp modelId="{EF251A1A-4197-4295-8564-2D82B03352D4}">
      <dsp:nvSpPr>
        <dsp:cNvPr id="0" name=""/>
        <dsp:cNvSpPr/>
      </dsp:nvSpPr>
      <dsp:spPr>
        <a:xfrm>
          <a:off x="4004" y="652106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Косвенная агрессия – это плетение интриг, распускание сплетен за спиной человека. </a:t>
          </a:r>
          <a:endParaRPr lang="ru-RU" sz="1400" kern="1200" dirty="0"/>
        </a:p>
      </dsp:txBody>
      <dsp:txXfrm>
        <a:off x="34312" y="682414"/>
        <a:ext cx="8140286" cy="560242"/>
      </dsp:txXfrm>
    </dsp:sp>
    <dsp:sp modelId="{227B5932-28D5-45E9-9200-17515CD28440}">
      <dsp:nvSpPr>
        <dsp:cNvPr id="0" name=""/>
        <dsp:cNvSpPr/>
      </dsp:nvSpPr>
      <dsp:spPr>
        <a:xfrm>
          <a:off x="4004" y="1304007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Вербальная агрессия – выражение негативных чувств к человеку в словесных ответах, формальных (крик, визг, рычание), содержательных(проклятия, угрозы, оскорбления). </a:t>
          </a:r>
          <a:endParaRPr lang="ru-RU" sz="1400" kern="1200" dirty="0"/>
        </a:p>
      </dsp:txBody>
      <dsp:txXfrm>
        <a:off x="34312" y="1334315"/>
        <a:ext cx="8140286" cy="560242"/>
      </dsp:txXfrm>
    </dsp:sp>
    <dsp:sp modelId="{479BC3EE-D01D-4F55-B6B0-9C9F44573107}">
      <dsp:nvSpPr>
        <dsp:cNvPr id="0" name=""/>
        <dsp:cNvSpPr/>
      </dsp:nvSpPr>
      <dsp:spPr>
        <a:xfrm>
          <a:off x="4004" y="1955908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Негативизм – оппозиционная манера в поведении против установившихся обычаев и законов, от пассивного сопротивления до активной борьбы. </a:t>
          </a:r>
          <a:endParaRPr lang="ru-RU" sz="1400" kern="1200" dirty="0"/>
        </a:p>
      </dsp:txBody>
      <dsp:txXfrm>
        <a:off x="34312" y="1986216"/>
        <a:ext cx="8140286" cy="560242"/>
      </dsp:txXfrm>
    </dsp:sp>
    <dsp:sp modelId="{1DBCA961-1F0E-4AB7-B002-2AE8C2E3573A}">
      <dsp:nvSpPr>
        <dsp:cNvPr id="0" name=""/>
        <dsp:cNvSpPr/>
      </dsp:nvSpPr>
      <dsp:spPr>
        <a:xfrm>
          <a:off x="4004" y="2607809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Раздражение – готовность к проявлению негативных чувств при малейшем возбуждении (вспыльчивость, грубость). </a:t>
          </a:r>
          <a:endParaRPr lang="ru-RU" sz="1400" kern="1200" dirty="0"/>
        </a:p>
      </dsp:txBody>
      <dsp:txXfrm>
        <a:off x="34312" y="2638117"/>
        <a:ext cx="8140286" cy="560242"/>
      </dsp:txXfrm>
    </dsp:sp>
    <dsp:sp modelId="{13B1F839-2068-44E5-923B-C499D9561E2B}">
      <dsp:nvSpPr>
        <dsp:cNvPr id="0" name=""/>
        <dsp:cNvSpPr/>
      </dsp:nvSpPr>
      <dsp:spPr>
        <a:xfrm>
          <a:off x="4004" y="3259710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Обида – зависть и ненависть к окружающим за действительные и вымышленные действия. </a:t>
          </a:r>
          <a:endParaRPr lang="ru-RU" sz="1400" kern="1200" dirty="0"/>
        </a:p>
      </dsp:txBody>
      <dsp:txXfrm>
        <a:off x="34312" y="3290018"/>
        <a:ext cx="8140286" cy="560242"/>
      </dsp:txXfrm>
    </dsp:sp>
    <dsp:sp modelId="{488EBC4C-6191-4E4A-AFA2-305000892E69}">
      <dsp:nvSpPr>
        <dsp:cNvPr id="0" name=""/>
        <dsp:cNvSpPr/>
      </dsp:nvSpPr>
      <dsp:spPr>
        <a:xfrm>
          <a:off x="4004" y="3911611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Подозрительность – недоверие и осторожность по отношению к людям, убеждение в том, что другие люди планируют и приносят вред. </a:t>
          </a:r>
          <a:endParaRPr lang="ru-RU" sz="1400" kern="1200" dirty="0"/>
        </a:p>
      </dsp:txBody>
      <dsp:txXfrm>
        <a:off x="34312" y="3941919"/>
        <a:ext cx="8140286" cy="560242"/>
      </dsp:txXfrm>
    </dsp:sp>
    <dsp:sp modelId="{4E4744FC-BD25-4B74-8C39-D3642305DDCE}">
      <dsp:nvSpPr>
        <dsp:cNvPr id="0" name=""/>
        <dsp:cNvSpPr/>
      </dsp:nvSpPr>
      <dsp:spPr>
        <a:xfrm>
          <a:off x="4004" y="4563512"/>
          <a:ext cx="8200902" cy="62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Чувство вины – замаскированная агрессия, выражает возможное убеждение в том, что субъект является плохим человеком, что поступает плохо, зло, ощущаемые им угрызения совести. </a:t>
          </a:r>
          <a:endParaRPr lang="ru-RU" sz="1400" kern="1200" dirty="0"/>
        </a:p>
      </dsp:txBody>
      <dsp:txXfrm>
        <a:off x="34312" y="4593820"/>
        <a:ext cx="8140286" cy="560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FE92B-6B79-474B-959E-C01CA2D99CB7}">
      <dsp:nvSpPr>
        <dsp:cNvPr id="0" name=""/>
        <dsp:cNvSpPr/>
      </dsp:nvSpPr>
      <dsp:spPr>
        <a:xfrm>
          <a:off x="0" y="0"/>
          <a:ext cx="7315200" cy="1153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РАСПРОСТРАНЕННОСТЬ ПСИХИЧЕСКИХ РАССТРОЙСТВ </a:t>
          </a:r>
          <a:br>
            <a:rPr lang="ru-RU" sz="1600" kern="1200" dirty="0" smtClean="0"/>
          </a:br>
          <a:r>
            <a:rPr lang="ru-RU" sz="1600" kern="1200" dirty="0" smtClean="0"/>
            <a:t>В ОТДЕЛЬНЫХ ГРУППАХ  НЕСОВЕРШЕННОЛЕТНИХ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1E4E79">
                  <a:lumMod val="75000"/>
                </a:srgbClr>
              </a:solidFill>
            </a:rPr>
            <a:t>Структура распространенности психических расстройств у детей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1E4E79">
                  <a:lumMod val="75000"/>
                </a:srgbClr>
              </a:solidFill>
            </a:rPr>
            <a:t>15-17 лет на территории</a:t>
          </a:r>
          <a:endParaRPr lang="ru-RU" sz="1600" kern="1200" dirty="0"/>
        </a:p>
      </dsp:txBody>
      <dsp:txXfrm>
        <a:off x="56323" y="56323"/>
        <a:ext cx="7202554" cy="1041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7B639-C496-4AD6-BF47-932DF0D4A810}">
      <dsp:nvSpPr>
        <dsp:cNvPr id="0" name=""/>
        <dsp:cNvSpPr/>
      </dsp:nvSpPr>
      <dsp:spPr>
        <a:xfrm>
          <a:off x="0" y="50548"/>
          <a:ext cx="7315199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РАСПРОСТРАНЕННОСТЬ ПСИХИЧЕСКИХ РАССТРОЙСТВ </a:t>
          </a:r>
          <a:br>
            <a:rPr lang="ru-RU" sz="2000" kern="1200" dirty="0" smtClean="0"/>
          </a:br>
          <a:r>
            <a:rPr lang="ru-RU" sz="2000" kern="1200" dirty="0" smtClean="0"/>
            <a:t>В ОТДЕЛЬНЫХ ГРУППАХ  НЕСОВЕРШЕННОЛЕТНИХ</a:t>
          </a:r>
          <a:br>
            <a:rPr lang="ru-RU" sz="2000" kern="1200" dirty="0" smtClean="0"/>
          </a:br>
          <a:endParaRPr lang="ru-RU" sz="2000" kern="1200" dirty="0"/>
        </a:p>
      </dsp:txBody>
      <dsp:txXfrm>
        <a:off x="51403" y="101951"/>
        <a:ext cx="7212393" cy="950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CA3A1-3DCF-47BD-B02A-DCA8770B632B}">
      <dsp:nvSpPr>
        <dsp:cNvPr id="0" name=""/>
        <dsp:cNvSpPr/>
      </dsp:nvSpPr>
      <dsp:spPr>
        <a:xfrm>
          <a:off x="0" y="24223"/>
          <a:ext cx="7315199" cy="110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ПРОФИЛАКТИКА</a:t>
          </a:r>
          <a:br>
            <a:rPr lang="ru-RU" sz="2100" kern="1200" smtClean="0"/>
          </a:br>
          <a:r>
            <a:rPr lang="ru-RU" sz="2100" kern="1200" smtClean="0"/>
            <a:t>индивидуально-психологические и социальные факторы</a:t>
          </a:r>
          <a:endParaRPr lang="ru-RU" sz="2100" kern="1200"/>
        </a:p>
      </dsp:txBody>
      <dsp:txXfrm>
        <a:off x="53973" y="78196"/>
        <a:ext cx="7207253" cy="99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A97F1-B556-45EF-A287-C6F287C0E3EF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BF636-8BFA-4A6A-BF54-1621E78CA5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kb-10.com/index.php?pid=4447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несмотря на снижение общего числа уголовно наказуемых деяний</a:t>
            </a:r>
            <a:r>
              <a:rPr lang="ru-RU" baseline="0" dirty="0" smtClean="0"/>
              <a:t> говорить о снижении преступности среди несовершеннолетних не представляется  корректным. Т.к. в последние года идет тенденция декриминализации отдельных составов правонарушений из разряда уголовно наказуемых в административные поступки. Фактор латентности преступлений ( среди жертв) против половой неприкосновенности.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33A2B-AD54-4170-B8B9-8A52F29737D8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796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Расстройство поведения занимает особое место среди многообразия психопатологий. В данном случае нарушается развитие не только одного человека</a:t>
            </a:r>
            <a:r>
              <a:rPr lang="ru-RU" baseline="0" dirty="0" smtClean="0"/>
              <a:t> с этим расстройством, но и общества в целом, конкретных людей (детей группы детского сада, класса, в котором находится ребёнка с РП).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84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F91.3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Диагноз требует полного соответствия критериям рубрики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Расстройства поведения"/>
              </a:rPr>
              <a:t>F91.-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даже тяжелые формы озорства или непослушания сами по себе не являются достаточными для постановки диагноза. Необходимо соблюсти осторожность, прежде чем использовать эту рубрику, особенно применительно к детям более старшего возраста, поскольку клинически значимое расстройство поведения обычно будет сопровождаться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диссоциальным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агрессивным поведением, что превышает просто вызывающее поведение, непослушание или разрывающее отношения поведение.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60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55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30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10262482"/>
            <a:ext cx="2888394" cy="5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30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0" y="809625"/>
            <a:ext cx="5400675" cy="40513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5" y="5129368"/>
            <a:ext cx="4890665" cy="4859399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01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EC56A-6D51-4BDF-8C13-E9C82185B119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8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несмотря на снижение общего числа уголовно наказуемых деяний</a:t>
            </a:r>
            <a:r>
              <a:rPr lang="ru-RU" baseline="0" dirty="0" smtClean="0"/>
              <a:t> говорить о снижении преступности среди несовершеннолетних не представляется  корректным. Т.к. в последние года идет тенденция декриминализации отдельных составов правонарушений из разряда уголовно наказуемых в административные поступки. Фактор латентности преступлений ( среди жертв) против половой неприкосновенности.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33A2B-AD54-4170-B8B9-8A52F29737D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796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Кроме таких пациентов, у которых психическое расстройство можно диагностировать, намного большее число детей и подростков имеют так называемые «подпороговые» проблемы, обозначаемые подобным образом вследствие того, что они не соответствуют диагностическим критериям. Это означает, что они тоже страдают от психических расстройств и смогут получить пользу от целенаправленных медицинских вмешательств.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9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dirty="0" smtClean="0"/>
              <a:t>Распространенность психических расстройств значительно превышает предоставление спец. Помощи во всех странах, в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т.ч</a:t>
            </a:r>
            <a:r>
              <a:rPr lang="ru-RU" altLang="ru-RU" baseline="0" dirty="0" smtClean="0"/>
              <a:t>.</a:t>
            </a:r>
            <a:r>
              <a:rPr lang="ru-RU" altLang="ru-RU" dirty="0" smtClean="0"/>
              <a:t> России. Нидерланды переход на страховую</a:t>
            </a:r>
            <a:r>
              <a:rPr lang="ru-RU" altLang="ru-RU" baseline="0" dirty="0" smtClean="0"/>
              <a:t> форму финансирования. Психиатры только тяжелые формы расстройств.</a:t>
            </a:r>
            <a:endParaRPr lang="ru-RU" alt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A92B53-A3C4-4C92-AF4C-2C0B1F5271AC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7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8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10262482"/>
            <a:ext cx="2888394" cy="5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8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0" y="809625"/>
            <a:ext cx="5400675" cy="40513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5" y="5129368"/>
            <a:ext cx="4890665" cy="4859399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r>
              <a:rPr lang="ru-RU" noProof="1" smtClean="0">
                <a:cs typeface="Arial" pitchFamily="34" charset="0"/>
              </a:rPr>
              <a:t>Сложные жизненные обстоятельства, предпосылки развития биологического</a:t>
            </a:r>
            <a:r>
              <a:rPr lang="ru-RU" baseline="0" noProof="1" smtClean="0">
                <a:cs typeface="Arial" pitchFamily="34" charset="0"/>
              </a:rPr>
              <a:t> и психологического уровней и проблемы психическоо здоровья тесным образом взаимосвязаны.</a:t>
            </a:r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0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9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10262482"/>
            <a:ext cx="2888394" cy="5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9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0" y="809625"/>
            <a:ext cx="5400675" cy="40513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5" y="5129368"/>
            <a:ext cx="4890665" cy="4859399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r>
              <a:rPr lang="ru-RU" noProof="1" smtClean="0">
                <a:cs typeface="Arial" pitchFamily="34" charset="0"/>
              </a:rPr>
              <a:t>Сложные жизненные обстоятельства, предпосылки развития биологического</a:t>
            </a:r>
            <a:r>
              <a:rPr lang="ru-RU" baseline="0" noProof="1" smtClean="0">
                <a:cs typeface="Arial" pitchFamily="34" charset="0"/>
              </a:rPr>
              <a:t> и психологического уровней и проблемы психическоо здоровья тесным образом взаимосвязаны.</a:t>
            </a:r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0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10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10262482"/>
            <a:ext cx="2888394" cy="5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10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0" y="809625"/>
            <a:ext cx="5400675" cy="40513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5" y="5129368"/>
            <a:ext cx="4890665" cy="4859399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0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baseline="0" dirty="0" smtClean="0"/>
              <a:t> стадиях формирования </a:t>
            </a:r>
            <a:r>
              <a:rPr lang="ru-RU" baseline="0" dirty="0" err="1" smtClean="0"/>
              <a:t>антисоциального</a:t>
            </a:r>
            <a:r>
              <a:rPr lang="ru-RU" baseline="0" dirty="0" smtClean="0"/>
              <a:t> развития личности о</a:t>
            </a:r>
            <a:r>
              <a:rPr lang="ru-RU" dirty="0" smtClean="0"/>
              <a:t>дна форма проблемного поведения почти всегда предшествует появлению</a:t>
            </a:r>
            <a:r>
              <a:rPr lang="ru-RU" baseline="0" dirty="0" smtClean="0"/>
              <a:t> другой.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F636-8BFA-4A6A-BF54-1621E78CA54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4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73F149-83C4-4179-9681-702531CCFDAC}" type="datetimeFigureOut">
              <a:rPr lang="de-DE" smtClean="0"/>
              <a:pPr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57449" y="6356350"/>
            <a:ext cx="4229894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9634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4A22DDE-CDCD-41B8-982D-45861593B1DC}" type="datetimeFigureOut">
              <a:rPr lang="ru-RU" smtClean="0"/>
              <a:pPr/>
              <a:t>10.08.2020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BAD7356-12A4-4583-9580-555049512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848872" cy="24482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Агрессивное поведение несовершеннолетних. Профилактика, </a:t>
            </a:r>
            <a:br>
              <a:rPr lang="ru-RU" sz="3200" dirty="0" smtClean="0"/>
            </a:br>
            <a:r>
              <a:rPr lang="ru-RU" sz="3200" dirty="0" smtClean="0"/>
              <a:t>возможности психологической коррекции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7059" y="4786322"/>
            <a:ext cx="8712968" cy="168590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ГРИШКЕВИЧ М.Е.</a:t>
            </a:r>
          </a:p>
          <a:p>
            <a:pPr algn="ctr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ГБУЗ НСО «НОВОСИБИРСКИЙ ОБЛАСТНОЙ ДЕТСКИЙ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КЛИНИЧЕСКИЙ ПСИХОНЕВРОЛОГИЧЕСКИЙ ДИСПАНСЕР»</a:t>
            </a:r>
          </a:p>
          <a:p>
            <a:pPr algn="ctr"/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C:\Users\admin\Desktop\лого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892" y="214290"/>
            <a:ext cx="819150" cy="733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44" y="1013787"/>
            <a:ext cx="2500298" cy="98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  <a:lumOff val="90000"/>
                  </a:schemeClr>
                </a:solidFill>
                <a:effectLst/>
                <a:latin typeface="Calibri" pitchFamily="34" charset="0"/>
              </a:rPr>
              <a:t>Служба внимания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  <a:lumOff val="90000"/>
                  </a:schemeClr>
                </a:solidFill>
                <a:effectLst/>
                <a:latin typeface="Calibri" pitchFamily="34" charset="0"/>
              </a:rPr>
              <a:t>Психиатрическая помощь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  <a:lumOff val="90000"/>
                  </a:schemeClr>
                </a:solidFill>
                <a:effectLst/>
                <a:latin typeface="Calibri" pitchFamily="34" charset="0"/>
              </a:rPr>
              <a:t>детям и молодежи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  <a:lumOff val="90000"/>
                </a:schemeClr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4972" y="1366261"/>
            <a:ext cx="8678797" cy="2710811"/>
            <a:chOff x="177556" y="2262853"/>
            <a:chExt cx="8472959" cy="3354683"/>
          </a:xfrm>
        </p:grpSpPr>
        <p:sp>
          <p:nvSpPr>
            <p:cNvPr id="12" name="_color1"/>
            <p:cNvSpPr>
              <a:spLocks noChangeArrowheads="1"/>
            </p:cNvSpPr>
            <p:nvPr/>
          </p:nvSpPr>
          <p:spPr bwMode="gray">
            <a:xfrm>
              <a:off x="177556" y="2262853"/>
              <a:ext cx="3665883" cy="503119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0" rIns="144000" bIns="0" anchor="ctr"/>
            <a:lstStyle/>
            <a:p>
              <a:pPr marL="180000" lvl="0" indent="-180000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sz="1600" noProof="1">
                <a:solidFill>
                  <a:srgbClr val="000000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2311" y="2270829"/>
              <a:ext cx="3324141" cy="4951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dirty="0" smtClean="0">
                  <a:solidFill>
                    <a:prstClr val="black"/>
                  </a:solidFill>
                  <a:latin typeface="Arial"/>
                </a:rPr>
                <a:t>Школьные факторы риска</a:t>
              </a:r>
              <a:endParaRPr lang="ru-RU" sz="20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33866" y="2837115"/>
              <a:ext cx="7816649" cy="2780421"/>
            </a:xfrm>
            <a:prstGeom prst="rect">
              <a:avLst/>
            </a:prstGeom>
            <a:solidFill>
              <a:schemeClr val="bg2">
                <a:lumMod val="90000"/>
                <a:lumOff val="10000"/>
              </a:schemeClr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р</a:t>
              </a:r>
              <a:r>
                <a:rPr lang="ru-RU" sz="2000" dirty="0" smtClean="0"/>
                <a:t>аннее и продолжающееся противообщественное поведение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н</a:t>
              </a:r>
              <a:r>
                <a:rPr lang="ru-RU" sz="2000" dirty="0" smtClean="0"/>
                <a:t>еуспеваемость, начиная с начальной школы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неспособность учителей </a:t>
              </a:r>
              <a:r>
                <a:rPr lang="ru-RU" sz="2000" dirty="0" smtClean="0"/>
                <a:t>создать благоприятную атмосферу  </a:t>
              </a:r>
              <a:r>
                <a:rPr lang="ru-RU" sz="2000" dirty="0"/>
                <a:t>для 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посещения школы и обучения;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ненадлежащее </a:t>
              </a:r>
              <a:r>
                <a:rPr lang="ru-RU" sz="2000" dirty="0" smtClean="0"/>
                <a:t>ведение  </a:t>
              </a:r>
              <a:r>
                <a:rPr lang="ru-RU" sz="2000" dirty="0"/>
                <a:t>образовательного </a:t>
              </a:r>
              <a:r>
                <a:rPr lang="ru-RU" sz="2000" dirty="0" smtClean="0"/>
                <a:t>процесса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н</a:t>
              </a:r>
              <a:r>
                <a:rPr lang="ru-RU" sz="2000" dirty="0" smtClean="0"/>
                <a:t>евозможность участвовать в жизни школы</a:t>
              </a:r>
              <a:endParaRPr lang="ru-RU" sz="20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972" y="4147269"/>
            <a:ext cx="8679878" cy="2710731"/>
            <a:chOff x="-16446" y="3687751"/>
            <a:chExt cx="8679878" cy="2710731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-16446" y="3687751"/>
              <a:ext cx="8679878" cy="1846739"/>
              <a:chOff x="145311" y="1025496"/>
              <a:chExt cx="8474024" cy="2747593"/>
            </a:xfrm>
          </p:grpSpPr>
          <p:sp>
            <p:nvSpPr>
              <p:cNvPr id="33" name="_color1"/>
              <p:cNvSpPr>
                <a:spLocks noChangeArrowheads="1"/>
              </p:cNvSpPr>
              <p:nvPr/>
            </p:nvSpPr>
            <p:spPr bwMode="gray">
              <a:xfrm>
                <a:off x="145311" y="1025496"/>
                <a:ext cx="4733725" cy="645499"/>
              </a:xfrm>
              <a:prstGeom prst="homePlate">
                <a:avLst>
                  <a:gd name="adj" fmla="val 34437"/>
                </a:avLst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0" rIns="144000" bIns="0" anchor="ctr"/>
              <a:lstStyle/>
              <a:p>
                <a:pPr lvl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2000" noProof="1" smtClean="0">
                    <a:solidFill>
                      <a:srgbClr val="000000"/>
                    </a:solidFill>
                  </a:rPr>
                  <a:t>Психологические факторы риска</a:t>
                </a:r>
                <a:endParaRPr lang="en-US" sz="2000" noProof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382660" y="3177802"/>
                <a:ext cx="180350" cy="595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20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121088" y="2144875"/>
                <a:ext cx="3057829" cy="595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5150814" y="2103466"/>
                <a:ext cx="3468521" cy="595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/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655808" y="4151713"/>
              <a:ext cx="8006543" cy="2246769"/>
            </a:xfrm>
            <a:prstGeom prst="rect">
              <a:avLst/>
            </a:prstGeom>
            <a:solidFill>
              <a:schemeClr val="bg2">
                <a:lumMod val="90000"/>
                <a:lumOff val="10000"/>
              </a:schemeClr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 smtClean="0"/>
                <a:t>конституциональная предрасположенность к насилию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с</a:t>
              </a:r>
              <a:r>
                <a:rPr lang="ru-RU" sz="2000" dirty="0" smtClean="0"/>
                <a:t>ложный характер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 smtClean="0"/>
                <a:t>трудности обучения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раннее проявление проблемного поведения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 smtClean="0"/>
                <a:t>нарушенные </a:t>
              </a:r>
              <a:r>
                <a:rPr lang="ru-RU" sz="2000" dirty="0"/>
                <a:t>адаптивные </a:t>
              </a:r>
              <a:r>
                <a:rPr lang="ru-RU" sz="2000" dirty="0" smtClean="0"/>
                <a:t>способности</a:t>
              </a:r>
              <a:endParaRPr lang="ru-RU" sz="2000" dirty="0"/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/>
                <a:t>сексуальное, физическое, эмоциональное </a:t>
              </a:r>
              <a:r>
                <a:rPr lang="ru-RU" sz="2000" dirty="0" smtClean="0"/>
                <a:t>насилие</a:t>
              </a:r>
              <a:endParaRPr lang="ru-RU" sz="2000" dirty="0"/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000" dirty="0" smtClean="0"/>
                <a:t>депривация</a:t>
              </a:r>
              <a:endParaRPr lang="ru-RU" sz="2000" dirty="0"/>
            </a:p>
          </p:txBody>
        </p:sp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-3" y="0"/>
            <a:ext cx="9144003" cy="12942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D7E0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ФАКТОРЫ РИСКА, СПОСОБСТВУЮЩИЕ ФОРМИРОВАНИЮ АГРЕССИИ И НАСИЛИЯ СРЕДИ НЕСОВЕРШЕННОЛЕТНИХ </a:t>
            </a:r>
          </a:p>
          <a:p>
            <a:pPr algn="ctr" eaLnBrk="1" hangingPunct="1"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AAPL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., 1998, 2000; ВОЗ, 200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0754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2008"/>
            <a:ext cx="7920880" cy="1340768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ИНВАРИАТИВНАЯ ПОСЛЕДОВАТЕЛЬНОСТЬ ПРОБЛЕМНОГО ПОВЕДЕНИЯ,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LOEBER ET.AL., 1992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085184"/>
            <a:ext cx="885698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5693186"/>
            <a:ext cx="2226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младенчество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6197242"/>
            <a:ext cx="3180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ошкольный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возраст</a:t>
            </a:r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5828" y="5661248"/>
            <a:ext cx="300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школьный возраст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8314" y="6094457"/>
            <a:ext cx="308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трочество - юность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5632792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взрослость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315743"/>
            <a:ext cx="212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т</a:t>
            </a:r>
            <a:r>
              <a:rPr lang="ru-RU" sz="2400" dirty="0" smtClean="0"/>
              <a:t>рудный темперамент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364502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гиперактивность</a:t>
            </a:r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3183359"/>
            <a:ext cx="265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оппозиционность</a:t>
            </a:r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3691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ненадлежащее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FFC000"/>
                </a:solidFill>
              </a:rPr>
              <a:t>поведение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413" y="1340768"/>
            <a:ext cx="276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B0F0"/>
                </a:solidFill>
              </a:rPr>
              <a:t>антисоциальная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личность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2060848"/>
            <a:ext cx="2620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делинквентность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5085184"/>
            <a:ext cx="144016" cy="77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4149080"/>
            <a:ext cx="144016" cy="1994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3140968"/>
            <a:ext cx="1440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64288" y="2564904"/>
            <a:ext cx="14401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316416" y="1844824"/>
            <a:ext cx="14401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06072" cy="864097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НАРУШЕНИЯ ПОВЕДЕНИЯ У ДЕТЕЙ – ПЛОХОЕ ПОВЕДЕНИЕ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4644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2200" dirty="0"/>
              <a:t>с</a:t>
            </a:r>
            <a:r>
              <a:rPr lang="ru-RU" sz="2200" dirty="0" smtClean="0"/>
              <a:t>оставная часть нормального развития (в периоды переживания возрастных кризисов – реакции негативизма, оппозиции и т.д.)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2200" dirty="0"/>
              <a:t>к</a:t>
            </a:r>
            <a:r>
              <a:rPr lang="ru-RU" sz="2200" dirty="0" smtClean="0"/>
              <a:t>онституциональные особенности 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2200" dirty="0" smtClean="0"/>
              <a:t>связано </a:t>
            </a:r>
            <a:r>
              <a:rPr lang="ru-RU" sz="2200" dirty="0"/>
              <a:t>с недостаточным удовлетворением основной социальной потребности ребёнка: ощущать свою важность и значимость, то есть чувствовать свою интеллектуальную, коммуникативную состоятельность, а также состоятельность в коллективной </a:t>
            </a:r>
            <a:r>
              <a:rPr lang="ru-RU" sz="2200" dirty="0" smtClean="0"/>
              <a:t>деятельности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2200" dirty="0" smtClean="0"/>
              <a:t>преследует </a:t>
            </a:r>
            <a:r>
              <a:rPr lang="ru-RU" sz="2200" dirty="0"/>
              <a:t>4 цели: привлечение внимания, власть, месть, избегание </a:t>
            </a:r>
            <a:r>
              <a:rPr lang="ru-RU" sz="2200" dirty="0" smtClean="0"/>
              <a:t>неудачи</a:t>
            </a:r>
          </a:p>
          <a:p>
            <a:r>
              <a:rPr lang="ru-RU" sz="2200" dirty="0" smtClean="0"/>
              <a:t>.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93467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при неблагоприятной социальной ситуации развития является высокой группой риска расстройства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1133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Психологические синдромы нарушенного поведения,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А.Л., 2001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79512" y="2132856"/>
            <a:ext cx="8784976" cy="3168352"/>
            <a:chOff x="179512" y="2348880"/>
            <a:chExt cx="8784976" cy="20162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512" y="2348880"/>
              <a:ext cx="2736304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Психологический профиль: </a:t>
              </a:r>
              <a:r>
                <a:rPr lang="ru-RU" sz="2200" dirty="0" err="1" smtClean="0"/>
                <a:t>демонстративность</a:t>
              </a:r>
              <a:r>
                <a:rPr lang="ru-RU" sz="2200" dirty="0" smtClean="0"/>
                <a:t> позиция «ужасного ребёнка»</a:t>
              </a:r>
              <a:endParaRPr lang="ru-RU" sz="2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03848" y="2348880"/>
              <a:ext cx="2808312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Особенности деятельности: </a:t>
              </a:r>
              <a:r>
                <a:rPr lang="ru-RU" sz="2200" dirty="0" smtClean="0"/>
                <a:t>постоянные нарушения правил</a:t>
              </a:r>
              <a:endParaRPr lang="ru-RU" sz="2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372200" y="2348880"/>
              <a:ext cx="259228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Реакция окружения: </a:t>
              </a:r>
              <a:r>
                <a:rPr lang="ru-RU" sz="2200" dirty="0" smtClean="0"/>
                <a:t>повышенное внимание к нарушению правил</a:t>
              </a:r>
              <a:endParaRPr lang="ru-RU" sz="22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843808" y="2996952"/>
              <a:ext cx="42416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826182" y="3717032"/>
              <a:ext cx="0" cy="648072"/>
            </a:xfrm>
            <a:prstGeom prst="line">
              <a:avLst/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619672" y="4365104"/>
              <a:ext cx="6206510" cy="0"/>
            </a:xfrm>
            <a:prstGeom prst="line">
              <a:avLst/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endCxn id="5" idx="2"/>
            </p:cNvCxnSpPr>
            <p:nvPr/>
          </p:nvCxnSpPr>
          <p:spPr>
            <a:xfrm flipV="1">
              <a:off x="1633494" y="3717032"/>
              <a:ext cx="0" cy="6480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9" name="Объект 2"/>
          <p:cNvSpPr txBox="1">
            <a:spLocks/>
          </p:cNvSpPr>
          <p:nvPr/>
        </p:nvSpPr>
        <p:spPr>
          <a:xfrm>
            <a:off x="691952" y="1473689"/>
            <a:ext cx="7315200" cy="58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Негативное само предъявление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971600" y="537321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Основа – высокая потребность во внимании при отсутствии отмечаемых значимых достижений взрослыми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40152" y="3151255"/>
            <a:ext cx="42416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866065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Психологические синдромы нарушенного поведения,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А.Л., 2001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79512" y="1340766"/>
            <a:ext cx="8794224" cy="3816425"/>
            <a:chOff x="179512" y="3068959"/>
            <a:chExt cx="8794224" cy="266429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512" y="3068960"/>
              <a:ext cx="2856534" cy="2016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chemeClr val="bg2"/>
                  </a:solidFill>
                </a:rPr>
                <a:t>Психологический профиль: </a:t>
              </a:r>
              <a:r>
                <a:rPr lang="ru-RU" sz="2200" dirty="0" smtClean="0"/>
                <a:t>нечувствительность к социальным нормам </a:t>
              </a:r>
            </a:p>
            <a:p>
              <a:pPr algn="ctr"/>
              <a:r>
                <a:rPr lang="ru-RU" sz="2200" dirty="0" smtClean="0"/>
                <a:t>(социальная агнозия)</a:t>
              </a:r>
              <a:endParaRPr lang="ru-RU" sz="2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75856" y="3068960"/>
              <a:ext cx="2808312" cy="2016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chemeClr val="bg2"/>
                  </a:solidFill>
                </a:rPr>
                <a:t>Особенности деятельности: </a:t>
              </a:r>
              <a:r>
                <a:rPr lang="ru-RU" sz="2200" dirty="0" smtClean="0"/>
                <a:t>грубые нарушения правил поведения</a:t>
              </a:r>
              <a:endParaRPr lang="ru-RU" sz="2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381448" y="3068959"/>
              <a:ext cx="2592288" cy="2016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chemeClr val="bg2"/>
                  </a:solidFill>
                </a:rPr>
                <a:t>Реакция окружения: </a:t>
              </a:r>
              <a:r>
                <a:rPr lang="ru-RU" sz="2200" dirty="0" smtClean="0">
                  <a:solidFill>
                    <a:schemeClr val="tx1"/>
                  </a:solidFill>
                </a:rPr>
                <a:t>неадекватные воздействия, исходящие из представления о сознательном хулиганстве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722862" y="4049688"/>
              <a:ext cx="62636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963222" y="4049688"/>
              <a:ext cx="62636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835430" y="5085184"/>
              <a:ext cx="0" cy="64807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628920" y="5733256"/>
              <a:ext cx="6206510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1619672" y="5085184"/>
              <a:ext cx="0" cy="6480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9" name="Объект 2"/>
          <p:cNvSpPr txBox="1">
            <a:spLocks/>
          </p:cNvSpPr>
          <p:nvPr/>
        </p:nvSpPr>
        <p:spPr>
          <a:xfrm>
            <a:off x="691952" y="908720"/>
            <a:ext cx="7315200" cy="58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Социальная дезориентация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01208"/>
            <a:ext cx="9144000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/>
              <a:t>Социальная агнозия – отсутствует целенаправленное нарушение норм и правил поведения, как при антисоциальной направленности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212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Основа – функциональная недостаточность </a:t>
            </a:r>
          </a:p>
          <a:p>
            <a:pPr algn="ctr"/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управляющих функций (лобные отделы головного мозга)</a:t>
            </a:r>
            <a:endParaRPr lang="ru-RU" sz="2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6066" y="48094"/>
            <a:ext cx="7315200" cy="794057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Психологические синдромы нарушенного поведения,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А.Л., 2001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79512" y="1622060"/>
            <a:ext cx="8794224" cy="3944480"/>
            <a:chOff x="179512" y="3068960"/>
            <a:chExt cx="8794224" cy="26642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512" y="3068960"/>
              <a:ext cx="2736304" cy="2016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Психологический профиль: </a:t>
              </a:r>
              <a:r>
                <a:rPr lang="ru-RU" sz="2200" dirty="0" smtClean="0"/>
                <a:t>представление о несправедливом устройстве мира, его враждебности; самосознание изгоя</a:t>
              </a:r>
              <a:endParaRPr lang="ru-RU" sz="2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03848" y="3068960"/>
              <a:ext cx="2808312" cy="2016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Особенности деятельности: </a:t>
              </a:r>
              <a:r>
                <a:rPr lang="ru-RU" sz="2200" dirty="0" smtClean="0"/>
                <a:t>грубые нарушения норм и правил поведения, замкнутость, негативизм, агрессия</a:t>
              </a:r>
              <a:endParaRPr lang="ru-RU" sz="2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381448" y="3068960"/>
              <a:ext cx="2592288" cy="194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bg2"/>
                  </a:solidFill>
                </a:rPr>
                <a:t>Реакция окружения: </a:t>
              </a:r>
              <a:r>
                <a:rPr lang="ru-RU" sz="2200" dirty="0" smtClean="0">
                  <a:solidFill>
                    <a:schemeClr val="tx1"/>
                  </a:solidFill>
                </a:rPr>
                <a:t>наказания, изоляция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722862" y="4049688"/>
              <a:ext cx="62636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963222" y="4049688"/>
              <a:ext cx="62636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835430" y="5085184"/>
              <a:ext cx="0" cy="64807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628920" y="5733256"/>
              <a:ext cx="6206510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1619672" y="5085184"/>
              <a:ext cx="0" cy="6480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9" name="Объект 2"/>
          <p:cNvSpPr txBox="1">
            <a:spLocks/>
          </p:cNvSpPr>
          <p:nvPr/>
        </p:nvSpPr>
        <p:spPr>
          <a:xfrm>
            <a:off x="1666" y="842151"/>
            <a:ext cx="9144000" cy="587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/>
              <a:t>Отверженность (формируется к подростковому возрасту)</a:t>
            </a:r>
            <a:endParaRPr lang="ru-RU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252536" y="5541978"/>
            <a:ext cx="939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Убеждение – «жизнь устроена несправедливо», реакция агрессии 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8460432" y="5733256"/>
            <a:ext cx="4846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381328"/>
            <a:ext cx="892705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ysClr val="windowText" lastClr="000000"/>
                </a:solidFill>
              </a:rPr>
              <a:t>формирование </a:t>
            </a:r>
            <a:r>
              <a:rPr lang="ru-RU" sz="2400" b="1" dirty="0" smtClean="0">
                <a:solidFill>
                  <a:schemeClr val="accent5"/>
                </a:solidFill>
              </a:rPr>
              <a:t>антисоциальной</a:t>
            </a:r>
            <a:r>
              <a:rPr lang="ru-RU" sz="2400" dirty="0" smtClean="0">
                <a:solidFill>
                  <a:sysClr val="windowText" lastClr="000000"/>
                </a:solidFill>
              </a:rPr>
              <a:t> направленности поступков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365" y="44624"/>
            <a:ext cx="8735123" cy="1008112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поведения младших школьников – группы риска дезадаптации поведения на последующих этапах возрастного развития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22" y="1098033"/>
            <a:ext cx="8951324" cy="4349512"/>
          </a:xfr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низкая познавательная активность и личностная незрелость, </a:t>
            </a:r>
            <a:r>
              <a:rPr lang="ru-RU" sz="3200" dirty="0" err="1" smtClean="0"/>
              <a:t>диссоциирующие</a:t>
            </a:r>
            <a:r>
              <a:rPr lang="ru-RU" sz="3200" dirty="0" smtClean="0"/>
              <a:t> с возрастающими требованиями к социальному статусу школьника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сохраняющиеся с дошкольного возраста элементы моторной расторможенности, сочетающиеся с эйфорическим фоном настроения и повышенной жаждой острых ощущений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интерес к ситуациям  жестокости и агрессии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немотивированные колебания настроения, конфликтность, взрывчатость, драчливость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реакции протеста по поводу школьных занятий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</a:t>
            </a:r>
            <a:r>
              <a:rPr lang="ru-RU" sz="3200" dirty="0" err="1" smtClean="0"/>
              <a:t>гиперкомпенсаторные</a:t>
            </a:r>
            <a:r>
              <a:rPr lang="ru-RU" sz="3200" dirty="0" smtClean="0"/>
              <a:t> реакции со стремлением обратить на себя внимание отрицательными формами поведения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трудности усвоения школьной программы за счёт мотивационных нарушений, слабых интеллектуальных возможностей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нарастание тяготения к  асоциальности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76255" y="5896392"/>
            <a:ext cx="203837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попустительство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99384"/>
            <a:ext cx="269516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" indent="0">
              <a:buNone/>
            </a:pPr>
            <a:r>
              <a:rPr lang="ru-RU" dirty="0"/>
              <a:t>грубая авторитарность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6346226"/>
            <a:ext cx="3386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buClr>
                <a:srgbClr val="DFE6D0"/>
              </a:buClr>
            </a:pPr>
            <a:r>
              <a:rPr lang="ru-RU" b="1" dirty="0">
                <a:solidFill>
                  <a:prstClr val="white"/>
                </a:solidFill>
              </a:rPr>
              <a:t>Лебединская К.С., 1988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43771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buClr>
                <a:srgbClr val="DFE6D0"/>
              </a:buClr>
            </a:pPr>
            <a:r>
              <a:rPr lang="ru-RU" sz="2400" dirty="0">
                <a:solidFill>
                  <a:srgbClr val="FFAD1C">
                    <a:lumMod val="60000"/>
                    <a:lumOff val="40000"/>
                  </a:srgbClr>
                </a:solidFill>
              </a:rPr>
              <a:t>Особенно при дефектах воспитания – отягощающий фактор!!!</a:t>
            </a:r>
          </a:p>
        </p:txBody>
      </p:sp>
    </p:spTree>
    <p:extLst>
      <p:ext uri="{BB962C8B-B14F-4D97-AF65-F5344CB8AC3E}">
        <p14:creationId xmlns:p14="http://schemas.microsoft.com/office/powerpoint/2010/main" val="20051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2904909"/>
              </p:ext>
            </p:extLst>
          </p:nvPr>
        </p:nvGraphicFramePr>
        <p:xfrm>
          <a:off x="899592" y="404664"/>
          <a:ext cx="7315200" cy="115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4191845"/>
              </p:ext>
            </p:extLst>
          </p:nvPr>
        </p:nvGraphicFramePr>
        <p:xfrm>
          <a:off x="914400" y="2132856"/>
          <a:ext cx="3565525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4427984" y="1772816"/>
            <a:ext cx="4502264" cy="2953512"/>
          </a:xfrm>
        </p:spPr>
        <p:txBody>
          <a:bodyPr>
            <a:noAutofit/>
          </a:bodyPr>
          <a:lstStyle/>
          <a:p>
            <a:pPr marL="45720" indent="0" algn="ctr">
              <a:lnSpc>
                <a:spcPts val="2000"/>
              </a:lnSpc>
              <a:buNone/>
            </a:pPr>
            <a:r>
              <a:rPr lang="ru-RU" sz="1600" b="1" u="sng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данным эпидемиологических исследований: </a:t>
            </a:r>
          </a:p>
          <a:p>
            <a:pPr>
              <a:lnSpc>
                <a:spcPts val="2000"/>
              </a:lnSpc>
            </a:pP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4% среди детского населения страдают </a:t>
            </a: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расстройствами поведения, мальчики в три раза чаще девочек</a:t>
            </a: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ts val="2000"/>
              </a:lnSpc>
            </a:pP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2018 году в Новосибирской области зарегистрировано 4597 </a:t>
            </a: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детей с расстройствами поведения. </a:t>
            </a:r>
          </a:p>
          <a:p>
            <a:pPr>
              <a:lnSpc>
                <a:spcPts val="2000"/>
              </a:lnSpc>
            </a:pP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группе подростков наблюдается рост абсолютного показателя распространенности психических расстройств за счет увеличения нарушений поведения с 1 355 человек в 2017 году до 2 054 человека в 2018 году. </a:t>
            </a:r>
          </a:p>
          <a:p>
            <a:pPr>
              <a:lnSpc>
                <a:spcPts val="2000"/>
              </a:lnSpc>
            </a:pP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общей структуре психических расстройств доля нарушений поведения увеличилась с 26%  до 37%.</a:t>
            </a:r>
            <a:endParaRPr lang="ru-RU" sz="1600" dirty="0">
              <a:solidFill>
                <a:schemeClr val="accent6">
                  <a:lumMod val="40000"/>
                  <a:lumOff val="6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2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68402721"/>
              </p:ext>
            </p:extLst>
          </p:nvPr>
        </p:nvGraphicFramePr>
        <p:xfrm>
          <a:off x="971600" y="116632"/>
          <a:ext cx="7315200" cy="115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819256" cy="496855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Психические расстройства у несовершеннолетних правонарушителей и беспризорных/безнадзорных подростков (по группам в %) </a:t>
            </a:r>
            <a:endParaRPr lang="ru-RU" sz="1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1600" i="1" dirty="0"/>
              <a:t>По данным исследований, проведенных в России, установлено, что проблемы психического здоровья выявляются среди 75% несовершеннолетних правонарушителей и среди 92% беспризорных и безнадзорных</a:t>
            </a:r>
          </a:p>
          <a:p>
            <a:pPr marL="45720" indent="0" algn="ctr">
              <a:buNone/>
            </a:pP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20811528"/>
              </p:ext>
            </p:extLst>
          </p:nvPr>
        </p:nvGraphicFramePr>
        <p:xfrm>
          <a:off x="539552" y="285293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10940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244827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повторяющиеся </a:t>
            </a:r>
            <a:r>
              <a:rPr lang="ru-RU" sz="2200" dirty="0"/>
              <a:t>и </a:t>
            </a:r>
            <a:r>
              <a:rPr lang="ru-RU" sz="2200" dirty="0" smtClean="0"/>
              <a:t>стойкие паттерны </a:t>
            </a:r>
            <a:r>
              <a:rPr lang="ru-RU" sz="2200" dirty="0" err="1"/>
              <a:t>диссоциального</a:t>
            </a:r>
            <a:r>
              <a:rPr lang="ru-RU" sz="2200" dirty="0"/>
              <a:t>, агрессивного или вызывающего </a:t>
            </a:r>
            <a:r>
              <a:rPr lang="ru-RU" sz="2200" dirty="0" smtClean="0"/>
              <a:t>поведения (не менее 6 мес.);</a:t>
            </a:r>
          </a:p>
          <a:p>
            <a:r>
              <a:rPr lang="ru-RU" sz="2200" dirty="0" smtClean="0"/>
              <a:t>грубые </a:t>
            </a:r>
            <a:r>
              <a:rPr lang="ru-RU" sz="2200" dirty="0"/>
              <a:t>нарушения соответственных возрасту социальных </a:t>
            </a:r>
            <a:r>
              <a:rPr lang="ru-RU" sz="2200" dirty="0" smtClean="0"/>
              <a:t>ожиданий</a:t>
            </a:r>
            <a:r>
              <a:rPr lang="ru-RU" sz="2200" dirty="0"/>
              <a:t>;</a:t>
            </a:r>
            <a:endParaRPr lang="ru-RU" sz="2200" dirty="0" smtClean="0"/>
          </a:p>
          <a:p>
            <a:r>
              <a:rPr lang="ru-RU" sz="2200" dirty="0" smtClean="0"/>
              <a:t>устойчивые </a:t>
            </a:r>
            <a:r>
              <a:rPr lang="ru-RU" sz="2200" dirty="0"/>
              <a:t>модели </a:t>
            </a:r>
            <a:r>
              <a:rPr lang="ru-RU" sz="2200" dirty="0" smtClean="0"/>
              <a:t>поведения:</a:t>
            </a:r>
            <a:endParaRPr lang="ru-RU" sz="2200" dirty="0"/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8836" y="0"/>
            <a:ext cx="8424936" cy="864096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Расстройства поведения (F91)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51520" y="3068960"/>
            <a:ext cx="8640960" cy="3139321"/>
          </a:xfrm>
          <a:prstGeom prst="wedgeRectCallout">
            <a:avLst>
              <a:gd name="adj1" fmla="val -22430"/>
              <a:gd name="adj2" fmla="val -612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/>
              <a:t>чрезмерная драчливость или хулиганство, 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/>
              <a:t>жестокость по отношению к другим людям и </a:t>
            </a:r>
            <a:r>
              <a:rPr lang="ru-RU" sz="2200" dirty="0" smtClean="0"/>
              <a:t>животным;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 smtClean="0"/>
              <a:t>причинение </a:t>
            </a:r>
            <a:r>
              <a:rPr lang="ru-RU" sz="2200" dirty="0"/>
              <a:t>значительного ущерба чьей-либо собственности; </a:t>
            </a:r>
            <a:endParaRPr lang="ru-RU" sz="2200" dirty="0" smtClean="0"/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 smtClean="0"/>
              <a:t>поджоги</a:t>
            </a:r>
            <a:r>
              <a:rPr lang="ru-RU" sz="2200" dirty="0"/>
              <a:t>, воровство; 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/>
              <a:t>постоянная лживость, прогулы занятий в школе и побеги из дому; 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/>
              <a:t>необычайно частые и тяжёлые вспышки гнева; 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/>
              <a:t>вызывающее и провоцирующее поведение;</a:t>
            </a:r>
          </a:p>
          <a:p>
            <a:pPr marL="331470" indent="-285750">
              <a:buFont typeface="Wingdings" panose="05000000000000000000" pitchFamily="2" charset="2"/>
              <a:buChar char="q"/>
            </a:pPr>
            <a:r>
              <a:rPr lang="ru-RU" sz="2200" dirty="0" smtClean="0"/>
              <a:t>открытое </a:t>
            </a:r>
            <a:r>
              <a:rPr lang="ru-RU" sz="2200" dirty="0"/>
              <a:t>непослушание.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6309320"/>
            <a:ext cx="6696744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C00000"/>
                </a:solidFill>
              </a:rPr>
              <a:t>Начало проявления нарушения 3 </a:t>
            </a:r>
            <a:r>
              <a:rPr lang="ru-RU" sz="2200" dirty="0" smtClean="0">
                <a:solidFill>
                  <a:srgbClr val="C00000"/>
                </a:solidFill>
              </a:rPr>
              <a:t>года, </a:t>
            </a:r>
            <a:r>
              <a:rPr lang="ru-RU" i="1" dirty="0" smtClean="0">
                <a:solidFill>
                  <a:srgbClr val="C00000"/>
                </a:solidFill>
              </a:rPr>
              <a:t>ВОЗ, 2006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Агрессивное поведение несовершеннолетних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Проблема агрессивного поведения несовершеннолетних – одна из наиболее социально значимых в связи с высокой распространенностью этого явления, частотой криминального выражения агрессивности.</a:t>
            </a:r>
          </a:p>
          <a:p>
            <a:r>
              <a:rPr lang="ru-RU" dirty="0"/>
              <a:t> Приверженность несовершеннолетних к агрессивной субкультуре – сложный и многофакторный социальный феномен.</a:t>
            </a:r>
          </a:p>
          <a:p>
            <a:r>
              <a:rPr lang="ru-RU" dirty="0"/>
              <a:t> В региональном здравоохранении сформирована система дифференцированного подхода к профилактике и реабилитации несовершеннолетних с учетом многообразия механизмов формирования агрессивности.</a:t>
            </a:r>
          </a:p>
          <a:p>
            <a:r>
              <a:rPr lang="ru-RU" dirty="0"/>
              <a:t> Несовершеннолетние с нарушением поведения и импульсивностью – группа высокого риска совершения самоубийств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437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04856" cy="1154097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Симптомы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гиперактивности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расстройства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поведения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972066" y="1412776"/>
            <a:ext cx="4998510" cy="5319636"/>
            <a:chOff x="4153168" y="769503"/>
            <a:chExt cx="4464496" cy="4521948"/>
          </a:xfrm>
        </p:grpSpPr>
        <p:sp>
          <p:nvSpPr>
            <p:cNvPr id="5" name="Овал 4"/>
            <p:cNvSpPr/>
            <p:nvPr/>
          </p:nvSpPr>
          <p:spPr>
            <a:xfrm>
              <a:off x="4276689" y="3347235"/>
              <a:ext cx="4248472" cy="194421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4153168" y="769503"/>
              <a:ext cx="4464496" cy="33931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 smtClean="0">
                <a:solidFill>
                  <a:schemeClr val="tx1"/>
                </a:solidFill>
              </a:endParaRP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dirty="0" smtClean="0">
                <a:solidFill>
                  <a:schemeClr val="tx1"/>
                </a:solidFill>
              </a:endParaRP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  <a:p>
              <a:pPr algn="ctr"/>
              <a:endParaRPr lang="ru-RU" sz="2400" dirty="0" smtClean="0">
                <a:solidFill>
                  <a:schemeClr val="tx1"/>
                </a:solidFill>
              </a:endParaRPr>
            </a:p>
            <a:p>
              <a:pPr algn="ctr"/>
              <a:endParaRPr lang="ru-RU" sz="2400" dirty="0">
                <a:solidFill>
                  <a:schemeClr val="tx1"/>
                </a:solidFill>
              </a:endParaRPr>
            </a:p>
            <a:p>
              <a:pPr algn="ctr"/>
              <a:endParaRPr lang="ru-RU" sz="2400" dirty="0" smtClean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Открытое неповиновение</a:t>
              </a: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 smtClean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Антисоциальное поведение</a:t>
              </a: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 smtClean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Агрессия </a:t>
              </a: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Импульсивность</a:t>
              </a: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Беспокойность</a:t>
              </a: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 smtClean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r>
                <a:rPr lang="ru-RU" sz="2400" dirty="0" smtClean="0">
                  <a:solidFill>
                    <a:schemeClr val="tx1"/>
                  </a:solidFill>
                </a:rPr>
                <a:t>Невнимательность </a:t>
              </a:r>
              <a:endParaRPr lang="ru-RU" sz="2400" dirty="0">
                <a:solidFill>
                  <a:schemeClr val="tx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q"/>
              </a:pPr>
              <a:endParaRPr lang="ru-RU" sz="2400" dirty="0" smtClean="0">
                <a:solidFill>
                  <a:schemeClr val="tx1"/>
                </a:solidFill>
              </a:endParaRPr>
            </a:p>
            <a:p>
              <a:pPr algn="ctr"/>
              <a:endParaRPr lang="ru-RU" sz="2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7" name="Стрелка вправо 6"/>
          <p:cNvSpPr/>
          <p:nvPr/>
        </p:nvSpPr>
        <p:spPr>
          <a:xfrm>
            <a:off x="611560" y="2420888"/>
            <a:ext cx="3131992" cy="144016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Расстройство поведения</a:t>
            </a:r>
            <a:endParaRPr lang="ru-RU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68078" y="5037574"/>
            <a:ext cx="3275473" cy="112040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Гиперактивность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03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1925067"/>
            <a:ext cx="4113474" cy="3600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F91.2</a:t>
            </a:r>
            <a:r>
              <a:rPr lang="ru-RU" sz="1900" b="1" dirty="0" smtClean="0"/>
              <a:t> </a:t>
            </a:r>
            <a:r>
              <a:rPr lang="ru-RU" sz="1900" b="1" dirty="0"/>
              <a:t>Социализированное расстройство </a:t>
            </a:r>
            <a:r>
              <a:rPr lang="ru-RU" sz="1900" b="1" dirty="0" smtClean="0"/>
              <a:t>поведения:</a:t>
            </a:r>
            <a:endParaRPr lang="ru-RU" sz="1900" dirty="0"/>
          </a:p>
          <a:p>
            <a:r>
              <a:rPr lang="ru-RU" sz="1900" dirty="0" smtClean="0"/>
              <a:t>устойчивое </a:t>
            </a:r>
            <a:r>
              <a:rPr lang="ru-RU" sz="1900" dirty="0" err="1"/>
              <a:t>диссоциальное</a:t>
            </a:r>
            <a:r>
              <a:rPr lang="ru-RU" sz="1900" dirty="0"/>
              <a:t> или агрессивное </a:t>
            </a:r>
            <a:r>
              <a:rPr lang="ru-RU" sz="1900" dirty="0" smtClean="0"/>
              <a:t>поведение, </a:t>
            </a:r>
            <a:r>
              <a:rPr lang="ru-RU" sz="1900" dirty="0"/>
              <a:t>встречающееся у индивидов, которые в основном хорошо интегрированы в свою социально равную группу. </a:t>
            </a:r>
            <a:r>
              <a:rPr lang="ru-RU" sz="1900" dirty="0" smtClean="0"/>
              <a:t>Правонарушение </a:t>
            </a:r>
            <a:r>
              <a:rPr lang="ru-RU" sz="1900" dirty="0"/>
              <a:t>в ситуации члена </a:t>
            </a:r>
            <a:r>
              <a:rPr lang="ru-RU" sz="1900" dirty="0" smtClean="0"/>
              <a:t>банды, воровство </a:t>
            </a:r>
            <a:r>
              <a:rPr lang="ru-RU" sz="1900" dirty="0"/>
              <a:t>в компании с </a:t>
            </a:r>
            <a:r>
              <a:rPr lang="ru-RU" sz="1900" dirty="0" smtClean="0"/>
              <a:t>другими, прогулы школы.</a:t>
            </a:r>
          </a:p>
          <a:p>
            <a:endParaRPr lang="ru-RU" sz="1900" dirty="0"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564"/>
            <a:ext cx="8424936" cy="4185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buNone/>
              <a:defRPr sz="20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/>
          </a:p>
          <a:p>
            <a:r>
              <a:rPr lang="ru-RU" sz="2400" dirty="0" smtClean="0"/>
              <a:t>Расстройства </a:t>
            </a:r>
            <a:r>
              <a:rPr lang="ru-RU" sz="2400" dirty="0"/>
              <a:t>поведения (F91)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370795"/>
            <a:ext cx="9081328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/>
                </a:solidFill>
              </a:rPr>
              <a:t>91.0</a:t>
            </a:r>
            <a:r>
              <a:rPr lang="ru-RU" sz="1900" b="1" dirty="0">
                <a:solidFill>
                  <a:schemeClr val="bg2"/>
                </a:solidFill>
              </a:rPr>
              <a:t> Расстройство поведения, ограниченное рамками </a:t>
            </a:r>
            <a:r>
              <a:rPr lang="ru-RU" sz="1900" b="1" dirty="0" smtClean="0">
                <a:solidFill>
                  <a:schemeClr val="bg2"/>
                </a:solidFill>
              </a:rPr>
              <a:t>семьи:</a:t>
            </a:r>
            <a:endParaRPr lang="ru-RU" sz="1900" dirty="0">
              <a:solidFill>
                <a:schemeClr val="bg2"/>
              </a:solidFill>
            </a:endParaRPr>
          </a:p>
          <a:p>
            <a:r>
              <a:rPr lang="ru-RU" sz="1900" dirty="0" err="1" smtClean="0">
                <a:solidFill>
                  <a:schemeClr val="bg2"/>
                </a:solidFill>
              </a:rPr>
              <a:t>диссоциальное</a:t>
            </a:r>
            <a:r>
              <a:rPr lang="ru-RU" sz="1900" dirty="0" smtClean="0">
                <a:solidFill>
                  <a:schemeClr val="bg2"/>
                </a:solidFill>
              </a:rPr>
              <a:t> </a:t>
            </a:r>
            <a:r>
              <a:rPr lang="ru-RU" sz="1900" dirty="0">
                <a:solidFill>
                  <a:schemeClr val="bg2"/>
                </a:solidFill>
              </a:rPr>
              <a:t>и агрессивное поведение (а не только оппозиционное, дерзкое, разрывающее отношения поведение), при котором отклонение в поведении полностью или почти полностью ограничивается пределами дома и взаимоотношениями с членами семьи или ближайшими домочадцами.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527831"/>
            <a:ext cx="908132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F91.1 </a:t>
            </a:r>
            <a:r>
              <a:rPr lang="ru-RU" sz="2000" b="1" dirty="0" err="1"/>
              <a:t>Несоциализированное</a:t>
            </a:r>
            <a:r>
              <a:rPr lang="ru-RU" sz="2000" b="1" dirty="0"/>
              <a:t> расстройство </a:t>
            </a:r>
            <a:r>
              <a:rPr lang="ru-RU" sz="2000" b="1" dirty="0" smtClean="0"/>
              <a:t>поведения:</a:t>
            </a:r>
            <a:endParaRPr lang="ru-RU" sz="2000" dirty="0"/>
          </a:p>
          <a:p>
            <a:r>
              <a:rPr lang="ru-RU" sz="2000" dirty="0" smtClean="0"/>
              <a:t>сочетание </a:t>
            </a:r>
            <a:r>
              <a:rPr lang="ru-RU" sz="2000" dirty="0"/>
              <a:t>устойчивого </a:t>
            </a:r>
            <a:r>
              <a:rPr lang="ru-RU" sz="2000" dirty="0" err="1"/>
              <a:t>диссоциального</a:t>
            </a:r>
            <a:r>
              <a:rPr lang="ru-RU" sz="2000" dirty="0"/>
              <a:t> или агрессивного поведения </a:t>
            </a:r>
            <a:r>
              <a:rPr lang="ru-RU" sz="2000" dirty="0" smtClean="0"/>
              <a:t>со </a:t>
            </a:r>
            <a:r>
              <a:rPr lang="ru-RU" sz="2000" dirty="0"/>
              <a:t>значительно выраженными аномалиями во взаимоотношениях индивида с другими детьми. </a:t>
            </a:r>
            <a:r>
              <a:rPr lang="ru-RU" sz="2000" dirty="0" smtClean="0"/>
              <a:t>Одиночно агрессивный тип.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7116" y="1926845"/>
            <a:ext cx="5014212" cy="3600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/>
                </a:solidFill>
              </a:rPr>
              <a:t>F91.3</a:t>
            </a:r>
            <a:r>
              <a:rPr lang="ru-RU" sz="1900" b="1" dirty="0">
                <a:solidFill>
                  <a:schemeClr val="bg2"/>
                </a:solidFill>
              </a:rPr>
              <a:t> Вызывающее оппозиционное </a:t>
            </a:r>
            <a:r>
              <a:rPr lang="ru-RU" sz="1900" b="1" dirty="0" smtClean="0">
                <a:solidFill>
                  <a:schemeClr val="bg2"/>
                </a:solidFill>
              </a:rPr>
              <a:t>расстройство:</a:t>
            </a:r>
            <a:endParaRPr lang="ru-RU" sz="1900" dirty="0">
              <a:solidFill>
                <a:schemeClr val="bg2"/>
              </a:solidFill>
            </a:endParaRPr>
          </a:p>
          <a:p>
            <a:r>
              <a:rPr lang="ru-RU" sz="1900" dirty="0">
                <a:solidFill>
                  <a:schemeClr val="bg2"/>
                </a:solidFill>
              </a:rPr>
              <a:t>р</a:t>
            </a:r>
            <a:r>
              <a:rPr lang="ru-RU" sz="1900" dirty="0" smtClean="0">
                <a:solidFill>
                  <a:schemeClr val="bg2"/>
                </a:solidFill>
              </a:rPr>
              <a:t>асстройство </a:t>
            </a:r>
            <a:r>
              <a:rPr lang="ru-RU" sz="1900" dirty="0">
                <a:solidFill>
                  <a:schemeClr val="bg2"/>
                </a:solidFill>
              </a:rPr>
              <a:t>поведения, обычно отмечающееся у детей более младшего возраста и характеризующееся в основном выраженным вызовом, непослушанием, разрывающим отношения поведением, которое не включает </a:t>
            </a:r>
            <a:r>
              <a:rPr lang="ru-RU" sz="1900" dirty="0" err="1">
                <a:solidFill>
                  <a:schemeClr val="bg2"/>
                </a:solidFill>
              </a:rPr>
              <a:t>правонарушительных</a:t>
            </a:r>
            <a:r>
              <a:rPr lang="ru-RU" sz="1900" dirty="0">
                <a:solidFill>
                  <a:schemeClr val="bg2"/>
                </a:solidFill>
              </a:rPr>
              <a:t> действий или более экстремальных форм агрессивного или </a:t>
            </a:r>
            <a:r>
              <a:rPr lang="ru-RU" sz="1900" dirty="0" err="1">
                <a:solidFill>
                  <a:schemeClr val="bg2"/>
                </a:solidFill>
              </a:rPr>
              <a:t>диссоциального</a:t>
            </a:r>
            <a:r>
              <a:rPr lang="ru-RU" sz="1900" dirty="0">
                <a:solidFill>
                  <a:schemeClr val="bg2"/>
                </a:solidFill>
              </a:rPr>
              <a:t> </a:t>
            </a:r>
            <a:r>
              <a:rPr lang="ru-RU" sz="1900" dirty="0" smtClean="0">
                <a:solidFill>
                  <a:schemeClr val="bg2"/>
                </a:solidFill>
              </a:rPr>
              <a:t>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0420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352" y="27709"/>
            <a:ext cx="8050088" cy="1154097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Смешанные, поведенческие и эмоциональные расстройства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(F92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8)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933056"/>
            <a:ext cx="856895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2"/>
                </a:solidFill>
              </a:rPr>
              <a:t>с депрессией</a:t>
            </a:r>
            <a:r>
              <a:rPr lang="ru-RU" sz="2400" dirty="0">
                <a:solidFill>
                  <a:schemeClr val="bg2"/>
                </a:solidFill>
              </a:rPr>
              <a:t>, проявляющейся сильным страданием, потерей интересов, утратой удовольствия от живых, эмоциональных игр и занятий, в самообвинениях и </a:t>
            </a:r>
            <a:r>
              <a:rPr lang="ru-RU" sz="2400" dirty="0" smtClean="0">
                <a:solidFill>
                  <a:schemeClr val="bg2"/>
                </a:solidFill>
              </a:rPr>
              <a:t>безнадежности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2"/>
                </a:solidFill>
              </a:rPr>
              <a:t>с тревогой</a:t>
            </a:r>
            <a:r>
              <a:rPr lang="ru-RU" sz="2400" dirty="0">
                <a:solidFill>
                  <a:schemeClr val="bg2"/>
                </a:solidFill>
              </a:rPr>
              <a:t>, боязливостью, страхами, навязчивостями или переживаниями из-за своего </a:t>
            </a:r>
            <a:r>
              <a:rPr lang="ru-RU" sz="2400" dirty="0" smtClean="0">
                <a:solidFill>
                  <a:schemeClr val="bg2"/>
                </a:solidFill>
              </a:rPr>
              <a:t>здоровья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520788" y="1340768"/>
            <a:ext cx="6390456" cy="1736646"/>
          </a:xfrm>
          <a:prstGeom prst="wedgeRoundRectCallout">
            <a:avLst>
              <a:gd name="adj1" fmla="val -17581"/>
              <a:gd name="adj2" fmla="val 904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/>
                </a:solidFill>
              </a:rPr>
              <a:t>Сочетание стойко агрессивного асоциального или вызывающего поведения с выраженными симптомами депрессии или </a:t>
            </a:r>
            <a:r>
              <a:rPr lang="ru-RU" sz="2400" dirty="0" smtClean="0">
                <a:solidFill>
                  <a:schemeClr val="bg2"/>
                </a:solidFill>
              </a:rPr>
              <a:t>тревоги 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78080" cy="1370121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Расстройство поведения с началом в детском возрасте (дисгармонический вариант психического развития)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sz="2200" b="1" dirty="0" smtClean="0"/>
              <a:t>генетическая предрасположенность, трудный темперамент, ядерный психопатический паттерн </a:t>
            </a:r>
            <a:r>
              <a:rPr lang="ru-RU" sz="2200" dirty="0" smtClean="0"/>
              <a:t>(отсутствие </a:t>
            </a:r>
            <a:r>
              <a:rPr lang="ru-RU" sz="2200" dirty="0" err="1" smtClean="0"/>
              <a:t>эмпатии</a:t>
            </a:r>
            <a:r>
              <a:rPr lang="ru-RU" sz="2200" dirty="0" smtClean="0"/>
              <a:t>, </a:t>
            </a:r>
            <a:r>
              <a:rPr lang="ru-RU" sz="2200" dirty="0" err="1" smtClean="0"/>
              <a:t>эгоцентричность</a:t>
            </a:r>
            <a:r>
              <a:rPr lang="ru-RU" sz="2200" dirty="0" smtClean="0"/>
              <a:t>, отчуждённость)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sz="2200" b="1" dirty="0" smtClean="0"/>
              <a:t>особый стиль обработки социальной информации, </a:t>
            </a:r>
            <a:r>
              <a:rPr lang="en-US" sz="1800" i="1" dirty="0" smtClean="0"/>
              <a:t>Crick, Dodge, 1994 (</a:t>
            </a:r>
            <a:r>
              <a:rPr lang="ru-RU" sz="1800" i="1" dirty="0" smtClean="0"/>
              <a:t>ошибочное приписывание агрессивных намерений другим, низкий уровень социальной восприимчивости</a:t>
            </a:r>
            <a:r>
              <a:rPr lang="en-US" sz="1800" i="1" dirty="0" smtClean="0"/>
              <a:t>)</a:t>
            </a:r>
            <a:endParaRPr lang="ru-RU" sz="1800" i="1" dirty="0" smtClean="0"/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sz="2200" b="1" dirty="0" smtClean="0"/>
              <a:t>инфантилизм </a:t>
            </a:r>
            <a:r>
              <a:rPr lang="ru-RU" sz="2200" dirty="0" smtClean="0"/>
              <a:t>(задержка формирования регуляторных функций) – внушаемость, </a:t>
            </a:r>
            <a:r>
              <a:rPr lang="ru-RU" sz="2200" dirty="0" err="1" smtClean="0"/>
              <a:t>подчиняемость</a:t>
            </a:r>
            <a:r>
              <a:rPr lang="ru-RU" sz="2200" dirty="0" smtClean="0"/>
              <a:t>, нарушение способности к прогнозированию, контролю, несамостоятельность, импульсивность при принятии решений с отсутствием внутренней переработки побуждений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sz="2200" b="1" dirty="0" smtClean="0"/>
              <a:t>специфические нарушения развития: </a:t>
            </a:r>
            <a:r>
              <a:rPr lang="ru-RU" sz="2200" dirty="0" smtClean="0"/>
              <a:t>аномалии формирования речи, трудности усвоения школьных навыков – письма, счёта.</a:t>
            </a:r>
          </a:p>
        </p:txBody>
      </p:sp>
    </p:spTree>
    <p:extLst>
      <p:ext uri="{BB962C8B-B14F-4D97-AF65-F5344CB8AC3E}">
        <p14:creationId xmlns:p14="http://schemas.microsoft.com/office/powerpoint/2010/main" val="4040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Расстройство поведения с началом в детском возрасте (дисгармонический вариант психического развития)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56" y="1268760"/>
            <a:ext cx="8964488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dirty="0"/>
              <a:t>н</a:t>
            </a:r>
            <a:r>
              <a:rPr lang="ru-RU" sz="2200" dirty="0" smtClean="0"/>
              <a:t>ейропсихологический дефицит (парциальная </a:t>
            </a:r>
            <a:r>
              <a:rPr lang="ru-RU" sz="2200" dirty="0" err="1" smtClean="0"/>
              <a:t>несформированность</a:t>
            </a:r>
            <a:r>
              <a:rPr lang="ru-RU" sz="2200" dirty="0" smtClean="0"/>
              <a:t> высших психических функций, импульсивность, невнимательность, слабость регуляторных механизмов, незрелость фронтальных отделов головного мозга, </a:t>
            </a:r>
            <a:r>
              <a:rPr lang="ru-RU" sz="2200" dirty="0" err="1" smtClean="0"/>
              <a:t>несформированность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транскортикальных</a:t>
            </a:r>
            <a:r>
              <a:rPr lang="ru-RU" sz="2200" dirty="0" smtClean="0"/>
              <a:t> связей с </a:t>
            </a:r>
            <a:r>
              <a:rPr lang="ru-RU" sz="2200" dirty="0" err="1" smtClean="0"/>
              <a:t>переднелобными</a:t>
            </a:r>
            <a:r>
              <a:rPr lang="ru-RU" sz="2200" dirty="0" smtClean="0"/>
              <a:t> отделами, низкий уровень развития исполнительной стороны графической деятельности, динамического </a:t>
            </a:r>
            <a:r>
              <a:rPr lang="ru-RU" sz="2200" dirty="0" err="1" smtClean="0"/>
              <a:t>праксиса</a:t>
            </a:r>
            <a:r>
              <a:rPr lang="ru-RU" sz="2200" dirty="0" smtClean="0"/>
              <a:t>; недостаточность ориентировочно-исследовательской деятельности при решении мыслительных задач</a:t>
            </a:r>
          </a:p>
          <a:p>
            <a:r>
              <a:rPr lang="ru-RU" sz="2200" dirty="0"/>
              <a:t>г</a:t>
            </a:r>
            <a:r>
              <a:rPr lang="ru-RU" sz="2200" dirty="0" smtClean="0"/>
              <a:t>рубые нарушения в системе родитель – ребёнок (нарушение привязанности), отсутствие содержательных отношений между людьми</a:t>
            </a:r>
            <a:endParaRPr lang="ru-RU" sz="2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0" y="5517232"/>
            <a:ext cx="9144000" cy="1340768"/>
          </a:xfrm>
          <a:prstGeom prst="wedgeRoundRectCallout">
            <a:avLst>
              <a:gd name="adj1" fmla="val -22664"/>
              <a:gd name="adj2" fmla="val -5710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bg2"/>
                </a:solidFill>
              </a:rPr>
              <a:t>Высокий риск развития антисоциального расстройства личности с преобладанием мотивационно-целевой агрессией </a:t>
            </a:r>
          </a:p>
          <a:p>
            <a:pPr algn="ctr"/>
            <a:r>
              <a:rPr lang="ru-RU" sz="2200" dirty="0" smtClean="0">
                <a:solidFill>
                  <a:schemeClr val="bg2"/>
                </a:solidFill>
              </a:rPr>
              <a:t>(чувство удовольствия от причинения страдания другим и манипулирования другими)</a:t>
            </a:r>
            <a:endParaRPr lang="ru-RU" sz="2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936" y="0"/>
            <a:ext cx="7978080" cy="115409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Расстройство поведения с началом в подростковом возрасте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Пубертатный триггер психического </a:t>
            </a:r>
            <a:r>
              <a:rPr lang="ru-RU" sz="2400" dirty="0" err="1" smtClean="0">
                <a:solidFill>
                  <a:schemeClr val="bg2"/>
                </a:solidFill>
              </a:rPr>
              <a:t>дизонтогенеза</a:t>
            </a:r>
            <a:r>
              <a:rPr lang="ru-RU" sz="2400" dirty="0" smtClean="0">
                <a:solidFill>
                  <a:schemeClr val="bg2"/>
                </a:solidFill>
              </a:rPr>
              <a:t> (психоэндокринные, гормональные перестройки) </a:t>
            </a:r>
          </a:p>
          <a:p>
            <a:endParaRPr lang="ru-RU" sz="2400" dirty="0" smtClean="0">
              <a:solidFill>
                <a:schemeClr val="bg2"/>
              </a:solidFill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перепады </a:t>
            </a:r>
            <a:r>
              <a:rPr lang="ru-RU" sz="2400" dirty="0">
                <a:solidFill>
                  <a:schemeClr val="bg2"/>
                </a:solidFill>
              </a:rPr>
              <a:t>настроения, чувство одиночества, озабоченность собственным образом, потребность в принадлежности к значимой группе, полярность эмоций, поведения, страх перед будущем, уязвимость самооценки, </a:t>
            </a:r>
            <a:r>
              <a:rPr lang="ru-RU" sz="2400" dirty="0" smtClean="0">
                <a:solidFill>
                  <a:schemeClr val="bg2"/>
                </a:solidFill>
              </a:rPr>
              <a:t>эмансипация</a:t>
            </a:r>
          </a:p>
          <a:p>
            <a:pPr marL="45720" indent="0" algn="ctr">
              <a:buNone/>
            </a:pPr>
            <a:endParaRPr lang="ru-RU" sz="2400" dirty="0" smtClean="0">
              <a:solidFill>
                <a:schemeClr val="bg2"/>
              </a:solidFill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личностная дисгармония – заострение акцентуированных черт характера, нарастание социальной дезадаптации, отсутствие чувства принадлежности к </a:t>
            </a:r>
            <a:r>
              <a:rPr lang="ru-RU" sz="2400" dirty="0" err="1" smtClean="0">
                <a:solidFill>
                  <a:schemeClr val="bg2"/>
                </a:solidFill>
              </a:rPr>
              <a:t>референтной</a:t>
            </a:r>
            <a:r>
              <a:rPr lang="ru-RU" sz="2400" dirty="0" smtClean="0">
                <a:solidFill>
                  <a:schemeClr val="bg2"/>
                </a:solidFill>
              </a:rPr>
              <a:t> группе, возможности достигнуть определённого статуса среди сверстников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                                         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поведенческие девиации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28638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5976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08557" y="62373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1462"/>
            <a:ext cx="8229600" cy="115409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Фиксация черт личностной деформации по асоциальному типу при длительной социальной дезадаптации (более года) с 10 – 11 лет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75357"/>
            <a:ext cx="8858312" cy="5111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отсутствие интереса к познавательной деятельности;</a:t>
            </a:r>
          </a:p>
          <a:p>
            <a:r>
              <a:rPr lang="ru-RU" sz="1800" dirty="0" smtClean="0"/>
              <a:t>отсутствие способности к </a:t>
            </a:r>
            <a:r>
              <a:rPr lang="ru-RU" sz="1800" dirty="0" err="1" smtClean="0"/>
              <a:t>эмпатии</a:t>
            </a:r>
            <a:r>
              <a:rPr lang="ru-RU" sz="1800" dirty="0" smtClean="0"/>
              <a:t>, равнодушие к чувствам других людей в сочетании с неспособностью устанавливать и поддерживать эмоционально насыщенные стабильные отношения;</a:t>
            </a:r>
          </a:p>
          <a:p>
            <a:r>
              <a:rPr lang="ru-RU" sz="1800" dirty="0" smtClean="0"/>
              <a:t>стремление к получению простых удовольствий, избегание волевого усилия, что сопровождается стремлением к замещению чувства пустоты и скуки состоянием измененного настроения с помощью </a:t>
            </a:r>
            <a:r>
              <a:rPr lang="ru-RU" sz="1800" dirty="0" err="1" smtClean="0"/>
              <a:t>психоактивных</a:t>
            </a:r>
            <a:r>
              <a:rPr lang="ru-RU" sz="1800" dirty="0" smtClean="0"/>
              <a:t> веществ;</a:t>
            </a:r>
          </a:p>
          <a:p>
            <a:r>
              <a:rPr lang="ru-RU" sz="1800" dirty="0" smtClean="0"/>
              <a:t>неустойчивое настроение, раздражительность, гневливые реакции, внутреннее напряжение;</a:t>
            </a:r>
          </a:p>
          <a:p>
            <a:r>
              <a:rPr lang="ru-RU" sz="1800" dirty="0" smtClean="0"/>
              <a:t>пренебрежительное отношение к общечеловеческим ценностям;</a:t>
            </a:r>
          </a:p>
          <a:p>
            <a:r>
              <a:rPr lang="ru-RU" sz="1800" dirty="0" smtClean="0"/>
              <a:t>выраженная </a:t>
            </a:r>
            <a:r>
              <a:rPr lang="ru-RU" sz="1800" dirty="0" err="1" smtClean="0"/>
              <a:t>эгоцентричность</a:t>
            </a:r>
            <a:r>
              <a:rPr lang="ru-RU" sz="1800" dirty="0" smtClean="0"/>
              <a:t>, отсутствие чувства вины;</a:t>
            </a:r>
          </a:p>
          <a:p>
            <a:r>
              <a:rPr lang="ru-RU" sz="1800" dirty="0" smtClean="0"/>
              <a:t>повышенная подверженность влиянию взрослых правонарушителей и групповому воздействию;</a:t>
            </a:r>
          </a:p>
          <a:p>
            <a:r>
              <a:rPr lang="ru-RU" sz="1800" dirty="0" smtClean="0"/>
              <a:t>раннее начало курения, алкоголизации.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5500702"/>
            <a:ext cx="8858312" cy="11287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младшем и среднем  школьном возрасте указанные свойства формирующейся личности носят неустойчивый, факультативный характер, окрашены чертами когнитивной недостаточности в рамках дисгармоничного типа психического развития (инфантилизма)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6560130"/>
            <a:ext cx="66437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Агрессия и психическое здоровье, по ред. Т.Б. Дмитриевой, 2002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14338"/>
            <a:ext cx="7315200" cy="115409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Патологические формы агрессивного подросткового поведения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71546"/>
            <a:ext cx="7315200" cy="1373547"/>
          </a:xfrm>
        </p:spPr>
        <p:txBody>
          <a:bodyPr/>
          <a:lstStyle/>
          <a:p>
            <a:r>
              <a:rPr lang="ru-RU" dirty="0" smtClean="0"/>
              <a:t>Болезненно мотивированное</a:t>
            </a:r>
          </a:p>
          <a:p>
            <a:r>
              <a:rPr lang="ru-RU" dirty="0" smtClean="0"/>
              <a:t>Изменённая (</a:t>
            </a:r>
            <a:r>
              <a:rPr lang="ru-RU" dirty="0" err="1" smtClean="0"/>
              <a:t>обеднённость</a:t>
            </a:r>
            <a:r>
              <a:rPr lang="ru-RU" dirty="0" smtClean="0"/>
              <a:t>, </a:t>
            </a:r>
            <a:r>
              <a:rPr lang="ru-RU" dirty="0" err="1" smtClean="0"/>
              <a:t>огрублённость</a:t>
            </a:r>
            <a:r>
              <a:rPr lang="ru-RU" dirty="0" smtClean="0"/>
              <a:t>) эмоциональность, нарушения влечений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74" y="2428868"/>
            <a:ext cx="9072626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Патологически протекающий пубертатный криз с психопатологическими синдромами: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патологическое фантазирование,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err="1" smtClean="0"/>
              <a:t>сверхценные</a:t>
            </a:r>
            <a:r>
              <a:rPr lang="ru-RU" sz="2400" dirty="0" smtClean="0"/>
              <a:t> образования,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err="1" smtClean="0"/>
              <a:t>гебоидные</a:t>
            </a:r>
            <a:r>
              <a:rPr lang="ru-RU" sz="2400" dirty="0" smtClean="0"/>
              <a:t> состояния, 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err="1" smtClean="0"/>
              <a:t>сензитивные</a:t>
            </a:r>
            <a:r>
              <a:rPr lang="ru-RU" sz="2400" dirty="0" smtClean="0"/>
              <a:t> идеи отношения,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err="1" smtClean="0"/>
              <a:t>дисморфомании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906072" cy="115409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Психогенно обусловленные формы патологического агрессивного поведения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47191"/>
            <a:ext cx="8086756" cy="16107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протест                 отчаяние (депрессия)                  отчуждение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929322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7111194" y="51978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071670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1500174"/>
            <a:ext cx="6929486" cy="25538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Хроническая психотравмирующая ситуация в семье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извращение эмоциональных связей с родными,</a:t>
            </a:r>
          </a:p>
          <a:p>
            <a:pPr>
              <a:buNone/>
            </a:pPr>
            <a:r>
              <a:rPr lang="ru-RU" dirty="0" smtClean="0"/>
              <a:t>появление неприязни, ненависти, </a:t>
            </a:r>
          </a:p>
          <a:p>
            <a:pPr>
              <a:buNone/>
            </a:pPr>
            <a:r>
              <a:rPr lang="ru-RU" dirty="0" err="1" smtClean="0"/>
              <a:t>сверхценного</a:t>
            </a:r>
            <a:r>
              <a:rPr lang="ru-RU" dirty="0" smtClean="0"/>
              <a:t> характера переживаний, отражающих неотступное желание избавиться от «мучителя»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643306" y="2000240"/>
            <a:ext cx="484632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6072206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ненависть и месть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smtClean="0"/>
              <a:t>Коморбидность расстройств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43116"/>
            <a:ext cx="7315200" cy="44291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smtClean="0"/>
              <a:t>Гиперкинетическое расстройство поведения (синдром гиперактивности и дефифцита внимания)</a:t>
            </a:r>
          </a:p>
          <a:p>
            <a:r>
              <a:rPr lang="ru-RU" sz="2400" smtClean="0"/>
              <a:t>Расстройства научения (диграфия, дислексия)</a:t>
            </a:r>
          </a:p>
          <a:p>
            <a:r>
              <a:rPr lang="ru-RU" sz="2400" smtClean="0"/>
              <a:t>Депрессия (на фоне академической неуспеваемости, неприятия со стороны сверстников)</a:t>
            </a:r>
          </a:p>
          <a:p>
            <a:r>
              <a:rPr lang="ru-RU" sz="2400" smtClean="0"/>
              <a:t>Высокий риск суицидального поведения (трансформация гетероагрессии в аутоагрессию, импульсивность)</a:t>
            </a:r>
          </a:p>
          <a:p>
            <a:r>
              <a:rPr lang="ru-RU" sz="2400" smtClean="0"/>
              <a:t>Употребление алкоголя и наркотиков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49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37891"/>
              </p:ext>
            </p:extLst>
          </p:nvPr>
        </p:nvGraphicFramePr>
        <p:xfrm>
          <a:off x="95534" y="1306090"/>
          <a:ext cx="8911987" cy="341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618"/>
                <a:gridCol w="1008112"/>
                <a:gridCol w="1080120"/>
                <a:gridCol w="979137"/>
              </a:tblGrid>
              <a:tr h="5946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2017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b="1" dirty="0"/>
                    </a:p>
                  </a:txBody>
                  <a:tcPr/>
                </a:tc>
              </a:tr>
              <a:tr h="1040581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число правонарушителей,  совершивших тяжкие и особо тяжкие преступления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1015,9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967,1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931,1</a:t>
                      </a:r>
                      <a:endParaRPr lang="ru-RU" b="1" dirty="0"/>
                    </a:p>
                  </a:txBody>
                  <a:tcPr/>
                </a:tc>
              </a:tr>
              <a:tr h="594618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правонарушителей возрасте 14-15 лет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15,9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14,9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14,8</a:t>
                      </a:r>
                      <a:endParaRPr lang="ru-RU" b="1" dirty="0"/>
                    </a:p>
                  </a:txBody>
                  <a:tcPr/>
                </a:tc>
              </a:tr>
              <a:tr h="594618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правонарушителей возрасте в возрасте 16-17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33,0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27,6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26,0</a:t>
                      </a:r>
                      <a:endParaRPr lang="ru-RU" b="1" dirty="0"/>
                    </a:p>
                  </a:txBody>
                  <a:tcPr/>
                </a:tc>
              </a:tr>
              <a:tr h="594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правонарушителей возрасте в возрасте 18-24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182,4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161,7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147,5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72" y="0"/>
            <a:ext cx="9144000" cy="1186851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Clr>
                <a:srgbClr val="DD7E0E"/>
              </a:buClr>
              <a:buSzPct val="80000"/>
              <a:tabLst>
                <a:tab pos="179388" algn="l"/>
              </a:tabLst>
            </a:pP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>Состав лиц, совершивших преступления 2016 </a:t>
            </a:r>
            <a:r>
              <a:rPr lang="ru-RU" sz="2000" dirty="0">
                <a:solidFill>
                  <a:sysClr val="windowText" lastClr="000000"/>
                </a:solidFill>
                <a:latin typeface="+mj-lt"/>
                <a:cs typeface="+mj-cs"/>
              </a:rPr>
              <a:t>- </a:t>
            </a: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>2018 </a:t>
            </a:r>
            <a:r>
              <a:rPr lang="ru-RU" sz="2000" dirty="0">
                <a:solidFill>
                  <a:sysClr val="windowText" lastClr="000000"/>
                </a:solidFill>
                <a:latin typeface="+mj-lt"/>
                <a:cs typeface="+mj-cs"/>
              </a:rPr>
              <a:t>гг. </a:t>
            </a: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/>
            </a:r>
            <a:b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</a:b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>(по данным РОССТАТ)</a:t>
            </a:r>
            <a:endParaRPr lang="ru-RU" sz="2000" dirty="0">
              <a:solidFill>
                <a:sysClr val="windowText" lastClr="00000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1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 txBox="1">
            <a:spLocks/>
          </p:cNvSpPr>
          <p:nvPr/>
        </p:nvSpPr>
        <p:spPr>
          <a:xfrm>
            <a:off x="-3" y="0"/>
            <a:ext cx="9144003" cy="12942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D7E0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ВЗАИМОСВЯЗЬ АГРЕССИВНОСТИ С КОМПЛЕКСОМ ФАКТОРОВ СОЦИАЛЬНОЙ СИТУАЦИИ РАЗВИТИЯ РЕБЕНКА</a:t>
            </a:r>
          </a:p>
          <a:p>
            <a:pPr algn="ctr" eaLnBrk="1" hangingPunct="1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(Н.М. ЕВЛАШКИНА, 2012).</a:t>
            </a: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43841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Все формы агрессивного поведения (физическая, вербальная и косвенная агрессия) у подростков с </a:t>
            </a:r>
            <a:r>
              <a:rPr lang="ru-RU" dirty="0" err="1"/>
              <a:t>девиантным</a:t>
            </a:r>
            <a:r>
              <a:rPr lang="ru-RU" dirty="0"/>
              <a:t> поведением более выражены и шире распространены по сравнению с подростками с условно нормальным </a:t>
            </a:r>
            <a:r>
              <a:rPr lang="ru-RU" dirty="0" smtClean="0"/>
              <a:t>поведением (отражение психофизиологических причин).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Агрессивное </a:t>
            </a:r>
            <a:r>
              <a:rPr lang="ru-RU" dirty="0"/>
              <a:t>поведение подростков с </a:t>
            </a:r>
            <a:r>
              <a:rPr lang="ru-RU" dirty="0" err="1"/>
              <a:t>девиантным</a:t>
            </a:r>
            <a:r>
              <a:rPr lang="ru-RU" dirty="0"/>
              <a:t> поведением связано с различными дисфункциями в родительской </a:t>
            </a:r>
            <a:r>
              <a:rPr lang="ru-RU" dirty="0" smtClean="0"/>
              <a:t>семье.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Агрессивное поведение подростков с </a:t>
            </a:r>
            <a:r>
              <a:rPr lang="ru-RU" dirty="0" err="1"/>
              <a:t>девиантным</a:t>
            </a:r>
            <a:r>
              <a:rPr lang="ru-RU" dirty="0"/>
              <a:t> поведением связано со страхом отвержения в </a:t>
            </a:r>
            <a:r>
              <a:rPr lang="ru-RU" dirty="0" err="1"/>
              <a:t>интерперсональных</a:t>
            </a:r>
            <a:r>
              <a:rPr lang="ru-RU" dirty="0"/>
              <a:t> контактах.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Агрессивное поведение подростков с </a:t>
            </a:r>
            <a:r>
              <a:rPr lang="ru-RU" dirty="0" err="1"/>
              <a:t>девиантным</a:t>
            </a:r>
            <a:r>
              <a:rPr lang="ru-RU" dirty="0"/>
              <a:t> поведением связано с параметрами школьной ситуации, отражающими социальную ситуацию развития подростка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Агрессивное </a:t>
            </a:r>
            <a:r>
              <a:rPr lang="ru-RU" dirty="0"/>
              <a:t>поведение подростков имеет выраженные тендерные и возрастные </a:t>
            </a:r>
            <a:r>
              <a:rPr lang="ru-RU" dirty="0" smtClean="0"/>
              <a:t>различия (А.В. Никитин, 2006).</a:t>
            </a: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При </a:t>
            </a:r>
            <a:r>
              <a:rPr lang="ru-RU" dirty="0"/>
              <a:t>создании более благоприятной социальной ситуации развития, происходит снижение уровня агрессивности у подростков с </a:t>
            </a:r>
            <a:r>
              <a:rPr lang="ru-RU" dirty="0" err="1"/>
              <a:t>девиантным</a:t>
            </a:r>
            <a:r>
              <a:rPr lang="ru-RU" dirty="0"/>
              <a:t> поведением. 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38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ru-RU" dirty="0" smtClean="0"/>
              <a:t>ЗАЩИТЫ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245794729"/>
              </p:ext>
            </p:extLst>
          </p:nvPr>
        </p:nvGraphicFramePr>
        <p:xfrm>
          <a:off x="878396" y="620688"/>
          <a:ext cx="7315200" cy="115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эмоциональные и поведенческие расстройства  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жестокое обращение,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буллинг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кибер-буллинг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трудная жизненная ситуация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наследственная отягощённость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трудности социальной адаптации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семейные дисфункции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личностная незрелость, зависимость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агрессивная субкультура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355976" y="3383280"/>
            <a:ext cx="4248471" cy="321407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достаточный уровень умственного развития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сплоченность семьи, хорошие отношения, по крайней мере, с одним из родителей или другим взрослым в семье, дружеские взаимоотношения ходя бы с одним человеком вне дома или учебного заведения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внутренний контроль, личная ответственность, умение справляться с проблемами, адекватные навыки социального поведения, высокая самооценка и самоуважение</a:t>
            </a:r>
          </a:p>
          <a:p>
            <a:pPr marL="285750" indent="-285750">
              <a:lnSpc>
                <a:spcPts val="1600"/>
              </a:lnSpc>
              <a:buClr>
                <a:srgbClr val="1E4E79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ru-RU" dirty="0">
              <a:solidFill>
                <a:srgbClr val="222A35"/>
              </a:solidFill>
            </a:endParaRP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483768" y="3140968"/>
            <a:ext cx="4104456" cy="0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666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268760"/>
            <a:ext cx="8136904" cy="457200"/>
          </a:xfr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адекватной социальной  среды</a:t>
            </a:r>
            <a:endParaRPr lang="en-US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611" name="Freeform 3"/>
          <p:cNvSpPr>
            <a:spLocks/>
          </p:cNvSpPr>
          <p:nvPr/>
        </p:nvSpPr>
        <p:spPr bwMode="invGray">
          <a:xfrm>
            <a:off x="7761288" y="1752600"/>
            <a:ext cx="614362" cy="9810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563F">
                  <a:gamma/>
                  <a:shade val="46275"/>
                  <a:invGamma/>
                </a:srgbClr>
              </a:gs>
              <a:gs pos="50000">
                <a:srgbClr val="00563F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2" name="Freeform 4"/>
          <p:cNvSpPr>
            <a:spLocks/>
          </p:cNvSpPr>
          <p:nvPr/>
        </p:nvSpPr>
        <p:spPr bwMode="invGray">
          <a:xfrm>
            <a:off x="4821238" y="1752600"/>
            <a:ext cx="3560762" cy="627063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Freeform 5"/>
          <p:cNvSpPr>
            <a:spLocks/>
          </p:cNvSpPr>
          <p:nvPr/>
        </p:nvSpPr>
        <p:spPr bwMode="gray">
          <a:xfrm>
            <a:off x="7143750" y="2727325"/>
            <a:ext cx="612775" cy="97472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Freeform 6"/>
          <p:cNvSpPr>
            <a:spLocks/>
          </p:cNvSpPr>
          <p:nvPr/>
        </p:nvSpPr>
        <p:spPr bwMode="gray">
          <a:xfrm>
            <a:off x="3937000" y="2727325"/>
            <a:ext cx="3827463" cy="62547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5" name="Freeform 7"/>
          <p:cNvSpPr>
            <a:spLocks/>
          </p:cNvSpPr>
          <p:nvPr/>
        </p:nvSpPr>
        <p:spPr bwMode="gray">
          <a:xfrm>
            <a:off x="6524625" y="3690938"/>
            <a:ext cx="611188" cy="981075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0330A">
                  <a:gamma/>
                  <a:shade val="46275"/>
                  <a:invGamma/>
                </a:srgbClr>
              </a:gs>
              <a:gs pos="50000">
                <a:srgbClr val="90330A"/>
              </a:gs>
              <a:gs pos="100000">
                <a:srgbClr val="90330A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6" name="Freeform 8"/>
          <p:cNvSpPr>
            <a:spLocks/>
          </p:cNvSpPr>
          <p:nvPr/>
        </p:nvSpPr>
        <p:spPr bwMode="gray">
          <a:xfrm>
            <a:off x="5910263" y="4657725"/>
            <a:ext cx="614362" cy="981075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7" name="Freeform 9"/>
          <p:cNvSpPr>
            <a:spLocks/>
          </p:cNvSpPr>
          <p:nvPr/>
        </p:nvSpPr>
        <p:spPr bwMode="gray">
          <a:xfrm>
            <a:off x="2178050" y="4662488"/>
            <a:ext cx="4346575" cy="627062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invGray">
          <a:xfrm flipH="1">
            <a:off x="914400" y="5632450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invGray">
          <a:xfrm flipH="1">
            <a:off x="914400" y="4657725"/>
            <a:ext cx="214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invGray">
          <a:xfrm flipH="1">
            <a:off x="914400" y="3695700"/>
            <a:ext cx="303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invGray">
          <a:xfrm flipH="1">
            <a:off x="914400" y="2735263"/>
            <a:ext cx="391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invGray">
          <a:xfrm flipH="1">
            <a:off x="914400" y="1758950"/>
            <a:ext cx="479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invGray">
          <a:xfrm>
            <a:off x="1104900" y="1752600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invGray">
          <a:xfrm>
            <a:off x="1104900" y="27638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invGray">
          <a:xfrm>
            <a:off x="1104900" y="370998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invGray">
          <a:xfrm>
            <a:off x="1104900" y="4657725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7" name="Freeform 19"/>
          <p:cNvSpPr>
            <a:spLocks/>
          </p:cNvSpPr>
          <p:nvPr/>
        </p:nvSpPr>
        <p:spPr bwMode="invGray">
          <a:xfrm>
            <a:off x="2808288" y="1941513"/>
            <a:ext cx="1957387" cy="3157537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gray">
          <a:xfrm>
            <a:off x="4827588" y="2379663"/>
            <a:ext cx="2947987" cy="352425"/>
          </a:xfrm>
          <a:prstGeom prst="rect">
            <a:avLst/>
          </a:prstGeom>
          <a:gradFill rotWithShape="1">
            <a:gsLst>
              <a:gs pos="0">
                <a:srgbClr val="00906A">
                  <a:gamma/>
                  <a:shade val="72549"/>
                  <a:invGamma/>
                </a:srgbClr>
              </a:gs>
              <a:gs pos="50000">
                <a:srgbClr val="00906A"/>
              </a:gs>
              <a:gs pos="100000">
                <a:srgbClr val="00906A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Verdana" pitchFamily="34" charset="0"/>
              </a:rPr>
              <a:t>Педагогическая коррекция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gray">
          <a:xfrm>
            <a:off x="3938588" y="3352800"/>
            <a:ext cx="3211512" cy="346075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Verdana" pitchFamily="34" charset="0"/>
              </a:rPr>
              <a:t>Психологическая коррекция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8630" name="Freeform 22"/>
          <p:cNvSpPr>
            <a:spLocks/>
          </p:cNvSpPr>
          <p:nvPr/>
        </p:nvSpPr>
        <p:spPr bwMode="gray">
          <a:xfrm>
            <a:off x="3059113" y="3690938"/>
            <a:ext cx="4083050" cy="631825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gray">
          <a:xfrm>
            <a:off x="3060700" y="4322763"/>
            <a:ext cx="3478213" cy="344487"/>
          </a:xfrm>
          <a:prstGeom prst="rect">
            <a:avLst/>
          </a:prstGeom>
          <a:gradFill rotWithShape="1">
            <a:gsLst>
              <a:gs pos="0">
                <a:srgbClr val="DC7150">
                  <a:gamma/>
                  <a:shade val="72549"/>
                  <a:invGamma/>
                </a:srgbClr>
              </a:gs>
              <a:gs pos="50000">
                <a:srgbClr val="DC7150"/>
              </a:gs>
              <a:gs pos="100000">
                <a:srgbClr val="DC7150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Verdana" pitchFamily="34" charset="0"/>
              </a:rPr>
              <a:t>Психотерапия </a:t>
            </a:r>
            <a:r>
              <a:rPr lang="ru-RU" dirty="0" smtClean="0">
                <a:latin typeface="Verdana" pitchFamily="34" charset="0"/>
              </a:rPr>
              <a:t>(в </a:t>
            </a:r>
            <a:r>
              <a:rPr lang="ru-RU" dirty="0" err="1" smtClean="0">
                <a:latin typeface="Verdana" pitchFamily="34" charset="0"/>
              </a:rPr>
              <a:t>т.ч</a:t>
            </a:r>
            <a:r>
              <a:rPr lang="ru-RU" dirty="0" smtClean="0">
                <a:latin typeface="Verdana" pitchFamily="34" charset="0"/>
              </a:rPr>
              <a:t>. семейная)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gray">
          <a:xfrm>
            <a:off x="2176463" y="5291138"/>
            <a:ext cx="3741737" cy="344487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 smtClean="0">
                <a:latin typeface="Verdana" pitchFamily="34" charset="0"/>
              </a:rPr>
              <a:t>Психофармакотерапия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invGray">
          <a:xfrm>
            <a:off x="1110139" y="1758950"/>
            <a:ext cx="24685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психической устойчивости индивида,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семьи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invGray">
          <a:xfrm rot="18420686">
            <a:off x="2757237" y="2519917"/>
            <a:ext cx="20399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F4E5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Реабилитация</a:t>
            </a:r>
            <a:endParaRPr lang="en-US" sz="1600" b="1" dirty="0">
              <a:solidFill>
                <a:srgbClr val="F4E5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invGray">
          <a:xfrm>
            <a:off x="1178396" y="4087813"/>
            <a:ext cx="12779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D476D6"/>
                </a:solidFill>
                <a:latin typeface="Verdana" pitchFamily="34" charset="0"/>
              </a:rPr>
              <a:t>адаптация</a:t>
            </a:r>
            <a:endParaRPr lang="en-US" sz="1400" b="1" dirty="0">
              <a:solidFill>
                <a:srgbClr val="D476D6"/>
              </a:solidFill>
              <a:latin typeface="Verdana" pitchFamily="34" charset="0"/>
            </a:endParaRP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invGray">
          <a:xfrm>
            <a:off x="1095375" y="4653136"/>
            <a:ext cx="2031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FFC000"/>
                </a:solidFill>
                <a:latin typeface="Verdana" pitchFamily="34" charset="0"/>
              </a:rPr>
              <a:t>ранняя </a:t>
            </a:r>
            <a:r>
              <a:rPr lang="ru-RU" sz="1600" b="1" dirty="0" smtClean="0">
                <a:solidFill>
                  <a:srgbClr val="8E6C00"/>
                </a:solidFill>
                <a:latin typeface="Verdana" pitchFamily="34" charset="0"/>
              </a:rPr>
              <a:t>оценка</a:t>
            </a:r>
            <a:r>
              <a:rPr lang="ru-RU" sz="1600" b="1" dirty="0" smtClean="0">
                <a:solidFill>
                  <a:srgbClr val="FFC000"/>
                </a:solidFill>
                <a:latin typeface="Verdana" pitchFamily="34" charset="0"/>
              </a:rPr>
              <a:t> </a:t>
            </a:r>
          </a:p>
          <a:p>
            <a:pPr eaLnBrk="0" hangingPunct="0"/>
            <a:r>
              <a:rPr lang="ru-RU" sz="1600" b="1" dirty="0" smtClean="0">
                <a:solidFill>
                  <a:srgbClr val="FFC000"/>
                </a:solidFill>
                <a:latin typeface="Verdana" pitchFamily="34" charset="0"/>
              </a:rPr>
              <a:t>состояни</a:t>
            </a:r>
            <a:r>
              <a:rPr lang="ru-RU" sz="1600" b="1" dirty="0" smtClean="0">
                <a:solidFill>
                  <a:srgbClr val="8E6C00"/>
                </a:solidFill>
                <a:latin typeface="Verdana" pitchFamily="34" charset="0"/>
              </a:rPr>
              <a:t>я</a:t>
            </a:r>
          </a:p>
          <a:p>
            <a:pPr eaLnBrk="0" hangingPunct="0"/>
            <a:endParaRPr lang="en-US" sz="1600" b="1" dirty="0">
              <a:solidFill>
                <a:srgbClr val="8E6C00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70892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снижение факторов риска </a:t>
            </a:r>
            <a:endParaRPr lang="ru-RU" dirty="0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827584" y="692696"/>
            <a:ext cx="7315200" cy="604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Вмешательства – </a:t>
            </a:r>
            <a:r>
              <a:rPr lang="ru-RU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мультимодальная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система помощи ребёнку с расстройством поведения и его семье </a:t>
            </a: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74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reeform 3"/>
          <p:cNvSpPr>
            <a:spLocks noEditPoints="1"/>
          </p:cNvSpPr>
          <p:nvPr/>
        </p:nvSpPr>
        <p:spPr bwMode="gray">
          <a:xfrm rot="-1358056">
            <a:off x="1236663" y="24622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 rot="-1543677">
            <a:off x="4572000" y="24384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 rot="-1543677">
            <a:off x="7467600" y="26670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4" name="Oval 20"/>
          <p:cNvSpPr>
            <a:spLocks noChangeArrowheads="1"/>
          </p:cNvSpPr>
          <p:nvPr/>
        </p:nvSpPr>
        <p:spPr bwMode="auto">
          <a:xfrm rot="-1543677">
            <a:off x="2971800" y="56388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 rot="-1543677">
            <a:off x="5715000" y="50292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 rot="-1543677">
            <a:off x="2057400" y="39624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gray">
          <a:xfrm>
            <a:off x="3968750" y="1600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gray">
          <a:xfrm>
            <a:off x="1454150" y="3124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gray">
          <a:xfrm>
            <a:off x="2339752" y="4869160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gray">
          <a:xfrm>
            <a:off x="5111750" y="41910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235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gray">
          <a:xfrm>
            <a:off x="6940550" y="18288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white">
          <a:xfrm>
            <a:off x="1403648" y="3429000"/>
            <a:ext cx="1364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latin typeface="Verdana" pitchFamily="34" charset="0"/>
              </a:rPr>
              <a:t>Общество</a:t>
            </a:r>
          </a:p>
          <a:p>
            <a:pPr eaLnBrk="0" hangingPunct="0"/>
            <a:r>
              <a:rPr lang="ru-RU" dirty="0">
                <a:latin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</a:rPr>
              <a:t>(среда)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white">
          <a:xfrm>
            <a:off x="3779912" y="1916832"/>
            <a:ext cx="1737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latin typeface="Verdana" pitchFamily="34" charset="0"/>
              </a:rPr>
              <a:t>Смежные </a:t>
            </a:r>
          </a:p>
          <a:p>
            <a:pPr eaLnBrk="0" hangingPunct="0"/>
            <a:r>
              <a:rPr lang="ru-RU" dirty="0" smtClean="0">
                <a:latin typeface="Verdana" pitchFamily="34" charset="0"/>
              </a:rPr>
              <a:t>специалисты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white">
          <a:xfrm>
            <a:off x="6936037" y="2335213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Психиатр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white">
          <a:xfrm>
            <a:off x="5076055" y="4648199"/>
            <a:ext cx="1719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Проблемный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РЕБЕНОК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white">
          <a:xfrm>
            <a:off x="2595563" y="5272088"/>
            <a:ext cx="1007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latin typeface="Verdana" pitchFamily="34" charset="0"/>
              </a:rPr>
              <a:t>СЕМЬЯ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843808" y="2996952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Цикличная система гармоничного</a:t>
            </a:r>
          </a:p>
          <a:p>
            <a:pPr algn="ctr" eaLnBrk="0" hangingPunct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ребенка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black">
          <a:xfrm>
            <a:off x="2632075" y="18875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2480" name="AutoShape 16"/>
          <p:cNvCxnSpPr>
            <a:cxnSpLocks noChangeShapeType="1"/>
          </p:cNvCxnSpPr>
          <p:nvPr/>
        </p:nvCxnSpPr>
        <p:spPr bwMode="black">
          <a:xfrm flipH="1">
            <a:off x="615950" y="18875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631825" y="1447800"/>
            <a:ext cx="27526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latin typeface="Verdana" pitchFamily="34" charset="0"/>
              </a:rPr>
              <a:t>Конечный результат</a:t>
            </a:r>
          </a:p>
          <a:p>
            <a:pPr eaLnBrk="0" hangingPunct="0"/>
            <a:endParaRPr lang="ru-RU" dirty="0">
              <a:latin typeface="Verdana" pitchFamily="34" charset="0"/>
            </a:endParaRPr>
          </a:p>
          <a:p>
            <a:pPr eaLnBrk="0" hangingPunct="0"/>
            <a:r>
              <a:rPr lang="ru-RU" dirty="0" smtClean="0">
                <a:latin typeface="Verdana" pitchFamily="34" charset="0"/>
              </a:rPr>
              <a:t>Адаптация в социуме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16386" name="Picture 2" descr="C:\Users\eVm\AppData\Local\Microsoft\Windows\Temporary Internet Files\Content.IE5\BW87PF1H\dglxasse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017">
            <a:off x="4930903" y="4413222"/>
            <a:ext cx="2394839" cy="239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3648" y="6525344"/>
            <a:ext cx="398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Акцент: медико-социальные услуги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13184" y="764704"/>
            <a:ext cx="7315200" cy="604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Вмешательства – </a:t>
            </a:r>
            <a:r>
              <a:rPr lang="ru-RU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мультимодальная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система помощи ребёнку с расстройством поведения и его семье </a:t>
            </a: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63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214422"/>
            <a:ext cx="7527780" cy="54292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algn="ctr"/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</a:p>
          <a:p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ОРГАНИЗАЦИЯ ТРЕННИНГОВЫХ ПРОГРАММ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формирование границ поведения и общих предохраняющих факторов с развитием позитивной социальной мотивации через позитивное отношение с другими взрослыми,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формирование адекватной самооценки,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развитие навыков заботы о собственном здоровье,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развитие позитивной мотивации к учебно-познавательной деятельности,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развитие навыков совладения со стрессом,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саморегулирующих механизмов, контроля за импульсивными реакциями с формированием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самопонимания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эго-функций</a:t>
            </a:r>
          </a:p>
          <a:p>
            <a:pPr>
              <a:buFontTx/>
              <a:buChar char="-"/>
            </a:pPr>
            <a:r>
              <a:rPr lang="ru-RU" b="1" dirty="0" smtClean="0"/>
              <a:t>формирование адаптивных социальных ролей, </a:t>
            </a:r>
            <a:r>
              <a:rPr lang="ru-RU" b="1" dirty="0" err="1" smtClean="0"/>
              <a:t>саморегуляции</a:t>
            </a:r>
            <a:r>
              <a:rPr lang="ru-RU" b="1" dirty="0" smtClean="0"/>
              <a:t>, </a:t>
            </a:r>
            <a:r>
              <a:rPr lang="ru-RU" b="1" dirty="0" err="1" smtClean="0"/>
              <a:t>копинг</a:t>
            </a:r>
            <a:r>
              <a:rPr lang="ru-RU" b="1" dirty="0" smtClean="0"/>
              <a:t> – стратегий, повышение уровня </a:t>
            </a:r>
            <a:r>
              <a:rPr lang="ru-RU" b="1" dirty="0" err="1" smtClean="0"/>
              <a:t>просоциального</a:t>
            </a:r>
            <a:r>
              <a:rPr lang="ru-RU" b="1" dirty="0" smtClean="0"/>
              <a:t> позитивного поведения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420888"/>
            <a:ext cx="928694" cy="3214710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3200" b="1" dirty="0" smtClean="0"/>
              <a:t>цели</a:t>
            </a:r>
            <a:endParaRPr lang="ru-RU" sz="32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7584" y="692696"/>
            <a:ext cx="7315200" cy="604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Вмешательства – </a:t>
            </a:r>
            <a:r>
              <a:rPr lang="ru-RU" sz="2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мультимодальная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система помощи ребёнку с расстройством поведения и его семье </a:t>
            </a: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72" y="0"/>
            <a:ext cx="9144000" cy="1186851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buClr>
                <a:srgbClr val="DD7E0E"/>
              </a:buClr>
              <a:buSzPct val="80000"/>
              <a:tabLst>
                <a:tab pos="179388" algn="l"/>
              </a:tabLst>
            </a:pPr>
            <a:r>
              <a:rPr lang="ru-RU" sz="2000" dirty="0">
                <a:solidFill>
                  <a:sysClr val="windowText" lastClr="000000"/>
                </a:solidFill>
              </a:rPr>
              <a:t>ЧИСЛО ПРЕСТУПЛЕНИЙ, СОВЕРШЕННЫХ </a:t>
            </a:r>
            <a:r>
              <a:rPr lang="ru-RU" sz="2000" dirty="0" smtClean="0">
                <a:solidFill>
                  <a:sysClr val="windowText" lastClr="000000"/>
                </a:solidFill>
              </a:rPr>
              <a:t>НЕСОВЕРШЕННОЛЕТНИМИ ИЛИ ПРИ ИХ СОУЧАСТИИ 2016 </a:t>
            </a:r>
            <a:r>
              <a:rPr lang="ru-RU" sz="2000" dirty="0">
                <a:solidFill>
                  <a:sysClr val="windowText" lastClr="000000"/>
                </a:solidFill>
                <a:latin typeface="+mj-lt"/>
                <a:cs typeface="+mj-cs"/>
              </a:rPr>
              <a:t>- </a:t>
            </a: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>2018 </a:t>
            </a:r>
            <a:r>
              <a:rPr lang="ru-RU" sz="2000" dirty="0">
                <a:solidFill>
                  <a:sysClr val="windowText" lastClr="000000"/>
                </a:solidFill>
                <a:latin typeface="+mj-lt"/>
                <a:cs typeface="+mj-cs"/>
              </a:rPr>
              <a:t>гг. </a:t>
            </a: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/>
            </a:r>
            <a:b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</a:br>
            <a:r>
              <a:rPr lang="ru-RU" sz="2000" dirty="0" smtClean="0">
                <a:solidFill>
                  <a:sysClr val="windowText" lastClr="000000"/>
                </a:solidFill>
                <a:latin typeface="+mj-lt"/>
                <a:cs typeface="+mj-cs"/>
              </a:rPr>
              <a:t>(по данным РОССТАТ)</a:t>
            </a:r>
            <a:endParaRPr lang="ru-RU" sz="2000" dirty="0">
              <a:solidFill>
                <a:sysClr val="windowText" lastClr="000000"/>
              </a:solidFill>
              <a:latin typeface="+mj-lt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364427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32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315200" cy="7228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Психическое здоровье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6552728" cy="20882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пособность </a:t>
            </a:r>
            <a:r>
              <a:rPr lang="ru-RU" sz="2400" dirty="0"/>
              <a:t>достигать и поддерживать оптимальные психологические </a:t>
            </a:r>
            <a:r>
              <a:rPr lang="ru-RU" sz="2400" dirty="0" smtClean="0"/>
              <a:t>функции, что </a:t>
            </a:r>
            <a:r>
              <a:rPr lang="ru-RU" sz="2400" dirty="0"/>
              <a:t>прямо соотносится с достигнутым уровнем психологического и социального </a:t>
            </a:r>
            <a:r>
              <a:rPr lang="ru-RU" sz="2400" dirty="0" smtClean="0"/>
              <a:t>функционирования</a:t>
            </a:r>
            <a:r>
              <a:rPr lang="ru-RU" dirty="0" smtClean="0"/>
              <a:t>, </a:t>
            </a:r>
            <a:r>
              <a:rPr lang="ru-RU" sz="1800" i="1" dirty="0" smtClean="0"/>
              <a:t>ВОЗ 2006</a:t>
            </a:r>
            <a:endParaRPr lang="ru-RU" sz="1800" i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1403648" y="3284984"/>
            <a:ext cx="6840760" cy="1938992"/>
          </a:xfrm>
          <a:prstGeom prst="wedgeRectCallou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Примерно </a:t>
            </a: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12-29% детей, обращающихся в учреждения первичной медико-санитарной помощи, страдают психиатрическими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расстройствами, 10-22% из этих случаев обращения выявляются, </a:t>
            </a:r>
            <a:r>
              <a:rPr lang="ru-RU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Giel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et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al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.,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1981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44016" y="6165304"/>
            <a:ext cx="8820472" cy="461665"/>
          </a:xfrm>
          <a:prstGeom prst="wedgeRectCallout">
            <a:avLst>
              <a:gd name="adj1" fmla="val -18797"/>
              <a:gd name="adj2" fmla="val -136185"/>
            </a:avLst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Большое количество детей с «подпороговыми проблемами»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4355976" y="5445224"/>
            <a:ext cx="698376" cy="55436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86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РАСПРОСТРАНЕННОСТЬ ПСИХИЧЕСКИХ РАССТРОЙСТВ В ДЕТСКОЙ ПОПУЛЯЦИИ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328653"/>
              </p:ext>
            </p:extLst>
          </p:nvPr>
        </p:nvGraphicFramePr>
        <p:xfrm>
          <a:off x="112178" y="141277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915906"/>
              </p:ext>
            </p:extLst>
          </p:nvPr>
        </p:nvGraphicFramePr>
        <p:xfrm>
          <a:off x="4536064" y="1736252"/>
          <a:ext cx="4470595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7109" name="Группа 9"/>
          <p:cNvGrpSpPr>
            <a:grpSpLocks/>
          </p:cNvGrpSpPr>
          <p:nvPr/>
        </p:nvGrpSpPr>
        <p:grpSpPr bwMode="auto">
          <a:xfrm>
            <a:off x="3496554" y="3068959"/>
            <a:ext cx="2016224" cy="1008113"/>
            <a:chOff x="2717723" y="1502259"/>
            <a:chExt cx="818488" cy="1108099"/>
          </a:xfrm>
        </p:grpSpPr>
        <p:sp>
          <p:nvSpPr>
            <p:cNvPr id="7" name="Прямоугольник 6"/>
            <p:cNvSpPr/>
            <p:nvPr/>
          </p:nvSpPr>
          <p:spPr>
            <a:xfrm flipH="1">
              <a:off x="3051469" y="1502259"/>
              <a:ext cx="106627" cy="14284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7723" y="1713411"/>
              <a:ext cx="818488" cy="896947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ru-RU" sz="2000" b="1" dirty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Психические </a:t>
              </a:r>
              <a:r>
                <a:rPr lang="ru-RU" sz="2000" b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расстройства</a:t>
              </a:r>
              <a:endParaRPr lang="ru-RU" sz="2000" b="1" dirty="0">
                <a:solidFill>
                  <a:schemeClr val="bg2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91068" y="5834591"/>
            <a:ext cx="30956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i="1" dirty="0" err="1">
                <a:solidFill>
                  <a:schemeClr val="tx2">
                    <a:lumMod val="75000"/>
                  </a:schemeClr>
                </a:solidFill>
              </a:rPr>
              <a:t>Гудман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Р., Скотт С., 2008</a:t>
            </a: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3496554" y="5834591"/>
            <a:ext cx="5609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Goodman R., </a:t>
            </a: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</a:rPr>
              <a:t>Slobodskaya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 H.R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.,</a:t>
            </a:r>
            <a:r>
              <a:rPr lang="en-US" sz="1600" i="1" dirty="0" err="1" smtClean="0">
                <a:solidFill>
                  <a:schemeClr val="tx2">
                    <a:lumMod val="75000"/>
                  </a:schemeClr>
                </a:solidFill>
              </a:rPr>
              <a:t>Knyazev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G.G.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2005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, 2012</a:t>
            </a:r>
            <a:endParaRPr lang="en-US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9010" y="1576971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 sz="2160" b="1" i="0" u="none" strike="noStrike" kern="12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bg2">
                    <a:lumMod val="10000"/>
                    <a:lumOff val="90000"/>
                  </a:schemeClr>
                </a:solidFill>
                <a:latin typeface="+mn-lt"/>
              </a:rPr>
              <a:t>РФ,  НОВОСИБИРСКАЯ ОБЛАСТЬ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0240" y="2745903"/>
            <a:ext cx="187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/>
              <a:t>1</a:t>
            </a:r>
            <a:r>
              <a:rPr lang="en-US" b="1" dirty="0"/>
              <a:t>5</a:t>
            </a:r>
            <a:r>
              <a:rPr lang="ru-RU" b="1" dirty="0"/>
              <a:t>% – </a:t>
            </a:r>
            <a:r>
              <a:rPr lang="en-US" b="1" dirty="0"/>
              <a:t>ICD</a:t>
            </a:r>
            <a:r>
              <a:rPr lang="ru-RU" b="1" dirty="0"/>
              <a:t>-10</a:t>
            </a:r>
            <a:endParaRPr lang="en-US" b="1" dirty="0"/>
          </a:p>
          <a:p>
            <a:pPr eaLnBrk="1" hangingPunct="1">
              <a:defRPr/>
            </a:pPr>
            <a:r>
              <a:rPr lang="ru-RU" b="1" dirty="0"/>
              <a:t>(17% – </a:t>
            </a:r>
            <a:r>
              <a:rPr lang="en-US" b="1" dirty="0"/>
              <a:t>DSM-IV</a:t>
            </a:r>
            <a:r>
              <a:rPr lang="ru-RU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4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827584" y="260648"/>
          <a:ext cx="7315200" cy="115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459317"/>
              </p:ext>
            </p:extLst>
          </p:nvPr>
        </p:nvGraphicFramePr>
        <p:xfrm>
          <a:off x="323528" y="1556792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196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69159" y="1407843"/>
            <a:ext cx="8435682" cy="4879997"/>
            <a:chOff x="401572" y="2749863"/>
            <a:chExt cx="8235610" cy="5555905"/>
          </a:xfrm>
        </p:grpSpPr>
        <p:sp>
          <p:nvSpPr>
            <p:cNvPr id="12" name="_color1"/>
            <p:cNvSpPr>
              <a:spLocks noChangeArrowheads="1"/>
            </p:cNvSpPr>
            <p:nvPr/>
          </p:nvSpPr>
          <p:spPr bwMode="gray">
            <a:xfrm>
              <a:off x="411068" y="2749863"/>
              <a:ext cx="2765312" cy="503119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0" rIns="144000" bIns="0" anchor="ctr"/>
            <a:lstStyle/>
            <a:p>
              <a:pPr marL="180000" lvl="0" indent="-180000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itchFamily="2" charset="2"/>
                <a:buChar char="§"/>
                <a:defRPr/>
              </a:pPr>
              <a:endParaRPr lang="en-US" sz="1600" noProof="1">
                <a:solidFill>
                  <a:srgbClr val="000000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60927" y="2749863"/>
              <a:ext cx="2465592" cy="4951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dirty="0" smtClean="0">
                  <a:solidFill>
                    <a:prstClr val="black"/>
                  </a:solidFill>
                  <a:latin typeface="Arial"/>
                </a:rPr>
                <a:t>Место проживания</a:t>
              </a:r>
              <a:endParaRPr lang="ru-RU" sz="20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01572" y="3575295"/>
              <a:ext cx="8235610" cy="4730473"/>
            </a:xfrm>
            <a:prstGeom prst="rect">
              <a:avLst/>
            </a:prstGeom>
            <a:solidFill>
              <a:schemeClr val="bg2">
                <a:lumMod val="90000"/>
                <a:lumOff val="10000"/>
              </a:schemeClr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беспорядки в местном сообществе</a:t>
              </a:r>
              <a:r>
                <a:rPr lang="ru-RU" sz="2400" dirty="0" smtClean="0"/>
                <a:t>, </a:t>
              </a:r>
              <a:r>
                <a:rPr lang="ru-RU" sz="2400" dirty="0"/>
                <a:t>дискриминация и </a:t>
              </a:r>
              <a:r>
                <a:rPr lang="ru-RU" sz="2400" dirty="0" err="1" smtClean="0"/>
                <a:t>маргинализация</a:t>
              </a:r>
              <a:r>
                <a:rPr lang="ru-RU" sz="2400" dirty="0" smtClean="0"/>
                <a:t> </a:t>
              </a:r>
              <a:endParaRPr lang="ru-RU" sz="2400" dirty="0"/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изображение насилия в средствах массовой информации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с</a:t>
              </a:r>
              <a:r>
                <a:rPr lang="ru-RU" sz="2400" dirty="0" smtClean="0"/>
                <a:t>лабая организация среды проживания и соседских отношений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крайняя экономическая отсталость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насильственные действия</a:t>
              </a:r>
              <a:endParaRPr lang="ru-RU" sz="2400" dirty="0"/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отсутствие </a:t>
              </a:r>
              <a:r>
                <a:rPr lang="ru-RU" sz="2400" dirty="0"/>
                <a:t>ощущения «своего места</a:t>
              </a:r>
              <a:r>
                <a:rPr lang="ru-RU" sz="2400" dirty="0" smtClean="0"/>
                <a:t>»  </a:t>
              </a:r>
              <a:r>
                <a:rPr lang="ru-RU" sz="2400" dirty="0"/>
                <a:t>(</a:t>
              </a:r>
              <a:r>
                <a:rPr lang="ru-RU" sz="2400" dirty="0" err="1"/>
                <a:t>Fullilove</a:t>
              </a:r>
              <a:r>
                <a:rPr lang="ru-RU" sz="2400" dirty="0"/>
                <a:t>, 1996</a:t>
              </a:r>
              <a:r>
                <a:rPr lang="ru-RU" sz="2400" dirty="0" smtClean="0"/>
                <a:t>)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о</a:t>
              </a:r>
              <a:r>
                <a:rPr lang="ru-RU" sz="2400" dirty="0" smtClean="0"/>
                <a:t>тсутствие позитивных ролевых моделей поведения</a:t>
              </a:r>
              <a:endParaRPr lang="ru-RU" sz="2400" dirty="0"/>
            </a:p>
            <a:p>
              <a:r>
                <a:rPr lang="ru-RU" sz="2400" dirty="0"/>
                <a:t> </a:t>
              </a:r>
              <a:endParaRPr lang="ru-RU" sz="2000" dirty="0"/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-3" y="0"/>
            <a:ext cx="9144003" cy="126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D7E0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ФАКТОРЫ РИСКА, СПОСОБСТВУЮЩИЕ ФОРМИРОВАНИЮ АГРЕССИИ И НАСИЛИЯ СРЕДИ НЕСОВЕРШЕННОЛЕТНИХ </a:t>
            </a:r>
          </a:p>
          <a:p>
            <a:pPr algn="ctr" eaLnBrk="1" hangingPunct="1"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AAPL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., 1998, 2000; ВОЗ, 200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7449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81604" y="1483970"/>
            <a:ext cx="8652702" cy="4420143"/>
            <a:chOff x="10729" y="3952988"/>
            <a:chExt cx="8652702" cy="257762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0729" y="3952988"/>
              <a:ext cx="8652702" cy="1581503"/>
              <a:chOff x="171842" y="1420118"/>
              <a:chExt cx="8447493" cy="2352971"/>
            </a:xfrm>
          </p:grpSpPr>
          <p:sp>
            <p:nvSpPr>
              <p:cNvPr id="33" name="_color1"/>
              <p:cNvSpPr>
                <a:spLocks noChangeArrowheads="1"/>
              </p:cNvSpPr>
              <p:nvPr/>
            </p:nvSpPr>
            <p:spPr bwMode="gray">
              <a:xfrm>
                <a:off x="171842" y="1420118"/>
                <a:ext cx="3504691" cy="645499"/>
              </a:xfrm>
              <a:prstGeom prst="homePlate">
                <a:avLst>
                  <a:gd name="adj" fmla="val 34437"/>
                </a:avLst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0" rIns="144000" bIns="0" anchor="ctr"/>
              <a:lstStyle/>
              <a:p>
                <a:pPr lvl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2000" noProof="1" smtClean="0">
                    <a:solidFill>
                      <a:srgbClr val="000000"/>
                    </a:solidFill>
                  </a:rPr>
                  <a:t>Семейные факторы риска</a:t>
                </a:r>
                <a:endParaRPr lang="en-US" sz="2000" noProof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382660" y="3177802"/>
                <a:ext cx="180350" cy="595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20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121088" y="2144875"/>
                <a:ext cx="3057829" cy="595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5150814" y="2103466"/>
                <a:ext cx="3468521" cy="595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/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10729" y="4538371"/>
              <a:ext cx="8278011" cy="1992237"/>
            </a:xfrm>
            <a:prstGeom prst="rect">
              <a:avLst/>
            </a:prstGeom>
            <a:solidFill>
              <a:schemeClr val="bg2">
                <a:lumMod val="90000"/>
                <a:lumOff val="10000"/>
              </a:schemeClr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проблемное поведение </a:t>
              </a:r>
              <a:r>
                <a:rPr lang="ru-RU" sz="2400" dirty="0" smtClean="0"/>
                <a:t>родителей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п</a:t>
              </a:r>
              <a:r>
                <a:rPr lang="ru-RU" sz="2400" dirty="0" smtClean="0"/>
                <a:t>роблемы семейных отношений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с</a:t>
              </a:r>
              <a:r>
                <a:rPr lang="ru-RU" sz="2400" dirty="0" smtClean="0"/>
                <a:t>емейные конфликты и приоритеты родителей, благоприятствующие насилию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отсутствие заботы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н</a:t>
              </a:r>
              <a:r>
                <a:rPr lang="ru-RU" sz="2400" dirty="0" smtClean="0"/>
                <a:t>асилие, жестокое обращение</a:t>
              </a:r>
              <a:endParaRPr lang="ru-RU" sz="2400" dirty="0"/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 smtClean="0"/>
                <a:t>недостаточная </a:t>
              </a:r>
              <a:r>
                <a:rPr lang="ru-RU" sz="2400" dirty="0"/>
                <a:t>дисциплина в семье, 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малоэффективный надзор;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ru-RU" sz="2400" dirty="0"/>
                <a:t>родительская </a:t>
              </a:r>
              <a:r>
                <a:rPr lang="ru-RU" sz="2400" dirty="0" smtClean="0"/>
                <a:t>непоследовательность</a:t>
              </a:r>
              <a:endParaRPr lang="ru-RU" sz="2400" dirty="0"/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-3" y="0"/>
            <a:ext cx="9144003" cy="126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D7E0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ФАКТОРЫ РИСКА, СПОСОБСТВУЮЩИЕ ФОРМИРОВАНИЮ АГРЕССИИ И НАСИЛИЯ СРЕДИ НЕСОВЕРШЕННОЛЕТНИХ </a:t>
            </a:r>
          </a:p>
          <a:p>
            <a:pPr algn="ctr" eaLnBrk="1" hangingPunct="1">
              <a:defRPr/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AAPL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., 1998, 2000; ВОЗ, 200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9701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1936</TotalTime>
  <Words>2706</Words>
  <Application>Microsoft Office PowerPoint</Application>
  <PresentationFormat>Экран (4:3)</PresentationFormat>
  <Paragraphs>355</Paragraphs>
  <Slides>35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Перспектива</vt:lpstr>
      <vt:lpstr>Агрессивное поведение несовершеннолетних. Профилактика,  возможности психологической коррекции</vt:lpstr>
      <vt:lpstr>Агрессивное поведение несовершеннолетних</vt:lpstr>
      <vt:lpstr>Состав лиц, совершивших преступления 2016 - 2018 гг.  (по данным РОССТАТ)</vt:lpstr>
      <vt:lpstr>ЧИСЛО ПРЕСТУПЛЕНИЙ, СОВЕРШЕННЫХ НЕСОВЕРШЕННОЛЕТНИМИ ИЛИ ПРИ ИХ СОУЧАСТИИ 2016 - 2018 гг.  (по данным РОССТАТ)</vt:lpstr>
      <vt:lpstr>Психическое здоровье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ИНВАРИАТИВНАЯ ПОСЛЕДОВАТЕЛЬНОСТЬ ПРОБЛЕМНОГО ПОВЕДЕНИЯ, LOEBER ET.AL., 1992</vt:lpstr>
      <vt:lpstr>НАРУШЕНИЯ ПОВЕДЕНИЯ У ДЕТЕЙ – ПЛОХОЕ ПОВЕДЕНИЕ</vt:lpstr>
      <vt:lpstr>Психологические синдромы нарушенного поведения, Венгер А.Л., 2001</vt:lpstr>
      <vt:lpstr>Психологические синдромы нарушенного поведения, Венгер А.Л., 2001</vt:lpstr>
      <vt:lpstr>Психологические синдромы нарушенного поведения, Венгер А.Л., 2001</vt:lpstr>
      <vt:lpstr>Особенности поведения младших школьников – группы риска дезадаптации поведения на последующих этапах возрастного развития </vt:lpstr>
      <vt:lpstr>Презентация PowerPoint</vt:lpstr>
      <vt:lpstr>Презентация PowerPoint</vt:lpstr>
      <vt:lpstr>Расстройства поведения (F91) </vt:lpstr>
      <vt:lpstr>Симптомы гиперактивности и расстройства поведения</vt:lpstr>
      <vt:lpstr>Презентация PowerPoint</vt:lpstr>
      <vt:lpstr>Смешанные, поведенческие и эмоциональные расстройства (F92.8)</vt:lpstr>
      <vt:lpstr>Расстройство поведения с началом в детском возрасте (дисгармонический вариант психического развития)</vt:lpstr>
      <vt:lpstr>Расстройство поведения с началом в детском возрасте (дисгармонический вариант психического развития)</vt:lpstr>
      <vt:lpstr>Расстройство поведения с началом в подростковом возрасте</vt:lpstr>
      <vt:lpstr>Фиксация черт личностной деформации по асоциальному типу при длительной социальной дезадаптации (более года) с 10 – 11 лет</vt:lpstr>
      <vt:lpstr>Патологические формы агрессивного подросткового поведения</vt:lpstr>
      <vt:lpstr>Психогенно обусловленные формы патологического агрессивного поведения</vt:lpstr>
      <vt:lpstr>Коморбидность расстройств поведения</vt:lpstr>
      <vt:lpstr>Презентация PowerPoint</vt:lpstr>
      <vt:lpstr>Презентация PowerPoint</vt:lpstr>
      <vt:lpstr>Формирование адекватной социальной  среды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minskaya</dc:creator>
  <cp:lastModifiedBy>Федоров Александр Валерьевич</cp:lastModifiedBy>
  <cp:revision>157</cp:revision>
  <cp:lastPrinted>2019-07-12T00:41:33Z</cp:lastPrinted>
  <dcterms:created xsi:type="dcterms:W3CDTF">2016-02-19T05:26:18Z</dcterms:created>
  <dcterms:modified xsi:type="dcterms:W3CDTF">2020-08-10T04:45:49Z</dcterms:modified>
</cp:coreProperties>
</file>