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4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37"/>
  </p:notesMasterIdLst>
  <p:sldIdLst>
    <p:sldId id="257" r:id="rId2"/>
    <p:sldId id="301" r:id="rId3"/>
    <p:sldId id="287" r:id="rId4"/>
    <p:sldId id="299" r:id="rId5"/>
    <p:sldId id="258" r:id="rId6"/>
    <p:sldId id="259" r:id="rId7"/>
    <p:sldId id="298" r:id="rId8"/>
    <p:sldId id="260" r:id="rId9"/>
    <p:sldId id="293" r:id="rId10"/>
    <p:sldId id="292" r:id="rId11"/>
    <p:sldId id="295" r:id="rId12"/>
    <p:sldId id="263" r:id="rId13"/>
    <p:sldId id="266" r:id="rId14"/>
    <p:sldId id="267" r:id="rId15"/>
    <p:sldId id="268" r:id="rId16"/>
    <p:sldId id="294" r:id="rId17"/>
    <p:sldId id="300" r:id="rId18"/>
    <p:sldId id="303" r:id="rId19"/>
    <p:sldId id="262" r:id="rId20"/>
    <p:sldId id="296" r:id="rId21"/>
    <p:sldId id="264" r:id="rId22"/>
    <p:sldId id="265" r:id="rId23"/>
    <p:sldId id="288" r:id="rId24"/>
    <p:sldId id="269" r:id="rId25"/>
    <p:sldId id="270" r:id="rId26"/>
    <p:sldId id="284" r:id="rId27"/>
    <p:sldId id="285" r:id="rId28"/>
    <p:sldId id="286" r:id="rId29"/>
    <p:sldId id="271" r:id="rId30"/>
    <p:sldId id="297" r:id="rId31"/>
    <p:sldId id="302" r:id="rId32"/>
    <p:sldId id="273" r:id="rId33"/>
    <p:sldId id="274" r:id="rId34"/>
    <p:sldId id="280" r:id="rId35"/>
    <p:sldId id="289" r:id="rId36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734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53.7</c:v>
                </c:pt>
                <c:pt idx="1">
                  <c:v>45.3</c:v>
                </c:pt>
                <c:pt idx="2">
                  <c:v>43.6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lang="ru-RU" sz="2000" b="1" i="0" u="none" strike="noStrike" kern="1200" baseline="0" dirty="0">
                <a:solidFill>
                  <a:schemeClr val="bg2">
                    <a:lumMod val="10000"/>
                    <a:lumOff val="9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i="0" u="none" strike="noStrike" kern="1200" baseline="0" dirty="0">
                <a:solidFill>
                  <a:schemeClr val="bg2">
                    <a:lumMod val="10000"/>
                    <a:lumOff val="90000"/>
                  </a:schemeClr>
                </a:solidFill>
                <a:latin typeface="+mn-lt"/>
                <a:ea typeface="+mn-ea"/>
                <a:cs typeface="+mn-cs"/>
              </a:rPr>
              <a:t>РАЗВИТЫЕ СТРАНЫ</a:t>
            </a:r>
          </a:p>
        </c:rich>
      </c:tx>
      <c:layout>
        <c:manualLayout>
          <c:xMode val="edge"/>
          <c:yMode val="edge"/>
          <c:x val="0.14640131060119008"/>
          <c:y val="5.1245742810185839E-2"/>
        </c:manualLayout>
      </c:layout>
      <c:overlay val="0"/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441257893020993"/>
          <c:y val="0.19173635879538289"/>
          <c:w val="0.62623727607014845"/>
          <c:h val="0.570734251968509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Развитые страны</c:v>
                </c:pt>
              </c:strCache>
            </c:strRef>
          </c:tx>
          <c:dLbls>
            <c:dLbl>
              <c:idx val="0"/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304800377371549"/>
                  <c:y val="0.10390368503116512"/>
                </c:manualLayout>
              </c:layout>
              <c:spPr/>
              <c:txPr>
                <a:bodyPr/>
                <a:lstStyle/>
                <a:p>
                  <a:pPr>
                    <a:defRPr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Лист1!$A$3:$A$3</c:f>
              <c:numCache>
                <c:formatCode>General</c:formatCode>
                <c:ptCount val="1"/>
              </c:numCache>
            </c:numRef>
          </c:cat>
          <c:val>
            <c:numRef>
              <c:f>Лист1!$B$2:$B$3</c:f>
              <c:numCache>
                <c:formatCode>0%</c:formatCode>
                <c:ptCount val="2"/>
                <c:pt idx="0">
                  <c:v>0.9</c:v>
                </c:pt>
                <c:pt idx="1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8431347806543183"/>
          <c:y val="0.23877147708225671"/>
          <c:w val="0.67846194211224042"/>
          <c:h val="0.6174323022079638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РФ, Новосибирская область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 smtClean="0">
                        <a:solidFill>
                          <a:schemeClr val="tx1"/>
                        </a:solidFill>
                      </a:rPr>
                      <a:t>85%-83%</a:t>
                    </a:r>
                    <a:endParaRPr lang="en-US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Лист1!$A$3:$A$3</c:f>
              <c:numCache>
                <c:formatCode>General</c:formatCode>
                <c:ptCount val="1"/>
              </c:numCache>
            </c:numRef>
          </c:cat>
          <c:val>
            <c:numRef>
              <c:f>Лист1!$B$2:$B$3</c:f>
              <c:numCache>
                <c:formatCode>0%</c:formatCode>
                <c:ptCount val="2"/>
                <c:pt idx="0">
                  <c:v>0.83000000000000063</c:v>
                </c:pt>
                <c:pt idx="1">
                  <c:v>0.17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аффективные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92</c:v>
                </c:pt>
                <c:pt idx="1">
                  <c:v>88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невротические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418</c:v>
                </c:pt>
                <c:pt idx="1">
                  <c:v>378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аутизм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44</c:v>
                </c:pt>
                <c:pt idx="1">
                  <c:v>53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шизофрения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29</c:v>
                </c:pt>
                <c:pt idx="1">
                  <c:v>25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нарушение поведения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1355</c:v>
                </c:pt>
                <c:pt idx="1">
                  <c:v>2054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органические расстройства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Лист1!$G$2:$G$3</c:f>
              <c:numCache>
                <c:formatCode>General</c:formatCode>
                <c:ptCount val="2"/>
                <c:pt idx="0">
                  <c:v>1588</c:v>
                </c:pt>
                <c:pt idx="1">
                  <c:v>1291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тяжелые формы умственной отсталости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Лист1!$H$2:$H$3</c:f>
              <c:numCache>
                <c:formatCode>General</c:formatCode>
                <c:ptCount val="2"/>
                <c:pt idx="0">
                  <c:v>514</c:v>
                </c:pt>
                <c:pt idx="1">
                  <c:v>456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легкая умственная отсталость</c:v>
                </c:pt>
              </c:strCache>
            </c:strRef>
          </c:tx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Лист1!$I$2:$I$3</c:f>
              <c:numCache>
                <c:formatCode>General</c:formatCode>
                <c:ptCount val="2"/>
                <c:pt idx="0">
                  <c:v>1092</c:v>
                </c:pt>
                <c:pt idx="1">
                  <c:v>1049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6237184"/>
        <c:axId val="196238720"/>
      </c:barChart>
      <c:catAx>
        <c:axId val="196237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6238720"/>
        <c:crosses val="autoZero"/>
        <c:auto val="1"/>
        <c:lblAlgn val="ctr"/>
        <c:lblOffset val="100"/>
        <c:noMultiLvlLbl val="0"/>
      </c:catAx>
      <c:valAx>
        <c:axId val="1962387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623718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5141693778115849E-2"/>
          <c:y val="3.111228382031626E-2"/>
          <c:w val="0.57961700649245596"/>
          <c:h val="0.5158664144529749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Несовершеннолетние правонарушители</c:v>
                </c:pt>
              </c:strCache>
            </c:strRef>
          </c:tx>
          <c:spPr>
            <a:gradFill rotWithShape="1">
              <a:gsLst>
                <a:gs pos="0">
                  <a:schemeClr val="dk1">
                    <a:tint val="96000"/>
                    <a:satMod val="130000"/>
                    <a:lumMod val="114000"/>
                  </a:schemeClr>
                </a:gs>
                <a:gs pos="60000">
                  <a:schemeClr val="dk1">
                    <a:tint val="100000"/>
                    <a:satMod val="106000"/>
                    <a:lumMod val="110000"/>
                  </a:schemeClr>
                </a:gs>
                <a:gs pos="100000">
                  <a:schemeClr val="dk1"/>
                </a:gs>
              </a:gsLst>
              <a:lin ang="5400000" scaled="0"/>
            </a:gradFill>
            <a:ln>
              <a:noFill/>
            </a:ln>
            <a:effectLst>
              <a:reflection blurRad="12700" stA="24000" endPos="28000" dist="50800" dir="5400000" sy="-100000" rotWithShape="0"/>
            </a:effectLst>
            <a:scene3d>
              <a:camera prst="orthographicFront">
                <a:rot lat="0" lon="0" rev="0"/>
              </a:camera>
              <a:lightRig rig="threePt" dir="t">
                <a:rot lat="0" lon="0" rev="4800000"/>
              </a:lightRig>
            </a:scene3d>
            <a:sp3d>
              <a:bevelT w="69850" h="31750"/>
            </a:sp3d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Психически здоровые</c:v>
                </c:pt>
                <c:pt idx="1">
                  <c:v>Умственная отсталость</c:v>
                </c:pt>
                <c:pt idx="2">
                  <c:v>Расстройства психического развития</c:v>
                </c:pt>
                <c:pt idx="3">
                  <c:v>Психопатологические синдромы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24.7</c:v>
                </c:pt>
                <c:pt idx="1">
                  <c:v>10.7</c:v>
                </c:pt>
                <c:pt idx="2">
                  <c:v>10.7</c:v>
                </c:pt>
                <c:pt idx="3">
                  <c:v>54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Беспризорные (безнадзорные)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6000"/>
                    <a:satMod val="130000"/>
                    <a:lumMod val="114000"/>
                  </a:schemeClr>
                </a:gs>
                <a:gs pos="60000">
                  <a:schemeClr val="accent6">
                    <a:tint val="100000"/>
                    <a:satMod val="106000"/>
                    <a:lumMod val="110000"/>
                  </a:schemeClr>
                </a:gs>
                <a:gs pos="100000">
                  <a:schemeClr val="accent6"/>
                </a:gs>
              </a:gsLst>
              <a:lin ang="5400000" scaled="0"/>
            </a:gradFill>
            <a:ln w="12700" cap="flat" cmpd="sng" algn="ctr">
              <a:solidFill>
                <a:schemeClr val="accent6"/>
              </a:solidFill>
              <a:prstDash val="solid"/>
            </a:ln>
            <a:effectLst>
              <a:outerShdw blurRad="47625" dist="38100" dir="5400000" sy="98000" rotWithShape="0">
                <a:srgbClr val="000000">
                  <a:alpha val="48000"/>
                </a:srgbClr>
              </a:outerShdw>
            </a:effectLst>
            <a:scene3d>
              <a:camera prst="orthographicFront">
                <a:rot lat="0" lon="0" rev="0"/>
              </a:camera>
              <a:lightRig rig="twoPt" dir="br">
                <a:rot lat="0" lon="0" rev="8700000"/>
              </a:lightRig>
            </a:scene3d>
            <a:sp3d prstMaterial="matte">
              <a:bevelT w="25400" h="53975"/>
            </a:sp3d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accent6">
                        <a:lumMod val="40000"/>
                        <a:lumOff val="6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Психически здоровые</c:v>
                </c:pt>
                <c:pt idx="1">
                  <c:v>Умственная отсталость</c:v>
                </c:pt>
                <c:pt idx="2">
                  <c:v>Расстройства психического развития</c:v>
                </c:pt>
                <c:pt idx="3">
                  <c:v>Психопатологические синдромы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7.8</c:v>
                </c:pt>
                <c:pt idx="1">
                  <c:v>20</c:v>
                </c:pt>
                <c:pt idx="2">
                  <c:v>15.7</c:v>
                </c:pt>
                <c:pt idx="3">
                  <c:v>56.5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7426560"/>
        <c:axId val="197428352"/>
        <c:axId val="0"/>
      </c:bar3DChart>
      <c:catAx>
        <c:axId val="1974265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97428352"/>
        <c:crosses val="autoZero"/>
        <c:auto val="1"/>
        <c:lblAlgn val="ctr"/>
        <c:lblOffset val="100"/>
        <c:noMultiLvlLbl val="0"/>
      </c:catAx>
      <c:valAx>
        <c:axId val="197428352"/>
        <c:scaling>
          <c:orientation val="minMax"/>
        </c:scaling>
        <c:delete val="0"/>
        <c:axPos val="l"/>
        <c:majorGridlines/>
        <c:numFmt formatCode="General" sourceLinked="0"/>
        <c:majorTickMark val="out"/>
        <c:minorTickMark val="none"/>
        <c:tickLblPos val="nextTo"/>
        <c:crossAx val="197426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909773183096615"/>
          <c:y val="5.6612032423747786E-2"/>
          <c:w val="0.28090226816903385"/>
          <c:h val="0.55635119489647344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411D3E-283E-4B90-8D01-3ECB189A503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AC58E112-3464-4235-81E7-6BBABE392F1A}">
      <dgm:prSet/>
      <dgm:spPr/>
      <dgm:t>
        <a:bodyPr/>
        <a:lstStyle/>
        <a:p>
          <a:pPr rtl="0"/>
          <a:r>
            <a:rPr lang="ru-RU" smtClean="0"/>
            <a:t>ВИДЫ АГРЕССИИ</a:t>
          </a:r>
          <a:endParaRPr lang="ru-RU"/>
        </a:p>
      </dgm:t>
    </dgm:pt>
    <dgm:pt modelId="{A9B14414-A5C4-4237-A6DA-848D20BF5FCB}" type="parTrans" cxnId="{6D05B584-6C71-4D6C-B0D9-E68D9C46A0CE}">
      <dgm:prSet/>
      <dgm:spPr/>
      <dgm:t>
        <a:bodyPr/>
        <a:lstStyle/>
        <a:p>
          <a:endParaRPr lang="ru-RU"/>
        </a:p>
      </dgm:t>
    </dgm:pt>
    <dgm:pt modelId="{444FD194-DBA2-43C8-AD85-D508B8AAC957}" type="sibTrans" cxnId="{6D05B584-6C71-4D6C-B0D9-E68D9C46A0CE}">
      <dgm:prSet/>
      <dgm:spPr/>
      <dgm:t>
        <a:bodyPr/>
        <a:lstStyle/>
        <a:p>
          <a:endParaRPr lang="ru-RU"/>
        </a:p>
      </dgm:t>
    </dgm:pt>
    <dgm:pt modelId="{451091E6-E2E8-460D-89F1-E7B5C6756708}" type="pres">
      <dgm:prSet presAssocID="{48411D3E-283E-4B90-8D01-3ECB189A50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60E8DE7-1034-409E-99EE-159C6240CD91}" type="pres">
      <dgm:prSet presAssocID="{AC58E112-3464-4235-81E7-6BBABE392F1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F86C9AF-9D62-47BE-ACCA-BDB39B86921B}" type="presOf" srcId="{48411D3E-283E-4B90-8D01-3ECB189A503B}" destId="{451091E6-E2E8-460D-89F1-E7B5C6756708}" srcOrd="0" destOrd="0" presId="urn:microsoft.com/office/officeart/2005/8/layout/vList2"/>
    <dgm:cxn modelId="{6D05B584-6C71-4D6C-B0D9-E68D9C46A0CE}" srcId="{48411D3E-283E-4B90-8D01-3ECB189A503B}" destId="{AC58E112-3464-4235-81E7-6BBABE392F1A}" srcOrd="0" destOrd="0" parTransId="{A9B14414-A5C4-4237-A6DA-848D20BF5FCB}" sibTransId="{444FD194-DBA2-43C8-AD85-D508B8AAC957}"/>
    <dgm:cxn modelId="{F88CE95C-F5F9-4EDA-B101-A1FF2AF268E0}" type="presOf" srcId="{AC58E112-3464-4235-81E7-6BBABE392F1A}" destId="{B60E8DE7-1034-409E-99EE-159C6240CD91}" srcOrd="0" destOrd="0" presId="urn:microsoft.com/office/officeart/2005/8/layout/vList2"/>
    <dgm:cxn modelId="{627DE67D-8374-407B-A4E5-1D87D6B947EB}" type="presParOf" srcId="{451091E6-E2E8-460D-89F1-E7B5C6756708}" destId="{B60E8DE7-1034-409E-99EE-159C6240CD9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DA5FE2-5451-4F6B-A23E-22B1BEEA478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5D67FB-9701-4594-94DA-322EB1CCE90A}">
      <dgm:prSet/>
      <dgm:spPr/>
      <dgm:t>
        <a:bodyPr/>
        <a:lstStyle/>
        <a:p>
          <a:pPr rtl="0"/>
          <a:r>
            <a:rPr lang="ru-RU" dirty="0" smtClean="0"/>
            <a:t>Физическая агрессия – использование физической силы против другого лица, нанесение человеку телесных повреждений или порча его имущества. </a:t>
          </a:r>
          <a:endParaRPr lang="ru-RU" dirty="0"/>
        </a:p>
      </dgm:t>
    </dgm:pt>
    <dgm:pt modelId="{738102C3-7F9D-4D0E-85EE-834334DF6457}" type="parTrans" cxnId="{9E0D1A4D-8A8D-476B-B3A3-BF8DA969D037}">
      <dgm:prSet/>
      <dgm:spPr/>
      <dgm:t>
        <a:bodyPr/>
        <a:lstStyle/>
        <a:p>
          <a:endParaRPr lang="ru-RU"/>
        </a:p>
      </dgm:t>
    </dgm:pt>
    <dgm:pt modelId="{F6E4E40D-D087-4979-9E3D-0A98B6D84615}" type="sibTrans" cxnId="{9E0D1A4D-8A8D-476B-B3A3-BF8DA969D037}">
      <dgm:prSet/>
      <dgm:spPr/>
      <dgm:t>
        <a:bodyPr/>
        <a:lstStyle/>
        <a:p>
          <a:endParaRPr lang="ru-RU"/>
        </a:p>
      </dgm:t>
    </dgm:pt>
    <dgm:pt modelId="{4DA35520-F586-42C6-8ED5-F8F15560071D}">
      <dgm:prSet/>
      <dgm:spPr/>
      <dgm:t>
        <a:bodyPr/>
        <a:lstStyle/>
        <a:p>
          <a:pPr rtl="0"/>
          <a:r>
            <a:rPr lang="ru-RU" dirty="0" smtClean="0"/>
            <a:t>Косвенная агрессия – это плетение интриг, распускание сплетен за спиной человека. </a:t>
          </a:r>
          <a:endParaRPr lang="ru-RU" dirty="0"/>
        </a:p>
      </dgm:t>
    </dgm:pt>
    <dgm:pt modelId="{88530850-0163-4648-8BD1-9BFCBAC6BC23}" type="parTrans" cxnId="{9D307A84-BADC-4F9A-A62D-4A421B4402B5}">
      <dgm:prSet/>
      <dgm:spPr/>
      <dgm:t>
        <a:bodyPr/>
        <a:lstStyle/>
        <a:p>
          <a:endParaRPr lang="ru-RU"/>
        </a:p>
      </dgm:t>
    </dgm:pt>
    <dgm:pt modelId="{236242C1-42C0-4296-9882-D774B468A3C2}" type="sibTrans" cxnId="{9D307A84-BADC-4F9A-A62D-4A421B4402B5}">
      <dgm:prSet/>
      <dgm:spPr/>
      <dgm:t>
        <a:bodyPr/>
        <a:lstStyle/>
        <a:p>
          <a:endParaRPr lang="ru-RU"/>
        </a:p>
      </dgm:t>
    </dgm:pt>
    <dgm:pt modelId="{61C22A25-C943-4659-B1F4-FCC35BA08712}">
      <dgm:prSet/>
      <dgm:spPr/>
      <dgm:t>
        <a:bodyPr/>
        <a:lstStyle/>
        <a:p>
          <a:pPr rtl="0"/>
          <a:r>
            <a:rPr lang="ru-RU" dirty="0" smtClean="0"/>
            <a:t>Вербальная агрессия – выражение негативных чувств к человеку в словесных ответах, формальных (крик, визг, рычание), содержательных(проклятия, угрозы, оскорбления). </a:t>
          </a:r>
          <a:endParaRPr lang="ru-RU" dirty="0"/>
        </a:p>
      </dgm:t>
    </dgm:pt>
    <dgm:pt modelId="{33DD131C-F93E-4D03-AF22-A70DE3BD70CB}" type="parTrans" cxnId="{870CFEED-3946-4CA4-A785-EE435BF84E85}">
      <dgm:prSet/>
      <dgm:spPr/>
      <dgm:t>
        <a:bodyPr/>
        <a:lstStyle/>
        <a:p>
          <a:endParaRPr lang="ru-RU"/>
        </a:p>
      </dgm:t>
    </dgm:pt>
    <dgm:pt modelId="{5305035C-3421-49A3-B3F6-F315A31E50EB}" type="sibTrans" cxnId="{870CFEED-3946-4CA4-A785-EE435BF84E85}">
      <dgm:prSet/>
      <dgm:spPr/>
      <dgm:t>
        <a:bodyPr/>
        <a:lstStyle/>
        <a:p>
          <a:endParaRPr lang="ru-RU"/>
        </a:p>
      </dgm:t>
    </dgm:pt>
    <dgm:pt modelId="{504AA012-B927-4569-953C-3A7BFA80742C}">
      <dgm:prSet/>
      <dgm:spPr/>
      <dgm:t>
        <a:bodyPr/>
        <a:lstStyle/>
        <a:p>
          <a:pPr rtl="0"/>
          <a:r>
            <a:rPr lang="ru-RU" dirty="0" smtClean="0"/>
            <a:t>Негативизм – оппозиционная манера в поведении против установившихся обычаев и законов, от пассивного сопротивления до активной борьбы. </a:t>
          </a:r>
          <a:endParaRPr lang="ru-RU" dirty="0"/>
        </a:p>
      </dgm:t>
    </dgm:pt>
    <dgm:pt modelId="{0983A8D7-8133-420A-BC24-268812202F7E}" type="parTrans" cxnId="{C141EEDF-634D-4D99-94B1-9F9A26FEEDEA}">
      <dgm:prSet/>
      <dgm:spPr/>
      <dgm:t>
        <a:bodyPr/>
        <a:lstStyle/>
        <a:p>
          <a:endParaRPr lang="ru-RU"/>
        </a:p>
      </dgm:t>
    </dgm:pt>
    <dgm:pt modelId="{47634541-EF35-472B-97ED-159B44E304EC}" type="sibTrans" cxnId="{C141EEDF-634D-4D99-94B1-9F9A26FEEDEA}">
      <dgm:prSet/>
      <dgm:spPr/>
      <dgm:t>
        <a:bodyPr/>
        <a:lstStyle/>
        <a:p>
          <a:endParaRPr lang="ru-RU"/>
        </a:p>
      </dgm:t>
    </dgm:pt>
    <dgm:pt modelId="{7C817A1E-B892-451D-9C85-6707630C9802}">
      <dgm:prSet/>
      <dgm:spPr/>
      <dgm:t>
        <a:bodyPr/>
        <a:lstStyle/>
        <a:p>
          <a:pPr rtl="0"/>
          <a:r>
            <a:rPr lang="ru-RU" dirty="0" smtClean="0"/>
            <a:t>Раздражение – готовность к проявлению негативных чувств при малейшем возбуждении (вспыльчивость, грубость). </a:t>
          </a:r>
          <a:endParaRPr lang="ru-RU" dirty="0"/>
        </a:p>
      </dgm:t>
    </dgm:pt>
    <dgm:pt modelId="{A1CDBA50-3F23-4932-8616-17E658F368D7}" type="parTrans" cxnId="{DF302F0A-BD14-457C-92B9-7FC3E289293F}">
      <dgm:prSet/>
      <dgm:spPr/>
      <dgm:t>
        <a:bodyPr/>
        <a:lstStyle/>
        <a:p>
          <a:endParaRPr lang="ru-RU"/>
        </a:p>
      </dgm:t>
    </dgm:pt>
    <dgm:pt modelId="{E2E445E4-B540-411F-8E00-4CCFEEF96DEB}" type="sibTrans" cxnId="{DF302F0A-BD14-457C-92B9-7FC3E289293F}">
      <dgm:prSet/>
      <dgm:spPr/>
      <dgm:t>
        <a:bodyPr/>
        <a:lstStyle/>
        <a:p>
          <a:endParaRPr lang="ru-RU"/>
        </a:p>
      </dgm:t>
    </dgm:pt>
    <dgm:pt modelId="{DBCCB9BC-43AF-412F-8596-744C7D1A6937}">
      <dgm:prSet/>
      <dgm:spPr/>
      <dgm:t>
        <a:bodyPr/>
        <a:lstStyle/>
        <a:p>
          <a:pPr rtl="0"/>
          <a:r>
            <a:rPr lang="ru-RU" dirty="0" smtClean="0"/>
            <a:t>Обида – зависть и ненависть к окружающим за действительные и вымышленные действия. </a:t>
          </a:r>
          <a:endParaRPr lang="ru-RU" dirty="0"/>
        </a:p>
      </dgm:t>
    </dgm:pt>
    <dgm:pt modelId="{CBD28A8E-0CCF-4C51-8F9A-03226A286A4F}" type="parTrans" cxnId="{ACE39E3D-0647-4D65-88B2-1FFA28952BA7}">
      <dgm:prSet/>
      <dgm:spPr/>
      <dgm:t>
        <a:bodyPr/>
        <a:lstStyle/>
        <a:p>
          <a:endParaRPr lang="ru-RU"/>
        </a:p>
      </dgm:t>
    </dgm:pt>
    <dgm:pt modelId="{7434DF37-A5C4-49F4-8E62-61BE4773033D}" type="sibTrans" cxnId="{ACE39E3D-0647-4D65-88B2-1FFA28952BA7}">
      <dgm:prSet/>
      <dgm:spPr/>
      <dgm:t>
        <a:bodyPr/>
        <a:lstStyle/>
        <a:p>
          <a:endParaRPr lang="ru-RU"/>
        </a:p>
      </dgm:t>
    </dgm:pt>
    <dgm:pt modelId="{21555843-0C32-4BD6-A0B4-EEBC8AB4048D}">
      <dgm:prSet/>
      <dgm:spPr/>
      <dgm:t>
        <a:bodyPr/>
        <a:lstStyle/>
        <a:p>
          <a:pPr rtl="0"/>
          <a:r>
            <a:rPr lang="ru-RU" dirty="0" smtClean="0"/>
            <a:t>Подозрительность – недоверие и осторожность по отношению к людям, убеждение в том, что другие люди планируют и приносят вред. </a:t>
          </a:r>
          <a:endParaRPr lang="ru-RU" dirty="0"/>
        </a:p>
      </dgm:t>
    </dgm:pt>
    <dgm:pt modelId="{CDBE8CA9-6075-4DD4-952F-FB83D48FEEFF}" type="parTrans" cxnId="{F4EF993D-C521-415D-93A7-EF32B247E484}">
      <dgm:prSet/>
      <dgm:spPr/>
      <dgm:t>
        <a:bodyPr/>
        <a:lstStyle/>
        <a:p>
          <a:endParaRPr lang="ru-RU"/>
        </a:p>
      </dgm:t>
    </dgm:pt>
    <dgm:pt modelId="{A3941812-0B63-4DD0-B5A3-B92E29724AA3}" type="sibTrans" cxnId="{F4EF993D-C521-415D-93A7-EF32B247E484}">
      <dgm:prSet/>
      <dgm:spPr/>
      <dgm:t>
        <a:bodyPr/>
        <a:lstStyle/>
        <a:p>
          <a:endParaRPr lang="ru-RU"/>
        </a:p>
      </dgm:t>
    </dgm:pt>
    <dgm:pt modelId="{23728644-E328-4E37-AB6F-AC8966242C4E}">
      <dgm:prSet/>
      <dgm:spPr/>
      <dgm:t>
        <a:bodyPr/>
        <a:lstStyle/>
        <a:p>
          <a:pPr rtl="0"/>
          <a:r>
            <a:rPr lang="ru-RU" dirty="0" smtClean="0"/>
            <a:t>Чувство вины – замаскированная агрессия, выражает возможное убеждение в том, что субъект является плохим человеком, что поступает плохо, зло, ощущаемые им угрызения совести. </a:t>
          </a:r>
          <a:endParaRPr lang="ru-RU" dirty="0"/>
        </a:p>
      </dgm:t>
    </dgm:pt>
    <dgm:pt modelId="{39B80693-0538-44C2-9147-094E551A55D9}" type="parTrans" cxnId="{668813DD-CE8F-40AB-AF20-2CD83B4191E4}">
      <dgm:prSet/>
      <dgm:spPr/>
      <dgm:t>
        <a:bodyPr/>
        <a:lstStyle/>
        <a:p>
          <a:endParaRPr lang="ru-RU"/>
        </a:p>
      </dgm:t>
    </dgm:pt>
    <dgm:pt modelId="{F0967756-A499-457E-BA8D-70E3351311BC}" type="sibTrans" cxnId="{668813DD-CE8F-40AB-AF20-2CD83B4191E4}">
      <dgm:prSet/>
      <dgm:spPr/>
      <dgm:t>
        <a:bodyPr/>
        <a:lstStyle/>
        <a:p>
          <a:endParaRPr lang="ru-RU"/>
        </a:p>
      </dgm:t>
    </dgm:pt>
    <dgm:pt modelId="{6A8CA218-621B-4675-935A-530056086866}" type="pres">
      <dgm:prSet presAssocID="{49DA5FE2-5451-4F6B-A23E-22B1BEEA478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3F9ED8-C36D-4472-B06B-2233C57A5449}" type="pres">
      <dgm:prSet presAssocID="{755D67FB-9701-4594-94DA-322EB1CCE90A}" presName="linNode" presStyleCnt="0"/>
      <dgm:spPr/>
    </dgm:pt>
    <dgm:pt modelId="{07E1FDE7-9D99-4CA0-8BBD-1CEEC38B19D2}" type="pres">
      <dgm:prSet presAssocID="{755D67FB-9701-4594-94DA-322EB1CCE90A}" presName="parentText" presStyleLbl="node1" presStyleIdx="0" presStyleCnt="8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EA057D-C11B-451A-A833-0EA9135E16D6}" type="pres">
      <dgm:prSet presAssocID="{F6E4E40D-D087-4979-9E3D-0A98B6D84615}" presName="sp" presStyleCnt="0"/>
      <dgm:spPr/>
    </dgm:pt>
    <dgm:pt modelId="{C6754F20-6C2D-4752-A48D-24F03A8DE508}" type="pres">
      <dgm:prSet presAssocID="{4DA35520-F586-42C6-8ED5-F8F15560071D}" presName="linNode" presStyleCnt="0"/>
      <dgm:spPr/>
    </dgm:pt>
    <dgm:pt modelId="{EF251A1A-4197-4295-8564-2D82B03352D4}" type="pres">
      <dgm:prSet presAssocID="{4DA35520-F586-42C6-8ED5-F8F15560071D}" presName="parentText" presStyleLbl="node1" presStyleIdx="1" presStyleCnt="8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ACDE97-4C3A-457F-BF25-0BF6F5A1C24A}" type="pres">
      <dgm:prSet presAssocID="{236242C1-42C0-4296-9882-D774B468A3C2}" presName="sp" presStyleCnt="0"/>
      <dgm:spPr/>
    </dgm:pt>
    <dgm:pt modelId="{330E7CFC-1887-4E16-A624-444150F0BCFE}" type="pres">
      <dgm:prSet presAssocID="{61C22A25-C943-4659-B1F4-FCC35BA08712}" presName="linNode" presStyleCnt="0"/>
      <dgm:spPr/>
    </dgm:pt>
    <dgm:pt modelId="{227B5932-28D5-45E9-9200-17515CD28440}" type="pres">
      <dgm:prSet presAssocID="{61C22A25-C943-4659-B1F4-FCC35BA08712}" presName="parentText" presStyleLbl="node1" presStyleIdx="2" presStyleCnt="8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112FDC-A233-44DB-AF4B-A7CA6834FA21}" type="pres">
      <dgm:prSet presAssocID="{5305035C-3421-49A3-B3F6-F315A31E50EB}" presName="sp" presStyleCnt="0"/>
      <dgm:spPr/>
    </dgm:pt>
    <dgm:pt modelId="{7BE45B06-4FDF-44F5-BA85-561CEEC509CA}" type="pres">
      <dgm:prSet presAssocID="{504AA012-B927-4569-953C-3A7BFA80742C}" presName="linNode" presStyleCnt="0"/>
      <dgm:spPr/>
    </dgm:pt>
    <dgm:pt modelId="{479BC3EE-D01D-4F55-B6B0-9C9F44573107}" type="pres">
      <dgm:prSet presAssocID="{504AA012-B927-4569-953C-3A7BFA80742C}" presName="parentText" presStyleLbl="node1" presStyleIdx="3" presStyleCnt="8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7EAA14-59B3-44A0-9E7F-8250BC762218}" type="pres">
      <dgm:prSet presAssocID="{47634541-EF35-472B-97ED-159B44E304EC}" presName="sp" presStyleCnt="0"/>
      <dgm:spPr/>
    </dgm:pt>
    <dgm:pt modelId="{418B7A57-54E6-416C-8B64-24A4B9F18E24}" type="pres">
      <dgm:prSet presAssocID="{7C817A1E-B892-451D-9C85-6707630C9802}" presName="linNode" presStyleCnt="0"/>
      <dgm:spPr/>
    </dgm:pt>
    <dgm:pt modelId="{1DBCA961-1F0E-4AB7-B002-2AE8C2E3573A}" type="pres">
      <dgm:prSet presAssocID="{7C817A1E-B892-451D-9C85-6707630C9802}" presName="parentText" presStyleLbl="node1" presStyleIdx="4" presStyleCnt="8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83CE18-27A4-4F04-81AD-30753D114283}" type="pres">
      <dgm:prSet presAssocID="{E2E445E4-B540-411F-8E00-4CCFEEF96DEB}" presName="sp" presStyleCnt="0"/>
      <dgm:spPr/>
    </dgm:pt>
    <dgm:pt modelId="{6CF8927C-8BB0-463A-A238-35CE5A472977}" type="pres">
      <dgm:prSet presAssocID="{DBCCB9BC-43AF-412F-8596-744C7D1A6937}" presName="linNode" presStyleCnt="0"/>
      <dgm:spPr/>
    </dgm:pt>
    <dgm:pt modelId="{13B1F839-2068-44E5-923B-C499D9561E2B}" type="pres">
      <dgm:prSet presAssocID="{DBCCB9BC-43AF-412F-8596-744C7D1A6937}" presName="parentText" presStyleLbl="node1" presStyleIdx="5" presStyleCnt="8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081BE8-CC7F-4D35-8451-6679D270AF3E}" type="pres">
      <dgm:prSet presAssocID="{7434DF37-A5C4-49F4-8E62-61BE4773033D}" presName="sp" presStyleCnt="0"/>
      <dgm:spPr/>
    </dgm:pt>
    <dgm:pt modelId="{F90B35AC-01C1-41C6-8EDA-433461201889}" type="pres">
      <dgm:prSet presAssocID="{21555843-0C32-4BD6-A0B4-EEBC8AB4048D}" presName="linNode" presStyleCnt="0"/>
      <dgm:spPr/>
    </dgm:pt>
    <dgm:pt modelId="{488EBC4C-6191-4E4A-AFA2-305000892E69}" type="pres">
      <dgm:prSet presAssocID="{21555843-0C32-4BD6-A0B4-EEBC8AB4048D}" presName="parentText" presStyleLbl="node1" presStyleIdx="6" presStyleCnt="8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52BCBA-2238-46FF-9EA6-6A831C74F8C0}" type="pres">
      <dgm:prSet presAssocID="{A3941812-0B63-4DD0-B5A3-B92E29724AA3}" presName="sp" presStyleCnt="0"/>
      <dgm:spPr/>
    </dgm:pt>
    <dgm:pt modelId="{51419C58-742E-464A-A352-FCEB8B48BB70}" type="pres">
      <dgm:prSet presAssocID="{23728644-E328-4E37-AB6F-AC8966242C4E}" presName="linNode" presStyleCnt="0"/>
      <dgm:spPr/>
    </dgm:pt>
    <dgm:pt modelId="{4E4744FC-BD25-4B74-8C39-D3642305DDCE}" type="pres">
      <dgm:prSet presAssocID="{23728644-E328-4E37-AB6F-AC8966242C4E}" presName="parentText" presStyleLbl="node1" presStyleIdx="7" presStyleCnt="8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EB0CC5-340B-4619-9BC9-1436D04174D3}" type="presOf" srcId="{21555843-0C32-4BD6-A0B4-EEBC8AB4048D}" destId="{488EBC4C-6191-4E4A-AFA2-305000892E69}" srcOrd="0" destOrd="0" presId="urn:microsoft.com/office/officeart/2005/8/layout/vList5"/>
    <dgm:cxn modelId="{DF302F0A-BD14-457C-92B9-7FC3E289293F}" srcId="{49DA5FE2-5451-4F6B-A23E-22B1BEEA4784}" destId="{7C817A1E-B892-451D-9C85-6707630C9802}" srcOrd="4" destOrd="0" parTransId="{A1CDBA50-3F23-4932-8616-17E658F368D7}" sibTransId="{E2E445E4-B540-411F-8E00-4CCFEEF96DEB}"/>
    <dgm:cxn modelId="{F4EF993D-C521-415D-93A7-EF32B247E484}" srcId="{49DA5FE2-5451-4F6B-A23E-22B1BEEA4784}" destId="{21555843-0C32-4BD6-A0B4-EEBC8AB4048D}" srcOrd="6" destOrd="0" parTransId="{CDBE8CA9-6075-4DD4-952F-FB83D48FEEFF}" sibTransId="{A3941812-0B63-4DD0-B5A3-B92E29724AA3}"/>
    <dgm:cxn modelId="{ACE39E3D-0647-4D65-88B2-1FFA28952BA7}" srcId="{49DA5FE2-5451-4F6B-A23E-22B1BEEA4784}" destId="{DBCCB9BC-43AF-412F-8596-744C7D1A6937}" srcOrd="5" destOrd="0" parTransId="{CBD28A8E-0CCF-4C51-8F9A-03226A286A4F}" sibTransId="{7434DF37-A5C4-49F4-8E62-61BE4773033D}"/>
    <dgm:cxn modelId="{07752DCB-6F86-4195-9EF4-23F6B274F342}" type="presOf" srcId="{7C817A1E-B892-451D-9C85-6707630C9802}" destId="{1DBCA961-1F0E-4AB7-B002-2AE8C2E3573A}" srcOrd="0" destOrd="0" presId="urn:microsoft.com/office/officeart/2005/8/layout/vList5"/>
    <dgm:cxn modelId="{86DD87A8-3A55-4013-925E-BDD69F1DA3D6}" type="presOf" srcId="{504AA012-B927-4569-953C-3A7BFA80742C}" destId="{479BC3EE-D01D-4F55-B6B0-9C9F44573107}" srcOrd="0" destOrd="0" presId="urn:microsoft.com/office/officeart/2005/8/layout/vList5"/>
    <dgm:cxn modelId="{C141EEDF-634D-4D99-94B1-9F9A26FEEDEA}" srcId="{49DA5FE2-5451-4F6B-A23E-22B1BEEA4784}" destId="{504AA012-B927-4569-953C-3A7BFA80742C}" srcOrd="3" destOrd="0" parTransId="{0983A8D7-8133-420A-BC24-268812202F7E}" sibTransId="{47634541-EF35-472B-97ED-159B44E304EC}"/>
    <dgm:cxn modelId="{F75312BE-B36C-406F-8E40-DA0422C8982B}" type="presOf" srcId="{4DA35520-F586-42C6-8ED5-F8F15560071D}" destId="{EF251A1A-4197-4295-8564-2D82B03352D4}" srcOrd="0" destOrd="0" presId="urn:microsoft.com/office/officeart/2005/8/layout/vList5"/>
    <dgm:cxn modelId="{9E0D1A4D-8A8D-476B-B3A3-BF8DA969D037}" srcId="{49DA5FE2-5451-4F6B-A23E-22B1BEEA4784}" destId="{755D67FB-9701-4594-94DA-322EB1CCE90A}" srcOrd="0" destOrd="0" parTransId="{738102C3-7F9D-4D0E-85EE-834334DF6457}" sibTransId="{F6E4E40D-D087-4979-9E3D-0A98B6D84615}"/>
    <dgm:cxn modelId="{86B671C8-1A6F-4FFC-8C02-21896C9734FA}" type="presOf" srcId="{DBCCB9BC-43AF-412F-8596-744C7D1A6937}" destId="{13B1F839-2068-44E5-923B-C499D9561E2B}" srcOrd="0" destOrd="0" presId="urn:microsoft.com/office/officeart/2005/8/layout/vList5"/>
    <dgm:cxn modelId="{1A72FAB7-428F-4F51-A8F1-360C41A3B822}" type="presOf" srcId="{755D67FB-9701-4594-94DA-322EB1CCE90A}" destId="{07E1FDE7-9D99-4CA0-8BBD-1CEEC38B19D2}" srcOrd="0" destOrd="0" presId="urn:microsoft.com/office/officeart/2005/8/layout/vList5"/>
    <dgm:cxn modelId="{A57C00F5-8B8A-4CE8-9E0D-C064C39A7344}" type="presOf" srcId="{49DA5FE2-5451-4F6B-A23E-22B1BEEA4784}" destId="{6A8CA218-621B-4675-935A-530056086866}" srcOrd="0" destOrd="0" presId="urn:microsoft.com/office/officeart/2005/8/layout/vList5"/>
    <dgm:cxn modelId="{9D307A84-BADC-4F9A-A62D-4A421B4402B5}" srcId="{49DA5FE2-5451-4F6B-A23E-22B1BEEA4784}" destId="{4DA35520-F586-42C6-8ED5-F8F15560071D}" srcOrd="1" destOrd="0" parTransId="{88530850-0163-4648-8BD1-9BFCBAC6BC23}" sibTransId="{236242C1-42C0-4296-9882-D774B468A3C2}"/>
    <dgm:cxn modelId="{870CFEED-3946-4CA4-A785-EE435BF84E85}" srcId="{49DA5FE2-5451-4F6B-A23E-22B1BEEA4784}" destId="{61C22A25-C943-4659-B1F4-FCC35BA08712}" srcOrd="2" destOrd="0" parTransId="{33DD131C-F93E-4D03-AF22-A70DE3BD70CB}" sibTransId="{5305035C-3421-49A3-B3F6-F315A31E50EB}"/>
    <dgm:cxn modelId="{00D936B2-10B3-4F42-B16A-3FF928490564}" type="presOf" srcId="{23728644-E328-4E37-AB6F-AC8966242C4E}" destId="{4E4744FC-BD25-4B74-8C39-D3642305DDCE}" srcOrd="0" destOrd="0" presId="urn:microsoft.com/office/officeart/2005/8/layout/vList5"/>
    <dgm:cxn modelId="{1EE4AB8B-1B49-4DC3-8386-A422FE17350D}" type="presOf" srcId="{61C22A25-C943-4659-B1F4-FCC35BA08712}" destId="{227B5932-28D5-45E9-9200-17515CD28440}" srcOrd="0" destOrd="0" presId="urn:microsoft.com/office/officeart/2005/8/layout/vList5"/>
    <dgm:cxn modelId="{668813DD-CE8F-40AB-AF20-2CD83B4191E4}" srcId="{49DA5FE2-5451-4F6B-A23E-22B1BEEA4784}" destId="{23728644-E328-4E37-AB6F-AC8966242C4E}" srcOrd="7" destOrd="0" parTransId="{39B80693-0538-44C2-9147-094E551A55D9}" sibTransId="{F0967756-A499-457E-BA8D-70E3351311BC}"/>
    <dgm:cxn modelId="{71A9340D-1947-43ED-A303-F728ADF80DB2}" type="presParOf" srcId="{6A8CA218-621B-4675-935A-530056086866}" destId="{623F9ED8-C36D-4472-B06B-2233C57A5449}" srcOrd="0" destOrd="0" presId="urn:microsoft.com/office/officeart/2005/8/layout/vList5"/>
    <dgm:cxn modelId="{CC0F46B4-5FAD-4BB5-9A07-171435031F27}" type="presParOf" srcId="{623F9ED8-C36D-4472-B06B-2233C57A5449}" destId="{07E1FDE7-9D99-4CA0-8BBD-1CEEC38B19D2}" srcOrd="0" destOrd="0" presId="urn:microsoft.com/office/officeart/2005/8/layout/vList5"/>
    <dgm:cxn modelId="{2ABB29D3-96F7-49C1-91B9-89DE946417C6}" type="presParOf" srcId="{6A8CA218-621B-4675-935A-530056086866}" destId="{5EEA057D-C11B-451A-A833-0EA9135E16D6}" srcOrd="1" destOrd="0" presId="urn:microsoft.com/office/officeart/2005/8/layout/vList5"/>
    <dgm:cxn modelId="{6B658E95-BF62-4DC4-8BF0-D26455AF4675}" type="presParOf" srcId="{6A8CA218-621B-4675-935A-530056086866}" destId="{C6754F20-6C2D-4752-A48D-24F03A8DE508}" srcOrd="2" destOrd="0" presId="urn:microsoft.com/office/officeart/2005/8/layout/vList5"/>
    <dgm:cxn modelId="{E7769EB5-CB41-4E8D-B165-ABA545FAA854}" type="presParOf" srcId="{C6754F20-6C2D-4752-A48D-24F03A8DE508}" destId="{EF251A1A-4197-4295-8564-2D82B03352D4}" srcOrd="0" destOrd="0" presId="urn:microsoft.com/office/officeart/2005/8/layout/vList5"/>
    <dgm:cxn modelId="{A2CF34A0-DECC-4A3E-8E5A-35D228CB5B81}" type="presParOf" srcId="{6A8CA218-621B-4675-935A-530056086866}" destId="{66ACDE97-4C3A-457F-BF25-0BF6F5A1C24A}" srcOrd="3" destOrd="0" presId="urn:microsoft.com/office/officeart/2005/8/layout/vList5"/>
    <dgm:cxn modelId="{BF5D1950-9869-477F-8E6D-98FA8BA4CA34}" type="presParOf" srcId="{6A8CA218-621B-4675-935A-530056086866}" destId="{330E7CFC-1887-4E16-A624-444150F0BCFE}" srcOrd="4" destOrd="0" presId="urn:microsoft.com/office/officeart/2005/8/layout/vList5"/>
    <dgm:cxn modelId="{006FF44D-627B-4CFA-B3CE-6796C9FC60C7}" type="presParOf" srcId="{330E7CFC-1887-4E16-A624-444150F0BCFE}" destId="{227B5932-28D5-45E9-9200-17515CD28440}" srcOrd="0" destOrd="0" presId="urn:microsoft.com/office/officeart/2005/8/layout/vList5"/>
    <dgm:cxn modelId="{D4E3BA85-0B3D-4CDB-B4FF-7ED668D544D6}" type="presParOf" srcId="{6A8CA218-621B-4675-935A-530056086866}" destId="{8F112FDC-A233-44DB-AF4B-A7CA6834FA21}" srcOrd="5" destOrd="0" presId="urn:microsoft.com/office/officeart/2005/8/layout/vList5"/>
    <dgm:cxn modelId="{3633F237-0670-4535-AC02-3F6C4A896129}" type="presParOf" srcId="{6A8CA218-621B-4675-935A-530056086866}" destId="{7BE45B06-4FDF-44F5-BA85-561CEEC509CA}" srcOrd="6" destOrd="0" presId="urn:microsoft.com/office/officeart/2005/8/layout/vList5"/>
    <dgm:cxn modelId="{45B7585A-DEC5-4696-95CC-AB636C4E14B2}" type="presParOf" srcId="{7BE45B06-4FDF-44F5-BA85-561CEEC509CA}" destId="{479BC3EE-D01D-4F55-B6B0-9C9F44573107}" srcOrd="0" destOrd="0" presId="urn:microsoft.com/office/officeart/2005/8/layout/vList5"/>
    <dgm:cxn modelId="{E8425882-5A51-4338-BE4F-AD6B733A6736}" type="presParOf" srcId="{6A8CA218-621B-4675-935A-530056086866}" destId="{527EAA14-59B3-44A0-9E7F-8250BC762218}" srcOrd="7" destOrd="0" presId="urn:microsoft.com/office/officeart/2005/8/layout/vList5"/>
    <dgm:cxn modelId="{2005ABC5-6D22-409E-848E-C7F448697638}" type="presParOf" srcId="{6A8CA218-621B-4675-935A-530056086866}" destId="{418B7A57-54E6-416C-8B64-24A4B9F18E24}" srcOrd="8" destOrd="0" presId="urn:microsoft.com/office/officeart/2005/8/layout/vList5"/>
    <dgm:cxn modelId="{5300C228-4846-4AB4-88E9-E266E2E38F7F}" type="presParOf" srcId="{418B7A57-54E6-416C-8B64-24A4B9F18E24}" destId="{1DBCA961-1F0E-4AB7-B002-2AE8C2E3573A}" srcOrd="0" destOrd="0" presId="urn:microsoft.com/office/officeart/2005/8/layout/vList5"/>
    <dgm:cxn modelId="{2058925D-BE58-4768-808E-5A43DD22929B}" type="presParOf" srcId="{6A8CA218-621B-4675-935A-530056086866}" destId="{F083CE18-27A4-4F04-81AD-30753D114283}" srcOrd="9" destOrd="0" presId="urn:microsoft.com/office/officeart/2005/8/layout/vList5"/>
    <dgm:cxn modelId="{20DD3E01-8626-46BA-A46E-DE3A7E1FBF8B}" type="presParOf" srcId="{6A8CA218-621B-4675-935A-530056086866}" destId="{6CF8927C-8BB0-463A-A238-35CE5A472977}" srcOrd="10" destOrd="0" presId="urn:microsoft.com/office/officeart/2005/8/layout/vList5"/>
    <dgm:cxn modelId="{5061CE0C-6538-4E60-8EE0-7AA2DD78A0E1}" type="presParOf" srcId="{6CF8927C-8BB0-463A-A238-35CE5A472977}" destId="{13B1F839-2068-44E5-923B-C499D9561E2B}" srcOrd="0" destOrd="0" presId="urn:microsoft.com/office/officeart/2005/8/layout/vList5"/>
    <dgm:cxn modelId="{CFE73C3D-706A-484F-9262-D55151AA583A}" type="presParOf" srcId="{6A8CA218-621B-4675-935A-530056086866}" destId="{CF081BE8-CC7F-4D35-8451-6679D270AF3E}" srcOrd="11" destOrd="0" presId="urn:microsoft.com/office/officeart/2005/8/layout/vList5"/>
    <dgm:cxn modelId="{C8BB6074-A329-44E0-A005-D980C5ECB472}" type="presParOf" srcId="{6A8CA218-621B-4675-935A-530056086866}" destId="{F90B35AC-01C1-41C6-8EDA-433461201889}" srcOrd="12" destOrd="0" presId="urn:microsoft.com/office/officeart/2005/8/layout/vList5"/>
    <dgm:cxn modelId="{D72F92CF-269B-4E08-8796-E5D308C4FA51}" type="presParOf" srcId="{F90B35AC-01C1-41C6-8EDA-433461201889}" destId="{488EBC4C-6191-4E4A-AFA2-305000892E69}" srcOrd="0" destOrd="0" presId="urn:microsoft.com/office/officeart/2005/8/layout/vList5"/>
    <dgm:cxn modelId="{FA7E0D6E-09DC-4304-9EB9-44A72B367C12}" type="presParOf" srcId="{6A8CA218-621B-4675-935A-530056086866}" destId="{E252BCBA-2238-46FF-9EA6-6A831C74F8C0}" srcOrd="13" destOrd="0" presId="urn:microsoft.com/office/officeart/2005/8/layout/vList5"/>
    <dgm:cxn modelId="{C692C4FB-DB19-48A4-8CA7-CB128CB3DBAF}" type="presParOf" srcId="{6A8CA218-621B-4675-935A-530056086866}" destId="{51419C58-742E-464A-A352-FCEB8B48BB70}" srcOrd="14" destOrd="0" presId="urn:microsoft.com/office/officeart/2005/8/layout/vList5"/>
    <dgm:cxn modelId="{AF20607F-7CCD-4591-8EB5-C33020044199}" type="presParOf" srcId="{51419C58-742E-464A-A352-FCEB8B48BB70}" destId="{4E4744FC-BD25-4B74-8C39-D3642305DDC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F3C60B-65E5-4BEA-8409-FA6EE6C1C3A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585653-00BD-4FB2-B22D-69CC7D3C8467}">
      <dgm:prSet custT="1"/>
      <dgm:spPr/>
      <dgm:t>
        <a:bodyPr/>
        <a:lstStyle/>
        <a:p>
          <a:pPr algn="ctr" rtl="0"/>
          <a:r>
            <a:rPr lang="ru-RU" sz="1600" dirty="0" smtClean="0"/>
            <a:t>РАСПРОСТРАНЕННОСТЬ ПСИХИЧЕСКИХ РАССТРОЙСТВ </a:t>
          </a:r>
          <a:br>
            <a:rPr lang="ru-RU" sz="1600" dirty="0" smtClean="0"/>
          </a:br>
          <a:r>
            <a:rPr lang="ru-RU" sz="1600" dirty="0" smtClean="0"/>
            <a:t>В ОТДЕЛЬНЫХ ГРУППАХ  НЕСОВЕРШЕННОЛЕТНИХ</a:t>
          </a:r>
        </a:p>
        <a:p>
          <a:pPr algn="ctr" rtl="0"/>
          <a:r>
            <a:rPr lang="ru-RU" sz="1600" b="1" dirty="0" smtClean="0">
              <a:solidFill>
                <a:srgbClr val="1E4E79">
                  <a:lumMod val="75000"/>
                </a:srgbClr>
              </a:solidFill>
            </a:rPr>
            <a:t>Структура распространенности психических расстройств у детей </a:t>
          </a:r>
        </a:p>
        <a:p>
          <a:pPr algn="ctr"/>
          <a:r>
            <a:rPr lang="ru-RU" sz="1600" b="1" dirty="0" smtClean="0">
              <a:solidFill>
                <a:srgbClr val="1E4E79">
                  <a:lumMod val="75000"/>
                </a:srgbClr>
              </a:solidFill>
            </a:rPr>
            <a:t>15-17 лет на территории</a:t>
          </a:r>
          <a:endParaRPr lang="ru-RU" sz="1600" dirty="0"/>
        </a:p>
      </dgm:t>
    </dgm:pt>
    <dgm:pt modelId="{F1D956CB-7103-4A24-9344-FBCF16EB168E}" type="parTrans" cxnId="{B0DF219A-A017-489F-BC8F-4B4F02CBE2BB}">
      <dgm:prSet/>
      <dgm:spPr/>
      <dgm:t>
        <a:bodyPr/>
        <a:lstStyle/>
        <a:p>
          <a:endParaRPr lang="ru-RU"/>
        </a:p>
      </dgm:t>
    </dgm:pt>
    <dgm:pt modelId="{4F0D685C-93CB-4AE9-B999-610613ECEE15}" type="sibTrans" cxnId="{B0DF219A-A017-489F-BC8F-4B4F02CBE2BB}">
      <dgm:prSet/>
      <dgm:spPr/>
      <dgm:t>
        <a:bodyPr/>
        <a:lstStyle/>
        <a:p>
          <a:endParaRPr lang="ru-RU"/>
        </a:p>
      </dgm:t>
    </dgm:pt>
    <dgm:pt modelId="{C796D832-0EC8-4701-85F3-D3B051A53D4E}" type="pres">
      <dgm:prSet presAssocID="{04F3C60B-65E5-4BEA-8409-FA6EE6C1C3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2FE92B-6B79-474B-959E-C01CA2D99CB7}" type="pres">
      <dgm:prSet presAssocID="{FD585653-00BD-4FB2-B22D-69CC7D3C8467}" presName="parentText" presStyleLbl="node1" presStyleIdx="0" presStyleCnt="1" custLinFactY="-19906" custLinFactNeighborX="-118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B37E328-7F9D-48E7-BC94-3F758A290E0A}" type="presOf" srcId="{04F3C60B-65E5-4BEA-8409-FA6EE6C1C3A8}" destId="{C796D832-0EC8-4701-85F3-D3B051A53D4E}" srcOrd="0" destOrd="0" presId="urn:microsoft.com/office/officeart/2005/8/layout/vList2"/>
    <dgm:cxn modelId="{B0DF219A-A017-489F-BC8F-4B4F02CBE2BB}" srcId="{04F3C60B-65E5-4BEA-8409-FA6EE6C1C3A8}" destId="{FD585653-00BD-4FB2-B22D-69CC7D3C8467}" srcOrd="0" destOrd="0" parTransId="{F1D956CB-7103-4A24-9344-FBCF16EB168E}" sibTransId="{4F0D685C-93CB-4AE9-B999-610613ECEE15}"/>
    <dgm:cxn modelId="{33325CAC-A7BD-494F-9B6E-0C3CDFC3A751}" type="presOf" srcId="{FD585653-00BD-4FB2-B22D-69CC7D3C8467}" destId="{F82FE92B-6B79-474B-959E-C01CA2D99CB7}" srcOrd="0" destOrd="0" presId="urn:microsoft.com/office/officeart/2005/8/layout/vList2"/>
    <dgm:cxn modelId="{D8AB177B-3049-45A0-94F8-49ECA33A744D}" type="presParOf" srcId="{C796D832-0EC8-4701-85F3-D3B051A53D4E}" destId="{F82FE92B-6B79-474B-959E-C01CA2D99CB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2CAB840-1CD5-4D76-B1E1-78B1D11BC34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5D1E7B9-AA87-4DA7-8E20-C8D2FE6E2CDD}">
      <dgm:prSet/>
      <dgm:spPr/>
      <dgm:t>
        <a:bodyPr/>
        <a:lstStyle/>
        <a:p>
          <a:pPr algn="ctr" rtl="0"/>
          <a:r>
            <a:rPr lang="ru-RU" dirty="0" smtClean="0"/>
            <a:t>РАСПРОСТРАНЕННОСТЬ ПСИХИЧЕСКИХ РАССТРОЙСТВ </a:t>
          </a:r>
          <a:br>
            <a:rPr lang="ru-RU" dirty="0" smtClean="0"/>
          </a:br>
          <a:r>
            <a:rPr lang="ru-RU" dirty="0" smtClean="0"/>
            <a:t>В ОТДЕЛЬНЫХ ГРУППАХ  НЕСОВЕРШЕННОЛЕТНИХ</a:t>
          </a:r>
          <a:br>
            <a:rPr lang="ru-RU" dirty="0" smtClean="0"/>
          </a:br>
          <a:endParaRPr lang="ru-RU" dirty="0"/>
        </a:p>
      </dgm:t>
    </dgm:pt>
    <dgm:pt modelId="{42778B96-D6FB-42CD-AA01-1C52DD44B769}" type="parTrans" cxnId="{81C5CA47-6083-4A5E-9649-9F004A495F21}">
      <dgm:prSet/>
      <dgm:spPr/>
      <dgm:t>
        <a:bodyPr/>
        <a:lstStyle/>
        <a:p>
          <a:pPr algn="ctr"/>
          <a:endParaRPr lang="ru-RU"/>
        </a:p>
      </dgm:t>
    </dgm:pt>
    <dgm:pt modelId="{0FA26DFB-DBD5-41B9-80A3-1941A089E977}" type="sibTrans" cxnId="{81C5CA47-6083-4A5E-9649-9F004A495F21}">
      <dgm:prSet/>
      <dgm:spPr/>
      <dgm:t>
        <a:bodyPr/>
        <a:lstStyle/>
        <a:p>
          <a:pPr algn="ctr"/>
          <a:endParaRPr lang="ru-RU"/>
        </a:p>
      </dgm:t>
    </dgm:pt>
    <dgm:pt modelId="{1D6732EC-594D-4CD2-98A3-D4306262017B}" type="pres">
      <dgm:prSet presAssocID="{32CAB840-1CD5-4D76-B1E1-78B1D11BC34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67B639-C496-4AD6-BF47-932DF0D4A810}" type="pres">
      <dgm:prSet presAssocID="{C5D1E7B9-AA87-4DA7-8E20-C8D2FE6E2CD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AC3F591-BD49-44BA-834C-1D76348C6271}" type="presOf" srcId="{32CAB840-1CD5-4D76-B1E1-78B1D11BC34C}" destId="{1D6732EC-594D-4CD2-98A3-D4306262017B}" srcOrd="0" destOrd="0" presId="urn:microsoft.com/office/officeart/2005/8/layout/vList2"/>
    <dgm:cxn modelId="{81C5CA47-6083-4A5E-9649-9F004A495F21}" srcId="{32CAB840-1CD5-4D76-B1E1-78B1D11BC34C}" destId="{C5D1E7B9-AA87-4DA7-8E20-C8D2FE6E2CDD}" srcOrd="0" destOrd="0" parTransId="{42778B96-D6FB-42CD-AA01-1C52DD44B769}" sibTransId="{0FA26DFB-DBD5-41B9-80A3-1941A089E977}"/>
    <dgm:cxn modelId="{29683949-67DD-4E82-82C5-125E2E8A69EF}" type="presOf" srcId="{C5D1E7B9-AA87-4DA7-8E20-C8D2FE6E2CDD}" destId="{D467B639-C496-4AD6-BF47-932DF0D4A810}" srcOrd="0" destOrd="0" presId="urn:microsoft.com/office/officeart/2005/8/layout/vList2"/>
    <dgm:cxn modelId="{998F63A6-90E8-4144-9B5A-9C6C9AED4EFD}" type="presParOf" srcId="{1D6732EC-594D-4CD2-98A3-D4306262017B}" destId="{D467B639-C496-4AD6-BF47-932DF0D4A81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D1EE4B2-36B9-4BDA-8347-52A1F5602E9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8725390C-D086-4FE3-B14B-591D0A319D34}">
      <dgm:prSet/>
      <dgm:spPr/>
      <dgm:t>
        <a:bodyPr/>
        <a:lstStyle/>
        <a:p>
          <a:pPr algn="ctr" rtl="0"/>
          <a:r>
            <a:rPr lang="ru-RU" smtClean="0"/>
            <a:t>ПРОФИЛАКТИКА</a:t>
          </a:r>
          <a:br>
            <a:rPr lang="ru-RU" smtClean="0"/>
          </a:br>
          <a:r>
            <a:rPr lang="ru-RU" smtClean="0"/>
            <a:t>индивидуально-психологические и социальные факторы</a:t>
          </a:r>
          <a:endParaRPr lang="ru-RU"/>
        </a:p>
      </dgm:t>
    </dgm:pt>
    <dgm:pt modelId="{63FAF2F3-EAC2-4E7B-A1AD-1114093BB88C}" type="parTrans" cxnId="{F0B92A2D-0DF5-483C-BB43-7AD3234192A7}">
      <dgm:prSet/>
      <dgm:spPr/>
      <dgm:t>
        <a:bodyPr/>
        <a:lstStyle/>
        <a:p>
          <a:endParaRPr lang="ru-RU"/>
        </a:p>
      </dgm:t>
    </dgm:pt>
    <dgm:pt modelId="{843DDB22-326C-409D-AD9D-7712EE6E290D}" type="sibTrans" cxnId="{F0B92A2D-0DF5-483C-BB43-7AD3234192A7}">
      <dgm:prSet/>
      <dgm:spPr/>
      <dgm:t>
        <a:bodyPr/>
        <a:lstStyle/>
        <a:p>
          <a:endParaRPr lang="ru-RU"/>
        </a:p>
      </dgm:t>
    </dgm:pt>
    <dgm:pt modelId="{6940F569-3423-44A0-BCAE-AFC356CC3EFA}" type="pres">
      <dgm:prSet presAssocID="{9D1EE4B2-36B9-4BDA-8347-52A1F5602E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9CA3A1-3DCF-47BD-B02A-DCA8770B632B}" type="pres">
      <dgm:prSet presAssocID="{8725390C-D086-4FE3-B14B-591D0A319D3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381D91-656E-458D-9AF1-0EA8B17B83B0}" type="presOf" srcId="{9D1EE4B2-36B9-4BDA-8347-52A1F5602E91}" destId="{6940F569-3423-44A0-BCAE-AFC356CC3EFA}" srcOrd="0" destOrd="0" presId="urn:microsoft.com/office/officeart/2005/8/layout/vList2"/>
    <dgm:cxn modelId="{F0B92A2D-0DF5-483C-BB43-7AD3234192A7}" srcId="{9D1EE4B2-36B9-4BDA-8347-52A1F5602E91}" destId="{8725390C-D086-4FE3-B14B-591D0A319D34}" srcOrd="0" destOrd="0" parTransId="{63FAF2F3-EAC2-4E7B-A1AD-1114093BB88C}" sibTransId="{843DDB22-326C-409D-AD9D-7712EE6E290D}"/>
    <dgm:cxn modelId="{67663AD8-F0C3-4636-A019-7608D3FD4F0E}" type="presOf" srcId="{8725390C-D086-4FE3-B14B-591D0A319D34}" destId="{5B9CA3A1-3DCF-47BD-B02A-DCA8770B632B}" srcOrd="0" destOrd="0" presId="urn:microsoft.com/office/officeart/2005/8/layout/vList2"/>
    <dgm:cxn modelId="{C20F69E5-15B0-47DC-82FA-84C652834C35}" type="presParOf" srcId="{6940F569-3423-44A0-BCAE-AFC356CC3EFA}" destId="{5B9CA3A1-3DCF-47BD-B02A-DCA8770B632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0E8DE7-1034-409E-99EE-159C6240CD91}">
      <dsp:nvSpPr>
        <dsp:cNvPr id="0" name=""/>
        <dsp:cNvSpPr/>
      </dsp:nvSpPr>
      <dsp:spPr>
        <a:xfrm>
          <a:off x="0" y="3748"/>
          <a:ext cx="7315199" cy="11465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l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900" kern="1200" smtClean="0"/>
            <a:t>ВИДЫ АГРЕССИИ</a:t>
          </a:r>
          <a:endParaRPr lang="ru-RU" sz="4900" kern="1200"/>
        </a:p>
      </dsp:txBody>
      <dsp:txXfrm>
        <a:off x="55972" y="59720"/>
        <a:ext cx="7203255" cy="10346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E1FDE7-9D99-4CA0-8BBD-1CEEC38B19D2}">
      <dsp:nvSpPr>
        <dsp:cNvPr id="0" name=""/>
        <dsp:cNvSpPr/>
      </dsp:nvSpPr>
      <dsp:spPr>
        <a:xfrm>
          <a:off x="4004" y="205"/>
          <a:ext cx="8200902" cy="6208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Физическая агрессия – использование физической силы против другого лица, нанесение человеку телесных повреждений или порча его имущества. </a:t>
          </a:r>
          <a:endParaRPr lang="ru-RU" sz="1400" kern="1200" dirty="0"/>
        </a:p>
      </dsp:txBody>
      <dsp:txXfrm>
        <a:off x="34312" y="30513"/>
        <a:ext cx="8140286" cy="560242"/>
      </dsp:txXfrm>
    </dsp:sp>
    <dsp:sp modelId="{EF251A1A-4197-4295-8564-2D82B03352D4}">
      <dsp:nvSpPr>
        <dsp:cNvPr id="0" name=""/>
        <dsp:cNvSpPr/>
      </dsp:nvSpPr>
      <dsp:spPr>
        <a:xfrm>
          <a:off x="4004" y="652106"/>
          <a:ext cx="8200902" cy="6208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Косвенная агрессия – это плетение интриг, распускание сплетен за спиной человека. </a:t>
          </a:r>
          <a:endParaRPr lang="ru-RU" sz="1400" kern="1200" dirty="0"/>
        </a:p>
      </dsp:txBody>
      <dsp:txXfrm>
        <a:off x="34312" y="682414"/>
        <a:ext cx="8140286" cy="560242"/>
      </dsp:txXfrm>
    </dsp:sp>
    <dsp:sp modelId="{227B5932-28D5-45E9-9200-17515CD28440}">
      <dsp:nvSpPr>
        <dsp:cNvPr id="0" name=""/>
        <dsp:cNvSpPr/>
      </dsp:nvSpPr>
      <dsp:spPr>
        <a:xfrm>
          <a:off x="4004" y="1304007"/>
          <a:ext cx="8200902" cy="6208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Вербальная агрессия – выражение негативных чувств к человеку в словесных ответах, формальных (крик, визг, рычание), содержательных(проклятия, угрозы, оскорбления). </a:t>
          </a:r>
          <a:endParaRPr lang="ru-RU" sz="1400" kern="1200" dirty="0"/>
        </a:p>
      </dsp:txBody>
      <dsp:txXfrm>
        <a:off x="34312" y="1334315"/>
        <a:ext cx="8140286" cy="560242"/>
      </dsp:txXfrm>
    </dsp:sp>
    <dsp:sp modelId="{479BC3EE-D01D-4F55-B6B0-9C9F44573107}">
      <dsp:nvSpPr>
        <dsp:cNvPr id="0" name=""/>
        <dsp:cNvSpPr/>
      </dsp:nvSpPr>
      <dsp:spPr>
        <a:xfrm>
          <a:off x="4004" y="1955908"/>
          <a:ext cx="8200902" cy="6208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Негативизм – оппозиционная манера в поведении против установившихся обычаев и законов, от пассивного сопротивления до активной борьбы. </a:t>
          </a:r>
          <a:endParaRPr lang="ru-RU" sz="1400" kern="1200" dirty="0"/>
        </a:p>
      </dsp:txBody>
      <dsp:txXfrm>
        <a:off x="34312" y="1986216"/>
        <a:ext cx="8140286" cy="560242"/>
      </dsp:txXfrm>
    </dsp:sp>
    <dsp:sp modelId="{1DBCA961-1F0E-4AB7-B002-2AE8C2E3573A}">
      <dsp:nvSpPr>
        <dsp:cNvPr id="0" name=""/>
        <dsp:cNvSpPr/>
      </dsp:nvSpPr>
      <dsp:spPr>
        <a:xfrm>
          <a:off x="4004" y="2607809"/>
          <a:ext cx="8200902" cy="6208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Раздражение – готовность к проявлению негативных чувств при малейшем возбуждении (вспыльчивость, грубость). </a:t>
          </a:r>
          <a:endParaRPr lang="ru-RU" sz="1400" kern="1200" dirty="0"/>
        </a:p>
      </dsp:txBody>
      <dsp:txXfrm>
        <a:off x="34312" y="2638117"/>
        <a:ext cx="8140286" cy="560242"/>
      </dsp:txXfrm>
    </dsp:sp>
    <dsp:sp modelId="{13B1F839-2068-44E5-923B-C499D9561E2B}">
      <dsp:nvSpPr>
        <dsp:cNvPr id="0" name=""/>
        <dsp:cNvSpPr/>
      </dsp:nvSpPr>
      <dsp:spPr>
        <a:xfrm>
          <a:off x="4004" y="3259710"/>
          <a:ext cx="8200902" cy="6208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Обида – зависть и ненависть к окружающим за действительные и вымышленные действия. </a:t>
          </a:r>
          <a:endParaRPr lang="ru-RU" sz="1400" kern="1200" dirty="0"/>
        </a:p>
      </dsp:txBody>
      <dsp:txXfrm>
        <a:off x="34312" y="3290018"/>
        <a:ext cx="8140286" cy="560242"/>
      </dsp:txXfrm>
    </dsp:sp>
    <dsp:sp modelId="{488EBC4C-6191-4E4A-AFA2-305000892E69}">
      <dsp:nvSpPr>
        <dsp:cNvPr id="0" name=""/>
        <dsp:cNvSpPr/>
      </dsp:nvSpPr>
      <dsp:spPr>
        <a:xfrm>
          <a:off x="4004" y="3911611"/>
          <a:ext cx="8200902" cy="6208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Подозрительность – недоверие и осторожность по отношению к людям, убеждение в том, что другие люди планируют и приносят вред. </a:t>
          </a:r>
          <a:endParaRPr lang="ru-RU" sz="1400" kern="1200" dirty="0"/>
        </a:p>
      </dsp:txBody>
      <dsp:txXfrm>
        <a:off x="34312" y="3941919"/>
        <a:ext cx="8140286" cy="560242"/>
      </dsp:txXfrm>
    </dsp:sp>
    <dsp:sp modelId="{4E4744FC-BD25-4B74-8C39-D3642305DDCE}">
      <dsp:nvSpPr>
        <dsp:cNvPr id="0" name=""/>
        <dsp:cNvSpPr/>
      </dsp:nvSpPr>
      <dsp:spPr>
        <a:xfrm>
          <a:off x="4004" y="4563512"/>
          <a:ext cx="8200902" cy="6208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Чувство вины – замаскированная агрессия, выражает возможное убеждение в том, что субъект является плохим человеком, что поступает плохо, зло, ощущаемые им угрызения совести. </a:t>
          </a:r>
          <a:endParaRPr lang="ru-RU" sz="1400" kern="1200" dirty="0"/>
        </a:p>
      </dsp:txBody>
      <dsp:txXfrm>
        <a:off x="34312" y="4593820"/>
        <a:ext cx="8140286" cy="5602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2FE92B-6B79-474B-959E-C01CA2D99CB7}">
      <dsp:nvSpPr>
        <dsp:cNvPr id="0" name=""/>
        <dsp:cNvSpPr/>
      </dsp:nvSpPr>
      <dsp:spPr>
        <a:xfrm>
          <a:off x="0" y="0"/>
          <a:ext cx="7315200" cy="11537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РАСПРОСТРАНЕННОСТЬ ПСИХИЧЕСКИХ РАССТРОЙСТВ </a:t>
          </a:r>
          <a:br>
            <a:rPr lang="ru-RU" sz="1600" kern="1200" dirty="0" smtClean="0"/>
          </a:br>
          <a:r>
            <a:rPr lang="ru-RU" sz="1600" kern="1200" dirty="0" smtClean="0"/>
            <a:t>В ОТДЕЛЬНЫХ ГРУППАХ  НЕСОВЕРШЕННОЛЕТНИХ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1E4E79">
                  <a:lumMod val="75000"/>
                </a:srgbClr>
              </a:solidFill>
            </a:rPr>
            <a:t>Структура распространенности психических расстройств у детей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1E4E79">
                  <a:lumMod val="75000"/>
                </a:srgbClr>
              </a:solidFill>
            </a:rPr>
            <a:t>15-17 лет на территории</a:t>
          </a:r>
          <a:endParaRPr lang="ru-RU" sz="1600" kern="1200" dirty="0"/>
        </a:p>
      </dsp:txBody>
      <dsp:txXfrm>
        <a:off x="56323" y="56323"/>
        <a:ext cx="7202554" cy="10411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67B639-C496-4AD6-BF47-932DF0D4A810}">
      <dsp:nvSpPr>
        <dsp:cNvPr id="0" name=""/>
        <dsp:cNvSpPr/>
      </dsp:nvSpPr>
      <dsp:spPr>
        <a:xfrm>
          <a:off x="0" y="50548"/>
          <a:ext cx="7315199" cy="1053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РАСПРОСТРАНЕННОСТЬ ПСИХИЧЕСКИХ РАССТРОЙСТВ </a:t>
          </a:r>
          <a:br>
            <a:rPr lang="ru-RU" sz="2000" kern="1200" dirty="0" smtClean="0"/>
          </a:br>
          <a:r>
            <a:rPr lang="ru-RU" sz="2000" kern="1200" dirty="0" smtClean="0"/>
            <a:t>В ОТДЕЛЬНЫХ ГРУППАХ  НЕСОВЕРШЕННОЛЕТНИХ</a:t>
          </a:r>
          <a:br>
            <a:rPr lang="ru-RU" sz="2000" kern="1200" dirty="0" smtClean="0"/>
          </a:br>
          <a:endParaRPr lang="ru-RU" sz="2000" kern="1200" dirty="0"/>
        </a:p>
      </dsp:txBody>
      <dsp:txXfrm>
        <a:off x="51403" y="101951"/>
        <a:ext cx="7212393" cy="9501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9CA3A1-3DCF-47BD-B02A-DCA8770B632B}">
      <dsp:nvSpPr>
        <dsp:cNvPr id="0" name=""/>
        <dsp:cNvSpPr/>
      </dsp:nvSpPr>
      <dsp:spPr>
        <a:xfrm>
          <a:off x="0" y="24223"/>
          <a:ext cx="7315199" cy="11056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ПРОФИЛАКТИКА</a:t>
          </a:r>
          <a:br>
            <a:rPr lang="ru-RU" sz="2100" kern="1200" smtClean="0"/>
          </a:br>
          <a:r>
            <a:rPr lang="ru-RU" sz="2100" kern="1200" smtClean="0"/>
            <a:t>индивидуально-психологические и социальные факторы</a:t>
          </a:r>
          <a:endParaRPr lang="ru-RU" sz="2100" kern="1200"/>
        </a:p>
      </dsp:txBody>
      <dsp:txXfrm>
        <a:off x="53973" y="78196"/>
        <a:ext cx="7207253" cy="9977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AA97F1-B556-45EF-A287-C6F287C0E3EF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3BF636-8BFA-4A6A-BF54-1621E78CA5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37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kb-10.com/index.php?pid=4447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несмотря на снижение общего числа уголовно наказуемых деяний</a:t>
            </a:r>
            <a:r>
              <a:rPr lang="ru-RU" baseline="0" dirty="0" smtClean="0"/>
              <a:t> говорить о снижении преступности среди несовершеннолетних не представляется  корректным. Т.к. в последние года идет тенденция декриминализации отдельных составов правонарушений из разряда уголовно наказуемых в административные поступки. Фактор латентности преступлений ( среди жертв) против половой неприкосновенности.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D33A2B-AD54-4170-B8B9-8A52F29737D8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5796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Расстройство поведения занимает особое место среди многообразия психопатологий. В данном случае нарушается развитие не только одного человека</a:t>
            </a:r>
            <a:r>
              <a:rPr lang="ru-RU" baseline="0" dirty="0" smtClean="0"/>
              <a:t> с этим расстройством, но и общества в целом, конкретных людей (детей группы детского сада, класса, в котором находится ребёнка с РП).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F636-8BFA-4A6A-BF54-1621E78CA541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1844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F91.3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Диагноз требует полного соответствия критериям рубрики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 tooltip="Расстройства поведения"/>
              </a:rPr>
              <a:t>F91.-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; даже тяжелые формы озорства или непослушания сами по себе не являются достаточными для постановки диагноза. Необходимо соблюсти осторожность, прежде чем использовать эту рубрику, особенно применительно к детям более старшего возраста, поскольку клинически значимое расстройство поведения обычно будет сопровождаться </a:t>
            </a:r>
            <a:r>
              <a:rPr kumimoji="0" lang="ru-R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диссоциальным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или агрессивным поведением, что превышает просто вызывающее поведение, непослушание или разрывающее отношения поведение.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F636-8BFA-4A6A-BF54-1621E78CA541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36093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F636-8BFA-4A6A-BF54-1621E78CA541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4550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529644-27C0-4655-9503-40E917BF2C41}" type="slidenum">
              <a:rPr/>
              <a:pPr/>
              <a:t>30</a:t>
            </a:fld>
            <a:endParaRPr lang="de-DE" dirty="0"/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780694" y="10262482"/>
            <a:ext cx="2888394" cy="53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0C7B8A1B-A169-42ED-96E3-CF5B68CF2C7A}" type="slidenum">
              <a:rPr lang="en-GB" sz="1300"/>
              <a:pPr algn="r" defTabSz="947738"/>
              <a:t>30</a:t>
            </a:fld>
            <a:endParaRPr lang="en-GB" sz="1300" dirty="0"/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5000" y="809625"/>
            <a:ext cx="5400675" cy="4051300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215" y="5129368"/>
            <a:ext cx="4890665" cy="4859399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de-DE" noProof="1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0012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EC56A-6D51-4BDF-8C13-E9C82185B119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683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несмотря на снижение общего числа уголовно наказуемых деяний</a:t>
            </a:r>
            <a:r>
              <a:rPr lang="ru-RU" baseline="0" dirty="0" smtClean="0"/>
              <a:t> говорить о снижении преступности среди несовершеннолетних не представляется  корректным. Т.к. в последние года идет тенденция декриминализации отдельных составов правонарушений из разряда уголовно наказуемых в административные поступки. Фактор латентности преступлений ( среди жертв) против половой неприкосновенности.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3D33A2B-AD54-4170-B8B9-8A52F29737D8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5796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Кроме таких пациентов, у которых психическое расстройство можно диагностировать, намного большее число детей и подростков имеют так называемые «подпороговые» проблемы, обозначаемые подобным образом вследствие того, что они не соответствуют диагностическим критериям. Это означает, что они тоже страдают от психических расстройств и смогут получить пользу от целенаправленных медицинских вмешательств.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F636-8BFA-4A6A-BF54-1621E78CA541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695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dirty="0" smtClean="0"/>
              <a:t>Распространенность психических расстройств значительно превышает предоставление спец. Помощи во всех странах, в</a:t>
            </a:r>
            <a:r>
              <a:rPr lang="ru-RU" altLang="ru-RU" baseline="0" dirty="0" smtClean="0"/>
              <a:t> </a:t>
            </a:r>
            <a:r>
              <a:rPr lang="ru-RU" altLang="ru-RU" baseline="0" dirty="0" err="1" smtClean="0"/>
              <a:t>т.ч</a:t>
            </a:r>
            <a:r>
              <a:rPr lang="ru-RU" altLang="ru-RU" baseline="0" dirty="0" smtClean="0"/>
              <a:t>.</a:t>
            </a:r>
            <a:r>
              <a:rPr lang="ru-RU" altLang="ru-RU" dirty="0" smtClean="0"/>
              <a:t> России. Нидерланды переход на страховую</a:t>
            </a:r>
            <a:r>
              <a:rPr lang="ru-RU" altLang="ru-RU" baseline="0" dirty="0" smtClean="0"/>
              <a:t> форму финансирования. Психиатры только тяжелые формы расстройств.</a:t>
            </a:r>
            <a:endParaRPr lang="ru-RU" altLang="ru-RU" dirty="0" smtClean="0"/>
          </a:p>
        </p:txBody>
      </p:sp>
      <p:sp>
        <p:nvSpPr>
          <p:cNvPr id="481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A92B53-A3C4-4C92-AF4C-2C0B1F5271AC}" type="slidenum">
              <a:rPr lang="ru-RU" altLang="ru-RU" smtClean="0">
                <a:latin typeface="Calibri" panose="020F0502020204030204" pitchFamily="34" charset="0"/>
              </a:rPr>
              <a:pPr/>
              <a:t>6</a:t>
            </a:fld>
            <a:endParaRPr lang="ru-RU" altLang="ru-RU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577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529644-27C0-4655-9503-40E917BF2C41}" type="slidenum">
              <a:rPr/>
              <a:pPr/>
              <a:t>8</a:t>
            </a:fld>
            <a:endParaRPr lang="de-DE" dirty="0"/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780694" y="10262482"/>
            <a:ext cx="2888394" cy="53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0C7B8A1B-A169-42ED-96E3-CF5B68CF2C7A}" type="slidenum">
              <a:rPr lang="en-GB" sz="1300"/>
              <a:pPr algn="r" defTabSz="947738"/>
              <a:t>8</a:t>
            </a:fld>
            <a:endParaRPr lang="en-GB" sz="1300" dirty="0"/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5000" y="809625"/>
            <a:ext cx="5400675" cy="4051300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215" y="5129368"/>
            <a:ext cx="4890665" cy="4859399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r>
              <a:rPr lang="ru-RU" noProof="1" smtClean="0">
                <a:cs typeface="Arial" pitchFamily="34" charset="0"/>
              </a:rPr>
              <a:t>Сложные жизненные обстоятельства, предпосылки развития биологического</a:t>
            </a:r>
            <a:r>
              <a:rPr lang="ru-RU" baseline="0" noProof="1" smtClean="0">
                <a:cs typeface="Arial" pitchFamily="34" charset="0"/>
              </a:rPr>
              <a:t> и психологического уровней и проблемы психическоо здоровья тесным образом взаимосвязаны.</a:t>
            </a:r>
            <a:endParaRPr lang="de-DE" noProof="1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001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529644-27C0-4655-9503-40E917BF2C41}" type="slidenum">
              <a:rPr/>
              <a:pPr/>
              <a:t>9</a:t>
            </a:fld>
            <a:endParaRPr lang="de-DE" dirty="0"/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780694" y="10262482"/>
            <a:ext cx="2888394" cy="53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0C7B8A1B-A169-42ED-96E3-CF5B68CF2C7A}" type="slidenum">
              <a:rPr lang="en-GB" sz="1300"/>
              <a:pPr algn="r" defTabSz="947738"/>
              <a:t>9</a:t>
            </a:fld>
            <a:endParaRPr lang="en-GB" sz="1300" dirty="0"/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5000" y="809625"/>
            <a:ext cx="5400675" cy="4051300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215" y="5129368"/>
            <a:ext cx="4890665" cy="4859399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r>
              <a:rPr lang="ru-RU" noProof="1" smtClean="0">
                <a:cs typeface="Arial" pitchFamily="34" charset="0"/>
              </a:rPr>
              <a:t>Сложные жизненные обстоятельства, предпосылки развития биологического</a:t>
            </a:r>
            <a:r>
              <a:rPr lang="ru-RU" baseline="0" noProof="1" smtClean="0">
                <a:cs typeface="Arial" pitchFamily="34" charset="0"/>
              </a:rPr>
              <a:t> и психологического уровней и проблемы психическоо здоровья тесным образом взаимосвязаны.</a:t>
            </a:r>
            <a:endParaRPr lang="de-DE" noProof="1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001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529644-27C0-4655-9503-40E917BF2C41}" type="slidenum">
              <a:rPr/>
              <a:pPr/>
              <a:t>10</a:t>
            </a:fld>
            <a:endParaRPr lang="de-DE" dirty="0"/>
          </a:p>
        </p:txBody>
      </p:sp>
      <p:sp>
        <p:nvSpPr>
          <p:cNvPr id="97283" name="Rectangle 7"/>
          <p:cNvSpPr txBox="1">
            <a:spLocks noGrp="1" noChangeArrowheads="1"/>
          </p:cNvSpPr>
          <p:nvPr/>
        </p:nvSpPr>
        <p:spPr bwMode="auto">
          <a:xfrm>
            <a:off x="3780694" y="10262482"/>
            <a:ext cx="2888394" cy="53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0C7B8A1B-A169-42ED-96E3-CF5B68CF2C7A}" type="slidenum">
              <a:rPr lang="en-GB" sz="1300"/>
              <a:pPr algn="r" defTabSz="947738"/>
              <a:t>10</a:t>
            </a:fld>
            <a:endParaRPr lang="en-GB" sz="1300" dirty="0"/>
          </a:p>
        </p:txBody>
      </p:sp>
      <p:sp>
        <p:nvSpPr>
          <p:cNvPr id="9728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5000" y="809625"/>
            <a:ext cx="5400675" cy="4051300"/>
          </a:xfrm>
          <a:ln/>
        </p:spPr>
      </p:sp>
      <p:sp>
        <p:nvSpPr>
          <p:cNvPr id="972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215" y="5129368"/>
            <a:ext cx="4890665" cy="4859399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de-DE" noProof="1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0012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</a:t>
            </a:r>
            <a:r>
              <a:rPr lang="ru-RU" baseline="0" dirty="0" smtClean="0"/>
              <a:t> стадиях формирования </a:t>
            </a:r>
            <a:r>
              <a:rPr lang="ru-RU" baseline="0" dirty="0" err="1" smtClean="0"/>
              <a:t>антисоциального</a:t>
            </a:r>
            <a:r>
              <a:rPr lang="ru-RU" baseline="0" dirty="0" smtClean="0"/>
              <a:t> развития личности о</a:t>
            </a:r>
            <a:r>
              <a:rPr lang="ru-RU" dirty="0" smtClean="0"/>
              <a:t>дна форма проблемного поведения почти всегда предшествует появлению</a:t>
            </a:r>
            <a:r>
              <a:rPr lang="ru-RU" baseline="0" dirty="0" smtClean="0"/>
              <a:t> другой.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F636-8BFA-4A6A-BF54-1621E78CA541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3BF636-8BFA-4A6A-BF54-1621E78CA541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548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2DDE-CDCD-41B8-982D-45861593B1DC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AD7356-12A4-4583-9580-555049512D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2DDE-CDCD-41B8-982D-45861593B1DC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7356-12A4-4583-9580-555049512D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2DDE-CDCD-41B8-982D-45861593B1DC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7356-12A4-4583-9580-555049512D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238539"/>
            <a:ext cx="8497092" cy="61645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323849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73F149-83C4-4179-9681-702531CCFDAC}" type="datetimeFigureOut">
              <a:rPr lang="de-DE" smtClean="0"/>
              <a:pPr/>
              <a:t>10.08.2020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457449" y="6356350"/>
            <a:ext cx="4229894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E638-3F78-4E0D-883A-B278700C48C0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23850" y="854994"/>
            <a:ext cx="8496300" cy="336244"/>
          </a:xfrm>
        </p:spPr>
        <p:txBody>
          <a:bodyPr lIns="0" tIns="0" rIns="0" bIns="0" anchor="t" anchorCtr="0">
            <a:noAutofit/>
          </a:bodyPr>
          <a:lstStyle>
            <a:lvl1pPr>
              <a:buNone/>
              <a:defRPr sz="2000"/>
            </a:lvl1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596346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2DDE-CDCD-41B8-982D-45861593B1DC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7356-12A4-4583-9580-555049512D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2DDE-CDCD-41B8-982D-45861593B1DC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7356-12A4-4583-9580-555049512D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2DDE-CDCD-41B8-982D-45861593B1DC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7356-12A4-4583-9580-555049512D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2DDE-CDCD-41B8-982D-45861593B1DC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7356-12A4-4583-9580-555049512D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2DDE-CDCD-41B8-982D-45861593B1DC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7356-12A4-4583-9580-555049512D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2DDE-CDCD-41B8-982D-45861593B1DC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7356-12A4-4583-9580-555049512D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2DDE-CDCD-41B8-982D-45861593B1DC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7356-12A4-4583-9580-555049512D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22DDE-CDCD-41B8-982D-45861593B1DC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7356-12A4-4583-9580-555049512D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F4A22DDE-CDCD-41B8-982D-45861593B1DC}" type="datetimeFigureOut">
              <a:rPr lang="ru-RU" smtClean="0"/>
              <a:pPr/>
              <a:t>10.08.2020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BAD7356-12A4-4583-9580-555049512D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  <p:sldLayoutId id="2147483996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chart" Target="../charts/char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chart" Target="../charts/chart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848872" cy="244827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Агрессивное поведение несовершеннолетних. Профилактика, </a:t>
            </a:r>
            <a:br>
              <a:rPr lang="ru-RU" sz="3200" dirty="0" smtClean="0"/>
            </a:br>
            <a:r>
              <a:rPr lang="ru-RU" sz="3200" dirty="0" smtClean="0"/>
              <a:t>возможности психологической коррекции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7059" y="4786322"/>
            <a:ext cx="8712968" cy="168590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ГРИШКЕВИЧ М.Е.</a:t>
            </a:r>
          </a:p>
          <a:p>
            <a:pPr algn="ctr"/>
            <a:endParaRPr lang="ru-RU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ГБУЗ НСО «НОВОСИБИРСКИЙ ОБЛАСТНОЙ ДЕТСКИЙ </a:t>
            </a:r>
          </a:p>
          <a:p>
            <a:pPr algn="ctr"/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КЛИНИЧЕСКИЙ ПСИХОНЕВРОЛОГИЧЕСКИЙ ДИСПАНСЕР»</a:t>
            </a:r>
          </a:p>
          <a:p>
            <a:pPr algn="ctr"/>
            <a:endParaRPr lang="ru-RU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ru-RU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/>
            <a:endParaRPr lang="ru-RU" sz="20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Рисунок 3" descr="C:\Users\admin\Desktop\лого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892" y="214290"/>
            <a:ext cx="819150" cy="7334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42844" y="1013787"/>
            <a:ext cx="2500298" cy="986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  <a:lumOff val="90000"/>
                  </a:schemeClr>
                </a:solidFill>
                <a:effectLst/>
                <a:latin typeface="Calibri" pitchFamily="34" charset="0"/>
              </a:rPr>
              <a:t>Служба внимания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  <a:lumOff val="90000"/>
                  </a:schemeClr>
                </a:solidFill>
                <a:effectLst/>
                <a:latin typeface="Calibri" pitchFamily="34" charset="0"/>
              </a:rPr>
              <a:t>Психиатрическая помощь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bg2">
                    <a:lumMod val="10000"/>
                    <a:lumOff val="90000"/>
                  </a:schemeClr>
                </a:solidFill>
                <a:effectLst/>
                <a:latin typeface="Calibri" pitchFamily="34" charset="0"/>
              </a:rPr>
              <a:t>детям и молодежи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bg2">
                  <a:lumMod val="10000"/>
                  <a:lumOff val="90000"/>
                </a:schemeClr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29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24972" y="1366261"/>
            <a:ext cx="8678797" cy="2710811"/>
            <a:chOff x="177556" y="2262853"/>
            <a:chExt cx="8472959" cy="3354683"/>
          </a:xfrm>
        </p:grpSpPr>
        <p:sp>
          <p:nvSpPr>
            <p:cNvPr id="12" name="_color1"/>
            <p:cNvSpPr>
              <a:spLocks noChangeArrowheads="1"/>
            </p:cNvSpPr>
            <p:nvPr/>
          </p:nvSpPr>
          <p:spPr bwMode="gray">
            <a:xfrm>
              <a:off x="177556" y="2262853"/>
              <a:ext cx="3665883" cy="503119"/>
            </a:xfrm>
            <a:prstGeom prst="homePlate">
              <a:avLst>
                <a:gd name="adj" fmla="val 25000"/>
              </a:avLst>
            </a:prstGeom>
            <a:solidFill>
              <a:srgbClr val="FFFFFF"/>
            </a:solidFill>
            <a:ln w="12700">
              <a:solidFill>
                <a:srgbClr val="C0C0C0"/>
              </a:solidFill>
              <a:miter lim="800000"/>
              <a:headEnd/>
              <a:tailEnd/>
            </a:ln>
            <a:effectLst>
              <a:outerShdw blurRad="1270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180000" tIns="0" rIns="144000" bIns="0" anchor="ctr"/>
            <a:lstStyle/>
            <a:p>
              <a:pPr marL="180000" lvl="0" indent="-180000">
                <a:lnSpc>
                  <a:spcPct val="95000"/>
                </a:lnSpc>
                <a:spcAft>
                  <a:spcPts val="800"/>
                </a:spcAft>
                <a:buClr>
                  <a:srgbClr val="969696"/>
                </a:buClr>
                <a:buFont typeface="Wingdings" pitchFamily="2" charset="2"/>
                <a:buChar char="§"/>
                <a:defRPr/>
              </a:pPr>
              <a:endParaRPr lang="en-US" sz="1600" noProof="1">
                <a:solidFill>
                  <a:srgbClr val="000000"/>
                </a:solidFill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302311" y="2270829"/>
              <a:ext cx="3324141" cy="4951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2000" dirty="0" smtClean="0">
                  <a:solidFill>
                    <a:prstClr val="black"/>
                  </a:solidFill>
                  <a:latin typeface="Arial"/>
                </a:rPr>
                <a:t>Школьные факторы риска</a:t>
              </a:r>
              <a:endParaRPr lang="ru-RU" sz="2000" dirty="0">
                <a:solidFill>
                  <a:prstClr val="black"/>
                </a:solidFill>
                <a:latin typeface="Arial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833866" y="2837115"/>
              <a:ext cx="7816649" cy="2780421"/>
            </a:xfrm>
            <a:prstGeom prst="rect">
              <a:avLst/>
            </a:prstGeom>
            <a:solidFill>
              <a:schemeClr val="bg2">
                <a:lumMod val="90000"/>
                <a:lumOff val="10000"/>
              </a:schemeClr>
            </a:solidFill>
          </p:spPr>
          <p:txBody>
            <a:bodyPr wrap="square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000" dirty="0"/>
                <a:t>р</a:t>
              </a:r>
              <a:r>
                <a:rPr lang="ru-RU" sz="2000" dirty="0" smtClean="0"/>
                <a:t>аннее и продолжающееся противообщественное поведение</a:t>
              </a:r>
            </a:p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000" dirty="0"/>
                <a:t>н</a:t>
              </a:r>
              <a:r>
                <a:rPr lang="ru-RU" sz="2000" dirty="0" smtClean="0"/>
                <a:t>еуспеваемость, начиная с начальной школы</a:t>
              </a:r>
            </a:p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000" dirty="0"/>
                <a:t>неспособность учителей </a:t>
              </a:r>
              <a:r>
                <a:rPr lang="ru-RU" sz="2000" dirty="0" smtClean="0"/>
                <a:t>создать благоприятную атмосферу  </a:t>
              </a:r>
              <a:r>
                <a:rPr lang="ru-RU" sz="2000" dirty="0"/>
                <a:t>для </a:t>
              </a:r>
            </a:p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000" dirty="0"/>
                <a:t>посещения школы и обучения;</a:t>
              </a:r>
            </a:p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000" dirty="0"/>
                <a:t>ненадлежащее </a:t>
              </a:r>
              <a:r>
                <a:rPr lang="ru-RU" sz="2000" dirty="0" smtClean="0"/>
                <a:t>ведение  </a:t>
              </a:r>
              <a:r>
                <a:rPr lang="ru-RU" sz="2000" dirty="0"/>
                <a:t>образовательного </a:t>
              </a:r>
              <a:r>
                <a:rPr lang="ru-RU" sz="2000" dirty="0" smtClean="0"/>
                <a:t>процесса</a:t>
              </a:r>
            </a:p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000" dirty="0"/>
                <a:t>н</a:t>
              </a:r>
              <a:r>
                <a:rPr lang="ru-RU" sz="2000" dirty="0" smtClean="0"/>
                <a:t>евозможность участвовать в жизни школы</a:t>
              </a:r>
              <a:endParaRPr lang="ru-RU" sz="2000" dirty="0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24972" y="4147269"/>
            <a:ext cx="8679878" cy="2710731"/>
            <a:chOff x="-16446" y="3687751"/>
            <a:chExt cx="8679878" cy="2710731"/>
          </a:xfrm>
        </p:grpSpPr>
        <p:grpSp>
          <p:nvGrpSpPr>
            <p:cNvPr id="19" name="Группа 18"/>
            <p:cNvGrpSpPr/>
            <p:nvPr/>
          </p:nvGrpSpPr>
          <p:grpSpPr>
            <a:xfrm>
              <a:off x="-16446" y="3687751"/>
              <a:ext cx="8679878" cy="1846739"/>
              <a:chOff x="145311" y="1025496"/>
              <a:chExt cx="8474024" cy="2747593"/>
            </a:xfrm>
          </p:grpSpPr>
          <p:sp>
            <p:nvSpPr>
              <p:cNvPr id="33" name="_color1"/>
              <p:cNvSpPr>
                <a:spLocks noChangeArrowheads="1"/>
              </p:cNvSpPr>
              <p:nvPr/>
            </p:nvSpPr>
            <p:spPr bwMode="gray">
              <a:xfrm>
                <a:off x="145311" y="1025496"/>
                <a:ext cx="4733725" cy="645499"/>
              </a:xfrm>
              <a:prstGeom prst="homePlate">
                <a:avLst>
                  <a:gd name="adj" fmla="val 34437"/>
                </a:avLst>
              </a:prstGeom>
              <a:solidFill>
                <a:srgbClr val="FFFFFF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>
                <a:outerShdw blurRad="127000" dist="635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180000" tIns="0" rIns="144000" bIns="0" anchor="ctr"/>
              <a:lstStyle/>
              <a:p>
                <a:pPr lvl="0">
                  <a:lnSpc>
                    <a:spcPct val="95000"/>
                  </a:lnSpc>
                  <a:spcAft>
                    <a:spcPts val="800"/>
                  </a:spcAft>
                  <a:buClr>
                    <a:srgbClr val="969696"/>
                  </a:buClr>
                  <a:defRPr/>
                </a:pPr>
                <a:r>
                  <a:rPr lang="ru-RU" sz="2000" noProof="1" smtClean="0">
                    <a:solidFill>
                      <a:srgbClr val="000000"/>
                    </a:solidFill>
                  </a:rPr>
                  <a:t>Психологические факторы риска</a:t>
                </a:r>
                <a:endParaRPr lang="en-US" sz="2000" noProof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Прямоугольник 24"/>
              <p:cNvSpPr/>
              <p:nvPr/>
            </p:nvSpPr>
            <p:spPr>
              <a:xfrm>
                <a:off x="382660" y="3177802"/>
                <a:ext cx="180350" cy="5952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ru-RU" sz="2000" dirty="0">
                  <a:solidFill>
                    <a:prstClr val="black"/>
                  </a:solidFill>
                  <a:latin typeface="Arial"/>
                </a:endParaRPr>
              </a:p>
            </p:txBody>
          </p:sp>
          <p:sp>
            <p:nvSpPr>
              <p:cNvPr id="26" name="Прямоугольник 25"/>
              <p:cNvSpPr/>
              <p:nvPr/>
            </p:nvSpPr>
            <p:spPr>
              <a:xfrm>
                <a:off x="2121088" y="2144875"/>
                <a:ext cx="3057829" cy="5952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ru-RU" sz="2000" dirty="0"/>
              </a:p>
            </p:txBody>
          </p:sp>
          <p:sp>
            <p:nvSpPr>
              <p:cNvPr id="27" name="Прямоугольник 26"/>
              <p:cNvSpPr/>
              <p:nvPr/>
            </p:nvSpPr>
            <p:spPr>
              <a:xfrm>
                <a:off x="5150814" y="2103466"/>
                <a:ext cx="3468521" cy="5952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ru-RU" sz="2000" dirty="0"/>
              </a:p>
            </p:txBody>
          </p:sp>
        </p:grpSp>
        <p:sp>
          <p:nvSpPr>
            <p:cNvPr id="10" name="Прямоугольник 9"/>
            <p:cNvSpPr/>
            <p:nvPr/>
          </p:nvSpPr>
          <p:spPr>
            <a:xfrm>
              <a:off x="655808" y="4151713"/>
              <a:ext cx="8006543" cy="2246769"/>
            </a:xfrm>
            <a:prstGeom prst="rect">
              <a:avLst/>
            </a:prstGeom>
            <a:solidFill>
              <a:schemeClr val="bg2">
                <a:lumMod val="90000"/>
                <a:lumOff val="10000"/>
              </a:schemeClr>
            </a:solidFill>
          </p:spPr>
          <p:txBody>
            <a:bodyPr wrap="square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000" dirty="0" smtClean="0"/>
                <a:t>конституциональная предрасположенность к насилию</a:t>
              </a:r>
            </a:p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000" dirty="0"/>
                <a:t>с</a:t>
              </a:r>
              <a:r>
                <a:rPr lang="ru-RU" sz="2000" dirty="0" smtClean="0"/>
                <a:t>ложный характер</a:t>
              </a:r>
            </a:p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000" dirty="0" smtClean="0"/>
                <a:t>трудности обучения</a:t>
              </a:r>
            </a:p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000" dirty="0"/>
                <a:t>раннее проявление проблемного поведения</a:t>
              </a:r>
            </a:p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000" dirty="0" smtClean="0"/>
                <a:t>нарушенные </a:t>
              </a:r>
              <a:r>
                <a:rPr lang="ru-RU" sz="2000" dirty="0"/>
                <a:t>адаптивные </a:t>
              </a:r>
              <a:r>
                <a:rPr lang="ru-RU" sz="2000" dirty="0" smtClean="0"/>
                <a:t>способности</a:t>
              </a:r>
              <a:endParaRPr lang="ru-RU" sz="2000" dirty="0"/>
            </a:p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000" dirty="0"/>
                <a:t>сексуальное, физическое, эмоциональное </a:t>
              </a:r>
              <a:r>
                <a:rPr lang="ru-RU" sz="2000" dirty="0" smtClean="0"/>
                <a:t>насилие</a:t>
              </a:r>
              <a:endParaRPr lang="ru-RU" sz="2000" dirty="0"/>
            </a:p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000" dirty="0" smtClean="0"/>
                <a:t>депривация</a:t>
              </a:r>
              <a:endParaRPr lang="ru-RU" sz="2000" dirty="0"/>
            </a:p>
          </p:txBody>
        </p:sp>
      </p:grpSp>
      <p:sp>
        <p:nvSpPr>
          <p:cNvPr id="29" name="Заголовок 1"/>
          <p:cNvSpPr txBox="1">
            <a:spLocks/>
          </p:cNvSpPr>
          <p:nvPr/>
        </p:nvSpPr>
        <p:spPr>
          <a:xfrm>
            <a:off x="-3" y="0"/>
            <a:ext cx="9144003" cy="12942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25400" dist="25400" dir="2400000" algn="ctr" rotWithShape="0">
              <a:schemeClr val="tx1">
                <a:lumMod val="65000"/>
                <a:lumOff val="35000"/>
                <a:alpha val="71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DD7E0E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ФАКТОРЫ РИСКА, СПОСОБСТВУЮЩИЕ ФОРМИРОВАНИЮ АГРЕССИИ И НАСИЛИЯ СРЕДИ НЕСОВЕРШЕННОЛЕТНИХ </a:t>
            </a:r>
          </a:p>
          <a:p>
            <a:pPr algn="ctr" eaLnBrk="1" hangingPunct="1">
              <a:defRPr/>
            </a:pPr>
            <a:r>
              <a:rPr lang="en-US" sz="1800" i="1" dirty="0" smtClean="0">
                <a:solidFill>
                  <a:schemeClr val="accent1">
                    <a:lumMod val="50000"/>
                  </a:schemeClr>
                </a:solidFill>
              </a:rPr>
              <a:t>AAPL</a:t>
            </a:r>
            <a:r>
              <a:rPr lang="ru-RU" sz="1800" i="1" dirty="0" smtClean="0">
                <a:solidFill>
                  <a:schemeClr val="accent1">
                    <a:lumMod val="50000"/>
                  </a:schemeClr>
                </a:solidFill>
              </a:rPr>
              <a:t>., 1998, 2000; ВОЗ, 200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107547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2008"/>
            <a:ext cx="7920880" cy="1340768"/>
          </a:xfrm>
          <a:solidFill>
            <a:schemeClr val="accent3">
              <a:lumMod val="40000"/>
              <a:lumOff val="60000"/>
            </a:schemeClr>
          </a:solidFill>
          <a:effectLst>
            <a:outerShdw blurRad="25400" dist="25400" dir="2400000" algn="ctr" rotWithShape="0">
              <a:schemeClr val="tx1">
                <a:lumMod val="65000"/>
                <a:lumOff val="35000"/>
                <a:alpha val="71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algn="ctr" fontAlgn="base">
              <a:spcAft>
                <a:spcPct val="0"/>
              </a:spcAft>
            </a:pP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ИНВАРИАТИВНАЯ ПОСЛЕДОВАТЕЛЬНОСТЬ ПРОБЛЕМНОГО ПОВЕДЕНИЯ,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LOEBER ET.AL., 1992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5085184"/>
            <a:ext cx="8856984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79512" y="5693186"/>
            <a:ext cx="2226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младенчество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547664" y="6197242"/>
            <a:ext cx="3180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д</a:t>
            </a:r>
            <a:r>
              <a:rPr lang="ru-RU" sz="24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ошкольный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возраст</a:t>
            </a:r>
            <a:endParaRPr lang="ru-RU" sz="24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25828" y="5661248"/>
            <a:ext cx="3006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C000"/>
                </a:solidFill>
              </a:rPr>
              <a:t>школьный возраст</a:t>
            </a:r>
            <a:endParaRPr lang="ru-RU" sz="2400" dirty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68314" y="6094457"/>
            <a:ext cx="30852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chemeClr val="accent5">
                    <a:lumMod val="75000"/>
                  </a:schemeClr>
                </a:solidFill>
              </a:rPr>
              <a:t>о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трочество - юность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380312" y="5632792"/>
            <a:ext cx="1792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00B0F0"/>
                </a:solidFill>
              </a:rPr>
              <a:t>взрослость</a:t>
            </a:r>
            <a:endParaRPr lang="ru-RU" sz="2400" dirty="0">
              <a:solidFill>
                <a:srgbClr val="00B0F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4315743"/>
            <a:ext cx="21237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т</a:t>
            </a:r>
            <a:r>
              <a:rPr lang="ru-RU" sz="2400" dirty="0" smtClean="0"/>
              <a:t>рудный темперамент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763688" y="3645024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гиперактивность</a:t>
            </a:r>
            <a:endParaRPr lang="ru-RU" sz="24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95736" y="3183359"/>
            <a:ext cx="2656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оппозиционность</a:t>
            </a:r>
            <a:endParaRPr lang="ru-RU" sz="24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03848" y="2636912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C000"/>
                </a:solidFill>
              </a:rPr>
              <a:t>ненадлежащее</a:t>
            </a:r>
            <a:r>
              <a:rPr lang="ru-RU" sz="2400" dirty="0" smtClean="0"/>
              <a:t>  </a:t>
            </a:r>
            <a:r>
              <a:rPr lang="ru-RU" sz="2400" dirty="0" smtClean="0">
                <a:solidFill>
                  <a:srgbClr val="FFC000"/>
                </a:solidFill>
              </a:rPr>
              <a:t>поведение</a:t>
            </a:r>
            <a:endParaRPr lang="ru-RU" sz="2400" dirty="0">
              <a:solidFill>
                <a:srgbClr val="FFC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60413" y="1340768"/>
            <a:ext cx="2763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>
                <a:solidFill>
                  <a:srgbClr val="00B0F0"/>
                </a:solidFill>
              </a:rPr>
              <a:t>антисоциальная</a:t>
            </a:r>
            <a:r>
              <a:rPr lang="ru-RU" sz="24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ru-RU" sz="2400" dirty="0" smtClean="0">
                <a:solidFill>
                  <a:srgbClr val="00B0F0"/>
                </a:solidFill>
              </a:rPr>
              <a:t>личность</a:t>
            </a:r>
            <a:endParaRPr lang="ru-RU" sz="2400" dirty="0">
              <a:solidFill>
                <a:srgbClr val="00B0F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76056" y="2060848"/>
            <a:ext cx="26203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делинквентность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55576" y="5085184"/>
            <a:ext cx="144016" cy="770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915816" y="4149080"/>
            <a:ext cx="144016" cy="1994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5076056" y="3140968"/>
            <a:ext cx="144016" cy="2592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7164288" y="2564904"/>
            <a:ext cx="144016" cy="3672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8316416" y="1844824"/>
            <a:ext cx="144016" cy="36724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18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906072" cy="864097"/>
          </a:xfrm>
          <a:solidFill>
            <a:schemeClr val="accent3">
              <a:lumMod val="40000"/>
              <a:lumOff val="60000"/>
            </a:schemeClr>
          </a:solidFill>
          <a:effectLst>
            <a:outerShdw blurRad="25400" dist="25400" dir="2400000" algn="ctr" rotWithShape="0">
              <a:schemeClr val="tx1">
                <a:lumMod val="65000"/>
                <a:lumOff val="35000"/>
                <a:alpha val="71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algn="ctr" fontAlgn="base">
              <a:spcAft>
                <a:spcPct val="0"/>
              </a:spcAft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НАРУШЕНИЯ ПОВЕДЕНИЯ У ДЕТЕЙ – ПЛОХОЕ ПОВЕДЕНИЕ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446449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Clr>
                <a:schemeClr val="accent5">
                  <a:lumMod val="75000"/>
                </a:schemeClr>
              </a:buClr>
            </a:pPr>
            <a:r>
              <a:rPr lang="ru-RU" sz="2200" dirty="0"/>
              <a:t>с</a:t>
            </a:r>
            <a:r>
              <a:rPr lang="ru-RU" sz="2200" dirty="0" smtClean="0"/>
              <a:t>оставная часть нормального развития (в периоды переживания возрастных кризисов – реакции негативизма, оппозиции и т.д.)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ru-RU" sz="2200" dirty="0"/>
              <a:t>к</a:t>
            </a:r>
            <a:r>
              <a:rPr lang="ru-RU" sz="2200" dirty="0" smtClean="0"/>
              <a:t>онституциональные особенности  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ru-RU" sz="2200" dirty="0" smtClean="0"/>
              <a:t>связано </a:t>
            </a:r>
            <a:r>
              <a:rPr lang="ru-RU" sz="2200" dirty="0"/>
              <a:t>с недостаточным удовлетворением основной социальной потребности ребёнка: ощущать свою важность и значимость, то есть чувствовать свою интеллектуальную, коммуникативную состоятельность, а также состоятельность в коллективной </a:t>
            </a:r>
            <a:r>
              <a:rPr lang="ru-RU" sz="2200" dirty="0" smtClean="0"/>
              <a:t>деятельности</a:t>
            </a:r>
          </a:p>
          <a:p>
            <a:pPr>
              <a:buClr>
                <a:schemeClr val="accent5">
                  <a:lumMod val="75000"/>
                </a:schemeClr>
              </a:buClr>
            </a:pPr>
            <a:r>
              <a:rPr lang="ru-RU" sz="2200" dirty="0" smtClean="0"/>
              <a:t>преследует </a:t>
            </a:r>
            <a:r>
              <a:rPr lang="ru-RU" sz="2200" dirty="0"/>
              <a:t>4 цели: привлечение внимания, власть, месть, избегание </a:t>
            </a:r>
            <a:r>
              <a:rPr lang="ru-RU" sz="2200" dirty="0" smtClean="0"/>
              <a:t>неудачи</a:t>
            </a:r>
          </a:p>
          <a:p>
            <a:r>
              <a:rPr lang="ru-RU" sz="2200" dirty="0" smtClean="0"/>
              <a:t>.</a:t>
            </a:r>
            <a:endParaRPr lang="ru-RU" sz="2400" dirty="0" smtClean="0"/>
          </a:p>
          <a:p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5934670"/>
            <a:ext cx="87849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5">
                    <a:lumMod val="75000"/>
                  </a:schemeClr>
                </a:solidFill>
              </a:rPr>
              <a:t>при неблагоприятной социальной ситуации развития является высокой группой риска расстройства поведения</a:t>
            </a:r>
          </a:p>
        </p:txBody>
      </p:sp>
    </p:spTree>
    <p:extLst>
      <p:ext uri="{BB962C8B-B14F-4D97-AF65-F5344CB8AC3E}">
        <p14:creationId xmlns:p14="http://schemas.microsoft.com/office/powerpoint/2010/main" val="311330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7315200" cy="1154097"/>
          </a:xfrm>
          <a:solidFill>
            <a:schemeClr val="accent3">
              <a:lumMod val="40000"/>
              <a:lumOff val="60000"/>
            </a:schemeClr>
          </a:solidFill>
          <a:effectLst>
            <a:outerShdw blurRad="25400" dist="25400" dir="2400000" algn="ctr" rotWithShape="0">
              <a:schemeClr val="tx1">
                <a:lumMod val="65000"/>
                <a:lumOff val="35000"/>
                <a:alpha val="71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algn="ctr" fontAlgn="base">
              <a:spcAft>
                <a:spcPct val="0"/>
              </a:spcAft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Психологические синдромы нарушенного поведения,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Венгер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А.Л., 2001</a:t>
            </a:r>
          </a:p>
        </p:txBody>
      </p:sp>
      <p:grpSp>
        <p:nvGrpSpPr>
          <p:cNvPr id="41" name="Группа 40"/>
          <p:cNvGrpSpPr/>
          <p:nvPr/>
        </p:nvGrpSpPr>
        <p:grpSpPr>
          <a:xfrm>
            <a:off x="179512" y="2132856"/>
            <a:ext cx="8784976" cy="3168352"/>
            <a:chOff x="179512" y="2348880"/>
            <a:chExt cx="8784976" cy="2016224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79512" y="2348880"/>
              <a:ext cx="2736304" cy="13681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dirty="0" smtClean="0">
                  <a:solidFill>
                    <a:schemeClr val="bg2"/>
                  </a:solidFill>
                </a:rPr>
                <a:t>Психологический профиль: </a:t>
              </a:r>
              <a:r>
                <a:rPr lang="ru-RU" sz="2200" dirty="0" err="1" smtClean="0"/>
                <a:t>демонстративность</a:t>
              </a:r>
              <a:r>
                <a:rPr lang="ru-RU" sz="2200" dirty="0" smtClean="0"/>
                <a:t> позиция «ужасного ребёнка»</a:t>
              </a:r>
              <a:endParaRPr lang="ru-RU" sz="2200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203848" y="2348880"/>
              <a:ext cx="2808312" cy="13681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dirty="0" smtClean="0">
                  <a:solidFill>
                    <a:schemeClr val="bg2"/>
                  </a:solidFill>
                </a:rPr>
                <a:t>Особенности деятельности: </a:t>
              </a:r>
              <a:r>
                <a:rPr lang="ru-RU" sz="2200" dirty="0" smtClean="0"/>
                <a:t>постоянные нарушения правил</a:t>
              </a:r>
              <a:endParaRPr lang="ru-RU" sz="2200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6372200" y="2348880"/>
              <a:ext cx="2592288" cy="136815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dirty="0" smtClean="0">
                  <a:solidFill>
                    <a:schemeClr val="bg2"/>
                  </a:solidFill>
                </a:rPr>
                <a:t>Реакция окружения: </a:t>
              </a:r>
              <a:r>
                <a:rPr lang="ru-RU" sz="2200" dirty="0" smtClean="0"/>
                <a:t>повышенное внимание к нарушению правил</a:t>
              </a:r>
              <a:endParaRPr lang="ru-RU" sz="2200" dirty="0"/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2843808" y="2996952"/>
              <a:ext cx="424166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7826182" y="3717032"/>
              <a:ext cx="0" cy="648072"/>
            </a:xfrm>
            <a:prstGeom prst="line">
              <a:avLst/>
            </a:prstGeom>
            <a:ln w="57150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1619672" y="4365104"/>
              <a:ext cx="6206510" cy="0"/>
            </a:xfrm>
            <a:prstGeom prst="line">
              <a:avLst/>
            </a:prstGeom>
            <a:ln w="57150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>
              <a:endCxn id="5" idx="2"/>
            </p:cNvCxnSpPr>
            <p:nvPr/>
          </p:nvCxnSpPr>
          <p:spPr>
            <a:xfrm flipV="1">
              <a:off x="1633494" y="3717032"/>
              <a:ext cx="0" cy="648072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39" name="Объект 2"/>
          <p:cNvSpPr txBox="1">
            <a:spLocks/>
          </p:cNvSpPr>
          <p:nvPr/>
        </p:nvSpPr>
        <p:spPr>
          <a:xfrm>
            <a:off x="691952" y="1473689"/>
            <a:ext cx="7315200" cy="587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Негативное само предъявление</a:t>
            </a:r>
            <a:endParaRPr lang="ru-RU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971600" y="5373216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Основа – высокая потребность во внимании при отсутствии отмечаемых значимых достижений взрослыми</a:t>
            </a:r>
            <a:endParaRPr lang="ru-RU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5940152" y="3151255"/>
            <a:ext cx="42416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527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7315200" cy="866065"/>
          </a:xfrm>
          <a:solidFill>
            <a:schemeClr val="accent3">
              <a:lumMod val="40000"/>
              <a:lumOff val="60000"/>
            </a:schemeClr>
          </a:solidFill>
          <a:effectLst>
            <a:outerShdw blurRad="25400" dist="25400" dir="2400000" algn="ctr" rotWithShape="0">
              <a:schemeClr val="tx1">
                <a:lumMod val="65000"/>
                <a:lumOff val="35000"/>
                <a:alpha val="71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algn="ctr" fontAlgn="base">
              <a:spcAft>
                <a:spcPct val="0"/>
              </a:spcAft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Психологические синдромы нарушенного поведения,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Венгер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А.Л., 2001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179512" y="1340766"/>
            <a:ext cx="8794224" cy="3816425"/>
            <a:chOff x="179512" y="3068959"/>
            <a:chExt cx="8794224" cy="2664297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79512" y="3068960"/>
              <a:ext cx="2856534" cy="20162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dirty="0" smtClean="0">
                  <a:solidFill>
                    <a:schemeClr val="bg2"/>
                  </a:solidFill>
                </a:rPr>
                <a:t>Психологический профиль: </a:t>
              </a:r>
              <a:r>
                <a:rPr lang="ru-RU" sz="2200" dirty="0" smtClean="0"/>
                <a:t>нечувствительность к социальным нормам </a:t>
              </a:r>
            </a:p>
            <a:p>
              <a:pPr algn="ctr"/>
              <a:r>
                <a:rPr lang="ru-RU" sz="2200" dirty="0" smtClean="0"/>
                <a:t>(социальная агнозия)</a:t>
              </a:r>
              <a:endParaRPr lang="ru-RU" sz="2200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275856" y="3068960"/>
              <a:ext cx="2808312" cy="20162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dirty="0" smtClean="0">
                  <a:solidFill>
                    <a:schemeClr val="bg2"/>
                  </a:solidFill>
                </a:rPr>
                <a:t>Особенности деятельности: </a:t>
              </a:r>
              <a:r>
                <a:rPr lang="ru-RU" sz="2200" dirty="0" smtClean="0"/>
                <a:t>грубые нарушения правил поведения</a:t>
              </a:r>
              <a:endParaRPr lang="ru-RU" sz="2200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6381448" y="3068959"/>
              <a:ext cx="2592288" cy="20162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dirty="0" smtClean="0">
                  <a:solidFill>
                    <a:schemeClr val="bg2"/>
                  </a:solidFill>
                </a:rPr>
                <a:t>Реакция окружения: </a:t>
              </a:r>
              <a:r>
                <a:rPr lang="ru-RU" sz="2200" dirty="0" smtClean="0">
                  <a:solidFill>
                    <a:schemeClr val="tx1"/>
                  </a:solidFill>
                </a:rPr>
                <a:t>неадекватные воздействия, исходящие из представления о сознательном хулиганстве</a:t>
              </a:r>
              <a:endParaRPr lang="ru-RU" sz="2200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2722862" y="4049688"/>
              <a:ext cx="626368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5963222" y="4049688"/>
              <a:ext cx="626368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7835430" y="5085184"/>
              <a:ext cx="0" cy="648072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1628920" y="5733256"/>
              <a:ext cx="6206510" cy="0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 flipV="1">
              <a:off x="1619672" y="5085184"/>
              <a:ext cx="0" cy="648072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39" name="Объект 2"/>
          <p:cNvSpPr txBox="1">
            <a:spLocks/>
          </p:cNvSpPr>
          <p:nvPr/>
        </p:nvSpPr>
        <p:spPr>
          <a:xfrm>
            <a:off x="691952" y="908720"/>
            <a:ext cx="7315200" cy="587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Социальная дезориентация</a:t>
            </a:r>
            <a:endParaRPr lang="ru-RU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5301208"/>
            <a:ext cx="9144000" cy="76944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200" dirty="0" smtClean="0"/>
              <a:t>Социальная агнозия – отсутствует целенаправленное нарушение норм и правил поведения, как при антисоциальной направленности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0" y="6021288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Основа – функциональная недостаточность </a:t>
            </a:r>
          </a:p>
          <a:p>
            <a:pPr algn="ctr"/>
            <a:r>
              <a:rPr lang="ru-RU" sz="22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управляющих функций (лобные отделы головного мозга)</a:t>
            </a:r>
            <a:endParaRPr lang="ru-RU" sz="2200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06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16066" y="48094"/>
            <a:ext cx="7315200" cy="794057"/>
          </a:xfrm>
          <a:solidFill>
            <a:schemeClr val="accent3">
              <a:lumMod val="40000"/>
              <a:lumOff val="60000"/>
            </a:schemeClr>
          </a:solidFill>
          <a:effectLst>
            <a:outerShdw blurRad="25400" dist="25400" dir="2400000" algn="ctr" rotWithShape="0">
              <a:schemeClr val="tx1">
                <a:lumMod val="65000"/>
                <a:lumOff val="35000"/>
                <a:alpha val="71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algn="ctr" fontAlgn="base">
              <a:spcAft>
                <a:spcPct val="0"/>
              </a:spcAft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Психологические синдромы нарушенного поведения,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Венгер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А.Л., 2001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179512" y="1622060"/>
            <a:ext cx="8794224" cy="3944480"/>
            <a:chOff x="179512" y="3068960"/>
            <a:chExt cx="8794224" cy="2664296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79512" y="3068960"/>
              <a:ext cx="2736304" cy="20162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dirty="0" smtClean="0">
                  <a:solidFill>
                    <a:schemeClr val="bg2"/>
                  </a:solidFill>
                </a:rPr>
                <a:t>Психологический профиль: </a:t>
              </a:r>
              <a:r>
                <a:rPr lang="ru-RU" sz="2200" dirty="0" smtClean="0"/>
                <a:t>представление о несправедливом устройстве мира, его враждебности; самосознание изгоя</a:t>
              </a:r>
              <a:endParaRPr lang="ru-RU" sz="2200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203848" y="3068960"/>
              <a:ext cx="2808312" cy="20162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dirty="0" smtClean="0">
                  <a:solidFill>
                    <a:schemeClr val="bg2"/>
                  </a:solidFill>
                </a:rPr>
                <a:t>Особенности деятельности: </a:t>
              </a:r>
              <a:r>
                <a:rPr lang="ru-RU" sz="2200" dirty="0" smtClean="0"/>
                <a:t>грубые нарушения норм и правил поведения, замкнутость, негативизм, агрессия</a:t>
              </a:r>
              <a:endParaRPr lang="ru-RU" sz="2200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6381448" y="3068960"/>
              <a:ext cx="2592288" cy="19442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dirty="0" smtClean="0">
                  <a:solidFill>
                    <a:schemeClr val="bg2"/>
                  </a:solidFill>
                </a:rPr>
                <a:t>Реакция окружения: </a:t>
              </a:r>
              <a:r>
                <a:rPr lang="ru-RU" sz="2200" dirty="0" smtClean="0">
                  <a:solidFill>
                    <a:schemeClr val="tx1"/>
                  </a:solidFill>
                </a:rPr>
                <a:t>наказания, изоляция</a:t>
              </a:r>
              <a:endParaRPr lang="ru-RU" sz="2200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2722862" y="4049688"/>
              <a:ext cx="626368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5963222" y="4049688"/>
              <a:ext cx="626368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7835430" y="5085184"/>
              <a:ext cx="0" cy="648072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1628920" y="5733256"/>
              <a:ext cx="6206510" cy="0"/>
            </a:xfrm>
            <a:prstGeom prst="line">
              <a:avLst/>
            </a:prstGeom>
            <a:ln w="38100"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 flipV="1">
              <a:off x="1619672" y="5085184"/>
              <a:ext cx="0" cy="648072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39" name="Объект 2"/>
          <p:cNvSpPr txBox="1">
            <a:spLocks/>
          </p:cNvSpPr>
          <p:nvPr/>
        </p:nvSpPr>
        <p:spPr>
          <a:xfrm>
            <a:off x="1666" y="842151"/>
            <a:ext cx="9144000" cy="5871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002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288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057400" indent="-18288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b="1" dirty="0" smtClean="0"/>
              <a:t>Отверженность (формируется к подростковому возрасту)</a:t>
            </a:r>
            <a:endParaRPr lang="ru-RU" sz="2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-252536" y="5541978"/>
            <a:ext cx="9396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Убеждение – «жизнь устроена несправедливо», реакция агрессии </a:t>
            </a:r>
            <a:endParaRPr lang="ru-RU" sz="2400" dirty="0"/>
          </a:p>
        </p:txBody>
      </p:sp>
      <p:sp>
        <p:nvSpPr>
          <p:cNvPr id="9" name="Стрелка вниз 8"/>
          <p:cNvSpPr/>
          <p:nvPr/>
        </p:nvSpPr>
        <p:spPr>
          <a:xfrm>
            <a:off x="8460432" y="5733256"/>
            <a:ext cx="484632" cy="5463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79512" y="6381328"/>
            <a:ext cx="8927059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ysClr val="windowText" lastClr="000000"/>
                </a:solidFill>
              </a:rPr>
              <a:t>формирование </a:t>
            </a:r>
            <a:r>
              <a:rPr lang="ru-RU" sz="2400" b="1" dirty="0" smtClean="0">
                <a:solidFill>
                  <a:schemeClr val="accent5"/>
                </a:solidFill>
              </a:rPr>
              <a:t>антисоциальной</a:t>
            </a:r>
            <a:r>
              <a:rPr lang="ru-RU" sz="2400" dirty="0" smtClean="0">
                <a:solidFill>
                  <a:sysClr val="windowText" lastClr="000000"/>
                </a:solidFill>
              </a:rPr>
              <a:t> направленности поступков</a:t>
            </a:r>
            <a:endParaRPr lang="ru-RU" sz="24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22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9365" y="44624"/>
            <a:ext cx="8735123" cy="1008112"/>
          </a:xfrm>
          <a:solidFill>
            <a:schemeClr val="accent3">
              <a:lumMod val="40000"/>
              <a:lumOff val="60000"/>
            </a:schemeClr>
          </a:solidFill>
          <a:effectLst>
            <a:outerShdw blurRad="25400" dist="25400" dir="2400000" algn="ctr" rotWithShape="0">
              <a:schemeClr val="tx1">
                <a:lumMod val="65000"/>
                <a:lumOff val="35000"/>
                <a:alpha val="71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algn="ctr" fontAlgn="base">
              <a:spcAft>
                <a:spcPct val="0"/>
              </a:spcAft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Особенности поведения младших школьников – группы риска дезадаптации поведения на последующих этапах возрастного развития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122" y="1098033"/>
            <a:ext cx="8951324" cy="4349512"/>
          </a:xfrm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3200" dirty="0" smtClean="0"/>
              <a:t> низкая познавательная активность и личностная незрелость, </a:t>
            </a:r>
            <a:r>
              <a:rPr lang="ru-RU" sz="3200" dirty="0" err="1" smtClean="0"/>
              <a:t>диссоциирующие</a:t>
            </a:r>
            <a:r>
              <a:rPr lang="ru-RU" sz="3200" dirty="0" smtClean="0"/>
              <a:t> с возрастающими требованиями к социальному статусу школьника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 smtClean="0"/>
              <a:t> сохраняющиеся с дошкольного возраста элементы моторной расторможенности, сочетающиеся с эйфорическим фоном настроения и повышенной жаждой острых ощущений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 smtClean="0"/>
              <a:t> интерес к ситуациям  жестокости и агрессии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 smtClean="0"/>
              <a:t> немотивированные колебания настроения, конфликтность, взрывчатость, драчливость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 smtClean="0"/>
              <a:t> реакции протеста по поводу школьных занятий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 smtClean="0"/>
              <a:t> </a:t>
            </a:r>
            <a:r>
              <a:rPr lang="ru-RU" sz="3200" dirty="0" err="1" smtClean="0"/>
              <a:t>гиперкомпенсаторные</a:t>
            </a:r>
            <a:r>
              <a:rPr lang="ru-RU" sz="3200" dirty="0" smtClean="0"/>
              <a:t> реакции со стремлением обратить на себя внимание отрицательными формами поведения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 smtClean="0"/>
              <a:t> трудности усвоения школьной программы за счёт мотивационных нарушений, слабых интеллектуальных возможностей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3200" dirty="0" smtClean="0"/>
              <a:t> нарастание тяготения к  асоциальности                          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876255" y="5896392"/>
            <a:ext cx="2038379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dirty="0"/>
              <a:t>попустительство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5899384"/>
            <a:ext cx="2695161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45720" indent="0">
              <a:buNone/>
            </a:pPr>
            <a:r>
              <a:rPr lang="ru-RU" dirty="0"/>
              <a:t>грубая авторитарность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652120" y="6346226"/>
            <a:ext cx="33863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>
              <a:spcBef>
                <a:spcPct val="20000"/>
              </a:spcBef>
              <a:buClr>
                <a:srgbClr val="DFE6D0"/>
              </a:buClr>
            </a:pPr>
            <a:r>
              <a:rPr lang="ru-RU" b="1" dirty="0">
                <a:solidFill>
                  <a:prstClr val="white"/>
                </a:solidFill>
              </a:rPr>
              <a:t>Лебединская К.С., 1988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5437719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lvl="0">
              <a:spcBef>
                <a:spcPct val="20000"/>
              </a:spcBef>
              <a:buClr>
                <a:srgbClr val="DFE6D0"/>
              </a:buClr>
            </a:pPr>
            <a:r>
              <a:rPr lang="ru-RU" sz="2400" dirty="0">
                <a:solidFill>
                  <a:srgbClr val="FFAD1C">
                    <a:lumMod val="60000"/>
                    <a:lumOff val="40000"/>
                  </a:srgbClr>
                </a:solidFill>
              </a:rPr>
              <a:t>Особенно при дефектах воспитания – отягощающий фактор!!!</a:t>
            </a:r>
          </a:p>
        </p:txBody>
      </p:sp>
    </p:spTree>
    <p:extLst>
      <p:ext uri="{BB962C8B-B14F-4D97-AF65-F5344CB8AC3E}">
        <p14:creationId xmlns:p14="http://schemas.microsoft.com/office/powerpoint/2010/main" val="200517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632904909"/>
              </p:ext>
            </p:extLst>
          </p:nvPr>
        </p:nvGraphicFramePr>
        <p:xfrm>
          <a:off x="899592" y="404664"/>
          <a:ext cx="7315200" cy="1154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Объект 10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94191845"/>
              </p:ext>
            </p:extLst>
          </p:nvPr>
        </p:nvGraphicFramePr>
        <p:xfrm>
          <a:off x="914400" y="2132856"/>
          <a:ext cx="3565525" cy="4608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Объект 9"/>
          <p:cNvSpPr>
            <a:spLocks noGrp="1"/>
          </p:cNvSpPr>
          <p:nvPr>
            <p:ph sz="quarter" idx="14"/>
          </p:nvPr>
        </p:nvSpPr>
        <p:spPr>
          <a:xfrm>
            <a:off x="4427984" y="1772816"/>
            <a:ext cx="4502264" cy="2953512"/>
          </a:xfrm>
        </p:spPr>
        <p:txBody>
          <a:bodyPr>
            <a:noAutofit/>
          </a:bodyPr>
          <a:lstStyle/>
          <a:p>
            <a:pPr marL="45720" indent="0" algn="ctr">
              <a:lnSpc>
                <a:spcPts val="2000"/>
              </a:lnSpc>
              <a:buNone/>
            </a:pPr>
            <a:r>
              <a:rPr lang="ru-RU" sz="1600" b="1" u="sng" dirty="0">
                <a:solidFill>
                  <a:schemeClr val="accent6">
                    <a:lumMod val="40000"/>
                    <a:lumOff val="6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По данным эпидемиологических исследований: </a:t>
            </a:r>
          </a:p>
          <a:p>
            <a:pPr>
              <a:lnSpc>
                <a:spcPts val="2000"/>
              </a:lnSpc>
            </a:pPr>
            <a:r>
              <a:rPr lang="ru-RU" sz="1600" dirty="0">
                <a:solidFill>
                  <a:schemeClr val="accent6">
                    <a:lumMod val="40000"/>
                    <a:lumOff val="6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4% среди детского населения страдают </a:t>
            </a:r>
            <a:r>
              <a:rPr lang="ru-RU" sz="16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расстройствами поведения, мальчики в три раза чаще девочек</a:t>
            </a:r>
            <a:r>
              <a:rPr lang="ru-RU" sz="1600" dirty="0">
                <a:solidFill>
                  <a:schemeClr val="accent6">
                    <a:lumMod val="40000"/>
                    <a:lumOff val="6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ts val="2000"/>
              </a:lnSpc>
            </a:pPr>
            <a:r>
              <a:rPr lang="ru-RU" sz="1600" dirty="0">
                <a:solidFill>
                  <a:schemeClr val="accent6">
                    <a:lumMod val="40000"/>
                    <a:lumOff val="6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 2018 году в Новосибирской области зарегистрировано 4597 </a:t>
            </a:r>
            <a:r>
              <a:rPr lang="ru-RU" sz="16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детей с расстройствами поведения. </a:t>
            </a:r>
          </a:p>
          <a:p>
            <a:pPr>
              <a:lnSpc>
                <a:spcPts val="2000"/>
              </a:lnSpc>
            </a:pPr>
            <a:r>
              <a:rPr lang="ru-RU" sz="16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В группе подростков наблюдается рост абсолютного показателя распространенности психических расстройств за счет увеличения нарушений поведения с 1 355 человек в 2017 году до 2 054 человека в 2018 году. </a:t>
            </a:r>
          </a:p>
          <a:p>
            <a:pPr>
              <a:lnSpc>
                <a:spcPts val="2000"/>
              </a:lnSpc>
            </a:pPr>
            <a:r>
              <a:rPr lang="ru-RU" sz="16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В общей структуре психических расстройств доля нарушений поведения увеличилась с 26%  до 37%.</a:t>
            </a:r>
            <a:endParaRPr lang="ru-RU" sz="1600" dirty="0">
              <a:solidFill>
                <a:schemeClr val="accent6">
                  <a:lumMod val="40000"/>
                  <a:lumOff val="6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8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22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968402721"/>
              </p:ext>
            </p:extLst>
          </p:nvPr>
        </p:nvGraphicFramePr>
        <p:xfrm>
          <a:off x="971600" y="116632"/>
          <a:ext cx="7315200" cy="1154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340768"/>
            <a:ext cx="7819256" cy="4968552"/>
          </a:xfrm>
        </p:spPr>
        <p:txBody>
          <a:bodyPr/>
          <a:lstStyle/>
          <a:p>
            <a:pPr marL="45720" indent="0" algn="ctr">
              <a:buNone/>
            </a:pPr>
            <a:r>
              <a:rPr lang="ru-RU" sz="16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Психические расстройства у несовершеннолетних правонарушителей и беспризорных/безнадзорных подростков (по группам в %) </a:t>
            </a:r>
            <a:endParaRPr lang="ru-RU" sz="1600" b="1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marL="45720" indent="0" algn="ctr">
              <a:buNone/>
            </a:pPr>
            <a:r>
              <a:rPr lang="ru-RU" sz="1600" i="1" dirty="0"/>
              <a:t>По данным исследований, проведенных в России, установлено, что проблемы психического здоровья выявляются среди 75% несовершеннолетних правонарушителей и среди 92% беспризорных и безнадзорных</a:t>
            </a:r>
          </a:p>
          <a:p>
            <a:pPr marL="45720" indent="0" algn="ctr">
              <a:buNone/>
            </a:pPr>
            <a:endParaRPr lang="ru-RU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720811528"/>
              </p:ext>
            </p:extLst>
          </p:nvPr>
        </p:nvGraphicFramePr>
        <p:xfrm>
          <a:off x="539552" y="2852936"/>
          <a:ext cx="820891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8109407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712"/>
            <a:ext cx="8568952" cy="2448272"/>
          </a:xfrm>
        </p:spPr>
        <p:txBody>
          <a:bodyPr>
            <a:normAutofit/>
          </a:bodyPr>
          <a:lstStyle/>
          <a:p>
            <a:r>
              <a:rPr lang="ru-RU" sz="2200" dirty="0" smtClean="0"/>
              <a:t>повторяющиеся </a:t>
            </a:r>
            <a:r>
              <a:rPr lang="ru-RU" sz="2200" dirty="0"/>
              <a:t>и </a:t>
            </a:r>
            <a:r>
              <a:rPr lang="ru-RU" sz="2200" dirty="0" smtClean="0"/>
              <a:t>стойкие паттерны </a:t>
            </a:r>
            <a:r>
              <a:rPr lang="ru-RU" sz="2200" dirty="0" err="1"/>
              <a:t>диссоциального</a:t>
            </a:r>
            <a:r>
              <a:rPr lang="ru-RU" sz="2200" dirty="0"/>
              <a:t>, агрессивного или вызывающего </a:t>
            </a:r>
            <a:r>
              <a:rPr lang="ru-RU" sz="2200" dirty="0" smtClean="0"/>
              <a:t>поведения (не менее 6 мес.);</a:t>
            </a:r>
          </a:p>
          <a:p>
            <a:r>
              <a:rPr lang="ru-RU" sz="2200" dirty="0" smtClean="0"/>
              <a:t>грубые </a:t>
            </a:r>
            <a:r>
              <a:rPr lang="ru-RU" sz="2200" dirty="0"/>
              <a:t>нарушения соответственных возрасту социальных </a:t>
            </a:r>
            <a:r>
              <a:rPr lang="ru-RU" sz="2200" dirty="0" smtClean="0"/>
              <a:t>ожиданий</a:t>
            </a:r>
            <a:r>
              <a:rPr lang="ru-RU" sz="2200" dirty="0"/>
              <a:t>;</a:t>
            </a:r>
            <a:endParaRPr lang="ru-RU" sz="2200" dirty="0" smtClean="0"/>
          </a:p>
          <a:p>
            <a:r>
              <a:rPr lang="ru-RU" sz="2200" dirty="0" smtClean="0"/>
              <a:t>устойчивые </a:t>
            </a:r>
            <a:r>
              <a:rPr lang="ru-RU" sz="2200" dirty="0"/>
              <a:t>модели </a:t>
            </a:r>
            <a:r>
              <a:rPr lang="ru-RU" sz="2200" dirty="0" smtClean="0"/>
              <a:t>поведения:</a:t>
            </a:r>
            <a:endParaRPr lang="ru-RU" sz="2200" dirty="0"/>
          </a:p>
          <a:p>
            <a:endParaRPr lang="ru-RU" sz="2200" dirty="0"/>
          </a:p>
          <a:p>
            <a:endParaRPr lang="ru-RU" sz="2200" dirty="0"/>
          </a:p>
          <a:p>
            <a:endParaRPr lang="ru-RU" sz="22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88836" y="0"/>
            <a:ext cx="8424936" cy="864096"/>
          </a:xfrm>
          <a:solidFill>
            <a:schemeClr val="accent3">
              <a:lumMod val="40000"/>
              <a:lumOff val="60000"/>
            </a:schemeClr>
          </a:solidFill>
          <a:effectLst>
            <a:outerShdw blurRad="25400" dist="25400" dir="2400000" algn="ctr" rotWithShape="0">
              <a:schemeClr val="tx1">
                <a:lumMod val="65000"/>
                <a:lumOff val="35000"/>
                <a:alpha val="71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algn="ctr" fontAlgn="base">
              <a:spcAft>
                <a:spcPct val="0"/>
              </a:spcAft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Расстройства поведения (F91)</a:t>
            </a:r>
            <a:b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0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ая выноска 4"/>
          <p:cNvSpPr/>
          <p:nvPr/>
        </p:nvSpPr>
        <p:spPr>
          <a:xfrm>
            <a:off x="251520" y="3068960"/>
            <a:ext cx="8640960" cy="3139321"/>
          </a:xfrm>
          <a:prstGeom prst="wedgeRectCallout">
            <a:avLst>
              <a:gd name="adj1" fmla="val -22430"/>
              <a:gd name="adj2" fmla="val -6129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31470" indent="-285750">
              <a:buFont typeface="Wingdings" panose="05000000000000000000" pitchFamily="2" charset="2"/>
              <a:buChar char="q"/>
            </a:pPr>
            <a:r>
              <a:rPr lang="ru-RU" sz="2200" dirty="0"/>
              <a:t>чрезмерная драчливость или хулиганство, </a:t>
            </a:r>
          </a:p>
          <a:p>
            <a:pPr marL="331470" indent="-285750">
              <a:buFont typeface="Wingdings" panose="05000000000000000000" pitchFamily="2" charset="2"/>
              <a:buChar char="q"/>
            </a:pPr>
            <a:r>
              <a:rPr lang="ru-RU" sz="2200" dirty="0"/>
              <a:t>жестокость по отношению к другим людям и </a:t>
            </a:r>
            <a:r>
              <a:rPr lang="ru-RU" sz="2200" dirty="0" smtClean="0"/>
              <a:t>животным;</a:t>
            </a:r>
          </a:p>
          <a:p>
            <a:pPr marL="331470" indent="-285750">
              <a:buFont typeface="Wingdings" panose="05000000000000000000" pitchFamily="2" charset="2"/>
              <a:buChar char="q"/>
            </a:pPr>
            <a:r>
              <a:rPr lang="ru-RU" sz="2200" dirty="0" smtClean="0"/>
              <a:t>причинение </a:t>
            </a:r>
            <a:r>
              <a:rPr lang="ru-RU" sz="2200" dirty="0"/>
              <a:t>значительного ущерба чьей-либо собственности; </a:t>
            </a:r>
            <a:endParaRPr lang="ru-RU" sz="2200" dirty="0" smtClean="0"/>
          </a:p>
          <a:p>
            <a:pPr marL="331470" indent="-285750">
              <a:buFont typeface="Wingdings" panose="05000000000000000000" pitchFamily="2" charset="2"/>
              <a:buChar char="q"/>
            </a:pPr>
            <a:r>
              <a:rPr lang="ru-RU" sz="2200" dirty="0" smtClean="0"/>
              <a:t>поджоги</a:t>
            </a:r>
            <a:r>
              <a:rPr lang="ru-RU" sz="2200" dirty="0"/>
              <a:t>, воровство; </a:t>
            </a:r>
          </a:p>
          <a:p>
            <a:pPr marL="331470" indent="-285750">
              <a:buFont typeface="Wingdings" panose="05000000000000000000" pitchFamily="2" charset="2"/>
              <a:buChar char="q"/>
            </a:pPr>
            <a:r>
              <a:rPr lang="ru-RU" sz="2200" dirty="0"/>
              <a:t>постоянная лживость, прогулы занятий в школе и побеги из дому; </a:t>
            </a:r>
          </a:p>
          <a:p>
            <a:pPr marL="331470" indent="-285750">
              <a:buFont typeface="Wingdings" panose="05000000000000000000" pitchFamily="2" charset="2"/>
              <a:buChar char="q"/>
            </a:pPr>
            <a:r>
              <a:rPr lang="ru-RU" sz="2200" dirty="0"/>
              <a:t>необычайно частые и тяжёлые вспышки гнева; </a:t>
            </a:r>
          </a:p>
          <a:p>
            <a:pPr marL="331470" indent="-285750">
              <a:buFont typeface="Wingdings" panose="05000000000000000000" pitchFamily="2" charset="2"/>
              <a:buChar char="q"/>
            </a:pPr>
            <a:r>
              <a:rPr lang="ru-RU" sz="2200" dirty="0"/>
              <a:t>вызывающее и провоцирующее поведение;</a:t>
            </a:r>
          </a:p>
          <a:p>
            <a:pPr marL="331470" indent="-285750">
              <a:buFont typeface="Wingdings" panose="05000000000000000000" pitchFamily="2" charset="2"/>
              <a:buChar char="q"/>
            </a:pPr>
            <a:r>
              <a:rPr lang="ru-RU" sz="2200" dirty="0" smtClean="0"/>
              <a:t>открытое </a:t>
            </a:r>
            <a:r>
              <a:rPr lang="ru-RU" sz="2200" dirty="0"/>
              <a:t>непослушание.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87624" y="6309320"/>
            <a:ext cx="6696744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200" dirty="0">
                <a:solidFill>
                  <a:srgbClr val="C00000"/>
                </a:solidFill>
              </a:rPr>
              <a:t>Начало проявления нарушения 3 </a:t>
            </a:r>
            <a:r>
              <a:rPr lang="ru-RU" sz="2200" dirty="0" smtClean="0">
                <a:solidFill>
                  <a:srgbClr val="C00000"/>
                </a:solidFill>
              </a:rPr>
              <a:t>года, </a:t>
            </a:r>
            <a:r>
              <a:rPr lang="ru-RU" i="1" dirty="0" smtClean="0">
                <a:solidFill>
                  <a:srgbClr val="C00000"/>
                </a:solidFill>
              </a:rPr>
              <a:t>ВОЗ, 2006</a:t>
            </a:r>
            <a:endParaRPr lang="ru-RU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51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dirty="0" smtClean="0"/>
              <a:t>Агрессивное поведение несовершеннолетних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Проблема агрессивного поведения несовершеннолетних – одна из наиболее социально значимых в связи с высокой распространенностью этого явления, частотой криминального выражения агрессивности.</a:t>
            </a:r>
          </a:p>
          <a:p>
            <a:r>
              <a:rPr lang="ru-RU" dirty="0"/>
              <a:t> Приверженность несовершеннолетних к агрессивной субкультуре – сложный и многофакторный социальный феномен.</a:t>
            </a:r>
          </a:p>
          <a:p>
            <a:r>
              <a:rPr lang="ru-RU" dirty="0"/>
              <a:t> В региональном здравоохранении сформирована система дифференцированного подхода к профилактике и реабилитации несовершеннолетних с учетом многообразия механизмов формирования агрессивности.</a:t>
            </a:r>
          </a:p>
          <a:p>
            <a:r>
              <a:rPr lang="ru-RU" dirty="0"/>
              <a:t> Несовершеннолетние с нарушением поведения и импульсивностью – группа высокого риска совершения самоубийств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34372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04856" cy="1154097"/>
          </a:xfrm>
          <a:solidFill>
            <a:schemeClr val="accent3">
              <a:lumMod val="40000"/>
              <a:lumOff val="60000"/>
            </a:schemeClr>
          </a:solidFill>
          <a:effectLst>
            <a:outerShdw blurRad="25400" dist="25400" dir="2400000" algn="ctr" rotWithShape="0">
              <a:schemeClr val="tx1">
                <a:lumMod val="65000"/>
                <a:lumOff val="35000"/>
                <a:alpha val="71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algn="ctr" fontAlgn="base">
              <a:spcAft>
                <a:spcPct val="0"/>
              </a:spcAft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Симптомы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гиперактивности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 расстройства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поведения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3972066" y="1412776"/>
            <a:ext cx="4998510" cy="5319636"/>
            <a:chOff x="4153168" y="769503"/>
            <a:chExt cx="4464496" cy="4521948"/>
          </a:xfrm>
        </p:grpSpPr>
        <p:sp>
          <p:nvSpPr>
            <p:cNvPr id="5" name="Овал 4"/>
            <p:cNvSpPr/>
            <p:nvPr/>
          </p:nvSpPr>
          <p:spPr>
            <a:xfrm>
              <a:off x="4276689" y="3347235"/>
              <a:ext cx="4248472" cy="1944216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Овал 3"/>
            <p:cNvSpPr/>
            <p:nvPr/>
          </p:nvSpPr>
          <p:spPr>
            <a:xfrm>
              <a:off x="4153168" y="769503"/>
              <a:ext cx="4464496" cy="3393198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 smtClean="0">
                <a:solidFill>
                  <a:schemeClr val="tx1"/>
                </a:solidFill>
              </a:endParaRPr>
            </a:p>
            <a:p>
              <a:pPr algn="ctr"/>
              <a:endParaRPr lang="ru-RU" dirty="0">
                <a:solidFill>
                  <a:schemeClr val="tx1"/>
                </a:solidFill>
              </a:endParaRPr>
            </a:p>
            <a:p>
              <a:pPr algn="ctr"/>
              <a:endParaRPr lang="ru-RU" dirty="0" smtClean="0">
                <a:solidFill>
                  <a:schemeClr val="tx1"/>
                </a:solidFill>
              </a:endParaRPr>
            </a:p>
            <a:p>
              <a:pPr algn="ctr"/>
              <a:endParaRPr lang="ru-RU" dirty="0">
                <a:solidFill>
                  <a:schemeClr val="tx1"/>
                </a:solidFill>
              </a:endParaRPr>
            </a:p>
            <a:p>
              <a:pPr algn="ctr"/>
              <a:endParaRPr lang="ru-RU" sz="2400" dirty="0" smtClean="0">
                <a:solidFill>
                  <a:schemeClr val="tx1"/>
                </a:solidFill>
              </a:endParaRPr>
            </a:p>
            <a:p>
              <a:pPr algn="ctr"/>
              <a:endParaRPr lang="ru-RU" sz="2400" dirty="0">
                <a:solidFill>
                  <a:schemeClr val="tx1"/>
                </a:solidFill>
              </a:endParaRPr>
            </a:p>
            <a:p>
              <a:pPr algn="ctr"/>
              <a:endParaRPr lang="ru-RU" sz="2400" dirty="0" smtClean="0">
                <a:solidFill>
                  <a:schemeClr val="tx1"/>
                </a:solidFill>
              </a:endParaRPr>
            </a:p>
            <a:p>
              <a:pPr marL="342900" indent="-342900" algn="ctr">
                <a:buFont typeface="Wingdings" panose="05000000000000000000" pitchFamily="2" charset="2"/>
                <a:buChar char="q"/>
              </a:pPr>
              <a:r>
                <a:rPr lang="ru-RU" sz="2400" dirty="0" smtClean="0">
                  <a:solidFill>
                    <a:schemeClr val="tx1"/>
                  </a:solidFill>
                </a:rPr>
                <a:t>Открытое неповиновение</a:t>
              </a:r>
            </a:p>
            <a:p>
              <a:pPr marL="342900" indent="-342900" algn="ctr">
                <a:buFont typeface="Wingdings" panose="05000000000000000000" pitchFamily="2" charset="2"/>
                <a:buChar char="q"/>
              </a:pPr>
              <a:endParaRPr lang="ru-RU" sz="2400" dirty="0" smtClean="0">
                <a:solidFill>
                  <a:schemeClr val="tx1"/>
                </a:solidFill>
              </a:endParaRPr>
            </a:p>
            <a:p>
              <a:pPr marL="342900" indent="-342900" algn="ctr">
                <a:buFont typeface="Wingdings" panose="05000000000000000000" pitchFamily="2" charset="2"/>
                <a:buChar char="q"/>
              </a:pPr>
              <a:r>
                <a:rPr lang="ru-RU" sz="2400" dirty="0" smtClean="0">
                  <a:solidFill>
                    <a:schemeClr val="tx1"/>
                  </a:solidFill>
                </a:rPr>
                <a:t>Антисоциальное поведение</a:t>
              </a:r>
            </a:p>
            <a:p>
              <a:pPr marL="342900" indent="-342900" algn="ctr">
                <a:buFont typeface="Wingdings" panose="05000000000000000000" pitchFamily="2" charset="2"/>
                <a:buChar char="q"/>
              </a:pPr>
              <a:endParaRPr lang="ru-RU" sz="2400" dirty="0" smtClean="0">
                <a:solidFill>
                  <a:schemeClr val="tx1"/>
                </a:solidFill>
              </a:endParaRPr>
            </a:p>
            <a:p>
              <a:pPr marL="342900" indent="-342900" algn="ctr">
                <a:buFont typeface="Wingdings" panose="05000000000000000000" pitchFamily="2" charset="2"/>
                <a:buChar char="q"/>
              </a:pPr>
              <a:r>
                <a:rPr lang="ru-RU" sz="2400" dirty="0" smtClean="0">
                  <a:solidFill>
                    <a:schemeClr val="tx1"/>
                  </a:solidFill>
                </a:rPr>
                <a:t>Агрессия </a:t>
              </a:r>
              <a:endParaRPr lang="ru-RU" sz="2400" dirty="0">
                <a:solidFill>
                  <a:schemeClr val="tx1"/>
                </a:solidFill>
              </a:endParaRPr>
            </a:p>
            <a:p>
              <a:pPr marL="342900" indent="-342900" algn="ctr">
                <a:buFont typeface="Wingdings" panose="05000000000000000000" pitchFamily="2" charset="2"/>
                <a:buChar char="q"/>
              </a:pPr>
              <a:endParaRPr lang="ru-RU" sz="2400" dirty="0">
                <a:solidFill>
                  <a:schemeClr val="tx1"/>
                </a:solidFill>
              </a:endParaRPr>
            </a:p>
            <a:p>
              <a:pPr marL="342900" indent="-342900" algn="ctr">
                <a:buFont typeface="Wingdings" panose="05000000000000000000" pitchFamily="2" charset="2"/>
                <a:buChar char="q"/>
              </a:pPr>
              <a:r>
                <a:rPr lang="ru-RU" sz="2400" dirty="0" smtClean="0">
                  <a:solidFill>
                    <a:schemeClr val="tx1"/>
                  </a:solidFill>
                </a:rPr>
                <a:t>Импульсивность</a:t>
              </a:r>
              <a:endParaRPr lang="ru-RU" sz="2400" dirty="0">
                <a:solidFill>
                  <a:schemeClr val="tx1"/>
                </a:solidFill>
              </a:endParaRPr>
            </a:p>
            <a:p>
              <a:pPr marL="342900" indent="-342900" algn="ctr">
                <a:buFont typeface="Wingdings" panose="05000000000000000000" pitchFamily="2" charset="2"/>
                <a:buChar char="q"/>
              </a:pPr>
              <a:endParaRPr lang="ru-RU" sz="2400" dirty="0">
                <a:solidFill>
                  <a:schemeClr val="tx1"/>
                </a:solidFill>
              </a:endParaRPr>
            </a:p>
            <a:p>
              <a:pPr marL="342900" indent="-342900" algn="ctr">
                <a:buFont typeface="Wingdings" panose="05000000000000000000" pitchFamily="2" charset="2"/>
                <a:buChar char="q"/>
              </a:pPr>
              <a:r>
                <a:rPr lang="ru-RU" sz="2400" dirty="0" smtClean="0">
                  <a:solidFill>
                    <a:schemeClr val="tx1"/>
                  </a:solidFill>
                </a:rPr>
                <a:t>Беспокойность</a:t>
              </a:r>
              <a:endParaRPr lang="ru-RU" sz="2400" dirty="0">
                <a:solidFill>
                  <a:schemeClr val="tx1"/>
                </a:solidFill>
              </a:endParaRPr>
            </a:p>
            <a:p>
              <a:pPr marL="342900" indent="-342900" algn="ctr">
                <a:buFont typeface="Wingdings" panose="05000000000000000000" pitchFamily="2" charset="2"/>
                <a:buChar char="q"/>
              </a:pPr>
              <a:endParaRPr lang="ru-RU" sz="2400" dirty="0" smtClean="0">
                <a:solidFill>
                  <a:schemeClr val="tx1"/>
                </a:solidFill>
              </a:endParaRPr>
            </a:p>
            <a:p>
              <a:pPr marL="342900" indent="-342900" algn="ctr">
                <a:buFont typeface="Wingdings" panose="05000000000000000000" pitchFamily="2" charset="2"/>
                <a:buChar char="q"/>
              </a:pPr>
              <a:r>
                <a:rPr lang="ru-RU" sz="2400" dirty="0" smtClean="0">
                  <a:solidFill>
                    <a:schemeClr val="tx1"/>
                  </a:solidFill>
                </a:rPr>
                <a:t>Невнимательность </a:t>
              </a:r>
              <a:endParaRPr lang="ru-RU" sz="2400" dirty="0">
                <a:solidFill>
                  <a:schemeClr val="tx1"/>
                </a:solidFill>
              </a:endParaRPr>
            </a:p>
            <a:p>
              <a:pPr marL="342900" indent="-342900" algn="ctr">
                <a:buFont typeface="Wingdings" panose="05000000000000000000" pitchFamily="2" charset="2"/>
                <a:buChar char="q"/>
              </a:pPr>
              <a:endParaRPr lang="ru-RU" sz="2400" dirty="0" smtClean="0">
                <a:solidFill>
                  <a:schemeClr val="tx1"/>
                </a:solidFill>
              </a:endParaRPr>
            </a:p>
            <a:p>
              <a:pPr algn="ctr"/>
              <a:endParaRPr lang="ru-RU" sz="24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7" name="Стрелка вправо 6"/>
          <p:cNvSpPr/>
          <p:nvPr/>
        </p:nvSpPr>
        <p:spPr>
          <a:xfrm>
            <a:off x="611560" y="2420888"/>
            <a:ext cx="3131992" cy="1440160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Расстройство поведения</a:t>
            </a:r>
            <a:endParaRPr lang="ru-RU" sz="2400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468078" y="5037574"/>
            <a:ext cx="3275473" cy="1120406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/>
              <a:t>Гиперактивность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2033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" y="1925067"/>
            <a:ext cx="4113474" cy="36009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/>
              <a:t>F91.2</a:t>
            </a:r>
            <a:r>
              <a:rPr lang="ru-RU" sz="1900" b="1" dirty="0" smtClean="0"/>
              <a:t> </a:t>
            </a:r>
            <a:r>
              <a:rPr lang="ru-RU" sz="1900" b="1" dirty="0"/>
              <a:t>Социализированное расстройство </a:t>
            </a:r>
            <a:r>
              <a:rPr lang="ru-RU" sz="1900" b="1" dirty="0" smtClean="0"/>
              <a:t>поведения:</a:t>
            </a:r>
            <a:endParaRPr lang="ru-RU" sz="1900" dirty="0"/>
          </a:p>
          <a:p>
            <a:r>
              <a:rPr lang="ru-RU" sz="1900" dirty="0" smtClean="0"/>
              <a:t>устойчивое </a:t>
            </a:r>
            <a:r>
              <a:rPr lang="ru-RU" sz="1900" dirty="0" err="1"/>
              <a:t>диссоциальное</a:t>
            </a:r>
            <a:r>
              <a:rPr lang="ru-RU" sz="1900" dirty="0"/>
              <a:t> или агрессивное </a:t>
            </a:r>
            <a:r>
              <a:rPr lang="ru-RU" sz="1900" dirty="0" smtClean="0"/>
              <a:t>поведение, </a:t>
            </a:r>
            <a:r>
              <a:rPr lang="ru-RU" sz="1900" dirty="0"/>
              <a:t>встречающееся у индивидов, которые в основном хорошо интегрированы в свою социально равную группу. </a:t>
            </a:r>
            <a:r>
              <a:rPr lang="ru-RU" sz="1900" dirty="0" smtClean="0"/>
              <a:t>Правонарушение </a:t>
            </a:r>
            <a:r>
              <a:rPr lang="ru-RU" sz="1900" dirty="0"/>
              <a:t>в ситуации члена </a:t>
            </a:r>
            <a:r>
              <a:rPr lang="ru-RU" sz="1900" dirty="0" smtClean="0"/>
              <a:t>банды, воровство </a:t>
            </a:r>
            <a:r>
              <a:rPr lang="ru-RU" sz="1900" dirty="0"/>
              <a:t>в компании с </a:t>
            </a:r>
            <a:r>
              <a:rPr lang="ru-RU" sz="1900" dirty="0" smtClean="0"/>
              <a:t>другими, прогулы школы.</a:t>
            </a:r>
          </a:p>
          <a:p>
            <a:endParaRPr lang="ru-RU" sz="1900" dirty="0">
              <a:effectLst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5536" y="564"/>
            <a:ext cx="8424936" cy="41857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25400" dist="25400" dir="2400000" algn="ctr" rotWithShape="0">
              <a:schemeClr val="tx1">
                <a:lumMod val="65000"/>
                <a:lumOff val="35000"/>
                <a:alpha val="71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buNone/>
              <a:defRPr sz="2000" b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endParaRPr lang="ru-RU" dirty="0" smtClean="0"/>
          </a:p>
          <a:p>
            <a:r>
              <a:rPr lang="ru-RU" sz="2400" dirty="0" smtClean="0"/>
              <a:t>Расстройства </a:t>
            </a:r>
            <a:r>
              <a:rPr lang="ru-RU" sz="2400" dirty="0"/>
              <a:t>поведения (F91)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" y="370795"/>
            <a:ext cx="9081328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2"/>
                </a:solidFill>
              </a:rPr>
              <a:t>91.0</a:t>
            </a:r>
            <a:r>
              <a:rPr lang="ru-RU" sz="1900" b="1" dirty="0">
                <a:solidFill>
                  <a:schemeClr val="bg2"/>
                </a:solidFill>
              </a:rPr>
              <a:t> Расстройство поведения, ограниченное рамками </a:t>
            </a:r>
            <a:r>
              <a:rPr lang="ru-RU" sz="1900" b="1" dirty="0" smtClean="0">
                <a:solidFill>
                  <a:schemeClr val="bg2"/>
                </a:solidFill>
              </a:rPr>
              <a:t>семьи:</a:t>
            </a:r>
            <a:endParaRPr lang="ru-RU" sz="1900" dirty="0">
              <a:solidFill>
                <a:schemeClr val="bg2"/>
              </a:solidFill>
            </a:endParaRPr>
          </a:p>
          <a:p>
            <a:r>
              <a:rPr lang="ru-RU" sz="1900" dirty="0" err="1" smtClean="0">
                <a:solidFill>
                  <a:schemeClr val="bg2"/>
                </a:solidFill>
              </a:rPr>
              <a:t>диссоциальное</a:t>
            </a:r>
            <a:r>
              <a:rPr lang="ru-RU" sz="1900" dirty="0" smtClean="0">
                <a:solidFill>
                  <a:schemeClr val="bg2"/>
                </a:solidFill>
              </a:rPr>
              <a:t> </a:t>
            </a:r>
            <a:r>
              <a:rPr lang="ru-RU" sz="1900" dirty="0">
                <a:solidFill>
                  <a:schemeClr val="bg2"/>
                </a:solidFill>
              </a:rPr>
              <a:t>и агрессивное поведение (а не только оппозиционное, дерзкое, разрывающее отношения поведение), при котором отклонение в поведении полностью или почти полностью ограничивается пределами дома и взаимоотношениями с членами семьи или ближайшими домочадцами.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5527831"/>
            <a:ext cx="9081328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/>
              <a:t>F91.1 </a:t>
            </a:r>
            <a:r>
              <a:rPr lang="ru-RU" sz="2000" b="1" dirty="0" err="1"/>
              <a:t>Несоциализированное</a:t>
            </a:r>
            <a:r>
              <a:rPr lang="ru-RU" sz="2000" b="1" dirty="0"/>
              <a:t> расстройство </a:t>
            </a:r>
            <a:r>
              <a:rPr lang="ru-RU" sz="2000" b="1" dirty="0" smtClean="0"/>
              <a:t>поведения:</a:t>
            </a:r>
            <a:endParaRPr lang="ru-RU" sz="2000" dirty="0"/>
          </a:p>
          <a:p>
            <a:r>
              <a:rPr lang="ru-RU" sz="2000" dirty="0" smtClean="0"/>
              <a:t>сочетание </a:t>
            </a:r>
            <a:r>
              <a:rPr lang="ru-RU" sz="2000" dirty="0"/>
              <a:t>устойчивого </a:t>
            </a:r>
            <a:r>
              <a:rPr lang="ru-RU" sz="2000" dirty="0" err="1"/>
              <a:t>диссоциального</a:t>
            </a:r>
            <a:r>
              <a:rPr lang="ru-RU" sz="2000" dirty="0"/>
              <a:t> или агрессивного поведения </a:t>
            </a:r>
            <a:r>
              <a:rPr lang="ru-RU" sz="2000" dirty="0" smtClean="0"/>
              <a:t>со </a:t>
            </a:r>
            <a:r>
              <a:rPr lang="ru-RU" sz="2000" dirty="0"/>
              <a:t>значительно выраженными аномалиями во взаимоотношениях индивида с другими детьми. </a:t>
            </a:r>
            <a:r>
              <a:rPr lang="ru-RU" sz="2000" dirty="0" smtClean="0"/>
              <a:t>Одиночно агрессивный тип.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067116" y="1926845"/>
            <a:ext cx="5014212" cy="36009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bg2"/>
                </a:solidFill>
              </a:rPr>
              <a:t>F91.3</a:t>
            </a:r>
            <a:r>
              <a:rPr lang="ru-RU" sz="1900" b="1" dirty="0">
                <a:solidFill>
                  <a:schemeClr val="bg2"/>
                </a:solidFill>
              </a:rPr>
              <a:t> Вызывающее оппозиционное </a:t>
            </a:r>
            <a:r>
              <a:rPr lang="ru-RU" sz="1900" b="1" dirty="0" smtClean="0">
                <a:solidFill>
                  <a:schemeClr val="bg2"/>
                </a:solidFill>
              </a:rPr>
              <a:t>расстройство:</a:t>
            </a:r>
            <a:endParaRPr lang="ru-RU" sz="1900" dirty="0">
              <a:solidFill>
                <a:schemeClr val="bg2"/>
              </a:solidFill>
            </a:endParaRPr>
          </a:p>
          <a:p>
            <a:r>
              <a:rPr lang="ru-RU" sz="1900" dirty="0">
                <a:solidFill>
                  <a:schemeClr val="bg2"/>
                </a:solidFill>
              </a:rPr>
              <a:t>р</a:t>
            </a:r>
            <a:r>
              <a:rPr lang="ru-RU" sz="1900" dirty="0" smtClean="0">
                <a:solidFill>
                  <a:schemeClr val="bg2"/>
                </a:solidFill>
              </a:rPr>
              <a:t>асстройство </a:t>
            </a:r>
            <a:r>
              <a:rPr lang="ru-RU" sz="1900" dirty="0">
                <a:solidFill>
                  <a:schemeClr val="bg2"/>
                </a:solidFill>
              </a:rPr>
              <a:t>поведения, обычно отмечающееся у детей более младшего возраста и характеризующееся в основном выраженным вызовом, непослушанием, разрывающим отношения поведением, которое не включает </a:t>
            </a:r>
            <a:r>
              <a:rPr lang="ru-RU" sz="1900" dirty="0" err="1">
                <a:solidFill>
                  <a:schemeClr val="bg2"/>
                </a:solidFill>
              </a:rPr>
              <a:t>правонарушительных</a:t>
            </a:r>
            <a:r>
              <a:rPr lang="ru-RU" sz="1900" dirty="0">
                <a:solidFill>
                  <a:schemeClr val="bg2"/>
                </a:solidFill>
              </a:rPr>
              <a:t> действий или более экстремальных форм агрессивного или </a:t>
            </a:r>
            <a:r>
              <a:rPr lang="ru-RU" sz="1900" dirty="0" err="1">
                <a:solidFill>
                  <a:schemeClr val="bg2"/>
                </a:solidFill>
              </a:rPr>
              <a:t>диссоциального</a:t>
            </a:r>
            <a:r>
              <a:rPr lang="ru-RU" sz="1900" dirty="0">
                <a:solidFill>
                  <a:schemeClr val="bg2"/>
                </a:solidFill>
              </a:rPr>
              <a:t> </a:t>
            </a:r>
            <a:r>
              <a:rPr lang="ru-RU" sz="1900" dirty="0" smtClean="0">
                <a:solidFill>
                  <a:schemeClr val="bg2"/>
                </a:solidFill>
              </a:rPr>
              <a:t>поведения</a:t>
            </a:r>
          </a:p>
        </p:txBody>
      </p:sp>
    </p:spTree>
    <p:extLst>
      <p:ext uri="{BB962C8B-B14F-4D97-AF65-F5344CB8AC3E}">
        <p14:creationId xmlns:p14="http://schemas.microsoft.com/office/powerpoint/2010/main" val="304206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352" y="27709"/>
            <a:ext cx="8050088" cy="1154097"/>
          </a:xfrm>
          <a:solidFill>
            <a:schemeClr val="accent3">
              <a:lumMod val="40000"/>
              <a:lumOff val="60000"/>
            </a:schemeClr>
          </a:solidFill>
          <a:effectLst>
            <a:outerShdw blurRad="25400" dist="25400" dir="2400000" algn="ctr" rotWithShape="0">
              <a:schemeClr val="tx1">
                <a:lumMod val="65000"/>
                <a:lumOff val="35000"/>
                <a:alpha val="71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algn="ctr" fontAlgn="base">
              <a:spcAft>
                <a:spcPct val="0"/>
              </a:spcAft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Смешанные, поведенческие и эмоциональные расстройства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(F92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8)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933056"/>
            <a:ext cx="8568952" cy="23083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bg2"/>
                </a:solidFill>
              </a:rPr>
              <a:t>с депрессией</a:t>
            </a:r>
            <a:r>
              <a:rPr lang="ru-RU" sz="2400" dirty="0">
                <a:solidFill>
                  <a:schemeClr val="bg2"/>
                </a:solidFill>
              </a:rPr>
              <a:t>, проявляющейся сильным страданием, потерей интересов, утратой удовольствия от живых, эмоциональных игр и занятий, в самообвинениях и </a:t>
            </a:r>
            <a:r>
              <a:rPr lang="ru-RU" sz="2400" dirty="0" smtClean="0">
                <a:solidFill>
                  <a:schemeClr val="bg2"/>
                </a:solidFill>
              </a:rPr>
              <a:t>безнадежности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400" dirty="0" smtClean="0">
                <a:solidFill>
                  <a:schemeClr val="bg2"/>
                </a:solidFill>
              </a:rPr>
              <a:t>с тревогой</a:t>
            </a:r>
            <a:r>
              <a:rPr lang="ru-RU" sz="2400" dirty="0">
                <a:solidFill>
                  <a:schemeClr val="bg2"/>
                </a:solidFill>
              </a:rPr>
              <a:t>, боязливостью, страхами, навязчивостями или переживаниями из-за своего </a:t>
            </a:r>
            <a:r>
              <a:rPr lang="ru-RU" sz="2400" dirty="0" smtClean="0">
                <a:solidFill>
                  <a:schemeClr val="bg2"/>
                </a:solidFill>
              </a:rPr>
              <a:t>здоровья</a:t>
            </a:r>
            <a:endParaRPr lang="ru-RU" sz="2400" dirty="0">
              <a:solidFill>
                <a:schemeClr val="bg2"/>
              </a:solidFill>
            </a:endParaRP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1520788" y="1340768"/>
            <a:ext cx="6390456" cy="1736646"/>
          </a:xfrm>
          <a:prstGeom prst="wedgeRoundRectCallout">
            <a:avLst>
              <a:gd name="adj1" fmla="val -17581"/>
              <a:gd name="adj2" fmla="val 9042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bg2"/>
                </a:solidFill>
              </a:rPr>
              <a:t>Сочетание стойко агрессивного асоциального или вызывающего поведения с выраженными симптомами депрессии или </a:t>
            </a:r>
            <a:r>
              <a:rPr lang="ru-RU" sz="2400" dirty="0" smtClean="0">
                <a:solidFill>
                  <a:schemeClr val="bg2"/>
                </a:solidFill>
              </a:rPr>
              <a:t>тревоги </a:t>
            </a:r>
            <a:endParaRPr lang="ru-RU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57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978080" cy="1370121"/>
          </a:xfrm>
          <a:solidFill>
            <a:schemeClr val="accent3">
              <a:lumMod val="40000"/>
              <a:lumOff val="60000"/>
            </a:schemeClr>
          </a:solidFill>
          <a:effectLst>
            <a:outerShdw blurRad="25400" dist="25400" dir="2400000" algn="ctr" rotWithShape="0">
              <a:schemeClr val="tx1">
                <a:lumMod val="65000"/>
                <a:lumOff val="35000"/>
                <a:alpha val="71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algn="ctr" fontAlgn="base">
              <a:spcAft>
                <a:spcPct val="0"/>
              </a:spcAft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Расстройство поведения с началом в детском возрасте (дисгармонический вариант психического развития)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00808"/>
            <a:ext cx="8928992" cy="496855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ru-RU" sz="2200" b="1" dirty="0" smtClean="0"/>
              <a:t>генетическая предрасположенность, трудный темперамент, ядерный психопатический паттерн </a:t>
            </a:r>
            <a:r>
              <a:rPr lang="ru-RU" sz="2200" dirty="0" smtClean="0"/>
              <a:t>(отсутствие </a:t>
            </a:r>
            <a:r>
              <a:rPr lang="ru-RU" sz="2200" dirty="0" err="1" smtClean="0"/>
              <a:t>эмпатии</a:t>
            </a:r>
            <a:r>
              <a:rPr lang="ru-RU" sz="2200" dirty="0" smtClean="0"/>
              <a:t>, </a:t>
            </a:r>
            <a:r>
              <a:rPr lang="ru-RU" sz="2200" dirty="0" err="1" smtClean="0"/>
              <a:t>эгоцентричность</a:t>
            </a:r>
            <a:r>
              <a:rPr lang="ru-RU" sz="2200" dirty="0" smtClean="0"/>
              <a:t>, отчуждённость)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ru-RU" sz="2200" b="1" dirty="0" smtClean="0"/>
              <a:t>особый стиль обработки социальной информации, </a:t>
            </a:r>
            <a:r>
              <a:rPr lang="en-US" sz="1800" i="1" dirty="0" smtClean="0"/>
              <a:t>Crick, Dodge, 1994 (</a:t>
            </a:r>
            <a:r>
              <a:rPr lang="ru-RU" sz="1800" i="1" dirty="0" smtClean="0"/>
              <a:t>ошибочное приписывание агрессивных намерений другим, низкий уровень социальной восприимчивости</a:t>
            </a:r>
            <a:r>
              <a:rPr lang="en-US" sz="1800" i="1" dirty="0" smtClean="0"/>
              <a:t>)</a:t>
            </a:r>
            <a:endParaRPr lang="ru-RU" sz="1800" i="1" dirty="0" smtClean="0"/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ru-RU" sz="2200" b="1" dirty="0" smtClean="0"/>
              <a:t>инфантилизм </a:t>
            </a:r>
            <a:r>
              <a:rPr lang="ru-RU" sz="2200" dirty="0" smtClean="0"/>
              <a:t>(задержка формирования регуляторных функций) – внушаемость, </a:t>
            </a:r>
            <a:r>
              <a:rPr lang="ru-RU" sz="2200" dirty="0" err="1" smtClean="0"/>
              <a:t>подчиняемость</a:t>
            </a:r>
            <a:r>
              <a:rPr lang="ru-RU" sz="2200" dirty="0" smtClean="0"/>
              <a:t>, нарушение способности к прогнозированию, контролю, несамостоятельность, импульсивность при принятии решений с отсутствием внутренней переработки побуждений</a:t>
            </a:r>
          </a:p>
          <a:p>
            <a:pPr>
              <a:buClr>
                <a:schemeClr val="bg1"/>
              </a:buClr>
              <a:buFont typeface="Wingdings" panose="05000000000000000000" pitchFamily="2" charset="2"/>
              <a:buChar char="q"/>
            </a:pPr>
            <a:r>
              <a:rPr lang="ru-RU" sz="2200" b="1" dirty="0" smtClean="0"/>
              <a:t>специфические нарушения развития: </a:t>
            </a:r>
            <a:r>
              <a:rPr lang="ru-RU" sz="2200" dirty="0" smtClean="0"/>
              <a:t>аномалии формирования речи, трудности усвоения школьных навыков – письма, счёта.</a:t>
            </a:r>
          </a:p>
        </p:txBody>
      </p:sp>
    </p:spTree>
    <p:extLst>
      <p:ext uri="{BB962C8B-B14F-4D97-AF65-F5344CB8AC3E}">
        <p14:creationId xmlns:p14="http://schemas.microsoft.com/office/powerpoint/2010/main" val="404053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accent3">
              <a:lumMod val="40000"/>
              <a:lumOff val="60000"/>
            </a:schemeClr>
          </a:solidFill>
          <a:effectLst>
            <a:outerShdw blurRad="25400" dist="25400" dir="2400000" algn="ctr" rotWithShape="0">
              <a:schemeClr val="tx1">
                <a:lumMod val="65000"/>
                <a:lumOff val="35000"/>
                <a:alpha val="71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algn="ctr" fontAlgn="base">
              <a:spcAft>
                <a:spcPct val="0"/>
              </a:spcAft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Расстройство поведения с началом в детском возрасте (дисгармонический вариант психического развития)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756" y="1268760"/>
            <a:ext cx="8964488" cy="42484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200" dirty="0"/>
              <a:t>н</a:t>
            </a:r>
            <a:r>
              <a:rPr lang="ru-RU" sz="2200" dirty="0" smtClean="0"/>
              <a:t>ейропсихологический дефицит (парциальная </a:t>
            </a:r>
            <a:r>
              <a:rPr lang="ru-RU" sz="2200" dirty="0" err="1" smtClean="0"/>
              <a:t>несформированность</a:t>
            </a:r>
            <a:r>
              <a:rPr lang="ru-RU" sz="2200" dirty="0" smtClean="0"/>
              <a:t> высших психических функций, импульсивность, невнимательность, слабость регуляторных механизмов, незрелость фронтальных отделов головного мозга, </a:t>
            </a:r>
            <a:r>
              <a:rPr lang="ru-RU" sz="2200" dirty="0" err="1" smtClean="0"/>
              <a:t>несформированность</a:t>
            </a:r>
            <a:r>
              <a:rPr lang="ru-RU" sz="2200" dirty="0" smtClean="0"/>
              <a:t> </a:t>
            </a:r>
            <a:r>
              <a:rPr lang="ru-RU" sz="2200" dirty="0" err="1" smtClean="0"/>
              <a:t>транскортикальных</a:t>
            </a:r>
            <a:r>
              <a:rPr lang="ru-RU" sz="2200" dirty="0" smtClean="0"/>
              <a:t> связей с </a:t>
            </a:r>
            <a:r>
              <a:rPr lang="ru-RU" sz="2200" dirty="0" err="1" smtClean="0"/>
              <a:t>переднелобными</a:t>
            </a:r>
            <a:r>
              <a:rPr lang="ru-RU" sz="2200" dirty="0" smtClean="0"/>
              <a:t> отделами, низкий уровень развития исполнительной стороны графической деятельности, динамического </a:t>
            </a:r>
            <a:r>
              <a:rPr lang="ru-RU" sz="2200" dirty="0" err="1" smtClean="0"/>
              <a:t>праксиса</a:t>
            </a:r>
            <a:r>
              <a:rPr lang="ru-RU" sz="2200" dirty="0" smtClean="0"/>
              <a:t>; недостаточность ориентировочно-исследовательской деятельности при решении мыслительных задач</a:t>
            </a:r>
          </a:p>
          <a:p>
            <a:r>
              <a:rPr lang="ru-RU" sz="2200" dirty="0"/>
              <a:t>г</a:t>
            </a:r>
            <a:r>
              <a:rPr lang="ru-RU" sz="2200" dirty="0" smtClean="0"/>
              <a:t>рубые нарушения в системе родитель – ребёнок (нарушение привязанности), отсутствие содержательных отношений между людьми</a:t>
            </a:r>
            <a:endParaRPr lang="ru-RU" sz="2200" dirty="0"/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>
            <a:off x="0" y="5517232"/>
            <a:ext cx="9144000" cy="1340768"/>
          </a:xfrm>
          <a:prstGeom prst="wedgeRoundRectCallout">
            <a:avLst>
              <a:gd name="adj1" fmla="val -22664"/>
              <a:gd name="adj2" fmla="val -57101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bg2"/>
                </a:solidFill>
              </a:rPr>
              <a:t>Высокий риск развития антисоциального расстройства личности с преобладанием мотивационно-целевой агрессией </a:t>
            </a:r>
          </a:p>
          <a:p>
            <a:pPr algn="ctr"/>
            <a:r>
              <a:rPr lang="ru-RU" sz="2200" dirty="0" smtClean="0">
                <a:solidFill>
                  <a:schemeClr val="bg2"/>
                </a:solidFill>
              </a:rPr>
              <a:t>(чувство удовольствия от причинения страдания другим и манипулирования другими)</a:t>
            </a:r>
            <a:endParaRPr lang="ru-RU" sz="2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53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6936" y="0"/>
            <a:ext cx="7978080" cy="1154097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Расстройство поведения с началом в подростковом возрасте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661248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400" dirty="0" smtClean="0">
                <a:solidFill>
                  <a:schemeClr val="bg2"/>
                </a:solidFill>
              </a:rPr>
              <a:t>Пубертатный триггер психического </a:t>
            </a:r>
            <a:r>
              <a:rPr lang="ru-RU" sz="2400" dirty="0" err="1" smtClean="0">
                <a:solidFill>
                  <a:schemeClr val="bg2"/>
                </a:solidFill>
              </a:rPr>
              <a:t>дизонтогенеза</a:t>
            </a:r>
            <a:r>
              <a:rPr lang="ru-RU" sz="2400" dirty="0" smtClean="0">
                <a:solidFill>
                  <a:schemeClr val="bg2"/>
                </a:solidFill>
              </a:rPr>
              <a:t> (психоэндокринные, гормональные перестройки) </a:t>
            </a:r>
          </a:p>
          <a:p>
            <a:endParaRPr lang="ru-RU" sz="2400" dirty="0" smtClean="0">
              <a:solidFill>
                <a:schemeClr val="bg2"/>
              </a:solidFill>
            </a:endParaRPr>
          </a:p>
          <a:p>
            <a:pPr marL="45720" indent="0" algn="ctr">
              <a:buNone/>
            </a:pPr>
            <a:r>
              <a:rPr lang="ru-RU" sz="2400" dirty="0" smtClean="0">
                <a:solidFill>
                  <a:schemeClr val="bg2"/>
                </a:solidFill>
              </a:rPr>
              <a:t>перепады </a:t>
            </a:r>
            <a:r>
              <a:rPr lang="ru-RU" sz="2400" dirty="0">
                <a:solidFill>
                  <a:schemeClr val="bg2"/>
                </a:solidFill>
              </a:rPr>
              <a:t>настроения, чувство одиночества, озабоченность собственным образом, потребность в принадлежности к значимой группе, полярность эмоций, поведения, страх перед будущем, уязвимость самооценки, </a:t>
            </a:r>
            <a:r>
              <a:rPr lang="ru-RU" sz="2400" dirty="0" smtClean="0">
                <a:solidFill>
                  <a:schemeClr val="bg2"/>
                </a:solidFill>
              </a:rPr>
              <a:t>эмансипация</a:t>
            </a:r>
          </a:p>
          <a:p>
            <a:pPr marL="45720" indent="0" algn="ctr">
              <a:buNone/>
            </a:pPr>
            <a:endParaRPr lang="ru-RU" sz="2400" dirty="0" smtClean="0">
              <a:solidFill>
                <a:schemeClr val="bg2"/>
              </a:solidFill>
            </a:endParaRPr>
          </a:p>
          <a:p>
            <a:pPr marL="45720" indent="0" algn="ctr">
              <a:buNone/>
            </a:pPr>
            <a:r>
              <a:rPr lang="ru-RU" sz="2400" dirty="0" smtClean="0">
                <a:solidFill>
                  <a:schemeClr val="bg2"/>
                </a:solidFill>
              </a:rPr>
              <a:t>личностная дисгармония – заострение акцентуированных черт характера, нарастание социальной дезадаптации, отсутствие чувства принадлежности к </a:t>
            </a:r>
            <a:r>
              <a:rPr lang="ru-RU" sz="2400" dirty="0" err="1" smtClean="0">
                <a:solidFill>
                  <a:schemeClr val="bg2"/>
                </a:solidFill>
              </a:rPr>
              <a:t>референтной</a:t>
            </a:r>
            <a:r>
              <a:rPr lang="ru-RU" sz="2400" dirty="0" smtClean="0">
                <a:solidFill>
                  <a:schemeClr val="bg2"/>
                </a:solidFill>
              </a:rPr>
              <a:t> группе, возможности достигнуть определённого статуса среди сверстников</a:t>
            </a:r>
          </a:p>
          <a:p>
            <a:pPr marL="45720" indent="0" algn="ctr">
              <a:buNone/>
            </a:pPr>
            <a:r>
              <a:rPr lang="ru-RU" sz="2400" dirty="0" smtClean="0">
                <a:solidFill>
                  <a:schemeClr val="bg2"/>
                </a:solidFill>
              </a:rPr>
              <a:t>                                            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поведенческие девиации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4328638" y="206084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355976" y="393305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308557" y="623731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268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71462"/>
            <a:ext cx="8229600" cy="1154097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 smtClean="0"/>
              <a:t>Фиксация черт личностной деформации по асоциальному типу при длительной социальной дезадаптации (более года) с 10 – 11 лет</a:t>
            </a:r>
            <a:endParaRPr lang="ru-RU" sz="2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175357"/>
            <a:ext cx="8858312" cy="51111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800" dirty="0" smtClean="0"/>
              <a:t>отсутствие интереса к познавательной деятельности;</a:t>
            </a:r>
          </a:p>
          <a:p>
            <a:r>
              <a:rPr lang="ru-RU" sz="1800" dirty="0" smtClean="0"/>
              <a:t>отсутствие способности к </a:t>
            </a:r>
            <a:r>
              <a:rPr lang="ru-RU" sz="1800" dirty="0" err="1" smtClean="0"/>
              <a:t>эмпатии</a:t>
            </a:r>
            <a:r>
              <a:rPr lang="ru-RU" sz="1800" dirty="0" smtClean="0"/>
              <a:t>, равнодушие к чувствам других людей в сочетании с неспособностью устанавливать и поддерживать эмоционально насыщенные стабильные отношения;</a:t>
            </a:r>
          </a:p>
          <a:p>
            <a:r>
              <a:rPr lang="ru-RU" sz="1800" dirty="0" smtClean="0"/>
              <a:t>стремление к получению простых удовольствий, избегание волевого усилия, что сопровождается стремлением к замещению чувства пустоты и скуки состоянием измененного настроения с помощью </a:t>
            </a:r>
            <a:r>
              <a:rPr lang="ru-RU" sz="1800" dirty="0" err="1" smtClean="0"/>
              <a:t>психоактивных</a:t>
            </a:r>
            <a:r>
              <a:rPr lang="ru-RU" sz="1800" dirty="0" smtClean="0"/>
              <a:t> веществ;</a:t>
            </a:r>
          </a:p>
          <a:p>
            <a:r>
              <a:rPr lang="ru-RU" sz="1800" dirty="0" smtClean="0"/>
              <a:t>неустойчивое настроение, раздражительность, гневливые реакции, внутреннее напряжение;</a:t>
            </a:r>
          </a:p>
          <a:p>
            <a:r>
              <a:rPr lang="ru-RU" sz="1800" dirty="0" smtClean="0"/>
              <a:t>пренебрежительное отношение к общечеловеческим ценностям;</a:t>
            </a:r>
          </a:p>
          <a:p>
            <a:r>
              <a:rPr lang="ru-RU" sz="1800" dirty="0" smtClean="0"/>
              <a:t>выраженная </a:t>
            </a:r>
            <a:r>
              <a:rPr lang="ru-RU" sz="1800" dirty="0" err="1" smtClean="0"/>
              <a:t>эгоцентричность</a:t>
            </a:r>
            <a:r>
              <a:rPr lang="ru-RU" sz="1800" dirty="0" smtClean="0"/>
              <a:t>, отсутствие чувства вины;</a:t>
            </a:r>
          </a:p>
          <a:p>
            <a:r>
              <a:rPr lang="ru-RU" sz="1800" dirty="0" smtClean="0"/>
              <a:t>повышенная подверженность влиянию взрослых правонарушителей и групповому воздействию;</a:t>
            </a:r>
          </a:p>
          <a:p>
            <a:r>
              <a:rPr lang="ru-RU" sz="1800" dirty="0" smtClean="0"/>
              <a:t>раннее начало курения, алкоголизации.</a:t>
            </a:r>
          </a:p>
          <a:p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5500702"/>
            <a:ext cx="8858312" cy="112871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 младшем и среднем  школьном возрасте указанные свойства формирующейся личности носят неустойчивый, факультативный характер, окрашены чертами когнитивной недостаточности в рамках дисгармоничного типа психического развития (инфантилизма)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714612" y="6560130"/>
            <a:ext cx="664370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Агрессия и психическое здоровье, по ред. Т.Б. Дмитриевой, 2002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-214338"/>
            <a:ext cx="7315200" cy="1154097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Патологические формы агрессивного подросткового поведения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071546"/>
            <a:ext cx="7315200" cy="1373547"/>
          </a:xfrm>
        </p:spPr>
        <p:txBody>
          <a:bodyPr/>
          <a:lstStyle/>
          <a:p>
            <a:r>
              <a:rPr lang="ru-RU" dirty="0" smtClean="0"/>
              <a:t>Болезненно мотивированное</a:t>
            </a:r>
          </a:p>
          <a:p>
            <a:r>
              <a:rPr lang="ru-RU" dirty="0" smtClean="0"/>
              <a:t>Изменённая (</a:t>
            </a:r>
            <a:r>
              <a:rPr lang="ru-RU" dirty="0" err="1" smtClean="0"/>
              <a:t>обеднённость</a:t>
            </a:r>
            <a:r>
              <a:rPr lang="ru-RU" dirty="0" smtClean="0"/>
              <a:t>, </a:t>
            </a:r>
            <a:r>
              <a:rPr lang="ru-RU" dirty="0" err="1" smtClean="0"/>
              <a:t>огрублённость</a:t>
            </a:r>
            <a:r>
              <a:rPr lang="ru-RU" dirty="0" smtClean="0"/>
              <a:t>) эмоциональность, нарушения влечений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374" y="2428868"/>
            <a:ext cx="9072626" cy="27860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2">
                    <a:lumMod val="10000"/>
                  </a:schemeClr>
                </a:solidFill>
              </a:rPr>
              <a:t>Патологически протекающий пубертатный криз с психопатологическими синдромами: </a:t>
            </a:r>
          </a:p>
          <a:p>
            <a:pPr algn="ctr">
              <a:buFont typeface="Wingdings" pitchFamily="2" charset="2"/>
              <a:buChar char="q"/>
            </a:pPr>
            <a:r>
              <a:rPr lang="ru-RU" sz="2400" dirty="0" smtClean="0"/>
              <a:t>патологическое фантазирование, </a:t>
            </a:r>
          </a:p>
          <a:p>
            <a:pPr algn="ctr">
              <a:buFont typeface="Wingdings" pitchFamily="2" charset="2"/>
              <a:buChar char="q"/>
            </a:pPr>
            <a:r>
              <a:rPr lang="ru-RU" sz="2400" dirty="0" err="1" smtClean="0"/>
              <a:t>сверхценные</a:t>
            </a:r>
            <a:r>
              <a:rPr lang="ru-RU" sz="2400" dirty="0" smtClean="0"/>
              <a:t> образования, </a:t>
            </a:r>
          </a:p>
          <a:p>
            <a:pPr algn="ctr">
              <a:buFont typeface="Wingdings" pitchFamily="2" charset="2"/>
              <a:buChar char="q"/>
            </a:pPr>
            <a:r>
              <a:rPr lang="ru-RU" sz="2400" dirty="0" err="1" smtClean="0"/>
              <a:t>гебоидные</a:t>
            </a:r>
            <a:r>
              <a:rPr lang="ru-RU" sz="2400" dirty="0" smtClean="0"/>
              <a:t> состояния, </a:t>
            </a:r>
          </a:p>
          <a:p>
            <a:pPr algn="ctr">
              <a:buFont typeface="Wingdings" pitchFamily="2" charset="2"/>
              <a:buChar char="q"/>
            </a:pPr>
            <a:r>
              <a:rPr lang="ru-RU" sz="2400" dirty="0" err="1" smtClean="0"/>
              <a:t>сензитивные</a:t>
            </a:r>
            <a:r>
              <a:rPr lang="ru-RU" sz="2400" dirty="0" smtClean="0"/>
              <a:t> идеи отношения,</a:t>
            </a:r>
          </a:p>
          <a:p>
            <a:pPr algn="ctr">
              <a:buFont typeface="Wingdings" pitchFamily="2" charset="2"/>
              <a:buChar char="q"/>
            </a:pPr>
            <a:r>
              <a:rPr lang="ru-RU" sz="2400" dirty="0" err="1" smtClean="0"/>
              <a:t>дисморфомании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7906072" cy="1154097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Психогенно обусловленные формы патологического агрессивного поведения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4247191"/>
            <a:ext cx="8086756" cy="161070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протест                 отчаяние (депрессия)                  отчуждение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5929322" y="457200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 rot="5400000">
            <a:off x="7111194" y="519781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2071670" y="457200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57224" y="1500174"/>
            <a:ext cx="6929486" cy="255389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ru-RU" dirty="0" smtClean="0"/>
              <a:t>Хроническая психотравмирующая ситуация в семье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извращение эмоциональных связей с родными,</a:t>
            </a:r>
          </a:p>
          <a:p>
            <a:pPr>
              <a:buNone/>
            </a:pPr>
            <a:r>
              <a:rPr lang="ru-RU" dirty="0" smtClean="0"/>
              <a:t>появление неприязни, ненависти, </a:t>
            </a:r>
          </a:p>
          <a:p>
            <a:pPr>
              <a:buNone/>
            </a:pPr>
            <a:r>
              <a:rPr lang="ru-RU" dirty="0" err="1" smtClean="0"/>
              <a:t>сверхценного</a:t>
            </a:r>
            <a:r>
              <a:rPr lang="ru-RU" dirty="0" smtClean="0"/>
              <a:t> характера переживаний, отражающих неотступное желание избавиться от «мучителя»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3643306" y="2000240"/>
            <a:ext cx="484632" cy="7640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357950" y="6072206"/>
            <a:ext cx="2239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ненависть и месть 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714356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ru-RU" smtClean="0"/>
              <a:t>Коморбидность расстройств поведения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2143116"/>
            <a:ext cx="7315200" cy="442915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400" smtClean="0"/>
              <a:t>Гиперкинетическое расстройство поведения (синдром гиперактивности и дефифцита внимания)</a:t>
            </a:r>
          </a:p>
          <a:p>
            <a:r>
              <a:rPr lang="ru-RU" sz="2400" smtClean="0"/>
              <a:t>Расстройства научения (диграфия, дислексия)</a:t>
            </a:r>
          </a:p>
          <a:p>
            <a:r>
              <a:rPr lang="ru-RU" sz="2400" smtClean="0"/>
              <a:t>Депрессия (на фоне академической неуспеваемости, неприятия со стороны сверстников)</a:t>
            </a:r>
          </a:p>
          <a:p>
            <a:r>
              <a:rPr lang="ru-RU" sz="2400" smtClean="0"/>
              <a:t>Высокий риск суицидального поведения (трансформация гетероагрессии в аутоагрессию, импульсивность)</a:t>
            </a:r>
          </a:p>
          <a:p>
            <a:r>
              <a:rPr lang="ru-RU" sz="2400" smtClean="0"/>
              <a:t>Употребление алкоголя и наркотиков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461490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037891"/>
              </p:ext>
            </p:extLst>
          </p:nvPr>
        </p:nvGraphicFramePr>
        <p:xfrm>
          <a:off x="95534" y="1306090"/>
          <a:ext cx="8911987" cy="3419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4618"/>
                <a:gridCol w="1008112"/>
                <a:gridCol w="1080120"/>
                <a:gridCol w="979137"/>
              </a:tblGrid>
              <a:tr h="59461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/>
                        <a:t>2017</a:t>
                      </a:r>
                      <a:endParaRPr lang="ru-RU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2018</a:t>
                      </a:r>
                      <a:endParaRPr lang="ru-RU" b="1" dirty="0"/>
                    </a:p>
                  </a:txBody>
                  <a:tcPr/>
                </a:tc>
              </a:tr>
              <a:tr h="1040581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Общее число правонарушителей,  совершивших тяжкие и особо тяжкие преступления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1015,9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967,1 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931,1</a:t>
                      </a:r>
                      <a:endParaRPr lang="ru-RU" b="1" dirty="0"/>
                    </a:p>
                  </a:txBody>
                  <a:tcPr/>
                </a:tc>
              </a:tr>
              <a:tr h="594618"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Число правонарушителей возрасте 14-15 лет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15,9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14,9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14,8</a:t>
                      </a:r>
                      <a:endParaRPr lang="ru-RU" b="1" dirty="0"/>
                    </a:p>
                  </a:txBody>
                  <a:tcPr/>
                </a:tc>
              </a:tr>
              <a:tr h="594618"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Число правонарушителей возрасте в возрасте 16-17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33,0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27,6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26,0</a:t>
                      </a:r>
                      <a:endParaRPr lang="ru-RU" b="1" dirty="0"/>
                    </a:p>
                  </a:txBody>
                  <a:tcPr/>
                </a:tc>
              </a:tr>
              <a:tr h="5946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Число правонарушителей возрасте в возрасте 18-24 </a:t>
                      </a:r>
                      <a:endParaRPr lang="ru-RU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182,4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161,7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147,5</a:t>
                      </a:r>
                      <a:endParaRPr lang="ru-RU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172" y="0"/>
            <a:ext cx="9144000" cy="1186851"/>
          </a:xfrm>
          <a:solidFill>
            <a:schemeClr val="accent3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>
              <a:buClr>
                <a:srgbClr val="DD7E0E"/>
              </a:buClr>
              <a:buSzPct val="80000"/>
              <a:tabLst>
                <a:tab pos="179388" algn="l"/>
              </a:tabLst>
            </a:pPr>
            <a:r>
              <a:rPr lang="ru-RU" sz="2000" dirty="0" smtClean="0">
                <a:solidFill>
                  <a:sysClr val="windowText" lastClr="000000"/>
                </a:solidFill>
                <a:latin typeface="+mj-lt"/>
                <a:cs typeface="+mj-cs"/>
              </a:rPr>
              <a:t>Состав лиц, совершивших преступления 2016 </a:t>
            </a:r>
            <a:r>
              <a:rPr lang="ru-RU" sz="2000" dirty="0">
                <a:solidFill>
                  <a:sysClr val="windowText" lastClr="000000"/>
                </a:solidFill>
                <a:latin typeface="+mj-lt"/>
                <a:cs typeface="+mj-cs"/>
              </a:rPr>
              <a:t>- </a:t>
            </a:r>
            <a:r>
              <a:rPr lang="ru-RU" sz="2000" dirty="0" smtClean="0">
                <a:solidFill>
                  <a:sysClr val="windowText" lastClr="000000"/>
                </a:solidFill>
                <a:latin typeface="+mj-lt"/>
                <a:cs typeface="+mj-cs"/>
              </a:rPr>
              <a:t>2018 </a:t>
            </a:r>
            <a:r>
              <a:rPr lang="ru-RU" sz="2000" dirty="0">
                <a:solidFill>
                  <a:sysClr val="windowText" lastClr="000000"/>
                </a:solidFill>
                <a:latin typeface="+mj-lt"/>
                <a:cs typeface="+mj-cs"/>
              </a:rPr>
              <a:t>гг. </a:t>
            </a:r>
            <a:r>
              <a:rPr lang="ru-RU" sz="2000" dirty="0" smtClean="0">
                <a:solidFill>
                  <a:sysClr val="windowText" lastClr="000000"/>
                </a:solidFill>
                <a:latin typeface="+mj-lt"/>
                <a:cs typeface="+mj-cs"/>
              </a:rPr>
              <a:t/>
            </a:r>
            <a:br>
              <a:rPr lang="ru-RU" sz="2000" dirty="0" smtClean="0">
                <a:solidFill>
                  <a:sysClr val="windowText" lastClr="000000"/>
                </a:solidFill>
                <a:latin typeface="+mj-lt"/>
                <a:cs typeface="+mj-cs"/>
              </a:rPr>
            </a:br>
            <a:r>
              <a:rPr lang="ru-RU" sz="2000" dirty="0" smtClean="0">
                <a:solidFill>
                  <a:sysClr val="windowText" lastClr="000000"/>
                </a:solidFill>
                <a:latin typeface="+mj-lt"/>
                <a:cs typeface="+mj-cs"/>
              </a:rPr>
              <a:t>(по данным РОССТАТ)</a:t>
            </a:r>
            <a:endParaRPr lang="ru-RU" sz="2000" dirty="0">
              <a:solidFill>
                <a:sysClr val="windowText" lastClr="000000"/>
              </a:solidFill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8118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1"/>
          <p:cNvSpPr txBox="1">
            <a:spLocks/>
          </p:cNvSpPr>
          <p:nvPr/>
        </p:nvSpPr>
        <p:spPr>
          <a:xfrm>
            <a:off x="-3" y="0"/>
            <a:ext cx="9144003" cy="129425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25400" dist="25400" dir="2400000" algn="ctr" rotWithShape="0">
              <a:schemeClr val="tx1">
                <a:lumMod val="65000"/>
                <a:lumOff val="35000"/>
                <a:alpha val="71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DD7E0E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ВЗАИМОСВЯЗЬ АГРЕССИВНОСТИ С КОМПЛЕКСОМ ФАКТОРОВ СОЦИАЛЬНОЙ СИТУАЦИИ РАЗВИТИЯ РЕБЕНКА</a:t>
            </a:r>
          </a:p>
          <a:p>
            <a:pPr algn="ctr" eaLnBrk="1" hangingPunct="1">
              <a:defRPr/>
            </a:pP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(Н.М. ЕВЛАШКИНА, 2012).</a:t>
            </a:r>
            <a:endParaRPr lang="ru-RU" sz="18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443841"/>
            <a:ext cx="85689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ru-RU" dirty="0"/>
              <a:t>Все формы агрессивного поведения (физическая, вербальная и косвенная агрессия) у подростков с </a:t>
            </a:r>
            <a:r>
              <a:rPr lang="ru-RU" dirty="0" err="1"/>
              <a:t>девиантным</a:t>
            </a:r>
            <a:r>
              <a:rPr lang="ru-RU" dirty="0"/>
              <a:t> поведением более выражены и шире распространены по сравнению с подростками с условно нормальным </a:t>
            </a:r>
            <a:r>
              <a:rPr lang="ru-RU" dirty="0" smtClean="0"/>
              <a:t>поведением (отражение психофизиологических причин).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 smtClean="0"/>
              <a:t>Агрессивное </a:t>
            </a:r>
            <a:r>
              <a:rPr lang="ru-RU" dirty="0"/>
              <a:t>поведение подростков с </a:t>
            </a:r>
            <a:r>
              <a:rPr lang="ru-RU" dirty="0" err="1"/>
              <a:t>девиантным</a:t>
            </a:r>
            <a:r>
              <a:rPr lang="ru-RU" dirty="0"/>
              <a:t> поведением связано с различными дисфункциями в родительской </a:t>
            </a:r>
            <a:r>
              <a:rPr lang="ru-RU" dirty="0" smtClean="0"/>
              <a:t>семье.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/>
              <a:t>Агрессивное поведение подростков с </a:t>
            </a:r>
            <a:r>
              <a:rPr lang="ru-RU" dirty="0" err="1"/>
              <a:t>девиантным</a:t>
            </a:r>
            <a:r>
              <a:rPr lang="ru-RU" dirty="0"/>
              <a:t> поведением связано со страхом отвержения в </a:t>
            </a:r>
            <a:r>
              <a:rPr lang="ru-RU" dirty="0" err="1"/>
              <a:t>интерперсональных</a:t>
            </a:r>
            <a:r>
              <a:rPr lang="ru-RU" dirty="0"/>
              <a:t> контактах. 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/>
              <a:t>Агрессивное поведение подростков с </a:t>
            </a:r>
            <a:r>
              <a:rPr lang="ru-RU" dirty="0" err="1"/>
              <a:t>девиантным</a:t>
            </a:r>
            <a:r>
              <a:rPr lang="ru-RU" dirty="0"/>
              <a:t> поведением связано с параметрами школьной ситуации, отражающими социальную ситуацию развития подростка</a:t>
            </a:r>
            <a:r>
              <a:rPr lang="ru-RU" dirty="0" smtClean="0"/>
              <a:t>.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ru-RU" dirty="0" smtClean="0"/>
              <a:t>Агрессивное </a:t>
            </a:r>
            <a:r>
              <a:rPr lang="ru-RU" dirty="0"/>
              <a:t>поведение подростков имеет выраженные тендерные и возрастные </a:t>
            </a:r>
            <a:r>
              <a:rPr lang="ru-RU" dirty="0" smtClean="0"/>
              <a:t>различия (А.В. Никитин, 2006).</a:t>
            </a:r>
            <a:endParaRPr lang="ru-RU" dirty="0"/>
          </a:p>
          <a:p>
            <a:pPr marL="285750" indent="-285750">
              <a:buFont typeface="Wingdings" pitchFamily="2" charset="2"/>
              <a:buChar char="q"/>
            </a:pPr>
            <a:r>
              <a:rPr lang="ru-RU" dirty="0" smtClean="0"/>
              <a:t>При </a:t>
            </a:r>
            <a:r>
              <a:rPr lang="ru-RU" dirty="0"/>
              <a:t>создании более благоприятной социальной ситуации развития, происходит снижение уровня агрессивности у подростков с </a:t>
            </a:r>
            <a:r>
              <a:rPr lang="ru-RU" dirty="0" err="1"/>
              <a:t>девиантным</a:t>
            </a:r>
            <a:r>
              <a:rPr lang="ru-RU" dirty="0"/>
              <a:t> поведением. </a:t>
            </a:r>
            <a:br>
              <a:rPr lang="ru-RU" dirty="0"/>
            </a:br>
            <a:endParaRPr lang="ru-RU" dirty="0"/>
          </a:p>
          <a:p>
            <a:pPr marL="285750" indent="-285750">
              <a:buFont typeface="Wingdings" pitchFamily="2" charset="2"/>
              <a:buChar char="q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838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РИСКА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/>
            <a:r>
              <a:rPr lang="ru-RU" dirty="0" smtClean="0"/>
              <a:t>ЗАЩИТЫ</a:t>
            </a:r>
            <a:endParaRPr lang="ru-RU" dirty="0"/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4245794729"/>
              </p:ext>
            </p:extLst>
          </p:nvPr>
        </p:nvGraphicFramePr>
        <p:xfrm>
          <a:off x="878396" y="620688"/>
          <a:ext cx="7315200" cy="1154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285750" indent="-285750">
              <a:lnSpc>
                <a:spcPts val="1600"/>
              </a:lnSpc>
              <a:buClr>
                <a:srgbClr val="1E4E79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эмоциональные и поведенческие расстройства  </a:t>
            </a:r>
          </a:p>
          <a:p>
            <a:pPr marL="285750" indent="-285750">
              <a:lnSpc>
                <a:spcPts val="1600"/>
              </a:lnSpc>
              <a:buClr>
                <a:srgbClr val="1E4E79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жестокое обращение,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буллинг</a:t>
            </a: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кибер-буллинг</a:t>
            </a:r>
            <a:endParaRPr lang="ru-RU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marL="285750" indent="-285750">
              <a:lnSpc>
                <a:spcPts val="1600"/>
              </a:lnSpc>
              <a:buClr>
                <a:srgbClr val="1E4E79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трудная жизненная ситуация</a:t>
            </a:r>
          </a:p>
          <a:p>
            <a:pPr marL="285750" indent="-285750">
              <a:lnSpc>
                <a:spcPts val="1600"/>
              </a:lnSpc>
              <a:buClr>
                <a:srgbClr val="1E4E79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наследственная отягощённость</a:t>
            </a:r>
          </a:p>
          <a:p>
            <a:pPr marL="285750" indent="-285750">
              <a:lnSpc>
                <a:spcPts val="1600"/>
              </a:lnSpc>
              <a:buClr>
                <a:srgbClr val="1E4E79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трудности социальной адаптации</a:t>
            </a:r>
          </a:p>
          <a:p>
            <a:pPr marL="285750" indent="-285750">
              <a:lnSpc>
                <a:spcPts val="1600"/>
              </a:lnSpc>
              <a:buClr>
                <a:srgbClr val="1E4E79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семейные дисфункции</a:t>
            </a:r>
          </a:p>
          <a:p>
            <a:pPr marL="285750" indent="-285750">
              <a:lnSpc>
                <a:spcPts val="1600"/>
              </a:lnSpc>
              <a:buClr>
                <a:srgbClr val="1E4E79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личностная незрелость, зависимость</a:t>
            </a:r>
          </a:p>
          <a:p>
            <a:pPr marL="285750" indent="-285750">
              <a:lnSpc>
                <a:spcPts val="1600"/>
              </a:lnSpc>
              <a:buClr>
                <a:srgbClr val="1E4E79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агрессивная субкультура</a:t>
            </a:r>
          </a:p>
          <a:p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4"/>
          </p:nvPr>
        </p:nvSpPr>
        <p:spPr>
          <a:xfrm>
            <a:off x="4355976" y="3383280"/>
            <a:ext cx="4248471" cy="3214072"/>
          </a:xfrm>
        </p:spPr>
        <p:txBody>
          <a:bodyPr>
            <a:normAutofit fontScale="70000" lnSpcReduction="20000"/>
          </a:bodyPr>
          <a:lstStyle/>
          <a:p>
            <a:pPr marL="285750" indent="-285750">
              <a:lnSpc>
                <a:spcPts val="1600"/>
              </a:lnSpc>
              <a:buClr>
                <a:srgbClr val="1E4E79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ru-RU" sz="23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достаточный уровень умственного развития</a:t>
            </a:r>
          </a:p>
          <a:p>
            <a:pPr marL="285750" indent="-285750">
              <a:lnSpc>
                <a:spcPts val="1600"/>
              </a:lnSpc>
              <a:buClr>
                <a:srgbClr val="1E4E79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ru-RU" sz="23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сплоченность семьи, хорошие отношения, по крайней мере, с одним из родителей или другим взрослым в семье, дружеские взаимоотношения ходя бы с одним человеком вне дома или учебного заведения</a:t>
            </a:r>
          </a:p>
          <a:p>
            <a:pPr marL="285750" indent="-285750">
              <a:lnSpc>
                <a:spcPts val="1600"/>
              </a:lnSpc>
              <a:buClr>
                <a:srgbClr val="1E4E79">
                  <a:lumMod val="50000"/>
                </a:srgbClr>
              </a:buClr>
              <a:buFont typeface="Arial" panose="020B0604020202020204" pitchFamily="34" charset="0"/>
              <a:buChar char="•"/>
            </a:pPr>
            <a:r>
              <a:rPr lang="ru-RU" sz="23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внутренний контроль, личная ответственность, умение справляться с проблемами, адекватные навыки социального поведения, высокая самооценка и самоуважение</a:t>
            </a:r>
          </a:p>
          <a:p>
            <a:pPr marL="285750" indent="-285750">
              <a:lnSpc>
                <a:spcPts val="1600"/>
              </a:lnSpc>
              <a:buClr>
                <a:srgbClr val="1E4E79">
                  <a:lumMod val="50000"/>
                </a:srgbClr>
              </a:buClr>
              <a:buFont typeface="Arial" panose="020B0604020202020204" pitchFamily="34" charset="0"/>
              <a:buChar char="•"/>
            </a:pPr>
            <a:endParaRPr lang="ru-RU" dirty="0">
              <a:solidFill>
                <a:srgbClr val="222A35"/>
              </a:solidFill>
            </a:endParaRPr>
          </a:p>
          <a:p>
            <a:endParaRPr lang="ru-RU" dirty="0"/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2483768" y="3140968"/>
            <a:ext cx="4104456" cy="0"/>
          </a:xfrm>
          <a:prstGeom prst="straightConnector1">
            <a:avLst/>
          </a:prstGeom>
          <a:ln w="76200">
            <a:solidFill>
              <a:schemeClr val="accent6">
                <a:lumMod val="40000"/>
                <a:lumOff val="6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76666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1268760"/>
            <a:ext cx="8136904" cy="457200"/>
          </a:xfrm>
          <a:solidFill>
            <a:schemeClr val="accent5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ru-RU" sz="2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адекватной социальной  среды</a:t>
            </a:r>
            <a:endParaRPr lang="en-US" sz="24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611" name="Freeform 3"/>
          <p:cNvSpPr>
            <a:spLocks/>
          </p:cNvSpPr>
          <p:nvPr/>
        </p:nvSpPr>
        <p:spPr bwMode="invGray">
          <a:xfrm>
            <a:off x="7761288" y="1752600"/>
            <a:ext cx="614362" cy="981075"/>
          </a:xfrm>
          <a:custGeom>
            <a:avLst/>
            <a:gdLst/>
            <a:ahLst/>
            <a:cxnLst>
              <a:cxn ang="0">
                <a:pos x="308" y="120"/>
              </a:cxn>
              <a:cxn ang="0">
                <a:pos x="0" y="444"/>
              </a:cxn>
              <a:cxn ang="0">
                <a:pos x="0" y="286"/>
              </a:cxn>
              <a:cxn ang="0">
                <a:pos x="308" y="0"/>
              </a:cxn>
              <a:cxn ang="0">
                <a:pos x="308" y="120"/>
              </a:cxn>
            </a:cxnLst>
            <a:rect l="0" t="0" r="r" b="b"/>
            <a:pathLst>
              <a:path w="308" h="444">
                <a:moveTo>
                  <a:pt x="308" y="120"/>
                </a:moveTo>
                <a:lnTo>
                  <a:pt x="0" y="444"/>
                </a:lnTo>
                <a:lnTo>
                  <a:pt x="0" y="286"/>
                </a:lnTo>
                <a:lnTo>
                  <a:pt x="308" y="0"/>
                </a:lnTo>
                <a:lnTo>
                  <a:pt x="308" y="120"/>
                </a:lnTo>
                <a:close/>
              </a:path>
            </a:pathLst>
          </a:custGeom>
          <a:gradFill rotWithShape="1">
            <a:gsLst>
              <a:gs pos="0">
                <a:srgbClr val="00563F">
                  <a:gamma/>
                  <a:shade val="46275"/>
                  <a:invGamma/>
                </a:srgbClr>
              </a:gs>
              <a:gs pos="50000">
                <a:srgbClr val="00563F"/>
              </a:gs>
              <a:gs pos="100000">
                <a:srgbClr val="00563F">
                  <a:gamma/>
                  <a:shade val="46275"/>
                  <a:invGamma/>
                </a:srgbClr>
              </a:gs>
            </a:gsLst>
            <a:lin ang="270000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12" name="Freeform 4"/>
          <p:cNvSpPr>
            <a:spLocks/>
          </p:cNvSpPr>
          <p:nvPr/>
        </p:nvSpPr>
        <p:spPr bwMode="invGray">
          <a:xfrm>
            <a:off x="4821238" y="1752600"/>
            <a:ext cx="3560762" cy="627063"/>
          </a:xfrm>
          <a:custGeom>
            <a:avLst/>
            <a:gdLst/>
            <a:ahLst/>
            <a:cxnLst>
              <a:cxn ang="0">
                <a:pos x="1478" y="284"/>
              </a:cxn>
              <a:cxn ang="0">
                <a:pos x="0" y="284"/>
              </a:cxn>
              <a:cxn ang="0">
                <a:pos x="446" y="0"/>
              </a:cxn>
              <a:cxn ang="0">
                <a:pos x="1786" y="0"/>
              </a:cxn>
              <a:cxn ang="0">
                <a:pos x="1478" y="284"/>
              </a:cxn>
            </a:cxnLst>
            <a:rect l="0" t="0" r="r" b="b"/>
            <a:pathLst>
              <a:path w="1786" h="284">
                <a:moveTo>
                  <a:pt x="1478" y="284"/>
                </a:moveTo>
                <a:lnTo>
                  <a:pt x="0" y="284"/>
                </a:lnTo>
                <a:lnTo>
                  <a:pt x="446" y="0"/>
                </a:lnTo>
                <a:lnTo>
                  <a:pt x="1786" y="0"/>
                </a:lnTo>
                <a:lnTo>
                  <a:pt x="1478" y="284"/>
                </a:lnTo>
                <a:close/>
              </a:path>
            </a:pathLst>
          </a:custGeom>
          <a:solidFill>
            <a:srgbClr val="00CC99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13" name="Freeform 5"/>
          <p:cNvSpPr>
            <a:spLocks/>
          </p:cNvSpPr>
          <p:nvPr/>
        </p:nvSpPr>
        <p:spPr bwMode="gray">
          <a:xfrm>
            <a:off x="7143750" y="2727325"/>
            <a:ext cx="612775" cy="974725"/>
          </a:xfrm>
          <a:custGeom>
            <a:avLst/>
            <a:gdLst/>
            <a:ahLst/>
            <a:cxnLst>
              <a:cxn ang="0">
                <a:pos x="308" y="120"/>
              </a:cxn>
              <a:cxn ang="0">
                <a:pos x="0" y="442"/>
              </a:cxn>
              <a:cxn ang="0">
                <a:pos x="0" y="286"/>
              </a:cxn>
              <a:cxn ang="0">
                <a:pos x="308" y="0"/>
              </a:cxn>
              <a:cxn ang="0">
                <a:pos x="308" y="120"/>
              </a:cxn>
            </a:cxnLst>
            <a:rect l="0" t="0" r="r" b="b"/>
            <a:pathLst>
              <a:path w="308" h="442">
                <a:moveTo>
                  <a:pt x="308" y="120"/>
                </a:moveTo>
                <a:lnTo>
                  <a:pt x="0" y="442"/>
                </a:lnTo>
                <a:lnTo>
                  <a:pt x="0" y="286"/>
                </a:lnTo>
                <a:lnTo>
                  <a:pt x="308" y="0"/>
                </a:lnTo>
                <a:lnTo>
                  <a:pt x="308" y="120"/>
                </a:lnTo>
                <a:close/>
              </a:path>
            </a:pathLst>
          </a:custGeom>
          <a:gradFill rotWithShape="1">
            <a:gsLst>
              <a:gs pos="0">
                <a:srgbClr val="4B1092">
                  <a:gamma/>
                  <a:shade val="46275"/>
                  <a:invGamma/>
                </a:srgbClr>
              </a:gs>
              <a:gs pos="50000">
                <a:srgbClr val="4B1092"/>
              </a:gs>
              <a:gs pos="100000">
                <a:srgbClr val="4B1092">
                  <a:gamma/>
                  <a:shade val="46275"/>
                  <a:invGamma/>
                </a:srgbClr>
              </a:gs>
            </a:gsLst>
            <a:lin ang="270000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14" name="Freeform 6"/>
          <p:cNvSpPr>
            <a:spLocks/>
          </p:cNvSpPr>
          <p:nvPr/>
        </p:nvSpPr>
        <p:spPr bwMode="gray">
          <a:xfrm>
            <a:off x="3937000" y="2727325"/>
            <a:ext cx="3827463" cy="625475"/>
          </a:xfrm>
          <a:custGeom>
            <a:avLst/>
            <a:gdLst/>
            <a:ahLst/>
            <a:cxnLst>
              <a:cxn ang="0">
                <a:pos x="1612" y="284"/>
              </a:cxn>
              <a:cxn ang="0">
                <a:pos x="0" y="284"/>
              </a:cxn>
              <a:cxn ang="0">
                <a:pos x="446" y="0"/>
              </a:cxn>
              <a:cxn ang="0">
                <a:pos x="1920" y="0"/>
              </a:cxn>
              <a:cxn ang="0">
                <a:pos x="1612" y="284"/>
              </a:cxn>
            </a:cxnLst>
            <a:rect l="0" t="0" r="r" b="b"/>
            <a:pathLst>
              <a:path w="1920" h="284">
                <a:moveTo>
                  <a:pt x="1612" y="284"/>
                </a:moveTo>
                <a:lnTo>
                  <a:pt x="0" y="284"/>
                </a:lnTo>
                <a:lnTo>
                  <a:pt x="446" y="0"/>
                </a:lnTo>
                <a:lnTo>
                  <a:pt x="1920" y="0"/>
                </a:lnTo>
                <a:lnTo>
                  <a:pt x="1612" y="284"/>
                </a:lnTo>
                <a:close/>
              </a:path>
            </a:pathLst>
          </a:custGeom>
          <a:solidFill>
            <a:srgbClr val="A77BFF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15" name="Freeform 7"/>
          <p:cNvSpPr>
            <a:spLocks/>
          </p:cNvSpPr>
          <p:nvPr/>
        </p:nvSpPr>
        <p:spPr bwMode="gray">
          <a:xfrm>
            <a:off x="6524625" y="3690938"/>
            <a:ext cx="611188" cy="981075"/>
          </a:xfrm>
          <a:custGeom>
            <a:avLst/>
            <a:gdLst/>
            <a:ahLst/>
            <a:cxnLst>
              <a:cxn ang="0">
                <a:pos x="306" y="122"/>
              </a:cxn>
              <a:cxn ang="0">
                <a:pos x="0" y="444"/>
              </a:cxn>
              <a:cxn ang="0">
                <a:pos x="0" y="286"/>
              </a:cxn>
              <a:cxn ang="0">
                <a:pos x="306" y="0"/>
              </a:cxn>
              <a:cxn ang="0">
                <a:pos x="306" y="122"/>
              </a:cxn>
            </a:cxnLst>
            <a:rect l="0" t="0" r="r" b="b"/>
            <a:pathLst>
              <a:path w="306" h="444">
                <a:moveTo>
                  <a:pt x="306" y="122"/>
                </a:moveTo>
                <a:lnTo>
                  <a:pt x="0" y="444"/>
                </a:lnTo>
                <a:lnTo>
                  <a:pt x="0" y="286"/>
                </a:lnTo>
                <a:lnTo>
                  <a:pt x="306" y="0"/>
                </a:lnTo>
                <a:lnTo>
                  <a:pt x="306" y="122"/>
                </a:lnTo>
                <a:close/>
              </a:path>
            </a:pathLst>
          </a:custGeom>
          <a:gradFill rotWithShape="1">
            <a:gsLst>
              <a:gs pos="0">
                <a:srgbClr val="90330A">
                  <a:gamma/>
                  <a:shade val="46275"/>
                  <a:invGamma/>
                </a:srgbClr>
              </a:gs>
              <a:gs pos="50000">
                <a:srgbClr val="90330A"/>
              </a:gs>
              <a:gs pos="100000">
                <a:srgbClr val="90330A">
                  <a:gamma/>
                  <a:shade val="46275"/>
                  <a:invGamma/>
                </a:srgbClr>
              </a:gs>
            </a:gsLst>
            <a:lin ang="270000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16" name="Freeform 8"/>
          <p:cNvSpPr>
            <a:spLocks/>
          </p:cNvSpPr>
          <p:nvPr/>
        </p:nvSpPr>
        <p:spPr bwMode="gray">
          <a:xfrm>
            <a:off x="5910263" y="4657725"/>
            <a:ext cx="614362" cy="981075"/>
          </a:xfrm>
          <a:custGeom>
            <a:avLst/>
            <a:gdLst/>
            <a:ahLst/>
            <a:cxnLst>
              <a:cxn ang="0">
                <a:pos x="308" y="122"/>
              </a:cxn>
              <a:cxn ang="0">
                <a:pos x="0" y="444"/>
              </a:cxn>
              <a:cxn ang="0">
                <a:pos x="0" y="286"/>
              </a:cxn>
              <a:cxn ang="0">
                <a:pos x="308" y="0"/>
              </a:cxn>
              <a:cxn ang="0">
                <a:pos x="308" y="122"/>
              </a:cxn>
            </a:cxnLst>
            <a:rect l="0" t="0" r="r" b="b"/>
            <a:pathLst>
              <a:path w="308" h="444">
                <a:moveTo>
                  <a:pt x="308" y="122"/>
                </a:moveTo>
                <a:lnTo>
                  <a:pt x="0" y="444"/>
                </a:lnTo>
                <a:lnTo>
                  <a:pt x="0" y="286"/>
                </a:lnTo>
                <a:lnTo>
                  <a:pt x="308" y="0"/>
                </a:lnTo>
                <a:lnTo>
                  <a:pt x="308" y="122"/>
                </a:lnTo>
                <a:close/>
              </a:path>
            </a:pathLst>
          </a:custGeom>
          <a:gradFill rotWithShape="1">
            <a:gsLst>
              <a:gs pos="0">
                <a:srgbClr val="906B0E">
                  <a:gamma/>
                  <a:shade val="46275"/>
                  <a:invGamma/>
                </a:srgbClr>
              </a:gs>
              <a:gs pos="50000">
                <a:srgbClr val="906B0E"/>
              </a:gs>
              <a:gs pos="100000">
                <a:srgbClr val="906B0E">
                  <a:gamma/>
                  <a:shade val="46275"/>
                  <a:invGamma/>
                </a:srgbClr>
              </a:gs>
            </a:gsLst>
            <a:lin ang="270000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17" name="Freeform 9"/>
          <p:cNvSpPr>
            <a:spLocks/>
          </p:cNvSpPr>
          <p:nvPr/>
        </p:nvSpPr>
        <p:spPr bwMode="gray">
          <a:xfrm>
            <a:off x="2178050" y="4662488"/>
            <a:ext cx="4346575" cy="627062"/>
          </a:xfrm>
          <a:custGeom>
            <a:avLst/>
            <a:gdLst/>
            <a:ahLst/>
            <a:cxnLst>
              <a:cxn ang="0">
                <a:pos x="1872" y="284"/>
              </a:cxn>
              <a:cxn ang="0">
                <a:pos x="0" y="284"/>
              </a:cxn>
              <a:cxn ang="0">
                <a:pos x="446" y="0"/>
              </a:cxn>
              <a:cxn ang="0">
                <a:pos x="2180" y="0"/>
              </a:cxn>
              <a:cxn ang="0">
                <a:pos x="1872" y="284"/>
              </a:cxn>
            </a:cxnLst>
            <a:rect l="0" t="0" r="r" b="b"/>
            <a:pathLst>
              <a:path w="2180" h="284">
                <a:moveTo>
                  <a:pt x="1872" y="284"/>
                </a:moveTo>
                <a:lnTo>
                  <a:pt x="0" y="284"/>
                </a:lnTo>
                <a:lnTo>
                  <a:pt x="446" y="0"/>
                </a:lnTo>
                <a:lnTo>
                  <a:pt x="2180" y="0"/>
                </a:lnTo>
                <a:lnTo>
                  <a:pt x="1872" y="284"/>
                </a:lnTo>
                <a:close/>
              </a:path>
            </a:pathLst>
          </a:custGeom>
          <a:solidFill>
            <a:srgbClr val="F2E160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18" name="Line 10"/>
          <p:cNvSpPr>
            <a:spLocks noChangeShapeType="1"/>
          </p:cNvSpPr>
          <p:nvPr/>
        </p:nvSpPr>
        <p:spPr bwMode="invGray">
          <a:xfrm flipH="1">
            <a:off x="914400" y="5632450"/>
            <a:ext cx="1263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19" name="Line 11"/>
          <p:cNvSpPr>
            <a:spLocks noChangeShapeType="1"/>
          </p:cNvSpPr>
          <p:nvPr/>
        </p:nvSpPr>
        <p:spPr bwMode="invGray">
          <a:xfrm flipH="1">
            <a:off x="914400" y="4657725"/>
            <a:ext cx="214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20" name="Line 12"/>
          <p:cNvSpPr>
            <a:spLocks noChangeShapeType="1"/>
          </p:cNvSpPr>
          <p:nvPr/>
        </p:nvSpPr>
        <p:spPr bwMode="invGray">
          <a:xfrm flipH="1">
            <a:off x="914400" y="3695700"/>
            <a:ext cx="30305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21" name="Line 13"/>
          <p:cNvSpPr>
            <a:spLocks noChangeShapeType="1"/>
          </p:cNvSpPr>
          <p:nvPr/>
        </p:nvSpPr>
        <p:spPr bwMode="invGray">
          <a:xfrm flipH="1">
            <a:off x="914400" y="2735263"/>
            <a:ext cx="3914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22" name="Line 14"/>
          <p:cNvSpPr>
            <a:spLocks noChangeShapeType="1"/>
          </p:cNvSpPr>
          <p:nvPr/>
        </p:nvSpPr>
        <p:spPr bwMode="invGray">
          <a:xfrm flipH="1">
            <a:off x="914400" y="1758950"/>
            <a:ext cx="4797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23" name="Line 15"/>
          <p:cNvSpPr>
            <a:spLocks noChangeShapeType="1"/>
          </p:cNvSpPr>
          <p:nvPr/>
        </p:nvSpPr>
        <p:spPr bwMode="invGray">
          <a:xfrm>
            <a:off x="1104900" y="1752600"/>
            <a:ext cx="0" cy="1011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24" name="Line 16"/>
          <p:cNvSpPr>
            <a:spLocks noChangeShapeType="1"/>
          </p:cNvSpPr>
          <p:nvPr/>
        </p:nvSpPr>
        <p:spPr bwMode="invGray">
          <a:xfrm>
            <a:off x="1104900" y="2763838"/>
            <a:ext cx="0" cy="946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25" name="Line 17"/>
          <p:cNvSpPr>
            <a:spLocks noChangeShapeType="1"/>
          </p:cNvSpPr>
          <p:nvPr/>
        </p:nvSpPr>
        <p:spPr bwMode="invGray">
          <a:xfrm>
            <a:off x="1104900" y="3709988"/>
            <a:ext cx="0" cy="946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26" name="Line 18"/>
          <p:cNvSpPr>
            <a:spLocks noChangeShapeType="1"/>
          </p:cNvSpPr>
          <p:nvPr/>
        </p:nvSpPr>
        <p:spPr bwMode="invGray">
          <a:xfrm>
            <a:off x="1104900" y="4657725"/>
            <a:ext cx="0" cy="946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8627" name="Freeform 19"/>
          <p:cNvSpPr>
            <a:spLocks/>
          </p:cNvSpPr>
          <p:nvPr/>
        </p:nvSpPr>
        <p:spPr bwMode="invGray">
          <a:xfrm>
            <a:off x="2808288" y="1941513"/>
            <a:ext cx="1957387" cy="3157537"/>
          </a:xfrm>
          <a:custGeom>
            <a:avLst/>
            <a:gdLst/>
            <a:ahLst/>
            <a:cxnLst>
              <a:cxn ang="0">
                <a:pos x="12" y="2464"/>
              </a:cxn>
              <a:cxn ang="0">
                <a:pos x="56" y="2120"/>
              </a:cxn>
              <a:cxn ang="0">
                <a:pos x="124" y="1808"/>
              </a:cxn>
              <a:cxn ang="0">
                <a:pos x="212" y="1524"/>
              </a:cxn>
              <a:cxn ang="0">
                <a:pos x="316" y="1270"/>
              </a:cxn>
              <a:cxn ang="0">
                <a:pos x="430" y="1044"/>
              </a:cxn>
              <a:cxn ang="0">
                <a:pos x="550" y="846"/>
              </a:cxn>
              <a:cxn ang="0">
                <a:pos x="672" y="674"/>
              </a:cxn>
              <a:cxn ang="0">
                <a:pos x="792" y="528"/>
              </a:cxn>
              <a:cxn ang="0">
                <a:pos x="906" y="408"/>
              </a:cxn>
              <a:cxn ang="0">
                <a:pos x="1010" y="310"/>
              </a:cxn>
              <a:cxn ang="0">
                <a:pos x="1096" y="236"/>
              </a:cxn>
              <a:cxn ang="0">
                <a:pos x="1164" y="184"/>
              </a:cxn>
              <a:cxn ang="0">
                <a:pos x="1208" y="154"/>
              </a:cxn>
              <a:cxn ang="0">
                <a:pos x="1224" y="144"/>
              </a:cxn>
              <a:cxn ang="0">
                <a:pos x="1728" y="56"/>
              </a:cxn>
              <a:cxn ang="0">
                <a:pos x="1568" y="328"/>
              </a:cxn>
              <a:cxn ang="0">
                <a:pos x="1554" y="332"/>
              </a:cxn>
              <a:cxn ang="0">
                <a:pos x="1514" y="346"/>
              </a:cxn>
              <a:cxn ang="0">
                <a:pos x="1452" y="370"/>
              </a:cxn>
              <a:cxn ang="0">
                <a:pos x="1370" y="410"/>
              </a:cxn>
              <a:cxn ang="0">
                <a:pos x="1270" y="466"/>
              </a:cxn>
              <a:cxn ang="0">
                <a:pos x="1158" y="540"/>
              </a:cxn>
              <a:cxn ang="0">
                <a:pos x="1034" y="636"/>
              </a:cxn>
              <a:cxn ang="0">
                <a:pos x="904" y="756"/>
              </a:cxn>
              <a:cxn ang="0">
                <a:pos x="770" y="900"/>
              </a:cxn>
              <a:cxn ang="0">
                <a:pos x="632" y="1076"/>
              </a:cxn>
              <a:cxn ang="0">
                <a:pos x="498" y="1280"/>
              </a:cxn>
              <a:cxn ang="0">
                <a:pos x="370" y="1518"/>
              </a:cxn>
              <a:cxn ang="0">
                <a:pos x="248" y="1792"/>
              </a:cxn>
              <a:cxn ang="0">
                <a:pos x="138" y="2104"/>
              </a:cxn>
              <a:cxn ang="0">
                <a:pos x="42" y="2456"/>
              </a:cxn>
            </a:cxnLst>
            <a:rect l="0" t="0" r="r" b="b"/>
            <a:pathLst>
              <a:path w="1824" h="2648">
                <a:moveTo>
                  <a:pt x="0" y="2648"/>
                </a:moveTo>
                <a:lnTo>
                  <a:pt x="12" y="2464"/>
                </a:lnTo>
                <a:lnTo>
                  <a:pt x="32" y="2288"/>
                </a:lnTo>
                <a:lnTo>
                  <a:pt x="56" y="2120"/>
                </a:lnTo>
                <a:lnTo>
                  <a:pt x="88" y="1960"/>
                </a:lnTo>
                <a:lnTo>
                  <a:pt x="124" y="1808"/>
                </a:lnTo>
                <a:lnTo>
                  <a:pt x="166" y="1662"/>
                </a:lnTo>
                <a:lnTo>
                  <a:pt x="212" y="1524"/>
                </a:lnTo>
                <a:lnTo>
                  <a:pt x="262" y="1394"/>
                </a:lnTo>
                <a:lnTo>
                  <a:pt x="316" y="1270"/>
                </a:lnTo>
                <a:lnTo>
                  <a:pt x="372" y="1154"/>
                </a:lnTo>
                <a:lnTo>
                  <a:pt x="430" y="1044"/>
                </a:lnTo>
                <a:lnTo>
                  <a:pt x="490" y="942"/>
                </a:lnTo>
                <a:lnTo>
                  <a:pt x="550" y="846"/>
                </a:lnTo>
                <a:lnTo>
                  <a:pt x="612" y="758"/>
                </a:lnTo>
                <a:lnTo>
                  <a:pt x="672" y="674"/>
                </a:lnTo>
                <a:lnTo>
                  <a:pt x="734" y="598"/>
                </a:lnTo>
                <a:lnTo>
                  <a:pt x="792" y="528"/>
                </a:lnTo>
                <a:lnTo>
                  <a:pt x="850" y="464"/>
                </a:lnTo>
                <a:lnTo>
                  <a:pt x="906" y="408"/>
                </a:lnTo>
                <a:lnTo>
                  <a:pt x="960" y="356"/>
                </a:lnTo>
                <a:lnTo>
                  <a:pt x="1010" y="310"/>
                </a:lnTo>
                <a:lnTo>
                  <a:pt x="1056" y="270"/>
                </a:lnTo>
                <a:lnTo>
                  <a:pt x="1096" y="236"/>
                </a:lnTo>
                <a:lnTo>
                  <a:pt x="1134" y="208"/>
                </a:lnTo>
                <a:lnTo>
                  <a:pt x="1164" y="184"/>
                </a:lnTo>
                <a:lnTo>
                  <a:pt x="1190" y="166"/>
                </a:lnTo>
                <a:lnTo>
                  <a:pt x="1208" y="154"/>
                </a:lnTo>
                <a:lnTo>
                  <a:pt x="1220" y="146"/>
                </a:lnTo>
                <a:lnTo>
                  <a:pt x="1224" y="144"/>
                </a:lnTo>
                <a:lnTo>
                  <a:pt x="848" y="0"/>
                </a:lnTo>
                <a:lnTo>
                  <a:pt x="1728" y="56"/>
                </a:lnTo>
                <a:lnTo>
                  <a:pt x="1824" y="480"/>
                </a:lnTo>
                <a:lnTo>
                  <a:pt x="1568" y="328"/>
                </a:lnTo>
                <a:lnTo>
                  <a:pt x="1564" y="328"/>
                </a:lnTo>
                <a:lnTo>
                  <a:pt x="1554" y="332"/>
                </a:lnTo>
                <a:lnTo>
                  <a:pt x="1538" y="338"/>
                </a:lnTo>
                <a:lnTo>
                  <a:pt x="1514" y="346"/>
                </a:lnTo>
                <a:lnTo>
                  <a:pt x="1486" y="356"/>
                </a:lnTo>
                <a:lnTo>
                  <a:pt x="1452" y="370"/>
                </a:lnTo>
                <a:lnTo>
                  <a:pt x="1412" y="388"/>
                </a:lnTo>
                <a:lnTo>
                  <a:pt x="1370" y="410"/>
                </a:lnTo>
                <a:lnTo>
                  <a:pt x="1322" y="436"/>
                </a:lnTo>
                <a:lnTo>
                  <a:pt x="1270" y="466"/>
                </a:lnTo>
                <a:lnTo>
                  <a:pt x="1216" y="500"/>
                </a:lnTo>
                <a:lnTo>
                  <a:pt x="1158" y="540"/>
                </a:lnTo>
                <a:lnTo>
                  <a:pt x="1098" y="584"/>
                </a:lnTo>
                <a:lnTo>
                  <a:pt x="1034" y="636"/>
                </a:lnTo>
                <a:lnTo>
                  <a:pt x="970" y="692"/>
                </a:lnTo>
                <a:lnTo>
                  <a:pt x="904" y="756"/>
                </a:lnTo>
                <a:lnTo>
                  <a:pt x="836" y="824"/>
                </a:lnTo>
                <a:lnTo>
                  <a:pt x="770" y="900"/>
                </a:lnTo>
                <a:lnTo>
                  <a:pt x="700" y="984"/>
                </a:lnTo>
                <a:lnTo>
                  <a:pt x="632" y="1076"/>
                </a:lnTo>
                <a:lnTo>
                  <a:pt x="566" y="1174"/>
                </a:lnTo>
                <a:lnTo>
                  <a:pt x="498" y="1280"/>
                </a:lnTo>
                <a:lnTo>
                  <a:pt x="434" y="1394"/>
                </a:lnTo>
                <a:lnTo>
                  <a:pt x="370" y="1518"/>
                </a:lnTo>
                <a:lnTo>
                  <a:pt x="308" y="1650"/>
                </a:lnTo>
                <a:lnTo>
                  <a:pt x="248" y="1792"/>
                </a:lnTo>
                <a:lnTo>
                  <a:pt x="192" y="1944"/>
                </a:lnTo>
                <a:lnTo>
                  <a:pt x="138" y="2104"/>
                </a:lnTo>
                <a:lnTo>
                  <a:pt x="88" y="2274"/>
                </a:lnTo>
                <a:lnTo>
                  <a:pt x="42" y="2456"/>
                </a:lnTo>
                <a:lnTo>
                  <a:pt x="0" y="2648"/>
                </a:lnTo>
                <a:close/>
              </a:path>
            </a:pathLst>
          </a:custGeom>
          <a:gradFill rotWithShape="1">
            <a:gsLst>
              <a:gs pos="0">
                <a:srgbClr val="D11364"/>
              </a:gs>
              <a:gs pos="100000">
                <a:srgbClr val="D11364">
                  <a:gamma/>
                  <a:shade val="46275"/>
                  <a:invGamma/>
                </a:srgbClr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28" name="Rectangle 20"/>
          <p:cNvSpPr>
            <a:spLocks noChangeArrowheads="1"/>
          </p:cNvSpPr>
          <p:nvPr/>
        </p:nvSpPr>
        <p:spPr bwMode="gray">
          <a:xfrm>
            <a:off x="4827588" y="2379663"/>
            <a:ext cx="2947987" cy="352425"/>
          </a:xfrm>
          <a:prstGeom prst="rect">
            <a:avLst/>
          </a:prstGeom>
          <a:gradFill rotWithShape="1">
            <a:gsLst>
              <a:gs pos="0">
                <a:srgbClr val="00906A">
                  <a:gamma/>
                  <a:shade val="72549"/>
                  <a:invGamma/>
                </a:srgbClr>
              </a:gs>
              <a:gs pos="50000">
                <a:srgbClr val="00906A"/>
              </a:gs>
              <a:gs pos="100000">
                <a:srgbClr val="00906A">
                  <a:gamma/>
                  <a:shade val="72549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smtClean="0">
                <a:latin typeface="Verdana" pitchFamily="34" charset="0"/>
              </a:rPr>
              <a:t>Педагогическая коррекция</a:t>
            </a:r>
            <a:endParaRPr lang="en-US" b="1" dirty="0">
              <a:latin typeface="Verdana" pitchFamily="34" charset="0"/>
            </a:endParaRPr>
          </a:p>
        </p:txBody>
      </p:sp>
      <p:sp>
        <p:nvSpPr>
          <p:cNvPr id="68629" name="Rectangle 21"/>
          <p:cNvSpPr>
            <a:spLocks noChangeArrowheads="1"/>
          </p:cNvSpPr>
          <p:nvPr/>
        </p:nvSpPr>
        <p:spPr bwMode="gray">
          <a:xfrm>
            <a:off x="3938588" y="3352800"/>
            <a:ext cx="3211512" cy="346075"/>
          </a:xfrm>
          <a:prstGeom prst="rect">
            <a:avLst/>
          </a:prstGeom>
          <a:gradFill rotWithShape="1">
            <a:gsLst>
              <a:gs pos="0">
                <a:srgbClr val="8041FF">
                  <a:gamma/>
                  <a:shade val="72549"/>
                  <a:invGamma/>
                </a:srgbClr>
              </a:gs>
              <a:gs pos="50000">
                <a:srgbClr val="8041FF"/>
              </a:gs>
              <a:gs pos="100000">
                <a:srgbClr val="8041FF">
                  <a:gamma/>
                  <a:shade val="72549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smtClean="0">
                <a:latin typeface="Verdana" pitchFamily="34" charset="0"/>
              </a:rPr>
              <a:t>Психологическая коррекция</a:t>
            </a:r>
            <a:endParaRPr lang="en-US" b="1" dirty="0">
              <a:latin typeface="Verdana" pitchFamily="34" charset="0"/>
            </a:endParaRPr>
          </a:p>
        </p:txBody>
      </p:sp>
      <p:sp>
        <p:nvSpPr>
          <p:cNvPr id="68630" name="Freeform 22"/>
          <p:cNvSpPr>
            <a:spLocks/>
          </p:cNvSpPr>
          <p:nvPr/>
        </p:nvSpPr>
        <p:spPr bwMode="gray">
          <a:xfrm>
            <a:off x="3059113" y="3690938"/>
            <a:ext cx="4083050" cy="631825"/>
          </a:xfrm>
          <a:custGeom>
            <a:avLst/>
            <a:gdLst/>
            <a:ahLst/>
            <a:cxnLst>
              <a:cxn ang="0">
                <a:pos x="1742" y="286"/>
              </a:cxn>
              <a:cxn ang="0">
                <a:pos x="0" y="286"/>
              </a:cxn>
              <a:cxn ang="0">
                <a:pos x="446" y="0"/>
              </a:cxn>
              <a:cxn ang="0">
                <a:pos x="2048" y="0"/>
              </a:cxn>
              <a:cxn ang="0">
                <a:pos x="1742" y="286"/>
              </a:cxn>
            </a:cxnLst>
            <a:rect l="0" t="0" r="r" b="b"/>
            <a:pathLst>
              <a:path w="2048" h="286">
                <a:moveTo>
                  <a:pt x="1742" y="286"/>
                </a:moveTo>
                <a:lnTo>
                  <a:pt x="0" y="286"/>
                </a:lnTo>
                <a:lnTo>
                  <a:pt x="446" y="0"/>
                </a:lnTo>
                <a:lnTo>
                  <a:pt x="2048" y="0"/>
                </a:lnTo>
                <a:lnTo>
                  <a:pt x="1742" y="286"/>
                </a:lnTo>
                <a:close/>
              </a:path>
            </a:pathLst>
          </a:custGeom>
          <a:solidFill>
            <a:srgbClr val="FF9966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31" name="Rectangle 23"/>
          <p:cNvSpPr>
            <a:spLocks noChangeArrowheads="1"/>
          </p:cNvSpPr>
          <p:nvPr/>
        </p:nvSpPr>
        <p:spPr bwMode="gray">
          <a:xfrm>
            <a:off x="3060700" y="4322763"/>
            <a:ext cx="3478213" cy="344487"/>
          </a:xfrm>
          <a:prstGeom prst="rect">
            <a:avLst/>
          </a:prstGeom>
          <a:gradFill rotWithShape="1">
            <a:gsLst>
              <a:gs pos="0">
                <a:srgbClr val="DC7150">
                  <a:gamma/>
                  <a:shade val="72549"/>
                  <a:invGamma/>
                </a:srgbClr>
              </a:gs>
              <a:gs pos="50000">
                <a:srgbClr val="DC7150"/>
              </a:gs>
              <a:gs pos="100000">
                <a:srgbClr val="DC7150">
                  <a:gamma/>
                  <a:shade val="72549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smtClean="0">
                <a:latin typeface="Verdana" pitchFamily="34" charset="0"/>
              </a:rPr>
              <a:t>Психотерапия </a:t>
            </a:r>
            <a:r>
              <a:rPr lang="ru-RU" dirty="0" smtClean="0">
                <a:latin typeface="Verdana" pitchFamily="34" charset="0"/>
              </a:rPr>
              <a:t>(в </a:t>
            </a:r>
            <a:r>
              <a:rPr lang="ru-RU" dirty="0" err="1" smtClean="0">
                <a:latin typeface="Verdana" pitchFamily="34" charset="0"/>
              </a:rPr>
              <a:t>т.ч</a:t>
            </a:r>
            <a:r>
              <a:rPr lang="ru-RU" dirty="0" smtClean="0">
                <a:latin typeface="Verdana" pitchFamily="34" charset="0"/>
              </a:rPr>
              <a:t>. семейная)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68632" name="Rectangle 24"/>
          <p:cNvSpPr>
            <a:spLocks noChangeArrowheads="1"/>
          </p:cNvSpPr>
          <p:nvPr/>
        </p:nvSpPr>
        <p:spPr bwMode="gray">
          <a:xfrm>
            <a:off x="2176463" y="5291138"/>
            <a:ext cx="3741737" cy="344487"/>
          </a:xfrm>
          <a:prstGeom prst="rect">
            <a:avLst/>
          </a:prstGeom>
          <a:gradFill rotWithShape="1">
            <a:gsLst>
              <a:gs pos="0">
                <a:srgbClr val="D0A11C">
                  <a:gamma/>
                  <a:shade val="72549"/>
                  <a:invGamma/>
                </a:srgbClr>
              </a:gs>
              <a:gs pos="50000">
                <a:srgbClr val="D0A11C"/>
              </a:gs>
              <a:gs pos="100000">
                <a:srgbClr val="D0A11C">
                  <a:gamma/>
                  <a:shade val="72549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ru-RU" b="1" dirty="0" err="1" smtClean="0">
                <a:latin typeface="Verdana" pitchFamily="34" charset="0"/>
              </a:rPr>
              <a:t>Психофармакотерапия</a:t>
            </a:r>
            <a:endParaRPr lang="en-US" b="1" dirty="0">
              <a:latin typeface="Verdana" pitchFamily="34" charset="0"/>
            </a:endParaRPr>
          </a:p>
        </p:txBody>
      </p:sp>
      <p:sp>
        <p:nvSpPr>
          <p:cNvPr id="68633" name="Text Box 25"/>
          <p:cNvSpPr txBox="1">
            <a:spLocks noChangeArrowheads="1"/>
          </p:cNvSpPr>
          <p:nvPr/>
        </p:nvSpPr>
        <p:spPr bwMode="invGray">
          <a:xfrm>
            <a:off x="1110139" y="1758950"/>
            <a:ext cx="246851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повышение психической устойчивости индивида, 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семьи</a:t>
            </a: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68634" name="Text Box 26"/>
          <p:cNvSpPr txBox="1">
            <a:spLocks noChangeArrowheads="1"/>
          </p:cNvSpPr>
          <p:nvPr/>
        </p:nvSpPr>
        <p:spPr bwMode="invGray">
          <a:xfrm rot="18420686">
            <a:off x="2757237" y="2519917"/>
            <a:ext cx="203997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1600" b="1" dirty="0" smtClean="0">
                <a:solidFill>
                  <a:srgbClr val="F4E59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Реабилитация</a:t>
            </a:r>
            <a:endParaRPr lang="en-US" sz="1600" b="1" dirty="0">
              <a:solidFill>
                <a:srgbClr val="F4E59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68635" name="Text Box 27"/>
          <p:cNvSpPr txBox="1">
            <a:spLocks noChangeArrowheads="1"/>
          </p:cNvSpPr>
          <p:nvPr/>
        </p:nvSpPr>
        <p:spPr bwMode="invGray">
          <a:xfrm>
            <a:off x="1178396" y="4087813"/>
            <a:ext cx="12779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1400" b="1" dirty="0" smtClean="0">
                <a:solidFill>
                  <a:srgbClr val="D476D6"/>
                </a:solidFill>
                <a:latin typeface="Verdana" pitchFamily="34" charset="0"/>
              </a:rPr>
              <a:t>адаптация</a:t>
            </a:r>
            <a:endParaRPr lang="en-US" sz="1400" b="1" dirty="0">
              <a:solidFill>
                <a:srgbClr val="D476D6"/>
              </a:solidFill>
              <a:latin typeface="Verdana" pitchFamily="34" charset="0"/>
            </a:endParaRPr>
          </a:p>
        </p:txBody>
      </p:sp>
      <p:sp>
        <p:nvSpPr>
          <p:cNvPr id="68636" name="Text Box 28"/>
          <p:cNvSpPr txBox="1">
            <a:spLocks noChangeArrowheads="1"/>
          </p:cNvSpPr>
          <p:nvPr/>
        </p:nvSpPr>
        <p:spPr bwMode="invGray">
          <a:xfrm>
            <a:off x="1095375" y="4653136"/>
            <a:ext cx="2031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1600" b="1" dirty="0" smtClean="0">
                <a:solidFill>
                  <a:srgbClr val="FFC000"/>
                </a:solidFill>
                <a:latin typeface="Verdana" pitchFamily="34" charset="0"/>
              </a:rPr>
              <a:t>ранняя </a:t>
            </a:r>
            <a:r>
              <a:rPr lang="ru-RU" sz="1600" b="1" dirty="0" smtClean="0">
                <a:solidFill>
                  <a:srgbClr val="8E6C00"/>
                </a:solidFill>
                <a:latin typeface="Verdana" pitchFamily="34" charset="0"/>
              </a:rPr>
              <a:t>оценка</a:t>
            </a:r>
            <a:r>
              <a:rPr lang="ru-RU" sz="1600" b="1" dirty="0" smtClean="0">
                <a:solidFill>
                  <a:srgbClr val="FFC000"/>
                </a:solidFill>
                <a:latin typeface="Verdana" pitchFamily="34" charset="0"/>
              </a:rPr>
              <a:t> </a:t>
            </a:r>
          </a:p>
          <a:p>
            <a:pPr eaLnBrk="0" hangingPunct="0"/>
            <a:r>
              <a:rPr lang="ru-RU" sz="1600" b="1" dirty="0" smtClean="0">
                <a:solidFill>
                  <a:srgbClr val="FFC000"/>
                </a:solidFill>
                <a:latin typeface="Verdana" pitchFamily="34" charset="0"/>
              </a:rPr>
              <a:t>состояни</a:t>
            </a:r>
            <a:r>
              <a:rPr lang="ru-RU" sz="1600" b="1" dirty="0" smtClean="0">
                <a:solidFill>
                  <a:srgbClr val="8E6C00"/>
                </a:solidFill>
                <a:latin typeface="Verdana" pitchFamily="34" charset="0"/>
              </a:rPr>
              <a:t>я</a:t>
            </a:r>
          </a:p>
          <a:p>
            <a:pPr eaLnBrk="0" hangingPunct="0"/>
            <a:endParaRPr lang="en-US" sz="1600" b="1" dirty="0">
              <a:solidFill>
                <a:srgbClr val="8E6C00"/>
              </a:solidFill>
              <a:latin typeface="Verdan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2708920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снижение факторов риска </a:t>
            </a:r>
            <a:endParaRPr lang="ru-RU" dirty="0"/>
          </a:p>
        </p:txBody>
      </p:sp>
      <p:sp>
        <p:nvSpPr>
          <p:cNvPr id="31" name="Заголовок 1"/>
          <p:cNvSpPr txBox="1">
            <a:spLocks/>
          </p:cNvSpPr>
          <p:nvPr/>
        </p:nvSpPr>
        <p:spPr>
          <a:xfrm>
            <a:off x="827584" y="692696"/>
            <a:ext cx="7315200" cy="6048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Вмешательства – </a:t>
            </a:r>
            <a:r>
              <a:rPr lang="ru-RU" sz="28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мультимодальная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система помощи ребёнку с расстройством поведения и его семье </a:t>
            </a:r>
            <a:endParaRPr lang="ru-RU" sz="2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8747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Freeform 3"/>
          <p:cNvSpPr>
            <a:spLocks noEditPoints="1"/>
          </p:cNvSpPr>
          <p:nvPr/>
        </p:nvSpPr>
        <p:spPr bwMode="gray">
          <a:xfrm rot="-1358056">
            <a:off x="1236663" y="2462213"/>
            <a:ext cx="6853237" cy="2803525"/>
          </a:xfrm>
          <a:custGeom>
            <a:avLst/>
            <a:gdLst/>
            <a:ahLst/>
            <a:cxnLst>
              <a:cxn ang="0">
                <a:pos x="1692" y="12"/>
              </a:cxn>
              <a:cxn ang="0">
                <a:pos x="1234" y="74"/>
              </a:cxn>
              <a:cxn ang="0">
                <a:pos x="828" y="182"/>
              </a:cxn>
              <a:cxn ang="0">
                <a:pos x="486" y="330"/>
              </a:cxn>
              <a:cxn ang="0">
                <a:pos x="226" y="510"/>
              </a:cxn>
              <a:cxn ang="0">
                <a:pos x="58" y="718"/>
              </a:cxn>
              <a:cxn ang="0">
                <a:pos x="0" y="944"/>
              </a:cxn>
              <a:cxn ang="0">
                <a:pos x="58" y="1170"/>
              </a:cxn>
              <a:cxn ang="0">
                <a:pos x="226" y="1378"/>
              </a:cxn>
              <a:cxn ang="0">
                <a:pos x="486" y="1558"/>
              </a:cxn>
              <a:cxn ang="0">
                <a:pos x="828" y="1706"/>
              </a:cxn>
              <a:cxn ang="0">
                <a:pos x="1234" y="1814"/>
              </a:cxn>
              <a:cxn ang="0">
                <a:pos x="1692" y="1876"/>
              </a:cxn>
              <a:cxn ang="0">
                <a:pos x="2186" y="1884"/>
              </a:cxn>
              <a:cxn ang="0">
                <a:pos x="2658" y="1840"/>
              </a:cxn>
              <a:cxn ang="0">
                <a:pos x="3084" y="1746"/>
              </a:cxn>
              <a:cxn ang="0">
                <a:pos x="3448" y="1612"/>
              </a:cxn>
              <a:cxn ang="0">
                <a:pos x="3738" y="1442"/>
              </a:cxn>
              <a:cxn ang="0">
                <a:pos x="3938" y="1242"/>
              </a:cxn>
              <a:cxn ang="0">
                <a:pos x="4034" y="1022"/>
              </a:cxn>
              <a:cxn ang="0">
                <a:pos x="4014" y="790"/>
              </a:cxn>
              <a:cxn ang="0">
                <a:pos x="3882" y="576"/>
              </a:cxn>
              <a:cxn ang="0">
                <a:pos x="3650" y="386"/>
              </a:cxn>
              <a:cxn ang="0">
                <a:pos x="3334" y="228"/>
              </a:cxn>
              <a:cxn ang="0">
                <a:pos x="2948" y="106"/>
              </a:cxn>
              <a:cxn ang="0">
                <a:pos x="2506" y="28"/>
              </a:cxn>
              <a:cxn ang="0">
                <a:pos x="2020" y="0"/>
              </a:cxn>
              <a:cxn ang="0">
                <a:pos x="1606" y="1736"/>
              </a:cxn>
              <a:cxn ang="0">
                <a:pos x="1164" y="1678"/>
              </a:cxn>
              <a:cxn ang="0">
                <a:pos x="776" y="1576"/>
              </a:cxn>
              <a:cxn ang="0">
                <a:pos x="458" y="1436"/>
              </a:cxn>
              <a:cxn ang="0">
                <a:pos x="224" y="1266"/>
              </a:cxn>
              <a:cxn ang="0">
                <a:pos x="88" y="1074"/>
              </a:cxn>
              <a:cxn ang="0">
                <a:pos x="68" y="864"/>
              </a:cxn>
              <a:cxn ang="0">
                <a:pos x="166" y="664"/>
              </a:cxn>
              <a:cxn ang="0">
                <a:pos x="370" y="486"/>
              </a:cxn>
              <a:cxn ang="0">
                <a:pos x="662" y="336"/>
              </a:cxn>
              <a:cxn ang="0">
                <a:pos x="1028" y="222"/>
              </a:cxn>
              <a:cxn ang="0">
                <a:pos x="1454" y="148"/>
              </a:cxn>
              <a:cxn ang="0">
                <a:pos x="1922" y="120"/>
              </a:cxn>
              <a:cxn ang="0">
                <a:pos x="2392" y="148"/>
              </a:cxn>
              <a:cxn ang="0">
                <a:pos x="2818" y="222"/>
              </a:cxn>
              <a:cxn ang="0">
                <a:pos x="3184" y="336"/>
              </a:cxn>
              <a:cxn ang="0">
                <a:pos x="3476" y="486"/>
              </a:cxn>
              <a:cxn ang="0">
                <a:pos x="3680" y="664"/>
              </a:cxn>
              <a:cxn ang="0">
                <a:pos x="3778" y="864"/>
              </a:cxn>
              <a:cxn ang="0">
                <a:pos x="3758" y="1074"/>
              </a:cxn>
              <a:cxn ang="0">
                <a:pos x="3622" y="1266"/>
              </a:cxn>
              <a:cxn ang="0">
                <a:pos x="3388" y="1436"/>
              </a:cxn>
              <a:cxn ang="0">
                <a:pos x="3070" y="1576"/>
              </a:cxn>
              <a:cxn ang="0">
                <a:pos x="2682" y="1678"/>
              </a:cxn>
              <a:cxn ang="0">
                <a:pos x="2240" y="1736"/>
              </a:cxn>
            </a:cxnLst>
            <a:rect l="0" t="0" r="r" b="b"/>
            <a:pathLst>
              <a:path w="4040" h="1888">
                <a:moveTo>
                  <a:pt x="2020" y="0"/>
                </a:moveTo>
                <a:lnTo>
                  <a:pt x="1854" y="4"/>
                </a:lnTo>
                <a:lnTo>
                  <a:pt x="1692" y="12"/>
                </a:lnTo>
                <a:lnTo>
                  <a:pt x="1534" y="28"/>
                </a:lnTo>
                <a:lnTo>
                  <a:pt x="1382" y="48"/>
                </a:lnTo>
                <a:lnTo>
                  <a:pt x="1234" y="74"/>
                </a:lnTo>
                <a:lnTo>
                  <a:pt x="1092" y="106"/>
                </a:lnTo>
                <a:lnTo>
                  <a:pt x="956" y="142"/>
                </a:lnTo>
                <a:lnTo>
                  <a:pt x="828" y="182"/>
                </a:lnTo>
                <a:lnTo>
                  <a:pt x="706" y="228"/>
                </a:lnTo>
                <a:lnTo>
                  <a:pt x="592" y="276"/>
                </a:lnTo>
                <a:lnTo>
                  <a:pt x="486" y="330"/>
                </a:lnTo>
                <a:lnTo>
                  <a:pt x="390" y="386"/>
                </a:lnTo>
                <a:lnTo>
                  <a:pt x="302" y="446"/>
                </a:lnTo>
                <a:lnTo>
                  <a:pt x="226" y="510"/>
                </a:lnTo>
                <a:lnTo>
                  <a:pt x="158" y="576"/>
                </a:lnTo>
                <a:lnTo>
                  <a:pt x="102" y="646"/>
                </a:lnTo>
                <a:lnTo>
                  <a:pt x="58" y="718"/>
                </a:lnTo>
                <a:lnTo>
                  <a:pt x="26" y="790"/>
                </a:lnTo>
                <a:lnTo>
                  <a:pt x="6" y="866"/>
                </a:lnTo>
                <a:lnTo>
                  <a:pt x="0" y="944"/>
                </a:lnTo>
                <a:lnTo>
                  <a:pt x="6" y="1022"/>
                </a:lnTo>
                <a:lnTo>
                  <a:pt x="26" y="1098"/>
                </a:lnTo>
                <a:lnTo>
                  <a:pt x="58" y="1170"/>
                </a:lnTo>
                <a:lnTo>
                  <a:pt x="102" y="1242"/>
                </a:lnTo>
                <a:lnTo>
                  <a:pt x="158" y="1312"/>
                </a:lnTo>
                <a:lnTo>
                  <a:pt x="226" y="1378"/>
                </a:lnTo>
                <a:lnTo>
                  <a:pt x="302" y="1442"/>
                </a:lnTo>
                <a:lnTo>
                  <a:pt x="390" y="1502"/>
                </a:lnTo>
                <a:lnTo>
                  <a:pt x="486" y="1558"/>
                </a:lnTo>
                <a:lnTo>
                  <a:pt x="592" y="1612"/>
                </a:lnTo>
                <a:lnTo>
                  <a:pt x="706" y="1660"/>
                </a:lnTo>
                <a:lnTo>
                  <a:pt x="828" y="1706"/>
                </a:lnTo>
                <a:lnTo>
                  <a:pt x="956" y="1746"/>
                </a:lnTo>
                <a:lnTo>
                  <a:pt x="1092" y="1782"/>
                </a:lnTo>
                <a:lnTo>
                  <a:pt x="1234" y="1814"/>
                </a:lnTo>
                <a:lnTo>
                  <a:pt x="1382" y="1840"/>
                </a:lnTo>
                <a:lnTo>
                  <a:pt x="1534" y="1860"/>
                </a:lnTo>
                <a:lnTo>
                  <a:pt x="1692" y="1876"/>
                </a:lnTo>
                <a:lnTo>
                  <a:pt x="1854" y="1884"/>
                </a:lnTo>
                <a:lnTo>
                  <a:pt x="2020" y="1888"/>
                </a:lnTo>
                <a:lnTo>
                  <a:pt x="2186" y="1884"/>
                </a:lnTo>
                <a:lnTo>
                  <a:pt x="2348" y="1876"/>
                </a:lnTo>
                <a:lnTo>
                  <a:pt x="2506" y="1860"/>
                </a:lnTo>
                <a:lnTo>
                  <a:pt x="2658" y="1840"/>
                </a:lnTo>
                <a:lnTo>
                  <a:pt x="2806" y="1814"/>
                </a:lnTo>
                <a:lnTo>
                  <a:pt x="2948" y="1782"/>
                </a:lnTo>
                <a:lnTo>
                  <a:pt x="3084" y="1746"/>
                </a:lnTo>
                <a:lnTo>
                  <a:pt x="3212" y="1706"/>
                </a:lnTo>
                <a:lnTo>
                  <a:pt x="3334" y="1660"/>
                </a:lnTo>
                <a:lnTo>
                  <a:pt x="3448" y="1612"/>
                </a:lnTo>
                <a:lnTo>
                  <a:pt x="3554" y="1558"/>
                </a:lnTo>
                <a:lnTo>
                  <a:pt x="3650" y="1502"/>
                </a:lnTo>
                <a:lnTo>
                  <a:pt x="3738" y="1442"/>
                </a:lnTo>
                <a:lnTo>
                  <a:pt x="3814" y="1378"/>
                </a:lnTo>
                <a:lnTo>
                  <a:pt x="3882" y="1312"/>
                </a:lnTo>
                <a:lnTo>
                  <a:pt x="3938" y="1242"/>
                </a:lnTo>
                <a:lnTo>
                  <a:pt x="3982" y="1170"/>
                </a:lnTo>
                <a:lnTo>
                  <a:pt x="4014" y="1098"/>
                </a:lnTo>
                <a:lnTo>
                  <a:pt x="4034" y="1022"/>
                </a:lnTo>
                <a:lnTo>
                  <a:pt x="4040" y="944"/>
                </a:lnTo>
                <a:lnTo>
                  <a:pt x="4034" y="866"/>
                </a:lnTo>
                <a:lnTo>
                  <a:pt x="4014" y="790"/>
                </a:lnTo>
                <a:lnTo>
                  <a:pt x="3982" y="718"/>
                </a:lnTo>
                <a:lnTo>
                  <a:pt x="3938" y="646"/>
                </a:lnTo>
                <a:lnTo>
                  <a:pt x="3882" y="576"/>
                </a:lnTo>
                <a:lnTo>
                  <a:pt x="3814" y="510"/>
                </a:lnTo>
                <a:lnTo>
                  <a:pt x="3738" y="446"/>
                </a:lnTo>
                <a:lnTo>
                  <a:pt x="3650" y="386"/>
                </a:lnTo>
                <a:lnTo>
                  <a:pt x="3554" y="330"/>
                </a:lnTo>
                <a:lnTo>
                  <a:pt x="3448" y="276"/>
                </a:lnTo>
                <a:lnTo>
                  <a:pt x="3334" y="228"/>
                </a:lnTo>
                <a:lnTo>
                  <a:pt x="3212" y="182"/>
                </a:lnTo>
                <a:lnTo>
                  <a:pt x="3084" y="142"/>
                </a:lnTo>
                <a:lnTo>
                  <a:pt x="2948" y="106"/>
                </a:lnTo>
                <a:lnTo>
                  <a:pt x="2806" y="74"/>
                </a:lnTo>
                <a:lnTo>
                  <a:pt x="2658" y="48"/>
                </a:lnTo>
                <a:lnTo>
                  <a:pt x="2506" y="28"/>
                </a:lnTo>
                <a:lnTo>
                  <a:pt x="2348" y="12"/>
                </a:lnTo>
                <a:lnTo>
                  <a:pt x="2186" y="4"/>
                </a:lnTo>
                <a:lnTo>
                  <a:pt x="2020" y="0"/>
                </a:lnTo>
                <a:close/>
                <a:moveTo>
                  <a:pt x="1922" y="1748"/>
                </a:moveTo>
                <a:lnTo>
                  <a:pt x="1762" y="1746"/>
                </a:lnTo>
                <a:lnTo>
                  <a:pt x="1606" y="1736"/>
                </a:lnTo>
                <a:lnTo>
                  <a:pt x="1454" y="1722"/>
                </a:lnTo>
                <a:lnTo>
                  <a:pt x="1306" y="1702"/>
                </a:lnTo>
                <a:lnTo>
                  <a:pt x="1164" y="1678"/>
                </a:lnTo>
                <a:lnTo>
                  <a:pt x="1028" y="1648"/>
                </a:lnTo>
                <a:lnTo>
                  <a:pt x="898" y="1614"/>
                </a:lnTo>
                <a:lnTo>
                  <a:pt x="776" y="1576"/>
                </a:lnTo>
                <a:lnTo>
                  <a:pt x="662" y="1532"/>
                </a:lnTo>
                <a:lnTo>
                  <a:pt x="554" y="1486"/>
                </a:lnTo>
                <a:lnTo>
                  <a:pt x="458" y="1436"/>
                </a:lnTo>
                <a:lnTo>
                  <a:pt x="370" y="1382"/>
                </a:lnTo>
                <a:lnTo>
                  <a:pt x="292" y="1326"/>
                </a:lnTo>
                <a:lnTo>
                  <a:pt x="224" y="1266"/>
                </a:lnTo>
                <a:lnTo>
                  <a:pt x="166" y="1204"/>
                </a:lnTo>
                <a:lnTo>
                  <a:pt x="122" y="1140"/>
                </a:lnTo>
                <a:lnTo>
                  <a:pt x="88" y="1074"/>
                </a:lnTo>
                <a:lnTo>
                  <a:pt x="68" y="1004"/>
                </a:lnTo>
                <a:lnTo>
                  <a:pt x="62" y="934"/>
                </a:lnTo>
                <a:lnTo>
                  <a:pt x="68" y="864"/>
                </a:lnTo>
                <a:lnTo>
                  <a:pt x="88" y="796"/>
                </a:lnTo>
                <a:lnTo>
                  <a:pt x="122" y="730"/>
                </a:lnTo>
                <a:lnTo>
                  <a:pt x="166" y="664"/>
                </a:lnTo>
                <a:lnTo>
                  <a:pt x="224" y="602"/>
                </a:lnTo>
                <a:lnTo>
                  <a:pt x="292" y="544"/>
                </a:lnTo>
                <a:lnTo>
                  <a:pt x="370" y="486"/>
                </a:lnTo>
                <a:lnTo>
                  <a:pt x="458" y="434"/>
                </a:lnTo>
                <a:lnTo>
                  <a:pt x="554" y="382"/>
                </a:lnTo>
                <a:lnTo>
                  <a:pt x="662" y="336"/>
                </a:lnTo>
                <a:lnTo>
                  <a:pt x="776" y="294"/>
                </a:lnTo>
                <a:lnTo>
                  <a:pt x="898" y="256"/>
                </a:lnTo>
                <a:lnTo>
                  <a:pt x="1028" y="222"/>
                </a:lnTo>
                <a:lnTo>
                  <a:pt x="1164" y="192"/>
                </a:lnTo>
                <a:lnTo>
                  <a:pt x="1306" y="166"/>
                </a:lnTo>
                <a:lnTo>
                  <a:pt x="1454" y="148"/>
                </a:lnTo>
                <a:lnTo>
                  <a:pt x="1606" y="132"/>
                </a:lnTo>
                <a:lnTo>
                  <a:pt x="1762" y="124"/>
                </a:lnTo>
                <a:lnTo>
                  <a:pt x="1922" y="120"/>
                </a:lnTo>
                <a:lnTo>
                  <a:pt x="2084" y="124"/>
                </a:lnTo>
                <a:lnTo>
                  <a:pt x="2240" y="132"/>
                </a:lnTo>
                <a:lnTo>
                  <a:pt x="2392" y="148"/>
                </a:lnTo>
                <a:lnTo>
                  <a:pt x="2540" y="166"/>
                </a:lnTo>
                <a:lnTo>
                  <a:pt x="2682" y="192"/>
                </a:lnTo>
                <a:lnTo>
                  <a:pt x="2818" y="222"/>
                </a:lnTo>
                <a:lnTo>
                  <a:pt x="2948" y="256"/>
                </a:lnTo>
                <a:lnTo>
                  <a:pt x="3070" y="294"/>
                </a:lnTo>
                <a:lnTo>
                  <a:pt x="3184" y="336"/>
                </a:lnTo>
                <a:lnTo>
                  <a:pt x="3292" y="382"/>
                </a:lnTo>
                <a:lnTo>
                  <a:pt x="3388" y="434"/>
                </a:lnTo>
                <a:lnTo>
                  <a:pt x="3476" y="486"/>
                </a:lnTo>
                <a:lnTo>
                  <a:pt x="3554" y="544"/>
                </a:lnTo>
                <a:lnTo>
                  <a:pt x="3622" y="602"/>
                </a:lnTo>
                <a:lnTo>
                  <a:pt x="3680" y="664"/>
                </a:lnTo>
                <a:lnTo>
                  <a:pt x="3724" y="730"/>
                </a:lnTo>
                <a:lnTo>
                  <a:pt x="3758" y="796"/>
                </a:lnTo>
                <a:lnTo>
                  <a:pt x="3778" y="864"/>
                </a:lnTo>
                <a:lnTo>
                  <a:pt x="3784" y="934"/>
                </a:lnTo>
                <a:lnTo>
                  <a:pt x="3778" y="1004"/>
                </a:lnTo>
                <a:lnTo>
                  <a:pt x="3758" y="1074"/>
                </a:lnTo>
                <a:lnTo>
                  <a:pt x="3724" y="1140"/>
                </a:lnTo>
                <a:lnTo>
                  <a:pt x="3680" y="1204"/>
                </a:lnTo>
                <a:lnTo>
                  <a:pt x="3622" y="1266"/>
                </a:lnTo>
                <a:lnTo>
                  <a:pt x="3554" y="1326"/>
                </a:lnTo>
                <a:lnTo>
                  <a:pt x="3476" y="1382"/>
                </a:lnTo>
                <a:lnTo>
                  <a:pt x="3388" y="1436"/>
                </a:lnTo>
                <a:lnTo>
                  <a:pt x="3292" y="1486"/>
                </a:lnTo>
                <a:lnTo>
                  <a:pt x="3184" y="1532"/>
                </a:lnTo>
                <a:lnTo>
                  <a:pt x="3070" y="1576"/>
                </a:lnTo>
                <a:lnTo>
                  <a:pt x="2948" y="1614"/>
                </a:lnTo>
                <a:lnTo>
                  <a:pt x="2818" y="1648"/>
                </a:lnTo>
                <a:lnTo>
                  <a:pt x="2682" y="1678"/>
                </a:lnTo>
                <a:lnTo>
                  <a:pt x="2540" y="1702"/>
                </a:lnTo>
                <a:lnTo>
                  <a:pt x="2392" y="1722"/>
                </a:lnTo>
                <a:lnTo>
                  <a:pt x="2240" y="1736"/>
                </a:lnTo>
                <a:lnTo>
                  <a:pt x="2084" y="1746"/>
                </a:lnTo>
                <a:lnTo>
                  <a:pt x="1922" y="1748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tint val="9412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2482" name="Oval 18"/>
          <p:cNvSpPr>
            <a:spLocks noChangeArrowheads="1"/>
          </p:cNvSpPr>
          <p:nvPr/>
        </p:nvSpPr>
        <p:spPr bwMode="auto">
          <a:xfrm rot="-1543677">
            <a:off x="4572000" y="2438400"/>
            <a:ext cx="1066800" cy="304800"/>
          </a:xfrm>
          <a:prstGeom prst="ellipse">
            <a:avLst/>
          </a:prstGeom>
          <a:solidFill>
            <a:srgbClr val="B2B2B2">
              <a:alpha val="60001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2483" name="Oval 19"/>
          <p:cNvSpPr>
            <a:spLocks noChangeArrowheads="1"/>
          </p:cNvSpPr>
          <p:nvPr/>
        </p:nvSpPr>
        <p:spPr bwMode="auto">
          <a:xfrm rot="-1543677">
            <a:off x="7467600" y="2667000"/>
            <a:ext cx="1066800" cy="304800"/>
          </a:xfrm>
          <a:prstGeom prst="ellipse">
            <a:avLst/>
          </a:prstGeom>
          <a:solidFill>
            <a:srgbClr val="B2B2B2">
              <a:alpha val="60001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2484" name="Oval 20"/>
          <p:cNvSpPr>
            <a:spLocks noChangeArrowheads="1"/>
          </p:cNvSpPr>
          <p:nvPr/>
        </p:nvSpPr>
        <p:spPr bwMode="auto">
          <a:xfrm rot="-1543677">
            <a:off x="2971800" y="5638800"/>
            <a:ext cx="1066800" cy="304800"/>
          </a:xfrm>
          <a:prstGeom prst="ellipse">
            <a:avLst/>
          </a:prstGeom>
          <a:solidFill>
            <a:srgbClr val="B2B2B2">
              <a:alpha val="60001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2485" name="Oval 21"/>
          <p:cNvSpPr>
            <a:spLocks noChangeArrowheads="1"/>
          </p:cNvSpPr>
          <p:nvPr/>
        </p:nvSpPr>
        <p:spPr bwMode="auto">
          <a:xfrm rot="-1543677">
            <a:off x="5715000" y="5029200"/>
            <a:ext cx="1066800" cy="304800"/>
          </a:xfrm>
          <a:prstGeom prst="ellipse">
            <a:avLst/>
          </a:prstGeom>
          <a:solidFill>
            <a:srgbClr val="B2B2B2">
              <a:alpha val="60001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2486" name="Oval 22"/>
          <p:cNvSpPr>
            <a:spLocks noChangeArrowheads="1"/>
          </p:cNvSpPr>
          <p:nvPr/>
        </p:nvSpPr>
        <p:spPr bwMode="auto">
          <a:xfrm rot="-1543677">
            <a:off x="2057400" y="3962400"/>
            <a:ext cx="1066800" cy="304800"/>
          </a:xfrm>
          <a:prstGeom prst="ellipse">
            <a:avLst/>
          </a:prstGeom>
          <a:solidFill>
            <a:srgbClr val="B2B2B2">
              <a:alpha val="60001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2468" name="Oval 4"/>
          <p:cNvSpPr>
            <a:spLocks noChangeArrowheads="1"/>
          </p:cNvSpPr>
          <p:nvPr/>
        </p:nvSpPr>
        <p:spPr bwMode="gray">
          <a:xfrm>
            <a:off x="3968750" y="1600200"/>
            <a:ext cx="1284288" cy="1274763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34510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62469" name="Oval 5"/>
          <p:cNvSpPr>
            <a:spLocks noChangeArrowheads="1"/>
          </p:cNvSpPr>
          <p:nvPr/>
        </p:nvSpPr>
        <p:spPr bwMode="gray">
          <a:xfrm>
            <a:off x="1454150" y="3124200"/>
            <a:ext cx="1284288" cy="1274763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31373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62470" name="Oval 6"/>
          <p:cNvSpPr>
            <a:spLocks noChangeArrowheads="1"/>
          </p:cNvSpPr>
          <p:nvPr/>
        </p:nvSpPr>
        <p:spPr bwMode="gray">
          <a:xfrm>
            <a:off x="2339752" y="4869160"/>
            <a:ext cx="1282700" cy="1274762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35686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62471" name="Oval 7"/>
          <p:cNvSpPr>
            <a:spLocks noChangeArrowheads="1"/>
          </p:cNvSpPr>
          <p:nvPr/>
        </p:nvSpPr>
        <p:spPr bwMode="gray">
          <a:xfrm>
            <a:off x="5111750" y="4191000"/>
            <a:ext cx="1284288" cy="1274763"/>
          </a:xfrm>
          <a:prstGeom prst="ellipse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42353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62472" name="Oval 8"/>
          <p:cNvSpPr>
            <a:spLocks noChangeArrowheads="1"/>
          </p:cNvSpPr>
          <p:nvPr/>
        </p:nvSpPr>
        <p:spPr bwMode="gray">
          <a:xfrm>
            <a:off x="6940550" y="1828800"/>
            <a:ext cx="1212850" cy="1274763"/>
          </a:xfrm>
          <a:prstGeom prst="ellipse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34510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white">
          <a:xfrm>
            <a:off x="1403648" y="3429000"/>
            <a:ext cx="13644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dirty="0" smtClean="0">
                <a:latin typeface="Verdana" pitchFamily="34" charset="0"/>
              </a:rPr>
              <a:t>Общество</a:t>
            </a:r>
          </a:p>
          <a:p>
            <a:pPr eaLnBrk="0" hangingPunct="0"/>
            <a:r>
              <a:rPr lang="ru-RU" dirty="0">
                <a:latin typeface="Verdana" pitchFamily="34" charset="0"/>
              </a:rPr>
              <a:t> </a:t>
            </a:r>
            <a:r>
              <a:rPr lang="ru-RU" dirty="0" smtClean="0">
                <a:latin typeface="Verdana" pitchFamily="34" charset="0"/>
              </a:rPr>
              <a:t>(среда)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62474" name="Text Box 10"/>
          <p:cNvSpPr txBox="1">
            <a:spLocks noChangeArrowheads="1"/>
          </p:cNvSpPr>
          <p:nvPr/>
        </p:nvSpPr>
        <p:spPr bwMode="white">
          <a:xfrm>
            <a:off x="3779912" y="1916832"/>
            <a:ext cx="17379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dirty="0" smtClean="0">
                <a:latin typeface="Verdana" pitchFamily="34" charset="0"/>
              </a:rPr>
              <a:t>Смежные </a:t>
            </a:r>
          </a:p>
          <a:p>
            <a:pPr eaLnBrk="0" hangingPunct="0"/>
            <a:r>
              <a:rPr lang="ru-RU" dirty="0" smtClean="0">
                <a:latin typeface="Verdana" pitchFamily="34" charset="0"/>
              </a:rPr>
              <a:t>специалисты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62475" name="Text Box 11"/>
          <p:cNvSpPr txBox="1">
            <a:spLocks noChangeArrowheads="1"/>
          </p:cNvSpPr>
          <p:nvPr/>
        </p:nvSpPr>
        <p:spPr bwMode="white">
          <a:xfrm>
            <a:off x="6936037" y="2335213"/>
            <a:ext cx="15824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Психиатр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62476" name="Text Box 12"/>
          <p:cNvSpPr txBox="1">
            <a:spLocks noChangeArrowheads="1"/>
          </p:cNvSpPr>
          <p:nvPr/>
        </p:nvSpPr>
        <p:spPr bwMode="white">
          <a:xfrm>
            <a:off x="5076055" y="4648199"/>
            <a:ext cx="171902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1600" b="1" dirty="0" smtClean="0">
                <a:solidFill>
                  <a:schemeClr val="bg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Проблемный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РЕБЕНОК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62477" name="Text Box 13"/>
          <p:cNvSpPr txBox="1">
            <a:spLocks noChangeArrowheads="1"/>
          </p:cNvSpPr>
          <p:nvPr/>
        </p:nvSpPr>
        <p:spPr bwMode="white">
          <a:xfrm>
            <a:off x="2595563" y="5272088"/>
            <a:ext cx="10070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dirty="0" smtClean="0">
                <a:latin typeface="Verdana" pitchFamily="34" charset="0"/>
              </a:rPr>
              <a:t>СЕМЬЯ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62478" name="Text Box 14"/>
          <p:cNvSpPr txBox="1">
            <a:spLocks noChangeArrowheads="1"/>
          </p:cNvSpPr>
          <p:nvPr/>
        </p:nvSpPr>
        <p:spPr bwMode="auto">
          <a:xfrm>
            <a:off x="2843808" y="2996952"/>
            <a:ext cx="2590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algn="ctr" eaLnBrk="0" hangingPunct="0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Цикличная система гармоничного</a:t>
            </a:r>
          </a:p>
          <a:p>
            <a:pPr algn="ctr" eaLnBrk="0" hangingPunct="0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развития ребенка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black">
          <a:xfrm>
            <a:off x="2632075" y="1887538"/>
            <a:ext cx="1793875" cy="1617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62480" name="AutoShape 16"/>
          <p:cNvCxnSpPr>
            <a:cxnSpLocks noChangeShapeType="1"/>
          </p:cNvCxnSpPr>
          <p:nvPr/>
        </p:nvCxnSpPr>
        <p:spPr bwMode="black">
          <a:xfrm flipH="1">
            <a:off x="615950" y="1887538"/>
            <a:ext cx="20161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62481" name="Text Box 17"/>
          <p:cNvSpPr txBox="1">
            <a:spLocks noChangeArrowheads="1"/>
          </p:cNvSpPr>
          <p:nvPr/>
        </p:nvSpPr>
        <p:spPr bwMode="auto">
          <a:xfrm>
            <a:off x="631825" y="1447800"/>
            <a:ext cx="275267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ru-RU" dirty="0" smtClean="0">
                <a:latin typeface="Verdana" pitchFamily="34" charset="0"/>
              </a:rPr>
              <a:t>Конечный результат</a:t>
            </a:r>
          </a:p>
          <a:p>
            <a:pPr eaLnBrk="0" hangingPunct="0"/>
            <a:endParaRPr lang="ru-RU" dirty="0">
              <a:latin typeface="Verdana" pitchFamily="34" charset="0"/>
            </a:endParaRPr>
          </a:p>
          <a:p>
            <a:pPr eaLnBrk="0" hangingPunct="0"/>
            <a:r>
              <a:rPr lang="ru-RU" dirty="0" smtClean="0">
                <a:latin typeface="Verdana" pitchFamily="34" charset="0"/>
              </a:rPr>
              <a:t>Адаптация в социуме</a:t>
            </a:r>
            <a:endParaRPr lang="en-US" dirty="0">
              <a:latin typeface="Verdana" pitchFamily="34" charset="0"/>
            </a:endParaRPr>
          </a:p>
        </p:txBody>
      </p:sp>
      <p:pic>
        <p:nvPicPr>
          <p:cNvPr id="16386" name="Picture 2" descr="C:\Users\eVm\AppData\Local\Microsoft\Windows\Temporary Internet Files\Content.IE5\BW87PF1H\dglxasset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6017">
            <a:off x="4930903" y="4413222"/>
            <a:ext cx="2394839" cy="239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3648" y="6525344"/>
            <a:ext cx="3980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>
                    <a:lumMod val="60000"/>
                    <a:lumOff val="40000"/>
                  </a:schemeClr>
                </a:solidFill>
              </a:rPr>
              <a:t>Акцент: медико-социальные услуги</a:t>
            </a:r>
            <a:endParaRPr lang="ru-RU" dirty="0">
              <a:solidFill>
                <a:schemeClr val="bg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713184" y="764704"/>
            <a:ext cx="7315200" cy="6048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Вмешательства – </a:t>
            </a:r>
            <a:r>
              <a:rPr lang="ru-RU" sz="28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мультимодальная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система помощи ребёнку с расстройством поведения и его семье </a:t>
            </a:r>
            <a:endParaRPr lang="ru-RU" sz="2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9636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87624" y="1214422"/>
            <a:ext cx="7527780" cy="542928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  <a:p>
            <a:pPr algn="ctr"/>
            <a:r>
              <a:rPr lang="ru-RU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</a:t>
            </a:r>
          </a:p>
          <a:p>
            <a:r>
              <a:rPr lang="ru-RU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ОРГАНИЗАЦИЯ ТРЕННИНГОВЫХ ПРОГРАММ </a:t>
            </a: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формирование границ поведения и общих предохраняющих факторов с развитием позитивной социальной мотивации через позитивное отношение с другими взрослыми,</a:t>
            </a: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формирование адекватной самооценки,  </a:t>
            </a: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развитие навыков заботы о собственном здоровье,</a:t>
            </a: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развитие позитивной мотивации к учебно-познавательной деятельности,</a:t>
            </a:r>
          </a:p>
          <a:p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развитие навыков совладения со стрессом,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развитие саморегулирующих механизмов, контроля за импульсивными реакциями с формированием </a:t>
            </a:r>
            <a:r>
              <a:rPr 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самопонимания</a:t>
            </a: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эго-функций</a:t>
            </a:r>
          </a:p>
          <a:p>
            <a:pPr>
              <a:buFontTx/>
              <a:buChar char="-"/>
            </a:pPr>
            <a:r>
              <a:rPr lang="ru-RU" b="1" dirty="0" smtClean="0"/>
              <a:t>формирование адаптивных социальных ролей, </a:t>
            </a:r>
            <a:r>
              <a:rPr lang="ru-RU" b="1" dirty="0" err="1" smtClean="0"/>
              <a:t>саморегуляции</a:t>
            </a:r>
            <a:r>
              <a:rPr lang="ru-RU" b="1" dirty="0" smtClean="0"/>
              <a:t>, </a:t>
            </a:r>
            <a:r>
              <a:rPr lang="ru-RU" b="1" dirty="0" err="1" smtClean="0"/>
              <a:t>копинг</a:t>
            </a:r>
            <a:r>
              <a:rPr lang="ru-RU" b="1" dirty="0" smtClean="0"/>
              <a:t> – стратегий, повышение уровня </a:t>
            </a:r>
            <a:r>
              <a:rPr lang="ru-RU" b="1" dirty="0" err="1" smtClean="0"/>
              <a:t>просоциального</a:t>
            </a:r>
            <a:r>
              <a:rPr lang="ru-RU" b="1" dirty="0" smtClean="0"/>
              <a:t> позитивного поведения</a:t>
            </a:r>
          </a:p>
          <a:p>
            <a:endParaRPr lang="ru-RU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Выноска со стрелкой вправо 4"/>
          <p:cNvSpPr/>
          <p:nvPr/>
        </p:nvSpPr>
        <p:spPr>
          <a:xfrm>
            <a:off x="179512" y="2420888"/>
            <a:ext cx="928694" cy="3214710"/>
          </a:xfrm>
          <a:prstGeom prst="rightArrow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ru-RU" sz="3200" b="1" dirty="0" smtClean="0"/>
              <a:t>цели</a:t>
            </a:r>
            <a:endParaRPr lang="ru-RU" sz="3200" b="1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827584" y="692696"/>
            <a:ext cx="7315200" cy="6048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Вмешательства – </a:t>
            </a:r>
            <a:r>
              <a:rPr lang="ru-RU" sz="28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мультимодальная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система помощи ребёнку с расстройством поведения и его семье </a:t>
            </a:r>
            <a:endParaRPr lang="ru-RU" sz="2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СПАСИБО ЗА ВНИМАНИЕ</a:t>
            </a:r>
            <a:endParaRPr lang="ru-RU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172" y="0"/>
            <a:ext cx="9144000" cy="1186851"/>
          </a:xfrm>
          <a:solidFill>
            <a:schemeClr val="accent3">
              <a:lumMod val="40000"/>
              <a:lumOff val="6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>
              <a:buClr>
                <a:srgbClr val="DD7E0E"/>
              </a:buClr>
              <a:buSzPct val="80000"/>
              <a:tabLst>
                <a:tab pos="179388" algn="l"/>
              </a:tabLst>
            </a:pPr>
            <a:r>
              <a:rPr lang="ru-RU" sz="2000" dirty="0">
                <a:solidFill>
                  <a:sysClr val="windowText" lastClr="000000"/>
                </a:solidFill>
              </a:rPr>
              <a:t>ЧИСЛО ПРЕСТУПЛЕНИЙ, СОВЕРШЕННЫХ </a:t>
            </a:r>
            <a:r>
              <a:rPr lang="ru-RU" sz="2000" dirty="0" smtClean="0">
                <a:solidFill>
                  <a:sysClr val="windowText" lastClr="000000"/>
                </a:solidFill>
              </a:rPr>
              <a:t>НЕСОВЕРШЕННОЛЕТНИМИ ИЛИ ПРИ ИХ СОУЧАСТИИ 2016 </a:t>
            </a:r>
            <a:r>
              <a:rPr lang="ru-RU" sz="2000" dirty="0">
                <a:solidFill>
                  <a:sysClr val="windowText" lastClr="000000"/>
                </a:solidFill>
                <a:latin typeface="+mj-lt"/>
                <a:cs typeface="+mj-cs"/>
              </a:rPr>
              <a:t>- </a:t>
            </a:r>
            <a:r>
              <a:rPr lang="ru-RU" sz="2000" dirty="0" smtClean="0">
                <a:solidFill>
                  <a:sysClr val="windowText" lastClr="000000"/>
                </a:solidFill>
                <a:latin typeface="+mj-lt"/>
                <a:cs typeface="+mj-cs"/>
              </a:rPr>
              <a:t>2018 </a:t>
            </a:r>
            <a:r>
              <a:rPr lang="ru-RU" sz="2000" dirty="0">
                <a:solidFill>
                  <a:sysClr val="windowText" lastClr="000000"/>
                </a:solidFill>
                <a:latin typeface="+mj-lt"/>
                <a:cs typeface="+mj-cs"/>
              </a:rPr>
              <a:t>гг. </a:t>
            </a:r>
            <a:r>
              <a:rPr lang="ru-RU" sz="2000" dirty="0" smtClean="0">
                <a:solidFill>
                  <a:sysClr val="windowText" lastClr="000000"/>
                </a:solidFill>
                <a:latin typeface="+mj-lt"/>
                <a:cs typeface="+mj-cs"/>
              </a:rPr>
              <a:t/>
            </a:r>
            <a:br>
              <a:rPr lang="ru-RU" sz="2000" dirty="0" smtClean="0">
                <a:solidFill>
                  <a:sysClr val="windowText" lastClr="000000"/>
                </a:solidFill>
                <a:latin typeface="+mj-lt"/>
                <a:cs typeface="+mj-cs"/>
              </a:rPr>
            </a:br>
            <a:r>
              <a:rPr lang="ru-RU" sz="2000" dirty="0" smtClean="0">
                <a:solidFill>
                  <a:sysClr val="windowText" lastClr="000000"/>
                </a:solidFill>
                <a:latin typeface="+mj-lt"/>
                <a:cs typeface="+mj-cs"/>
              </a:rPr>
              <a:t>(по данным РОССТАТ)</a:t>
            </a:r>
            <a:endParaRPr lang="ru-RU" sz="2000" dirty="0">
              <a:solidFill>
                <a:sysClr val="windowText" lastClr="000000"/>
              </a:solidFill>
              <a:latin typeface="+mj-lt"/>
              <a:cs typeface="+mj-cs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23644278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83235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315200" cy="72281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Психическое здоровье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124744"/>
            <a:ext cx="6552728" cy="208823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400" dirty="0"/>
              <a:t>С</a:t>
            </a:r>
            <a:r>
              <a:rPr lang="ru-RU" sz="2400" dirty="0" smtClean="0"/>
              <a:t>пособность </a:t>
            </a:r>
            <a:r>
              <a:rPr lang="ru-RU" sz="2400" dirty="0"/>
              <a:t>достигать и поддерживать оптимальные психологические </a:t>
            </a:r>
            <a:r>
              <a:rPr lang="ru-RU" sz="2400" dirty="0" smtClean="0"/>
              <a:t>функции, что </a:t>
            </a:r>
            <a:r>
              <a:rPr lang="ru-RU" sz="2400" dirty="0"/>
              <a:t>прямо соотносится с достигнутым уровнем психологического и социального </a:t>
            </a:r>
            <a:r>
              <a:rPr lang="ru-RU" sz="2400" dirty="0" smtClean="0"/>
              <a:t>функционирования</a:t>
            </a:r>
            <a:r>
              <a:rPr lang="ru-RU" dirty="0" smtClean="0"/>
              <a:t>, </a:t>
            </a:r>
            <a:r>
              <a:rPr lang="ru-RU" sz="1800" i="1" dirty="0" smtClean="0"/>
              <a:t>ВОЗ 2006</a:t>
            </a:r>
            <a:endParaRPr lang="ru-RU" sz="1800" i="1" dirty="0"/>
          </a:p>
        </p:txBody>
      </p:sp>
      <p:sp>
        <p:nvSpPr>
          <p:cNvPr id="5" name="Прямоугольная выноска 4"/>
          <p:cNvSpPr/>
          <p:nvPr/>
        </p:nvSpPr>
        <p:spPr>
          <a:xfrm>
            <a:off x="1403648" y="3284984"/>
            <a:ext cx="6840760" cy="1938992"/>
          </a:xfrm>
          <a:prstGeom prst="wedgeRectCallout">
            <a:avLst/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Примерно </a:t>
            </a:r>
            <a:r>
              <a:rPr lang="ru-RU" sz="2400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12-29% детей, обращающихся в учреждения первичной медико-санитарной помощи, страдают психиатрическими </a:t>
            </a:r>
            <a:r>
              <a:rPr lang="ru-RU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расстройствами, 10-22% из этих случаев обращения выявляются, 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Giel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et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2">
                    <a:lumMod val="20000"/>
                    <a:lumOff val="80000"/>
                  </a:schemeClr>
                </a:solidFill>
              </a:rPr>
              <a:t>al</a:t>
            </a:r>
            <a:r>
              <a:rPr lang="ru-RU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., 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1981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Прямоугольная выноска 5"/>
          <p:cNvSpPr/>
          <p:nvPr/>
        </p:nvSpPr>
        <p:spPr>
          <a:xfrm>
            <a:off x="144016" y="6165304"/>
            <a:ext cx="8820472" cy="461665"/>
          </a:xfrm>
          <a:prstGeom prst="wedgeRectCallout">
            <a:avLst>
              <a:gd name="adj1" fmla="val -18797"/>
              <a:gd name="adj2" fmla="val -136185"/>
            </a:avLst>
          </a:prstGeom>
          <a:solidFill>
            <a:schemeClr val="accent1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Большое количество детей с «подпороговыми проблемами»</a:t>
            </a:r>
            <a:endParaRPr lang="ru-RU" sz="24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Крест 6"/>
          <p:cNvSpPr/>
          <p:nvPr/>
        </p:nvSpPr>
        <p:spPr>
          <a:xfrm>
            <a:off x="4355976" y="5445224"/>
            <a:ext cx="698376" cy="55436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8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18674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25400" dist="25400" dir="2400000" algn="ctr" rotWithShape="0">
              <a:schemeClr val="tx1">
                <a:lumMod val="65000"/>
                <a:lumOff val="35000"/>
                <a:alpha val="71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РАСПРОСТРАНЕННОСТЬ ПСИХИЧЕСКИХ РАССТРОЙСТВ В ДЕТСКОЙ ПОПУЛЯЦИИ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3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5328653"/>
              </p:ext>
            </p:extLst>
          </p:nvPr>
        </p:nvGraphicFramePr>
        <p:xfrm>
          <a:off x="112178" y="1412776"/>
          <a:ext cx="439248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7915906"/>
              </p:ext>
            </p:extLst>
          </p:nvPr>
        </p:nvGraphicFramePr>
        <p:xfrm>
          <a:off x="4536064" y="1736252"/>
          <a:ext cx="4470595" cy="3311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47109" name="Группа 9"/>
          <p:cNvGrpSpPr>
            <a:grpSpLocks/>
          </p:cNvGrpSpPr>
          <p:nvPr/>
        </p:nvGrpSpPr>
        <p:grpSpPr bwMode="auto">
          <a:xfrm>
            <a:off x="3496554" y="3068959"/>
            <a:ext cx="2016224" cy="1008113"/>
            <a:chOff x="2717723" y="1502259"/>
            <a:chExt cx="818488" cy="1108099"/>
          </a:xfrm>
        </p:grpSpPr>
        <p:sp>
          <p:nvSpPr>
            <p:cNvPr id="7" name="Прямоугольник 6"/>
            <p:cNvSpPr/>
            <p:nvPr/>
          </p:nvSpPr>
          <p:spPr>
            <a:xfrm flipH="1">
              <a:off x="3051469" y="1502259"/>
              <a:ext cx="106627" cy="142847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ru-RU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717723" y="1713411"/>
              <a:ext cx="818488" cy="896947"/>
            </a:xfrm>
            <a:prstGeom prst="rect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ru-RU" sz="2000" b="1" dirty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Психические </a:t>
              </a:r>
              <a:r>
                <a:rPr lang="ru-RU" sz="2000" b="1" dirty="0" smtClean="0">
                  <a:solidFill>
                    <a:schemeClr val="bg2">
                      <a:lumMod val="90000"/>
                      <a:lumOff val="10000"/>
                    </a:schemeClr>
                  </a:solidFill>
                </a:rPr>
                <a:t>расстройства</a:t>
              </a:r>
              <a:endParaRPr lang="ru-RU" sz="2000" b="1" dirty="0">
                <a:solidFill>
                  <a:schemeClr val="bg2">
                    <a:lumMod val="90000"/>
                    <a:lumOff val="10000"/>
                  </a:schemeClr>
                </a:solidFill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191068" y="5834591"/>
            <a:ext cx="3095625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600" i="1" dirty="0" err="1">
                <a:solidFill>
                  <a:schemeClr val="tx2">
                    <a:lumMod val="75000"/>
                  </a:schemeClr>
                </a:solidFill>
              </a:rPr>
              <a:t>Гудман</a:t>
            </a:r>
            <a:r>
              <a:rPr lang="ru-RU" sz="1600" i="1" dirty="0">
                <a:solidFill>
                  <a:schemeClr val="tx2">
                    <a:lumMod val="75000"/>
                  </a:schemeClr>
                </a:solidFill>
              </a:rPr>
              <a:t> Р., Скотт С., 2008</a:t>
            </a:r>
          </a:p>
        </p:txBody>
      </p:sp>
      <p:sp>
        <p:nvSpPr>
          <p:cNvPr id="12" name="Прямоугольник 11"/>
          <p:cNvSpPr/>
          <p:nvPr/>
        </p:nvSpPr>
        <p:spPr>
          <a:xfrm flipH="1">
            <a:off x="3496554" y="5834591"/>
            <a:ext cx="56092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600" i="1" dirty="0">
                <a:solidFill>
                  <a:schemeClr val="tx2">
                    <a:lumMod val="75000"/>
                  </a:schemeClr>
                </a:solidFill>
              </a:rPr>
              <a:t>Goodman R., </a:t>
            </a:r>
            <a:r>
              <a:rPr lang="en-US" sz="1600" i="1" dirty="0" err="1">
                <a:solidFill>
                  <a:schemeClr val="tx2">
                    <a:lumMod val="75000"/>
                  </a:schemeClr>
                </a:solidFill>
              </a:rPr>
              <a:t>Slobodskaya</a:t>
            </a:r>
            <a:r>
              <a:rPr lang="en-US" sz="1600" i="1" dirty="0">
                <a:solidFill>
                  <a:schemeClr val="tx2">
                    <a:lumMod val="75000"/>
                  </a:schemeClr>
                </a:solidFill>
              </a:rPr>
              <a:t> H.R</a:t>
            </a:r>
            <a:r>
              <a:rPr lang="en-US" sz="1600" i="1" dirty="0" smtClean="0">
                <a:solidFill>
                  <a:schemeClr val="tx2">
                    <a:lumMod val="75000"/>
                  </a:schemeClr>
                </a:solidFill>
              </a:rPr>
              <a:t>.,</a:t>
            </a:r>
            <a:r>
              <a:rPr lang="en-US" sz="1600" i="1" dirty="0" err="1" smtClean="0">
                <a:solidFill>
                  <a:schemeClr val="tx2">
                    <a:lumMod val="75000"/>
                  </a:schemeClr>
                </a:solidFill>
              </a:rPr>
              <a:t>Knyazev</a:t>
            </a:r>
            <a:r>
              <a:rPr lang="en-US" sz="16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1600" i="1" dirty="0">
                <a:solidFill>
                  <a:schemeClr val="tx2">
                    <a:lumMod val="75000"/>
                  </a:schemeClr>
                </a:solidFill>
              </a:rPr>
              <a:t>G.G.</a:t>
            </a:r>
            <a:r>
              <a:rPr lang="ru-RU" sz="1600" i="1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1600" i="1" dirty="0">
                <a:solidFill>
                  <a:schemeClr val="tx2">
                    <a:lumMod val="75000"/>
                  </a:schemeClr>
                </a:solidFill>
              </a:rPr>
              <a:t>2005</a:t>
            </a:r>
            <a:r>
              <a:rPr lang="ru-RU" sz="1600" i="1" dirty="0">
                <a:solidFill>
                  <a:schemeClr val="tx2">
                    <a:lumMod val="75000"/>
                  </a:schemeClr>
                </a:solidFill>
              </a:rPr>
              <a:t>, 2012</a:t>
            </a:r>
            <a:endParaRPr lang="en-US" sz="16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359010" y="1576971"/>
            <a:ext cx="457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 sz="2160" b="1" i="0" u="none" strike="noStrike" kern="1200" baseline="0">
                <a:solidFill>
                  <a:srgbClr val="1F497D">
                    <a:lumMod val="7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>
                <a:solidFill>
                  <a:schemeClr val="bg2">
                    <a:lumMod val="10000"/>
                    <a:lumOff val="90000"/>
                  </a:schemeClr>
                </a:solidFill>
                <a:latin typeface="+mn-lt"/>
              </a:rPr>
              <a:t>РФ,  НОВОСИБИРСКАЯ ОБЛАСТЬ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80240" y="2745903"/>
            <a:ext cx="187325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b="1" dirty="0"/>
              <a:t>1</a:t>
            </a:r>
            <a:r>
              <a:rPr lang="en-US" b="1" dirty="0"/>
              <a:t>5</a:t>
            </a:r>
            <a:r>
              <a:rPr lang="ru-RU" b="1" dirty="0"/>
              <a:t>% – </a:t>
            </a:r>
            <a:r>
              <a:rPr lang="en-US" b="1" dirty="0"/>
              <a:t>ICD</a:t>
            </a:r>
            <a:r>
              <a:rPr lang="ru-RU" b="1" dirty="0"/>
              <a:t>-10</a:t>
            </a:r>
            <a:endParaRPr lang="en-US" b="1" dirty="0"/>
          </a:p>
          <a:p>
            <a:pPr eaLnBrk="1" hangingPunct="1">
              <a:defRPr/>
            </a:pPr>
            <a:r>
              <a:rPr lang="ru-RU" b="1" dirty="0"/>
              <a:t>(17% – </a:t>
            </a:r>
            <a:r>
              <a:rPr lang="en-US" b="1" dirty="0"/>
              <a:t>DSM-IV</a:t>
            </a:r>
            <a:r>
              <a:rPr lang="ru-RU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346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хема 8"/>
          <p:cNvGraphicFramePr/>
          <p:nvPr/>
        </p:nvGraphicFramePr>
        <p:xfrm>
          <a:off x="827584" y="260648"/>
          <a:ext cx="7315200" cy="11540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Объект 10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5459317"/>
              </p:ext>
            </p:extLst>
          </p:nvPr>
        </p:nvGraphicFramePr>
        <p:xfrm>
          <a:off x="323528" y="1556792"/>
          <a:ext cx="8208912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411965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369159" y="1407843"/>
            <a:ext cx="8435682" cy="4879997"/>
            <a:chOff x="401572" y="2749863"/>
            <a:chExt cx="8235610" cy="5555905"/>
          </a:xfrm>
        </p:grpSpPr>
        <p:sp>
          <p:nvSpPr>
            <p:cNvPr id="12" name="_color1"/>
            <p:cNvSpPr>
              <a:spLocks noChangeArrowheads="1"/>
            </p:cNvSpPr>
            <p:nvPr/>
          </p:nvSpPr>
          <p:spPr bwMode="gray">
            <a:xfrm>
              <a:off x="411068" y="2749863"/>
              <a:ext cx="2765312" cy="503119"/>
            </a:xfrm>
            <a:prstGeom prst="homePlate">
              <a:avLst>
                <a:gd name="adj" fmla="val 25000"/>
              </a:avLst>
            </a:prstGeom>
            <a:solidFill>
              <a:srgbClr val="FFFFFF"/>
            </a:solidFill>
            <a:ln w="12700">
              <a:solidFill>
                <a:srgbClr val="C0C0C0"/>
              </a:solidFill>
              <a:miter lim="800000"/>
              <a:headEnd/>
              <a:tailEnd/>
            </a:ln>
            <a:effectLst>
              <a:outerShdw blurRad="127000" dist="63500" dir="2700000" algn="tl" rotWithShape="0">
                <a:prstClr val="black">
                  <a:alpha val="40000"/>
                </a:prstClr>
              </a:outerShdw>
            </a:effectLst>
          </p:spPr>
          <p:txBody>
            <a:bodyPr lIns="180000" tIns="0" rIns="144000" bIns="0" anchor="ctr"/>
            <a:lstStyle/>
            <a:p>
              <a:pPr marL="180000" lvl="0" indent="-180000">
                <a:lnSpc>
                  <a:spcPct val="95000"/>
                </a:lnSpc>
                <a:spcAft>
                  <a:spcPts val="800"/>
                </a:spcAft>
                <a:buClr>
                  <a:srgbClr val="969696"/>
                </a:buClr>
                <a:buFont typeface="Wingdings" pitchFamily="2" charset="2"/>
                <a:buChar char="§"/>
                <a:defRPr/>
              </a:pPr>
              <a:endParaRPr lang="en-US" sz="1600" noProof="1">
                <a:solidFill>
                  <a:srgbClr val="000000"/>
                </a:solidFill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560927" y="2749863"/>
              <a:ext cx="2465592" cy="4951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2000" dirty="0" smtClean="0">
                  <a:solidFill>
                    <a:prstClr val="black"/>
                  </a:solidFill>
                  <a:latin typeface="Arial"/>
                </a:rPr>
                <a:t>Место проживания</a:t>
              </a:r>
              <a:endParaRPr lang="ru-RU" sz="2000" dirty="0">
                <a:solidFill>
                  <a:prstClr val="black"/>
                </a:solidFill>
                <a:latin typeface="Arial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01572" y="3575295"/>
              <a:ext cx="8235610" cy="4730473"/>
            </a:xfrm>
            <a:prstGeom prst="rect">
              <a:avLst/>
            </a:prstGeom>
            <a:solidFill>
              <a:schemeClr val="bg2">
                <a:lumMod val="90000"/>
                <a:lumOff val="10000"/>
              </a:schemeClr>
            </a:solidFill>
          </p:spPr>
          <p:txBody>
            <a:bodyPr wrap="square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400" dirty="0"/>
                <a:t>беспорядки в местном сообществе</a:t>
              </a:r>
              <a:r>
                <a:rPr lang="ru-RU" sz="2400" dirty="0" smtClean="0"/>
                <a:t>, </a:t>
              </a:r>
              <a:r>
                <a:rPr lang="ru-RU" sz="2400" dirty="0"/>
                <a:t>дискриминация и </a:t>
              </a:r>
              <a:r>
                <a:rPr lang="ru-RU" sz="2400" dirty="0" err="1" smtClean="0"/>
                <a:t>маргинализация</a:t>
              </a:r>
              <a:r>
                <a:rPr lang="ru-RU" sz="2400" dirty="0" smtClean="0"/>
                <a:t> </a:t>
              </a:r>
              <a:endParaRPr lang="ru-RU" sz="2400" dirty="0"/>
            </a:p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400" dirty="0" smtClean="0"/>
                <a:t>изображение насилия в средствах массовой информации</a:t>
              </a:r>
            </a:p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400" dirty="0"/>
                <a:t>с</a:t>
              </a:r>
              <a:r>
                <a:rPr lang="ru-RU" sz="2400" dirty="0" smtClean="0"/>
                <a:t>лабая организация среды проживания и соседских отношений</a:t>
              </a:r>
            </a:p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400" dirty="0" smtClean="0"/>
                <a:t>крайняя экономическая отсталость</a:t>
              </a:r>
            </a:p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400" dirty="0" smtClean="0"/>
                <a:t>насильственные действия</a:t>
              </a:r>
              <a:endParaRPr lang="ru-RU" sz="2400" dirty="0"/>
            </a:p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400" dirty="0" smtClean="0"/>
                <a:t>отсутствие </a:t>
              </a:r>
              <a:r>
                <a:rPr lang="ru-RU" sz="2400" dirty="0"/>
                <a:t>ощущения «своего места</a:t>
              </a:r>
              <a:r>
                <a:rPr lang="ru-RU" sz="2400" dirty="0" smtClean="0"/>
                <a:t>»  </a:t>
              </a:r>
              <a:r>
                <a:rPr lang="ru-RU" sz="2400" dirty="0"/>
                <a:t>(</a:t>
              </a:r>
              <a:r>
                <a:rPr lang="ru-RU" sz="2400" dirty="0" err="1"/>
                <a:t>Fullilove</a:t>
              </a:r>
              <a:r>
                <a:rPr lang="ru-RU" sz="2400" dirty="0"/>
                <a:t>, 1996</a:t>
              </a:r>
              <a:r>
                <a:rPr lang="ru-RU" sz="2400" dirty="0" smtClean="0"/>
                <a:t>)</a:t>
              </a:r>
            </a:p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400" dirty="0"/>
                <a:t>о</a:t>
              </a:r>
              <a:r>
                <a:rPr lang="ru-RU" sz="2400" dirty="0" smtClean="0"/>
                <a:t>тсутствие позитивных ролевых моделей поведения</a:t>
              </a:r>
              <a:endParaRPr lang="ru-RU" sz="2400" dirty="0"/>
            </a:p>
            <a:p>
              <a:r>
                <a:rPr lang="ru-RU" sz="2400" dirty="0"/>
                <a:t> </a:t>
              </a:r>
              <a:endParaRPr lang="ru-RU" sz="2000" dirty="0"/>
            </a:p>
          </p:txBody>
        </p:sp>
      </p:grpSp>
      <p:sp>
        <p:nvSpPr>
          <p:cNvPr id="24" name="Заголовок 1"/>
          <p:cNvSpPr txBox="1">
            <a:spLocks/>
          </p:cNvSpPr>
          <p:nvPr/>
        </p:nvSpPr>
        <p:spPr>
          <a:xfrm>
            <a:off x="-3" y="0"/>
            <a:ext cx="9144003" cy="12687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25400" dist="25400" dir="2400000" algn="ctr" rotWithShape="0">
              <a:schemeClr val="tx1">
                <a:lumMod val="65000"/>
                <a:lumOff val="35000"/>
                <a:alpha val="71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DD7E0E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ФАКТОРЫ РИСКА, СПОСОБСТВУЮЩИЕ ФОРМИРОВАНИЮ АГРЕССИИ И НАСИЛИЯ СРЕДИ НЕСОВЕРШЕННОЛЕТНИХ </a:t>
            </a:r>
          </a:p>
          <a:p>
            <a:pPr algn="ctr" eaLnBrk="1" hangingPunct="1">
              <a:defRPr/>
            </a:pPr>
            <a:r>
              <a:rPr lang="en-US" sz="1800" i="1" dirty="0" smtClean="0">
                <a:solidFill>
                  <a:schemeClr val="accent1">
                    <a:lumMod val="50000"/>
                  </a:schemeClr>
                </a:solidFill>
              </a:rPr>
              <a:t>AAPL</a:t>
            </a:r>
            <a:r>
              <a:rPr lang="ru-RU" sz="1800" i="1" dirty="0" smtClean="0">
                <a:solidFill>
                  <a:schemeClr val="accent1">
                    <a:lumMod val="50000"/>
                  </a:schemeClr>
                </a:solidFill>
              </a:rPr>
              <a:t>., 1998, 2000; ВОЗ, 200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574496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281604" y="1483970"/>
            <a:ext cx="8652702" cy="4420143"/>
            <a:chOff x="10729" y="3952988"/>
            <a:chExt cx="8652702" cy="2577620"/>
          </a:xfrm>
        </p:grpSpPr>
        <p:grpSp>
          <p:nvGrpSpPr>
            <p:cNvPr id="19" name="Группа 18"/>
            <p:cNvGrpSpPr/>
            <p:nvPr/>
          </p:nvGrpSpPr>
          <p:grpSpPr>
            <a:xfrm>
              <a:off x="10729" y="3952988"/>
              <a:ext cx="8652702" cy="1581503"/>
              <a:chOff x="171842" y="1420118"/>
              <a:chExt cx="8447493" cy="2352971"/>
            </a:xfrm>
          </p:grpSpPr>
          <p:sp>
            <p:nvSpPr>
              <p:cNvPr id="33" name="_color1"/>
              <p:cNvSpPr>
                <a:spLocks noChangeArrowheads="1"/>
              </p:cNvSpPr>
              <p:nvPr/>
            </p:nvSpPr>
            <p:spPr bwMode="gray">
              <a:xfrm>
                <a:off x="171842" y="1420118"/>
                <a:ext cx="3504691" cy="645499"/>
              </a:xfrm>
              <a:prstGeom prst="homePlate">
                <a:avLst>
                  <a:gd name="adj" fmla="val 34437"/>
                </a:avLst>
              </a:prstGeom>
              <a:solidFill>
                <a:srgbClr val="FFFFFF"/>
              </a:solidFill>
              <a:ln w="12700">
                <a:solidFill>
                  <a:srgbClr val="C0C0C0"/>
                </a:solidFill>
                <a:miter lim="800000"/>
                <a:headEnd/>
                <a:tailEnd/>
              </a:ln>
              <a:effectLst>
                <a:outerShdw blurRad="127000" dist="635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lIns="180000" tIns="0" rIns="144000" bIns="0" anchor="ctr"/>
              <a:lstStyle/>
              <a:p>
                <a:pPr lvl="0">
                  <a:lnSpc>
                    <a:spcPct val="95000"/>
                  </a:lnSpc>
                  <a:spcAft>
                    <a:spcPts val="800"/>
                  </a:spcAft>
                  <a:buClr>
                    <a:srgbClr val="969696"/>
                  </a:buClr>
                  <a:defRPr/>
                </a:pPr>
                <a:r>
                  <a:rPr lang="ru-RU" sz="2000" noProof="1" smtClean="0">
                    <a:solidFill>
                      <a:srgbClr val="000000"/>
                    </a:solidFill>
                  </a:rPr>
                  <a:t>Семейные факторы риска</a:t>
                </a:r>
                <a:endParaRPr lang="en-US" sz="2000" noProof="1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Прямоугольник 24"/>
              <p:cNvSpPr/>
              <p:nvPr/>
            </p:nvSpPr>
            <p:spPr>
              <a:xfrm>
                <a:off x="382660" y="3177802"/>
                <a:ext cx="180350" cy="5952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endParaRPr lang="ru-RU" sz="2000" dirty="0">
                  <a:solidFill>
                    <a:prstClr val="black"/>
                  </a:solidFill>
                  <a:latin typeface="Arial"/>
                </a:endParaRPr>
              </a:p>
            </p:txBody>
          </p:sp>
          <p:sp>
            <p:nvSpPr>
              <p:cNvPr id="26" name="Прямоугольник 25"/>
              <p:cNvSpPr/>
              <p:nvPr/>
            </p:nvSpPr>
            <p:spPr>
              <a:xfrm>
                <a:off x="2121088" y="2144875"/>
                <a:ext cx="3057829" cy="5952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ru-RU" sz="2000" dirty="0"/>
              </a:p>
            </p:txBody>
          </p:sp>
          <p:sp>
            <p:nvSpPr>
              <p:cNvPr id="27" name="Прямоугольник 26"/>
              <p:cNvSpPr/>
              <p:nvPr/>
            </p:nvSpPr>
            <p:spPr>
              <a:xfrm>
                <a:off x="5150814" y="2103466"/>
                <a:ext cx="3468521" cy="5952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ru-RU" sz="2000" dirty="0"/>
              </a:p>
            </p:txBody>
          </p:sp>
        </p:grpSp>
        <p:sp>
          <p:nvSpPr>
            <p:cNvPr id="10" name="Прямоугольник 9"/>
            <p:cNvSpPr/>
            <p:nvPr/>
          </p:nvSpPr>
          <p:spPr>
            <a:xfrm>
              <a:off x="10729" y="4538371"/>
              <a:ext cx="8278011" cy="1992237"/>
            </a:xfrm>
            <a:prstGeom prst="rect">
              <a:avLst/>
            </a:prstGeom>
            <a:solidFill>
              <a:schemeClr val="bg2">
                <a:lumMod val="90000"/>
                <a:lumOff val="10000"/>
              </a:schemeClr>
            </a:solidFill>
          </p:spPr>
          <p:txBody>
            <a:bodyPr wrap="square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400" dirty="0"/>
                <a:t>проблемное поведение </a:t>
              </a:r>
              <a:r>
                <a:rPr lang="ru-RU" sz="2400" dirty="0" smtClean="0"/>
                <a:t>родителей</a:t>
              </a:r>
            </a:p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400" dirty="0"/>
                <a:t>п</a:t>
              </a:r>
              <a:r>
                <a:rPr lang="ru-RU" sz="2400" dirty="0" smtClean="0"/>
                <a:t>роблемы семейных отношений</a:t>
              </a:r>
            </a:p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400" dirty="0"/>
                <a:t>с</a:t>
              </a:r>
              <a:r>
                <a:rPr lang="ru-RU" sz="2400" dirty="0" smtClean="0"/>
                <a:t>емейные конфликты и приоритеты родителей, благоприятствующие насилию</a:t>
              </a:r>
            </a:p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400" dirty="0" smtClean="0"/>
                <a:t>отсутствие заботы</a:t>
              </a:r>
            </a:p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400" dirty="0"/>
                <a:t>н</a:t>
              </a:r>
              <a:r>
                <a:rPr lang="ru-RU" sz="2400" dirty="0" smtClean="0"/>
                <a:t>асилие, жестокое обращение</a:t>
              </a:r>
              <a:endParaRPr lang="ru-RU" sz="2400" dirty="0"/>
            </a:p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400" dirty="0" smtClean="0"/>
                <a:t>недостаточная </a:t>
              </a:r>
              <a:r>
                <a:rPr lang="ru-RU" sz="2400" dirty="0"/>
                <a:t>дисциплина в семье, </a:t>
              </a:r>
            </a:p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400" dirty="0"/>
                <a:t>малоэффективный надзор;</a:t>
              </a:r>
            </a:p>
            <a:p>
              <a:pPr marL="342900" indent="-342900">
                <a:buFont typeface="Wingdings" panose="05000000000000000000" pitchFamily="2" charset="2"/>
                <a:buChar char="q"/>
              </a:pPr>
              <a:r>
                <a:rPr lang="ru-RU" sz="2400" dirty="0"/>
                <a:t>родительская </a:t>
              </a:r>
              <a:r>
                <a:rPr lang="ru-RU" sz="2400" dirty="0" smtClean="0"/>
                <a:t>непоследовательность</a:t>
              </a:r>
              <a:endParaRPr lang="ru-RU" sz="2400" dirty="0"/>
            </a:p>
          </p:txBody>
        </p:sp>
      </p:grpSp>
      <p:sp>
        <p:nvSpPr>
          <p:cNvPr id="18" name="Заголовок 1"/>
          <p:cNvSpPr txBox="1">
            <a:spLocks/>
          </p:cNvSpPr>
          <p:nvPr/>
        </p:nvSpPr>
        <p:spPr>
          <a:xfrm>
            <a:off x="-3" y="0"/>
            <a:ext cx="9144003" cy="126876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25400" dist="25400" dir="2400000" algn="ctr" rotWithShape="0">
              <a:schemeClr val="tx1">
                <a:lumMod val="65000"/>
                <a:lumOff val="35000"/>
                <a:alpha val="71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>
                <a:solidFill>
                  <a:srgbClr val="DD7E0E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DD7E0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ФАКТОРЫ РИСКА, СПОСОБСТВУЮЩИЕ ФОРМИРОВАНИЮ АГРЕССИИ И НАСИЛИЯ СРЕДИ НЕСОВЕРШЕННОЛЕТНИХ </a:t>
            </a:r>
          </a:p>
          <a:p>
            <a:pPr algn="ctr" eaLnBrk="1" hangingPunct="1">
              <a:defRPr/>
            </a:pPr>
            <a:r>
              <a:rPr lang="en-US" sz="1800" i="1" dirty="0" smtClean="0">
                <a:solidFill>
                  <a:schemeClr val="accent1">
                    <a:lumMod val="50000"/>
                  </a:schemeClr>
                </a:solidFill>
              </a:rPr>
              <a:t>AAPL</a:t>
            </a:r>
            <a:r>
              <a:rPr lang="ru-RU" sz="1800" i="1" dirty="0" smtClean="0">
                <a:solidFill>
                  <a:schemeClr val="accent1">
                    <a:lumMod val="50000"/>
                  </a:schemeClr>
                </a:solidFill>
              </a:rPr>
              <a:t>., 1998, 2000; ВОЗ, 200</a:t>
            </a: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597011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1936</TotalTime>
  <Words>2706</Words>
  <Application>Microsoft Office PowerPoint</Application>
  <PresentationFormat>Экран (4:3)</PresentationFormat>
  <Paragraphs>355</Paragraphs>
  <Slides>35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Перспектива</vt:lpstr>
      <vt:lpstr>Агрессивное поведение несовершеннолетних. Профилактика,  возможности психологической коррекции</vt:lpstr>
      <vt:lpstr>Агрессивное поведение несовершеннолетних</vt:lpstr>
      <vt:lpstr>Состав лиц, совершивших преступления 2016 - 2018 гг.  (по данным РОССТАТ)</vt:lpstr>
      <vt:lpstr>ЧИСЛО ПРЕСТУПЛЕНИЙ, СОВЕРШЕННЫХ НЕСОВЕРШЕННОЛЕТНИМИ ИЛИ ПРИ ИХ СОУЧАСТИИ 2016 - 2018 гг.  (по данным РОССТАТ)</vt:lpstr>
      <vt:lpstr>Психическое здоровье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ИНВАРИАТИВНАЯ ПОСЛЕДОВАТЕЛЬНОСТЬ ПРОБЛЕМНОГО ПОВЕДЕНИЯ, LOEBER ET.AL., 1992</vt:lpstr>
      <vt:lpstr>НАРУШЕНИЯ ПОВЕДЕНИЯ У ДЕТЕЙ – ПЛОХОЕ ПОВЕДЕНИЕ</vt:lpstr>
      <vt:lpstr>Психологические синдромы нарушенного поведения, Венгер А.Л., 2001</vt:lpstr>
      <vt:lpstr>Психологические синдромы нарушенного поведения, Венгер А.Л., 2001</vt:lpstr>
      <vt:lpstr>Психологические синдромы нарушенного поведения, Венгер А.Л., 2001</vt:lpstr>
      <vt:lpstr>Особенности поведения младших школьников – группы риска дезадаптации поведения на последующих этапах возрастного развития </vt:lpstr>
      <vt:lpstr>Презентация PowerPoint</vt:lpstr>
      <vt:lpstr>Презентация PowerPoint</vt:lpstr>
      <vt:lpstr>Расстройства поведения (F91) </vt:lpstr>
      <vt:lpstr>Симптомы гиперактивности и расстройства поведения</vt:lpstr>
      <vt:lpstr>Презентация PowerPoint</vt:lpstr>
      <vt:lpstr>Смешанные, поведенческие и эмоциональные расстройства (F92.8)</vt:lpstr>
      <vt:lpstr>Расстройство поведения с началом в детском возрасте (дисгармонический вариант психического развития)</vt:lpstr>
      <vt:lpstr>Расстройство поведения с началом в детском возрасте (дисгармонический вариант психического развития)</vt:lpstr>
      <vt:lpstr>Расстройство поведения с началом в подростковом возрасте</vt:lpstr>
      <vt:lpstr>Фиксация черт личностной деформации по асоциальному типу при длительной социальной дезадаптации (более года) с 10 – 11 лет</vt:lpstr>
      <vt:lpstr>Патологические формы агрессивного подросткового поведения</vt:lpstr>
      <vt:lpstr>Психогенно обусловленные формы патологического агрессивного поведения</vt:lpstr>
      <vt:lpstr>Коморбидность расстройств поведения</vt:lpstr>
      <vt:lpstr>Презентация PowerPoint</vt:lpstr>
      <vt:lpstr>Презентация PowerPoint</vt:lpstr>
      <vt:lpstr>Формирование адекватной социальной  среды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minskaya</dc:creator>
  <cp:lastModifiedBy>Федоров Александр Валерьевич</cp:lastModifiedBy>
  <cp:revision>157</cp:revision>
  <cp:lastPrinted>2019-07-12T00:41:33Z</cp:lastPrinted>
  <dcterms:created xsi:type="dcterms:W3CDTF">2016-02-19T05:26:18Z</dcterms:created>
  <dcterms:modified xsi:type="dcterms:W3CDTF">2020-08-10T04:45:49Z</dcterms:modified>
</cp:coreProperties>
</file>