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handoutMasterIdLst>
    <p:handoutMasterId r:id="rId23"/>
  </p:handoutMasterIdLst>
  <p:sldIdLst>
    <p:sldId id="257" r:id="rId2"/>
    <p:sldId id="259" r:id="rId3"/>
    <p:sldId id="260" r:id="rId4"/>
    <p:sldId id="261" r:id="rId5"/>
    <p:sldId id="264" r:id="rId6"/>
    <p:sldId id="265" r:id="rId7"/>
    <p:sldId id="258" r:id="rId8"/>
    <p:sldId id="277" r:id="rId9"/>
    <p:sldId id="262" r:id="rId10"/>
    <p:sldId id="266" r:id="rId11"/>
    <p:sldId id="276" r:id="rId12"/>
    <p:sldId id="267" r:id="rId13"/>
    <p:sldId id="268" r:id="rId14"/>
    <p:sldId id="269" r:id="rId15"/>
    <p:sldId id="279" r:id="rId16"/>
    <p:sldId id="271" r:id="rId17"/>
    <p:sldId id="278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0" autoAdjust="0"/>
  </p:normalViewPr>
  <p:slideViewPr>
    <p:cSldViewPr>
      <p:cViewPr varScale="1">
        <p:scale>
          <a:sx n="110" d="100"/>
          <a:sy n="110" d="100"/>
        </p:scale>
        <p:origin x="-164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27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781521910670906"/>
          <c:y val="0.81606250000000002"/>
        </c:manualLayout>
      </c:layout>
      <c:overlay val="0"/>
      <c:txPr>
        <a:bodyPr/>
        <a:lstStyle/>
        <a:p>
          <a:pPr>
            <a:defRPr sz="2400">
              <a:latin typeface="Monotype Corsiva" pitchFamily="66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612724538580148"/>
          <c:y val="6.7648375984251968E-2"/>
          <c:w val="0.8263001861540058"/>
          <c:h val="0.653825787401574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н/л "охваченных" операцией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5083</c:v>
                </c:pt>
                <c:pt idx="1">
                  <c:v>4469</c:v>
                </c:pt>
                <c:pt idx="2">
                  <c:v>4763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6147328"/>
        <c:axId val="125706624"/>
        <c:axId val="0"/>
      </c:bar3DChart>
      <c:catAx>
        <c:axId val="7614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Monotype Corsiva" pitchFamily="66" charset="0"/>
              </a:defRPr>
            </a:pPr>
            <a:endParaRPr lang="ru-RU"/>
          </a:p>
        </c:txPr>
        <c:crossAx val="125706624"/>
        <c:crosses val="autoZero"/>
        <c:auto val="1"/>
        <c:lblAlgn val="ctr"/>
        <c:lblOffset val="100"/>
        <c:noMultiLvlLbl val="0"/>
      </c:catAx>
      <c:valAx>
        <c:axId val="125706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Monotype Corsiva" pitchFamily="66" charset="0"/>
              </a:defRPr>
            </a:pPr>
            <a:endParaRPr lang="ru-RU"/>
          </a:p>
        </c:txPr>
        <c:crossAx val="76147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943</c:v>
                </c:pt>
                <c:pt idx="1">
                  <c:v>827</c:v>
                </c:pt>
                <c:pt idx="2">
                  <c:v>810</c:v>
                </c:pt>
                <c:pt idx="3">
                  <c:v>498</c:v>
                </c:pt>
                <c:pt idx="4">
                  <c:v>469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091776"/>
        <c:axId val="76093312"/>
      </c:lineChart>
      <c:catAx>
        <c:axId val="76091776"/>
        <c:scaling>
          <c:orientation val="minMax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Monotype Corsiva" pitchFamily="66" charset="0"/>
              </a:defRPr>
            </a:pPr>
            <a:endParaRPr lang="ru-RU"/>
          </a:p>
        </c:txPr>
        <c:crossAx val="76093312"/>
        <c:crosses val="autoZero"/>
        <c:auto val="1"/>
        <c:lblAlgn val="ctr"/>
        <c:lblOffset val="100"/>
        <c:noMultiLvlLbl val="0"/>
      </c:catAx>
      <c:valAx>
        <c:axId val="76093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Monotype Corsiva" pitchFamily="66" charset="0"/>
              </a:defRPr>
            </a:pPr>
            <a:endParaRPr lang="ru-RU"/>
          </a:p>
        </c:txPr>
        <c:crossAx val="76091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F3ABF-DE98-4CE2-ABB6-4DB653CDE50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11654-07E0-4C40-BDF4-43E4E49522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026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8576BC1-AB52-43E3-AB88-8865A2022FFB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AF0DFFE-D98E-46CD-BC28-1F0F5605953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.jpeg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2.jpeg"/><Relationship Id="rId7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.jpeg"/><Relationship Id="rId7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jpeg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667389" y="1578051"/>
            <a:ext cx="7704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 реализации на территории Новосибирской области мероприятий, направленных на совершенствование системы профилактики правонарушений и реабилитации несовершеннолетних, находящихся в конфликте с законом, в 2016 году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7099" y="4800113"/>
            <a:ext cx="3821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Заместитель министра социального развития Новосибирской области Потапова Ольга Рамильевна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7904" y="432245"/>
            <a:ext cx="5288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Профильная смена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для несовершеннолетних, вступивших 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конфликт с законом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430779"/>
            <a:ext cx="4264732" cy="24302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43" y="1988840"/>
            <a:ext cx="3932981" cy="32403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3893408"/>
            <a:ext cx="4237065" cy="218724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525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36364" y="432245"/>
            <a:ext cx="5288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Профильные смены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для несовершеннолетних, вступивших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конфликт с законом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«Детская служба примирения»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1"/>
            <a:ext cx="3096344" cy="20642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01" y="2131206"/>
            <a:ext cx="3024336" cy="20162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924943"/>
            <a:ext cx="2994061" cy="19960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040"/>
            <a:ext cx="3490729" cy="19635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16145"/>
          <a:stretch/>
        </p:blipFill>
        <p:spPr>
          <a:xfrm>
            <a:off x="3945276" y="4293096"/>
            <a:ext cx="2535583" cy="18296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24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896" y="476672"/>
            <a:ext cx="5168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Сотрудничество с ГУФСИН  России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 Новосибирской области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25137" r="14107" b="6618"/>
          <a:stretch/>
        </p:blipFill>
        <p:spPr>
          <a:xfrm>
            <a:off x="530181" y="1471563"/>
            <a:ext cx="3886200" cy="24079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32" y="1462787"/>
            <a:ext cx="3750638" cy="28504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3356993"/>
            <a:ext cx="3960442" cy="27296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3328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9172" y="476672"/>
            <a:ext cx="46618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Межведомственная комплексная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перация «Занятость»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503946"/>
              </p:ext>
            </p:extLst>
          </p:nvPr>
        </p:nvGraphicFramePr>
        <p:xfrm>
          <a:off x="436036" y="1430779"/>
          <a:ext cx="2969571" cy="4381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Документ" r:id="rId7" imgW="6120143" imgH="9029102" progId="Word.Document.12">
                  <p:embed/>
                </p:oleObj>
              </mc:Choice>
              <mc:Fallback>
                <p:oleObj name="Документ" r:id="rId7" imgW="6120143" imgH="902910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6036" y="1430779"/>
                        <a:ext cx="2969571" cy="4381614"/>
                      </a:xfrm>
                      <a:prstGeom prst="rect">
                        <a:avLst/>
                      </a:prstGeom>
                      <a:ln w="38100"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443892858"/>
              </p:ext>
            </p:extLst>
          </p:nvPr>
        </p:nvGraphicFramePr>
        <p:xfrm>
          <a:off x="3275856" y="1700808"/>
          <a:ext cx="564463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9437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31710" y="476672"/>
            <a:ext cx="53767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График снижения самовольных уходов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есовершеннолетних 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из государственных учреждений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115067467"/>
              </p:ext>
            </p:extLst>
          </p:nvPr>
        </p:nvGraphicFramePr>
        <p:xfrm>
          <a:off x="752253" y="2276872"/>
          <a:ext cx="764780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233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0816" y="466076"/>
            <a:ext cx="5025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>Постоянно действующая межведомственная рабочая группа по профилактике самовольных  уходов детей из семей и специализированных учреждений, организации розыска без вести пропавших детей при прокуратуре Новосибирской области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33" y="2348880"/>
            <a:ext cx="2900342" cy="37533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47959"/>
            <a:ext cx="3060340" cy="39604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5" y="1196752"/>
            <a:ext cx="3282910" cy="424847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3122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04721"/>
              </p:ext>
            </p:extLst>
          </p:nvPr>
        </p:nvGraphicFramePr>
        <p:xfrm>
          <a:off x="3707904" y="836712"/>
          <a:ext cx="5118845" cy="36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Document" r:id="rId7" imgW="9899251" imgH="6452224" progId="Word.Document.8">
                  <p:embed/>
                </p:oleObj>
              </mc:Choice>
              <mc:Fallback>
                <p:oleObj name="Document" r:id="rId7" imgW="9899251" imgH="6452224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07904" y="836712"/>
                        <a:ext cx="5118845" cy="3600400"/>
                      </a:xfrm>
                      <a:prstGeom prst="rect">
                        <a:avLst/>
                      </a:prstGeom>
                      <a:ln w="28575"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9550" y="1556792"/>
            <a:ext cx="28648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Областной комиссией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в 2016 году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проведено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14 </a:t>
            </a:r>
            <a:r>
              <a:rPr lang="ru-RU" sz="2400" b="1" dirty="0" smtClean="0">
                <a:latin typeface="Monotype Corsiva" pitchFamily="66" charset="0"/>
              </a:rPr>
              <a:t>плановых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комплексных  проверок</a:t>
            </a:r>
          </a:p>
          <a:p>
            <a:pPr algn="ctr"/>
            <a:r>
              <a:rPr lang="ru-RU" sz="2400" b="1" dirty="0">
                <a:latin typeface="Monotype Corsiva" pitchFamily="66" charset="0"/>
              </a:rPr>
              <a:t>в</a:t>
            </a:r>
            <a:r>
              <a:rPr lang="ru-RU" sz="2400" b="1" dirty="0" smtClean="0">
                <a:latin typeface="Monotype Corsiva" pitchFamily="66" charset="0"/>
              </a:rPr>
              <a:t> части исполнения</a:t>
            </a:r>
          </a:p>
          <a:p>
            <a:pPr algn="ctr"/>
            <a:r>
              <a:rPr lang="ru-RU" sz="2400" b="1" dirty="0">
                <a:latin typeface="Monotype Corsiva" pitchFamily="66" charset="0"/>
              </a:rPr>
              <a:t>з</a:t>
            </a:r>
            <a:r>
              <a:rPr lang="ru-RU" sz="2400" b="1" dirty="0" smtClean="0">
                <a:latin typeface="Monotype Corsiva" pitchFamily="66" charset="0"/>
              </a:rPr>
              <a:t>аконодательства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о несовершеннолетних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7346" y="4741693"/>
            <a:ext cx="7354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Также проведено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8 </a:t>
            </a:r>
            <a:r>
              <a:rPr lang="ru-RU" sz="2400" b="1" dirty="0" smtClean="0">
                <a:latin typeface="Monotype Corsiva" pitchFamily="66" charset="0"/>
              </a:rPr>
              <a:t>внеплановых  проверок по фактам суицида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несовершеннолетних</a:t>
            </a:r>
            <a:endParaRPr lang="ru-RU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7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276" y="1556792"/>
            <a:ext cx="843718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Нарушения требований федерального законодательства выявлено в:</a:t>
            </a:r>
          </a:p>
          <a:p>
            <a:pPr algn="ctr"/>
            <a:endParaRPr lang="ru-RU" sz="2400" b="1" dirty="0" smtClean="0">
              <a:latin typeface="Monotype Corsiva" pitchFamily="66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Барабинском районе;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Болотнинском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Каргатском районе;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Маслянинском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Мошковском районе;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Сузунском районе;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Тогучиснком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Чулымском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492244"/>
              </p:ext>
            </p:extLst>
          </p:nvPr>
        </p:nvGraphicFramePr>
        <p:xfrm>
          <a:off x="724437" y="1556792"/>
          <a:ext cx="7647808" cy="425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Документ" r:id="rId7" imgW="9734726" imgH="6329821" progId="Word.Document.12">
                  <p:embed/>
                </p:oleObj>
              </mc:Choice>
              <mc:Fallback>
                <p:oleObj name="Документ" r:id="rId7" imgW="9734726" imgH="63298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4437" y="1556792"/>
                        <a:ext cx="7647808" cy="4252020"/>
                      </a:xfrm>
                      <a:prstGeom prst="rect">
                        <a:avLst/>
                      </a:prstGeom>
                      <a:ln w="38100"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55894" y="466528"/>
            <a:ext cx="4966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Стратегия действий в интересах детей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Новосибирской области на 2012-2017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г.г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2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46" y="473384"/>
            <a:ext cx="4060559" cy="55892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311276" y="1628800"/>
            <a:ext cx="37566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Взаимодействие  областной комиссии </a:t>
            </a: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со следственным управлением СК России по Новосибирской области и Западно-Сибирским следственным управлением  на транспорте СК России</a:t>
            </a:r>
            <a:endParaRPr lang="ru-RU" sz="2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3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5756" y="476672"/>
            <a:ext cx="4995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Организация деятельности</a:t>
            </a:r>
          </a:p>
          <a:p>
            <a:pPr algn="ctr"/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КДНиЗП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3427" y="2060848"/>
            <a:ext cx="4293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latin typeface="Monotype Corsiva" pitchFamily="66" charset="0"/>
              </a:rPr>
              <a:t>Председатель комиссии</a:t>
            </a:r>
            <a:endParaRPr lang="ru-RU" sz="3600" b="1" u="sng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212976"/>
            <a:ext cx="2842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Monotype Corsiva" pitchFamily="66" charset="0"/>
              </a:rPr>
              <a:t>Заместители председателя</a:t>
            </a:r>
          </a:p>
          <a:p>
            <a:pPr algn="ctr"/>
            <a:r>
              <a:rPr lang="ru-RU" sz="2000" b="1" dirty="0" smtClean="0">
                <a:latin typeface="Monotype Corsiva" pitchFamily="66" charset="0"/>
              </a:rPr>
              <a:t>комиссии</a:t>
            </a:r>
            <a:endParaRPr lang="ru-RU" sz="20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2232" y="3348368"/>
            <a:ext cx="2858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Monotype Corsiva" pitchFamily="66" charset="0"/>
              </a:rPr>
              <a:t>Ответственный секретарь</a:t>
            </a:r>
          </a:p>
          <a:p>
            <a:pPr algn="ctr"/>
            <a:r>
              <a:rPr lang="ru-RU" sz="2000" b="1" dirty="0" smtClean="0">
                <a:latin typeface="Monotype Corsiva" pitchFamily="66" charset="0"/>
              </a:rPr>
              <a:t>комиссии</a:t>
            </a:r>
            <a:endParaRPr lang="ru-RU" sz="2000" b="1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0619" y="3160422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Иные члены комиссии</a:t>
            </a:r>
            <a:endParaRPr lang="ru-RU" sz="2000" b="1" dirty="0"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9160" y="4413319"/>
            <a:ext cx="3312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Отдел обеспечения деятельности комиссии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6286" y="4422447"/>
            <a:ext cx="2638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Рабочая группа комиссии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 rot="5400000">
            <a:off x="4308850" y="2941205"/>
            <a:ext cx="598303" cy="21602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9793">
            <a:off x="1785629" y="2494157"/>
            <a:ext cx="280987" cy="71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2866">
            <a:off x="7148199" y="2437323"/>
            <a:ext cx="280987" cy="75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43" y="2780928"/>
            <a:ext cx="226889" cy="163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69" y="2705589"/>
            <a:ext cx="238755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12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2646" y="476672"/>
            <a:ext cx="5255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Актуальные задачи на 2017 го</a:t>
            </a:r>
            <a:r>
              <a:rPr lang="ru-RU" sz="2800" b="1" dirty="0" smtClean="0">
                <a:latin typeface="Monotype Corsiva" pitchFamily="66" charset="0"/>
              </a:rPr>
              <a:t>д: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675" y="1273502"/>
            <a:ext cx="822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latin typeface="Monotype Corsiva" pitchFamily="66" charset="0"/>
              </a:rPr>
              <a:t>Снижение числа преступлений, совершенных несовершеннолетними;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437" y="1735166"/>
            <a:ext cx="779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Monotype Corsiva" pitchFamily="66" charset="0"/>
              </a:rPr>
              <a:t>Внедрение эффективных форм работы в деятельность субъектов системы профилактики;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7597" y="2563414"/>
            <a:ext cx="7610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Monotype Corsiva" pitchFamily="66" charset="0"/>
              </a:rPr>
              <a:t>Создание системы </a:t>
            </a:r>
            <a:r>
              <a:rPr lang="ru-RU" sz="2400" dirty="0" err="1" smtClean="0">
                <a:latin typeface="Monotype Corsiva" pitchFamily="66" charset="0"/>
              </a:rPr>
              <a:t>ресоциализации</a:t>
            </a:r>
            <a:r>
              <a:rPr lang="ru-RU" sz="2400" dirty="0" smtClean="0">
                <a:latin typeface="Monotype Corsiva" pitchFamily="66" charset="0"/>
              </a:rPr>
              <a:t> несовершеннолетних, употребляющих алкогольные напитки и наркотические вещества;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675" y="3763743"/>
            <a:ext cx="6462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Monotype Corsiva" pitchFamily="66" charset="0"/>
              </a:rPr>
              <a:t>Снижение числа несовершеннолетних потерпевших;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4225408"/>
            <a:ext cx="662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Monotype Corsiva" pitchFamily="66" charset="0"/>
              </a:rPr>
              <a:t>Снижение количества суицидов несовершеннолетних;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1640" y="4687073"/>
            <a:ext cx="7329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Monotype Corsiva" pitchFamily="66" charset="0"/>
              </a:rPr>
              <a:t>Совершенствование комплексной системы реабилитации детей-жертв преступлений.</a:t>
            </a:r>
            <a:endParaRPr lang="ru-RU" sz="2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7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8298" y="2708920"/>
            <a:ext cx="7303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</a:t>
            </a: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!</a:t>
            </a:r>
            <a:endParaRPr lang="ru-RU" sz="6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011" y="2132856"/>
            <a:ext cx="78800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На </a:t>
            </a:r>
            <a:r>
              <a:rPr lang="ru-RU" sz="2800" b="1" dirty="0">
                <a:latin typeface="Monotype Corsiva" pitchFamily="66" charset="0"/>
              </a:rPr>
              <a:t>2017 </a:t>
            </a:r>
            <a:r>
              <a:rPr lang="ru-RU" sz="2800" b="1" dirty="0" smtClean="0">
                <a:latin typeface="Monotype Corsiva" pitchFamily="66" charset="0"/>
              </a:rPr>
              <a:t>год </a:t>
            </a:r>
            <a:r>
              <a:rPr lang="ru-RU" sz="2800" b="1" dirty="0">
                <a:latin typeface="Monotype Corsiva" pitchFamily="66" charset="0"/>
              </a:rPr>
              <a:t>п</a:t>
            </a:r>
            <a:r>
              <a:rPr lang="ru-RU" sz="2800" b="1" dirty="0" smtClean="0">
                <a:latin typeface="Monotype Corsiva" pitchFamily="66" charset="0"/>
              </a:rPr>
              <a:t>ролонгировано соглашение между  Правительством Новосибирской области , Детским благотворительным фондом «Солнечный город» и Благотворительным фондом профилактики социального сиротства по внедрению модели ранней профилактики семейного неблагополучия.</a:t>
            </a:r>
            <a:endParaRPr lang="ru-RU" sz="2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5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7944" y="476672"/>
            <a:ext cx="41905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Комплекс мер по сокращению</a:t>
            </a:r>
          </a:p>
          <a:p>
            <a:pPr algn="ctr"/>
            <a:r>
              <a:rPr lang="ru-RU" sz="2800" b="1" dirty="0">
                <a:latin typeface="Monotype Corsiva" pitchFamily="66" charset="0"/>
              </a:rPr>
              <a:t>п</a:t>
            </a:r>
            <a:r>
              <a:rPr lang="ru-RU" sz="2800" b="1" dirty="0" smtClean="0">
                <a:latin typeface="Monotype Corsiva" pitchFamily="66" charset="0"/>
              </a:rPr>
              <a:t>одростковой преступности</a:t>
            </a:r>
            <a:endParaRPr lang="ru-RU" sz="2800" b="1" dirty="0">
              <a:latin typeface="Monotype Corsiva" pitchFamily="66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384541"/>
              </p:ext>
            </p:extLst>
          </p:nvPr>
        </p:nvGraphicFramePr>
        <p:xfrm>
          <a:off x="781302" y="1700808"/>
          <a:ext cx="7534078" cy="410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Документ" r:id="rId7" imgW="9527359" imgH="6173739" progId="Word.Document.12">
                  <p:embed/>
                </p:oleObj>
              </mc:Choice>
              <mc:Fallback>
                <p:oleObj name="Документ" r:id="rId7" imgW="9527359" imgH="617373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1302" y="1700808"/>
                        <a:ext cx="7534078" cy="4104456"/>
                      </a:xfrm>
                      <a:prstGeom prst="rect">
                        <a:avLst/>
                      </a:prstGeom>
                      <a:ln w="38100"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203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896" y="526624"/>
            <a:ext cx="5333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Реализация мероприятий программы</a:t>
            </a: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«Право на выбор»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090574"/>
              </p:ext>
            </p:extLst>
          </p:nvPr>
        </p:nvGraphicFramePr>
        <p:xfrm>
          <a:off x="681558" y="1700808"/>
          <a:ext cx="29543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Acrobat Document" r:id="rId6" imgW="5829233" imgH="8019810" progId="AcroExch.Document.DC">
                  <p:embed/>
                </p:oleObj>
              </mc:Choice>
              <mc:Fallback>
                <p:oleObj name="Acrobat Document" r:id="rId6" imgW="5829233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1558" y="1700808"/>
                        <a:ext cx="2954338" cy="4064000"/>
                      </a:xfrm>
                      <a:prstGeom prst="rect">
                        <a:avLst/>
                      </a:prstGeom>
                      <a:ln w="38100"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58" y="1988840"/>
            <a:ext cx="4512502" cy="33843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6197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896" y="526624"/>
            <a:ext cx="53335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Рабочее совещание по вопросу</a:t>
            </a:r>
          </a:p>
          <a:p>
            <a:pPr algn="ctr"/>
            <a:r>
              <a:rPr lang="ru-RU" sz="2800" b="1" dirty="0">
                <a:latin typeface="Monotype Corsiva" pitchFamily="66" charset="0"/>
              </a:rPr>
              <a:t>р</a:t>
            </a:r>
            <a:r>
              <a:rPr lang="ru-RU" sz="2800" b="1" dirty="0" smtClean="0">
                <a:latin typeface="Monotype Corsiva" pitchFamily="66" charset="0"/>
              </a:rPr>
              <a:t>еализации мероприятий программы</a:t>
            </a: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«Право на выбор» в 2017 году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8440" b="15333"/>
          <a:stretch/>
        </p:blipFill>
        <p:spPr>
          <a:xfrm rot="21305767">
            <a:off x="139104" y="2091319"/>
            <a:ext cx="4328655" cy="29045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7" b="4339"/>
          <a:stretch/>
        </p:blipFill>
        <p:spPr>
          <a:xfrm rot="249249">
            <a:off x="4419207" y="2092718"/>
            <a:ext cx="4420594" cy="373863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7410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920" y="481058"/>
            <a:ext cx="4488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Обучающий семинар по внедрению и реализации</a:t>
            </a:r>
          </a:p>
          <a:p>
            <a:pPr algn="ctr"/>
            <a:r>
              <a:rPr lang="ru-RU" b="1" dirty="0">
                <a:latin typeface="Monotype Corsiva" panose="03010101010201010101" pitchFamily="66" charset="0"/>
              </a:rPr>
              <a:t>н</a:t>
            </a:r>
            <a:r>
              <a:rPr lang="ru-RU" b="1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b="1" dirty="0">
                <a:latin typeface="Monotype Corsiva" panose="03010101010201010101" pitchFamily="66" charset="0"/>
              </a:rPr>
              <a:t>а</a:t>
            </a:r>
            <a:r>
              <a:rPr lang="ru-RU" b="1" dirty="0" smtClean="0">
                <a:latin typeface="Monotype Corsiva" panose="03010101010201010101" pitchFamily="66" charset="0"/>
              </a:rPr>
              <a:t>втоматизированной информационной системы</a:t>
            </a: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«Подросток»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740">
            <a:off x="428441" y="1462287"/>
            <a:ext cx="3674597" cy="28270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67" y="3573016"/>
            <a:ext cx="3362592" cy="25961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 b="16224"/>
          <a:stretch/>
        </p:blipFill>
        <p:spPr>
          <a:xfrm rot="461886">
            <a:off x="5715947" y="1820305"/>
            <a:ext cx="3034779" cy="26086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5382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9872" y="481058"/>
            <a:ext cx="5335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Внедрение на территории Новосибирской области новых форм работы с несовершеннолетними, вступившими в конфликт с законом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2450" y="2978033"/>
            <a:ext cx="3393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Программа «Линия жизни»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3560858"/>
            <a:ext cx="3554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Программа «Взрослые шаги»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4" t="13652" r="59908" b="67545"/>
          <a:stretch/>
        </p:blipFill>
        <p:spPr bwMode="auto">
          <a:xfrm>
            <a:off x="1475656" y="4022523"/>
            <a:ext cx="3507359" cy="19343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38172" y="4756502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Служба помощи детям, пострадавшим от жестокого обращения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6" y="1697816"/>
            <a:ext cx="3127484" cy="129826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41" y="1497681"/>
            <a:ext cx="2148535" cy="21555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867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936104" cy="9361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" y="188641"/>
            <a:ext cx="826322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24107" r="32770" b="24502"/>
          <a:stretch/>
        </p:blipFill>
        <p:spPr>
          <a:xfrm>
            <a:off x="2473281" y="116631"/>
            <a:ext cx="1019365" cy="1080121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724437" y="6237312"/>
            <a:ext cx="764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Заседание КДН и ЗП </a:t>
            </a:r>
            <a:r>
              <a:rPr lang="ru-RU" dirty="0">
                <a:latin typeface="Monotype Corsiva" panose="03010101010201010101" pitchFamily="66" charset="0"/>
              </a:rPr>
              <a:t>н</a:t>
            </a:r>
            <a:r>
              <a:rPr lang="ru-RU" dirty="0" smtClean="0">
                <a:latin typeface="Monotype Corsiva" panose="03010101010201010101" pitchFamily="66" charset="0"/>
              </a:rPr>
              <a:t>а территории Новосибирской области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Новосибирск, 27 февраля 2017 г.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7816" y="476672"/>
            <a:ext cx="4400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Профильная смена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«Детская служба примирения»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016">
            <a:off x="257137" y="1408683"/>
            <a:ext cx="5178959" cy="36044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490">
            <a:off x="4548341" y="2162944"/>
            <a:ext cx="4320480" cy="388843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7850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325</TotalTime>
  <Words>710</Words>
  <Application>Microsoft Office PowerPoint</Application>
  <PresentationFormat>Экран (4:3)</PresentationFormat>
  <Paragraphs>117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NewsPrint</vt:lpstr>
      <vt:lpstr>Документ</vt:lpstr>
      <vt:lpstr>Acrobat Document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Талу Оксана Сергеевна</dc:creator>
  <cp:lastModifiedBy>Талу Оксана Сергеевна</cp:lastModifiedBy>
  <cp:revision>42</cp:revision>
  <dcterms:created xsi:type="dcterms:W3CDTF">2017-02-20T07:20:33Z</dcterms:created>
  <dcterms:modified xsi:type="dcterms:W3CDTF">2017-02-27T03:15:20Z</dcterms:modified>
</cp:coreProperties>
</file>