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7"/>
  </p:notesMasterIdLst>
  <p:handoutMasterIdLst>
    <p:handoutMasterId r:id="rId18"/>
  </p:handoutMasterIdLst>
  <p:sldIdLst>
    <p:sldId id="332" r:id="rId2"/>
    <p:sldId id="411" r:id="rId3"/>
    <p:sldId id="456" r:id="rId4"/>
    <p:sldId id="441" r:id="rId5"/>
    <p:sldId id="425" r:id="rId6"/>
    <p:sldId id="444" r:id="rId7"/>
    <p:sldId id="445" r:id="rId8"/>
    <p:sldId id="446" r:id="rId9"/>
    <p:sldId id="449" r:id="rId10"/>
    <p:sldId id="450" r:id="rId11"/>
    <p:sldId id="452" r:id="rId12"/>
    <p:sldId id="453" r:id="rId13"/>
    <p:sldId id="454" r:id="rId14"/>
    <p:sldId id="439" r:id="rId15"/>
    <p:sldId id="428" r:id="rId16"/>
  </p:sldIdLst>
  <p:sldSz cx="9144000" cy="5143500" type="screen16x9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490"/>
    <a:srgbClr val="081ACA"/>
    <a:srgbClr val="8A0000"/>
    <a:srgbClr val="0066CC"/>
    <a:srgbClr val="740000"/>
    <a:srgbClr val="2C06CC"/>
    <a:srgbClr val="0099FF"/>
    <a:srgbClr val="C00000"/>
    <a:srgbClr val="5C00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969" autoAdjust="0"/>
    <p:restoredTop sz="94676" autoAdjust="0"/>
  </p:normalViewPr>
  <p:slideViewPr>
    <p:cSldViewPr>
      <p:cViewPr varScale="1">
        <p:scale>
          <a:sx n="84" d="100"/>
          <a:sy n="84" d="100"/>
        </p:scale>
        <p:origin x="96" y="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550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r">
              <a:defRPr sz="1200"/>
            </a:lvl1pPr>
          </a:lstStyle>
          <a:p>
            <a:fld id="{2A61A993-3FD8-4383-821E-C6A54C6E2E66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r">
              <a:defRPr sz="1200"/>
            </a:lvl1pPr>
          </a:lstStyle>
          <a:p>
            <a:fld id="{C070375E-D596-45AA-8830-AC2BA5D8D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24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1455" tIns="45729" rIns="91455" bIns="457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1455" tIns="45729" rIns="91455" bIns="45729" rtlCol="0"/>
          <a:lstStyle>
            <a:lvl1pPr algn="r">
              <a:defRPr sz="1200"/>
            </a:lvl1pPr>
          </a:lstStyle>
          <a:p>
            <a:fld id="{20A4E0F4-F9A3-431D-9703-642A22193DDD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5" tIns="45729" rIns="91455" bIns="457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55" tIns="45729" rIns="91455" bIns="4572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455" tIns="45729" rIns="91455" bIns="457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455" tIns="45729" rIns="91455" bIns="45729" rtlCol="0" anchor="b"/>
          <a:lstStyle>
            <a:lvl1pPr algn="r">
              <a:defRPr sz="1200"/>
            </a:lvl1pPr>
          </a:lstStyle>
          <a:p>
            <a:fld id="{AD0ACACD-EBDD-41B8-A0D1-900B565F97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0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ADD295-3E78-4A8F-8D0D-021DB37CB549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2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7318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7332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49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6452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4252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8660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3/28/2023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consultantplus://offline/ref=A4038435CB536E5CB3D4D2D3A4A5C0E14479B713E77A4C5B01D2E5DC2A768C7D5AC4CBCAA480DAD89E82588AE9424ADFBA3C1D8CE0w7uA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title"/>
          </p:nvPr>
        </p:nvSpPr>
        <p:spPr>
          <a:xfrm>
            <a:off x="1907704" y="211821"/>
            <a:ext cx="6624736" cy="728923"/>
          </a:xfrm>
          <a:noFill/>
          <a:ln>
            <a:solidFill>
              <a:srgbClr val="FFFFCC"/>
            </a:solidFill>
          </a:ln>
        </p:spPr>
        <p:txBody>
          <a:bodyPr wrap="none">
            <a:normAutofit fontScale="9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               </a:t>
            </a:r>
            <a:br>
              <a:rPr lang="ru-RU" altLang="ru-RU" sz="1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МИНИСТЕРСТВО ТРУДА </a:t>
            </a:r>
            <a:b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</a:br>
            <a: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И СОЦИАЛЬНОГО РАЗИТИЯ НОВОСИБИРСКОЙ ОБЛАСТИ</a:t>
            </a:r>
            <a:b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</a:br>
            <a:endParaRPr lang="ru-RU" altLang="ru-RU" sz="1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79512" y="951570"/>
            <a:ext cx="8856984" cy="3996444"/>
          </a:xfrm>
        </p:spPr>
        <p:txBody>
          <a:bodyPr>
            <a:normAutofit/>
          </a:bodyPr>
          <a:lstStyle/>
          <a:p>
            <a:pPr marL="0" lvl="0" indent="0" algn="ctr" eaLnBrk="1" hangingPunct="1">
              <a:lnSpc>
                <a:spcPts val="3400"/>
              </a:lnSpc>
              <a:spcBef>
                <a:spcPct val="0"/>
              </a:spcBef>
              <a:buNone/>
            </a:pP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/>
              <a:ea typeface="Verdana" pitchFamily="34" charset="0"/>
              <a:cs typeface="Verdana" pitchFamily="34" charset="0"/>
            </a:endParaRPr>
          </a:p>
          <a:p>
            <a:pPr marL="0" lvl="0" indent="0" algn="ctr">
              <a:lnSpc>
                <a:spcPts val="3400"/>
              </a:lnSpc>
              <a:spcBef>
                <a:spcPct val="0"/>
              </a:spcBef>
              <a:buNone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охраной труда как основа обеспечения безопасности труда в организациях</a:t>
            </a:r>
            <a:endParaRPr lang="ru-RU" sz="2400" b="1" dirty="0" smtClean="0">
              <a:ln w="11430"/>
              <a:solidFill>
                <a:srgbClr val="0070C0"/>
              </a:solidFill>
              <a:effectLst>
                <a:glow rad="101600">
                  <a:schemeClr val="bg1">
                    <a:alpha val="82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Arial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КУЧЕРЯВЕНКО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Gothic"/>
              <a:cs typeface="Arial" charset="0"/>
            </a:endParaRPr>
          </a:p>
          <a:p>
            <a:pPr marL="0" lvl="0" indent="0" algn="ctr" eaLnBrk="1" fontAlgn="auto" hangingPunct="1">
              <a:spcAft>
                <a:spcPts val="1200"/>
              </a:spcAft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Людмила Владимировна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начальник отдела управления охраной труда и государственной экспертизы условий труда управления труда 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министерства труда и социального развития Новосибирской </a:t>
            </a:r>
            <a:r>
              <a:rPr lang="ru-RU" sz="19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области</a:t>
            </a:r>
          </a:p>
          <a:p>
            <a:pPr marL="0" indent="0" algn="ctr" eaLnBrk="1" hangingPunct="1">
              <a:buFontTx/>
              <a:buNone/>
            </a:pPr>
            <a:endParaRPr lang="ru-RU" alt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71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55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453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устанавливаются: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Порядок:</a:t>
            </a:r>
          </a:p>
          <a:p>
            <a:pPr algn="ctr"/>
            <a:r>
              <a:rPr lang="ru-RU" sz="2400" b="1" dirty="0">
                <a:solidFill>
                  <a:schemeClr val="tx2"/>
                </a:solidFill>
              </a:rPr>
              <a:t>-</a:t>
            </a:r>
            <a:r>
              <a:rPr lang="ru-RU" sz="2400" b="1" dirty="0" smtClean="0">
                <a:solidFill>
                  <a:schemeClr val="tx2"/>
                </a:solidFill>
              </a:rPr>
              <a:t> разработки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-согласования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 утверждения и пересмотра документов СУОТ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-сроки хранения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(Если такой порядок определен другим актом, то делается ссылка)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Управление документами СУОТ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27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5252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1. Порядок </a:t>
            </a:r>
            <a:r>
              <a:rPr lang="ru-RU" b="1" dirty="0">
                <a:solidFill>
                  <a:schemeClr val="tx2"/>
                </a:solidFill>
              </a:rPr>
              <a:t>информирования </a:t>
            </a:r>
            <a:r>
              <a:rPr lang="ru-RU" b="1" dirty="0" smtClean="0">
                <a:solidFill>
                  <a:schemeClr val="tx2"/>
                </a:solidFill>
              </a:rPr>
              <a:t>работников.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2. Взаимодействие с работниками по вопросам: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определение </a:t>
            </a:r>
            <a:r>
              <a:rPr lang="ru-RU" b="1" dirty="0">
                <a:solidFill>
                  <a:schemeClr val="tx2"/>
                </a:solidFill>
              </a:rPr>
              <a:t>потребностей и ожиданий </a:t>
            </a:r>
            <a:r>
              <a:rPr lang="ru-RU" b="1" dirty="0" smtClean="0">
                <a:solidFill>
                  <a:schemeClr val="tx2"/>
                </a:solidFill>
              </a:rPr>
              <a:t>работников;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установление </a:t>
            </a:r>
            <a:r>
              <a:rPr lang="ru-RU" b="1" dirty="0">
                <a:solidFill>
                  <a:schemeClr val="tx2"/>
                </a:solidFill>
              </a:rPr>
              <a:t>целей в области охраны труда и планирование их достижения;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выявление </a:t>
            </a:r>
            <a:r>
              <a:rPr lang="ru-RU" b="1" dirty="0">
                <a:solidFill>
                  <a:schemeClr val="tx2"/>
                </a:solidFill>
              </a:rPr>
              <a:t>опасностей, оценка уровня профессиональных рисков, планирование мероприятий по управлению ими и улучшению условий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определение </a:t>
            </a:r>
            <a:r>
              <a:rPr lang="ru-RU" b="1" dirty="0">
                <a:solidFill>
                  <a:schemeClr val="tx2"/>
                </a:solidFill>
              </a:rPr>
              <a:t>и закрепление в локальных нормативных актах обязанностей, ответственности и полномочий в области охраны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установление </a:t>
            </a:r>
            <a:r>
              <a:rPr lang="ru-RU" b="1" dirty="0">
                <a:solidFill>
                  <a:schemeClr val="tx2"/>
                </a:solidFill>
              </a:rPr>
              <a:t>(определение) механизмов консультирования и взаимодействия с работниками и (или) их уполномоченными представителями, их участия при обсуждении и решении вопросов охраны труда.</a:t>
            </a:r>
            <a:endParaRPr lang="ru-RU" dirty="0">
              <a:solidFill>
                <a:schemeClr val="tx2"/>
              </a:solidFill>
            </a:endParaRPr>
          </a:p>
          <a:p>
            <a:pPr algn="ctr"/>
            <a:endParaRPr lang="ru-RU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7398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Информирование работников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52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5" y="1561401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/>
                </a:solidFill>
              </a:rPr>
              <a:t>Чтобы вы могли обеспечивать функционирование СУОТ, </a:t>
            </a:r>
            <a:r>
              <a:rPr lang="ru-RU" b="1" dirty="0" smtClean="0">
                <a:solidFill>
                  <a:schemeClr val="tx2"/>
                </a:solidFill>
              </a:rPr>
              <a:t>рекомендуется: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определить </a:t>
            </a:r>
            <a:r>
              <a:rPr lang="ru-RU" b="1" dirty="0">
                <a:solidFill>
                  <a:schemeClr val="tx2"/>
                </a:solidFill>
              </a:rPr>
              <a:t>компетенции работников, которые влияют или могут влиять на безопасность производственных </a:t>
            </a:r>
            <a:r>
              <a:rPr lang="ru-RU" b="1" dirty="0" smtClean="0">
                <a:solidFill>
                  <a:schemeClr val="tx2"/>
                </a:solidFill>
              </a:rPr>
              <a:t>процессов;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обеспечить </a:t>
            </a:r>
            <a:r>
              <a:rPr lang="ru-RU" b="1" dirty="0">
                <a:solidFill>
                  <a:schemeClr val="tx2"/>
                </a:solidFill>
              </a:rPr>
              <a:t>подготовку работников в области выявления опасностей и реализации мер реагирования на них;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обеспечить </a:t>
            </a:r>
            <a:r>
              <a:rPr lang="ru-RU" b="1" dirty="0">
                <a:solidFill>
                  <a:schemeClr val="tx2"/>
                </a:solidFill>
              </a:rPr>
              <a:t>непрерывную подготовку и повышение квалификации работников в области охраны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документировать информацию </a:t>
            </a:r>
            <a:r>
              <a:rPr lang="ru-RU" b="1" dirty="0">
                <a:solidFill>
                  <a:schemeClr val="tx2"/>
                </a:solidFill>
              </a:rPr>
              <a:t>о таком обучении и повышении квалификации.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обязанности для функционирования СУОТ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93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5" y="1561401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Положение о СУОТ утвердите с учетом мнения профсоюза или иного уполномоченного органа (при </a:t>
            </a:r>
            <a:r>
              <a:rPr lang="ru-RU" b="1" dirty="0" smtClean="0">
                <a:solidFill>
                  <a:schemeClr val="tx2"/>
                </a:solidFill>
              </a:rPr>
              <a:t>наличии).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Утвердить документ </a:t>
            </a:r>
            <a:r>
              <a:rPr lang="ru-RU" b="1" dirty="0" smtClean="0">
                <a:solidFill>
                  <a:schemeClr val="tx2"/>
                </a:solidFill>
              </a:rPr>
              <a:t>можно </a:t>
            </a:r>
            <a:r>
              <a:rPr lang="ru-RU" b="1" dirty="0">
                <a:solidFill>
                  <a:schemeClr val="tx2"/>
                </a:solidFill>
              </a:rPr>
              <a:t>приказом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endParaRPr lang="ru-RU" b="1" dirty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Ознакомьте работников с положением о СУОТ под подпись (</a:t>
            </a:r>
            <a:r>
              <a:rPr lang="ru-RU" b="1" dirty="0">
                <a:solidFill>
                  <a:schemeClr val="tx2"/>
                </a:solidFill>
                <a:hlinkClick r:id="rId2"/>
              </a:rPr>
              <a:t>ч. 2 ст. 22</a:t>
            </a:r>
            <a:r>
              <a:rPr lang="ru-RU" b="1" dirty="0">
                <a:solidFill>
                  <a:schemeClr val="tx2"/>
                </a:solidFill>
              </a:rPr>
              <a:t> ТК РФ). Новых работников </a:t>
            </a:r>
            <a:r>
              <a:rPr lang="ru-RU" b="1" dirty="0" smtClean="0">
                <a:solidFill>
                  <a:schemeClr val="tx2"/>
                </a:solidFill>
              </a:rPr>
              <a:t>ознакомить до </a:t>
            </a:r>
            <a:r>
              <a:rPr lang="ru-RU" b="1" dirty="0">
                <a:solidFill>
                  <a:schemeClr val="tx2"/>
                </a:solidFill>
              </a:rPr>
              <a:t>подписания трудового </a:t>
            </a:r>
            <a:r>
              <a:rPr lang="ru-RU" b="1" dirty="0" smtClean="0">
                <a:solidFill>
                  <a:schemeClr val="tx2"/>
                </a:solidFill>
              </a:rPr>
              <a:t>договора</a:t>
            </a:r>
            <a:r>
              <a:rPr lang="ru-RU" b="1" dirty="0">
                <a:solidFill>
                  <a:srgbClr val="1F497D"/>
                </a:solidFill>
              </a:rPr>
              <a:t> (</a:t>
            </a:r>
            <a:r>
              <a:rPr lang="ru-RU" b="1" dirty="0">
                <a:solidFill>
                  <a:srgbClr val="1F497D"/>
                </a:solidFill>
                <a:hlinkClick r:id="rId2"/>
              </a:rPr>
              <a:t>ч. </a:t>
            </a:r>
            <a:r>
              <a:rPr lang="ru-RU" b="1" dirty="0" smtClean="0">
                <a:solidFill>
                  <a:srgbClr val="1F497D"/>
                </a:solidFill>
                <a:hlinkClick r:id="rId2"/>
              </a:rPr>
              <a:t>3 </a:t>
            </a:r>
            <a:r>
              <a:rPr lang="ru-RU" b="1" dirty="0">
                <a:solidFill>
                  <a:srgbClr val="1F497D"/>
                </a:solidFill>
                <a:hlinkClick r:id="rId2"/>
              </a:rPr>
              <a:t>ст. </a:t>
            </a:r>
            <a:r>
              <a:rPr lang="ru-RU" b="1" dirty="0" smtClean="0">
                <a:solidFill>
                  <a:srgbClr val="1F497D"/>
                </a:solidFill>
              </a:rPr>
              <a:t>68 </a:t>
            </a:r>
            <a:r>
              <a:rPr lang="ru-RU" b="1" dirty="0">
                <a:solidFill>
                  <a:srgbClr val="1F497D"/>
                </a:solidFill>
              </a:rPr>
              <a:t>ТК РФ</a:t>
            </a:r>
            <a:r>
              <a:rPr lang="ru-RU" b="1" dirty="0" smtClean="0">
                <a:solidFill>
                  <a:srgbClr val="1F497D"/>
                </a:solidFill>
              </a:rPr>
              <a:t>).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положения о СУОТ и ознакомление работников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17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4" y="1491630"/>
            <a:ext cx="8591375" cy="345638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ЕСЛИ У ВАС НЕТ ПОЛОЖЕНИЯ О СУОТ</a:t>
            </a:r>
            <a:endParaRPr lang="ru-RU" sz="2400" dirty="0" smtClean="0">
              <a:solidFill>
                <a:schemeClr val="tx2"/>
              </a:solidFill>
            </a:endParaRPr>
          </a:p>
          <a:p>
            <a:pPr algn="ctr"/>
            <a:endParaRPr lang="ru-RU" sz="2000" b="1" dirty="0" smtClean="0">
              <a:solidFill>
                <a:srgbClr val="10449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Статья </a:t>
            </a:r>
            <a:r>
              <a:rPr lang="ru-RU" sz="2000" b="1" dirty="0">
                <a:solidFill>
                  <a:srgbClr val="104490"/>
                </a:solidFill>
              </a:rPr>
              <a:t>5.27.1. Нарушение государственных нормативных требований охраны труда, содержащихся в федеральных законах и иных нормативных правовых актах Российской </a:t>
            </a:r>
            <a:r>
              <a:rPr lang="ru-RU" sz="2000" b="1" dirty="0" smtClean="0">
                <a:solidFill>
                  <a:srgbClr val="104490"/>
                </a:solidFill>
              </a:rPr>
              <a:t>Федерации</a:t>
            </a:r>
          </a:p>
          <a:p>
            <a:pPr algn="ctr"/>
            <a:endParaRPr lang="ru-RU" sz="2000" b="1" dirty="0" smtClean="0">
              <a:solidFill>
                <a:srgbClr val="104490"/>
              </a:solidFill>
            </a:endParaRPr>
          </a:p>
          <a:p>
            <a:pPr lvl="0"/>
            <a:r>
              <a:rPr lang="ru-RU" sz="2000" b="1" dirty="0">
                <a:solidFill>
                  <a:schemeClr val="tx2"/>
                </a:solidFill>
              </a:rPr>
              <a:t>предупреждение или административный штраф </a:t>
            </a:r>
            <a:r>
              <a:rPr lang="ru-RU" sz="2000" b="1" dirty="0">
                <a:solidFill>
                  <a:srgbClr val="FF0000"/>
                </a:solidFill>
              </a:rPr>
              <a:t>от 2 тыс. до 5 тыс. руб</a:t>
            </a:r>
            <a:r>
              <a:rPr lang="ru-RU" sz="2000" b="1" dirty="0">
                <a:solidFill>
                  <a:schemeClr val="tx2"/>
                </a:solidFill>
              </a:rPr>
              <a:t>. - для должностных лиц;</a:t>
            </a:r>
            <a:endParaRPr lang="ru-RU" sz="2000" dirty="0">
              <a:solidFill>
                <a:schemeClr val="tx2"/>
              </a:solidFill>
            </a:endParaRPr>
          </a:p>
          <a:p>
            <a:pPr lvl="0"/>
            <a:r>
              <a:rPr lang="ru-RU" sz="2000" b="1" dirty="0">
                <a:solidFill>
                  <a:schemeClr val="tx2"/>
                </a:solidFill>
              </a:rPr>
              <a:t>предупреждение или административный штраф </a:t>
            </a:r>
            <a:r>
              <a:rPr lang="ru-RU" sz="2000" b="1" dirty="0">
                <a:solidFill>
                  <a:srgbClr val="FF0000"/>
                </a:solidFill>
              </a:rPr>
              <a:t>от 50 тыс. до 80 тыс. руб.</a:t>
            </a:r>
            <a:r>
              <a:rPr lang="ru-RU" sz="2000" b="1" dirty="0">
                <a:solidFill>
                  <a:schemeClr val="tx2"/>
                </a:solidFill>
              </a:rPr>
              <a:t> - для </a:t>
            </a:r>
            <a:r>
              <a:rPr lang="ru-RU" sz="2000" b="1" dirty="0" smtClean="0">
                <a:solidFill>
                  <a:schemeClr val="tx2"/>
                </a:solidFill>
              </a:rPr>
              <a:t>юридических лиц.</a:t>
            </a:r>
            <a:endParaRPr lang="ru-RU" sz="2000" dirty="0">
              <a:solidFill>
                <a:schemeClr val="tx2"/>
              </a:solidFill>
            </a:endParaRPr>
          </a:p>
          <a:p>
            <a:pPr algn="ctr"/>
            <a:endParaRPr lang="ru-RU" sz="2000" b="1" dirty="0" smtClean="0">
              <a:solidFill>
                <a:srgbClr val="104490"/>
              </a:solidFill>
            </a:endParaRPr>
          </a:p>
          <a:p>
            <a:pPr algn="ctr"/>
            <a:endParaRPr lang="ru-RU" sz="2000" b="1" dirty="0">
              <a:solidFill>
                <a:srgbClr val="10449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5"/>
            <a:ext cx="6912768" cy="10545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104490"/>
                </a:solidFill>
              </a:rPr>
              <a:t>Кодекс Российской Федерации об административных правонарушениях</a:t>
            </a:r>
          </a:p>
          <a:p>
            <a:pPr algn="ctr"/>
            <a:r>
              <a:rPr lang="ru-RU" sz="2400" b="1" dirty="0" smtClean="0">
                <a:solidFill>
                  <a:srgbClr val="104490"/>
                </a:solidFill>
              </a:rPr>
              <a:t> </a:t>
            </a:r>
            <a:endParaRPr lang="ru-RU" sz="2400" b="1" dirty="0">
              <a:solidFill>
                <a:srgbClr val="10449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310981"/>
            <a:ext cx="288032" cy="18064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36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194" y="-3437434"/>
            <a:ext cx="9274837" cy="521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985"/>
            <a:ext cx="972908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03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23528" y="1583874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Работодатель обязан </a:t>
            </a:r>
            <a:r>
              <a:rPr lang="ru-RU" sz="2400" b="1" dirty="0">
                <a:solidFill>
                  <a:schemeClr val="tx2"/>
                </a:solidFill>
              </a:rPr>
              <a:t>обеспечить</a:t>
            </a:r>
            <a:r>
              <a:rPr lang="ru-RU" sz="2400" b="1" dirty="0" smtClean="0">
                <a:solidFill>
                  <a:schemeClr val="tx2"/>
                </a:solidFill>
              </a:rPr>
              <a:t>:</a:t>
            </a:r>
          </a:p>
          <a:p>
            <a:pPr algn="ctr"/>
            <a:endParaRPr lang="ru-RU" sz="2400" b="1" dirty="0">
              <a:solidFill>
                <a:schemeClr val="tx2"/>
              </a:solidFill>
            </a:endParaRPr>
          </a:p>
          <a:p>
            <a:pPr algn="ctr"/>
            <a:r>
              <a:rPr lang="ru-RU" sz="2400" b="1" dirty="0">
                <a:solidFill>
                  <a:schemeClr val="tx2"/>
                </a:solidFill>
              </a:rPr>
              <a:t>создание и функционирование системы управления охраной труда</a:t>
            </a:r>
          </a:p>
          <a:p>
            <a:pPr algn="ctr"/>
            <a:endParaRPr lang="ru-RU" sz="2800" b="1" dirty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</a:rPr>
              <a:t>Статья 214 </a:t>
            </a:r>
            <a:r>
              <a:rPr lang="ru-RU" sz="2000" b="1" dirty="0" smtClean="0">
                <a:solidFill>
                  <a:schemeClr val="tx2"/>
                </a:solidFill>
              </a:rPr>
              <a:t>Трудового Кодекса Российской Федерации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29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79512" y="1583874"/>
            <a:ext cx="8784976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chemeClr val="tx2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Система </a:t>
            </a:r>
            <a:r>
              <a:rPr lang="ru-RU" sz="2400" dirty="0">
                <a:solidFill>
                  <a:schemeClr val="tx2"/>
                </a:solidFill>
              </a:rPr>
              <a:t>управления охраной труда - комплекс взаимосвязанных и взаимодействующих между собой элементов, устанавливающих политику и цели в области охраны труда у конкретного работодателя и процедуры по достижению этих </a:t>
            </a:r>
            <a:r>
              <a:rPr lang="ru-RU" sz="2400" dirty="0" smtClean="0">
                <a:solidFill>
                  <a:schemeClr val="tx2"/>
                </a:solidFill>
              </a:rPr>
              <a:t>целей</a:t>
            </a:r>
            <a:endParaRPr lang="ru-RU" sz="2400" dirty="0">
              <a:solidFill>
                <a:schemeClr val="tx2"/>
              </a:solidFill>
            </a:endParaRPr>
          </a:p>
          <a:p>
            <a:pPr algn="ctr"/>
            <a:endParaRPr lang="ru-RU" sz="2400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Приказ Минтруда России от 29.10.2021 N 776н</a:t>
            </a: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"Об утверждении Примерного положения о системе управления охраной труда"</a:t>
            </a:r>
          </a:p>
          <a:p>
            <a:pPr algn="ctr"/>
            <a:endParaRPr lang="ru-RU" sz="2400" dirty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</a:rPr>
              <a:t>Статья </a:t>
            </a:r>
            <a:r>
              <a:rPr lang="ru-RU" sz="2000" b="1" dirty="0" smtClean="0">
                <a:solidFill>
                  <a:schemeClr val="tx2"/>
                </a:solidFill>
              </a:rPr>
              <a:t>217 Трудового Кодекса Российской Федерации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26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b="1" dirty="0">
                <a:solidFill>
                  <a:schemeClr val="tx2"/>
                </a:solidFill>
              </a:rPr>
              <a:t>Что предусмотреть в положении о </a:t>
            </a:r>
            <a:r>
              <a:rPr lang="ru-RU" sz="3500" b="1" dirty="0" smtClean="0">
                <a:solidFill>
                  <a:schemeClr val="tx2"/>
                </a:solidFill>
              </a:rPr>
              <a:t>СУОТ:</a:t>
            </a:r>
            <a:endParaRPr lang="ru-RU" sz="35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960439"/>
          </a:xfrm>
        </p:spPr>
        <p:txBody>
          <a:bodyPr>
            <a:noAutofit/>
          </a:bodyPr>
          <a:lstStyle/>
          <a:p>
            <a:r>
              <a:rPr lang="ru-RU" sz="1900" b="1" dirty="0" smtClean="0">
                <a:solidFill>
                  <a:schemeClr val="tx2"/>
                </a:solidFill>
              </a:rPr>
              <a:t>Политику </a:t>
            </a:r>
            <a:r>
              <a:rPr lang="ru-RU" sz="1900" b="1" dirty="0">
                <a:solidFill>
                  <a:schemeClr val="tx2"/>
                </a:solidFill>
              </a:rPr>
              <a:t>(стратегию) и цели в области охраны </a:t>
            </a:r>
            <a:r>
              <a:rPr lang="ru-RU" sz="1900" b="1" dirty="0" smtClean="0">
                <a:solidFill>
                  <a:schemeClr val="tx2"/>
                </a:solidFill>
              </a:rPr>
              <a:t>труда;</a:t>
            </a:r>
          </a:p>
          <a:p>
            <a:r>
              <a:rPr lang="ru-RU" sz="1900" b="1" dirty="0" smtClean="0">
                <a:solidFill>
                  <a:srgbClr val="104490"/>
                </a:solidFill>
              </a:rPr>
              <a:t>Обеспечение </a:t>
            </a:r>
            <a:r>
              <a:rPr lang="ru-RU" sz="1900" b="1" dirty="0">
                <a:solidFill>
                  <a:srgbClr val="104490"/>
                </a:solidFill>
              </a:rPr>
              <a:t>функционирования </a:t>
            </a:r>
            <a:r>
              <a:rPr lang="ru-RU" sz="1900" b="1" dirty="0" smtClean="0">
                <a:solidFill>
                  <a:srgbClr val="104490"/>
                </a:solidFill>
              </a:rPr>
              <a:t>СУОТ - </a:t>
            </a:r>
            <a:r>
              <a:rPr lang="ru-RU" sz="1900" b="1" dirty="0" smtClean="0">
                <a:solidFill>
                  <a:schemeClr val="tx2"/>
                </a:solidFill>
              </a:rPr>
              <a:t>процедуры</a:t>
            </a:r>
            <a:r>
              <a:rPr lang="ru-RU" sz="1900" b="1" dirty="0">
                <a:solidFill>
                  <a:schemeClr val="tx2"/>
                </a:solidFill>
              </a:rPr>
              <a:t>, необходимые для достижения этих целей</a:t>
            </a:r>
            <a:r>
              <a:rPr lang="ru-RU" sz="1900" b="1" dirty="0" smtClean="0">
                <a:solidFill>
                  <a:srgbClr val="104490"/>
                </a:solidFill>
              </a:rPr>
              <a:t> (распределение </a:t>
            </a:r>
            <a:r>
              <a:rPr lang="ru-RU" sz="1900" b="1" dirty="0">
                <a:solidFill>
                  <a:srgbClr val="104490"/>
                </a:solidFill>
              </a:rPr>
              <a:t>обязанностей в сфере охраны труда</a:t>
            </a:r>
            <a:r>
              <a:rPr lang="ru-RU" sz="1900" b="1" dirty="0" smtClean="0">
                <a:solidFill>
                  <a:srgbClr val="104490"/>
                </a:solidFill>
              </a:rPr>
              <a:t>);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>
                <a:solidFill>
                  <a:srgbClr val="104490"/>
                </a:solidFill>
              </a:rPr>
              <a:t>Планирование мероприятий по реализации </a:t>
            </a:r>
            <a:r>
              <a:rPr lang="ru-RU" sz="1900" b="1" dirty="0" smtClean="0">
                <a:solidFill>
                  <a:srgbClr val="104490"/>
                </a:solidFill>
              </a:rPr>
              <a:t>процедур;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 smtClean="0">
                <a:solidFill>
                  <a:srgbClr val="104490"/>
                </a:solidFill>
              </a:rPr>
              <a:t>Контроль </a:t>
            </a:r>
            <a:r>
              <a:rPr lang="ru-RU" sz="1900" b="1" dirty="0">
                <a:solidFill>
                  <a:srgbClr val="104490"/>
                </a:solidFill>
              </a:rPr>
              <a:t>функционирования СУОТ и мониторинг реализации </a:t>
            </a:r>
            <a:r>
              <a:rPr lang="ru-RU" sz="1900" b="1" dirty="0" smtClean="0">
                <a:solidFill>
                  <a:srgbClr val="104490"/>
                </a:solidFill>
              </a:rPr>
              <a:t>процедур;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>
                <a:solidFill>
                  <a:srgbClr val="104490"/>
                </a:solidFill>
              </a:rPr>
              <a:t>Планирование улучшений функционирования </a:t>
            </a:r>
            <a:r>
              <a:rPr lang="ru-RU" sz="1900" b="1" dirty="0" smtClean="0">
                <a:solidFill>
                  <a:srgbClr val="104490"/>
                </a:solidFill>
              </a:rPr>
              <a:t>СУОТ;</a:t>
            </a:r>
            <a:endParaRPr lang="ru-RU" sz="1900" b="1" dirty="0" smtClean="0">
              <a:solidFill>
                <a:schemeClr val="tx2"/>
              </a:solidFill>
            </a:endParaRP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Управление документами СУОТ (документы</a:t>
            </a:r>
            <a:r>
              <a:rPr lang="ru-RU" sz="1900" b="1" dirty="0">
                <a:solidFill>
                  <a:schemeClr val="tx2"/>
                </a:solidFill>
              </a:rPr>
              <a:t>, на основании </a:t>
            </a:r>
            <a:r>
              <a:rPr lang="ru-RU" sz="1900" b="1" dirty="0" smtClean="0">
                <a:solidFill>
                  <a:schemeClr val="tx2"/>
                </a:solidFill>
              </a:rPr>
              <a:t>которых разработано положение);</a:t>
            </a: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Определение территории, </a:t>
            </a:r>
            <a:r>
              <a:rPr lang="ru-RU" sz="1900" b="1" dirty="0">
                <a:solidFill>
                  <a:schemeClr val="tx2"/>
                </a:solidFill>
              </a:rPr>
              <a:t>на которой оно </a:t>
            </a:r>
            <a:r>
              <a:rPr lang="ru-RU" sz="1900" b="1" dirty="0" smtClean="0">
                <a:solidFill>
                  <a:schemeClr val="tx2"/>
                </a:solidFill>
              </a:rPr>
              <a:t>действует;</a:t>
            </a: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Определение лиц, </a:t>
            </a:r>
            <a:r>
              <a:rPr lang="ru-RU" sz="1900" b="1" dirty="0">
                <a:solidFill>
                  <a:schemeClr val="tx2"/>
                </a:solidFill>
              </a:rPr>
              <a:t>на которых распространяется </a:t>
            </a:r>
            <a:r>
              <a:rPr lang="ru-RU" sz="1900" b="1" dirty="0" smtClean="0">
                <a:solidFill>
                  <a:schemeClr val="tx2"/>
                </a:solidFill>
              </a:rPr>
              <a:t>документ.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46213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67544" y="1586156"/>
            <a:ext cx="8496944" cy="35387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В Положении необходимо изложить </a:t>
            </a:r>
            <a:r>
              <a:rPr lang="ru-RU" sz="2000" b="1" dirty="0">
                <a:solidFill>
                  <a:schemeClr val="tx2"/>
                </a:solidFill>
              </a:rPr>
              <a:t>цели и мероприятия, направленные на сохранение жизни и здоровья работников</a:t>
            </a:r>
            <a:endParaRPr lang="ru-RU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59633" y="256436"/>
            <a:ext cx="7753700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Политика (стратегия ) и цели в области охраны труда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(</a:t>
            </a:r>
            <a:r>
              <a:rPr lang="ru-RU" sz="1600" b="1" i="1" dirty="0" smtClean="0">
                <a:solidFill>
                  <a:schemeClr val="tx2"/>
                </a:solidFill>
              </a:rPr>
              <a:t>должна соответствовать специфике деятельности организации)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H="1">
            <a:off x="2987824" y="2499742"/>
            <a:ext cx="1413496" cy="316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44194" y="2499742"/>
            <a:ext cx="1483990" cy="316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73721" y="281654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Раздел в СУОТ - </a:t>
            </a:r>
            <a:r>
              <a:rPr lang="ru-RU" b="1" dirty="0">
                <a:solidFill>
                  <a:schemeClr val="tx2"/>
                </a:solidFill>
              </a:rPr>
              <a:t>будет считаться политикой (стратегией) организации в области охраны труда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2931790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Ссылка </a:t>
            </a:r>
            <a:r>
              <a:rPr lang="ru-RU" b="1" dirty="0">
                <a:solidFill>
                  <a:schemeClr val="tx2"/>
                </a:solidFill>
              </a:rPr>
              <a:t>в положении о СУОТ </a:t>
            </a:r>
            <a:r>
              <a:rPr lang="ru-RU" b="1" dirty="0" smtClean="0">
                <a:solidFill>
                  <a:schemeClr val="tx2"/>
                </a:solidFill>
              </a:rPr>
              <a:t>на </a:t>
            </a:r>
            <a:r>
              <a:rPr lang="ru-RU" b="1" dirty="0">
                <a:solidFill>
                  <a:schemeClr val="tx2"/>
                </a:solidFill>
              </a:rPr>
              <a:t>действующую </a:t>
            </a:r>
            <a:r>
              <a:rPr lang="ru-RU" b="1" dirty="0" smtClean="0">
                <a:solidFill>
                  <a:schemeClr val="tx2"/>
                </a:solidFill>
              </a:rPr>
              <a:t>политику в локальном нормативном акте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1366" y="2816542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1.Цели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2. Обязательства работодателя по: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-устранению опасностей</a:t>
            </a:r>
          </a:p>
          <a:p>
            <a:pPr algn="ctr">
              <a:buFontTx/>
              <a:buChar char="-"/>
            </a:pPr>
            <a:r>
              <a:rPr lang="ru-RU" sz="1600" i="1" dirty="0" smtClean="0">
                <a:solidFill>
                  <a:schemeClr val="tx2"/>
                </a:solidFill>
              </a:rPr>
              <a:t>снижению уровней профессиональных рисков</a:t>
            </a:r>
          </a:p>
          <a:p>
            <a:pPr algn="ctr">
              <a:buFontTx/>
              <a:buChar char="-"/>
            </a:pPr>
            <a:r>
              <a:rPr lang="ru-RU" sz="1600" i="1" dirty="0" smtClean="0">
                <a:solidFill>
                  <a:schemeClr val="tx2"/>
                </a:solidFill>
              </a:rPr>
              <a:t>совершенствованию СУОТ</a:t>
            </a:r>
            <a:endParaRPr lang="ru-RU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1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90178" y="984546"/>
            <a:ext cx="8784976" cy="17799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Перечень процессов:</a:t>
            </a:r>
          </a:p>
          <a:p>
            <a:pPr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Базовые </a:t>
            </a:r>
            <a:r>
              <a:rPr lang="ru-RU" sz="1200" dirty="0" smtClean="0">
                <a:solidFill>
                  <a:schemeClr val="tx2"/>
                </a:solidFill>
              </a:rPr>
              <a:t>(СОУТ, оценка профессиональных рисков)</a:t>
            </a:r>
          </a:p>
          <a:p>
            <a:pPr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Обеспечивающие допуск работника к самостоятельной работе </a:t>
            </a:r>
            <a:r>
              <a:rPr lang="ru-RU" sz="1200" dirty="0" smtClean="0">
                <a:solidFill>
                  <a:schemeClr val="tx2"/>
                </a:solidFill>
              </a:rPr>
              <a:t>(медосмотр, обучение, сиз)</a:t>
            </a:r>
          </a:p>
          <a:p>
            <a:pPr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Обеспечивающие безопасную производственную среду </a:t>
            </a:r>
            <a:r>
              <a:rPr lang="ru-RU" sz="1100" i="1" dirty="0" smtClean="0">
                <a:solidFill>
                  <a:schemeClr val="tx2"/>
                </a:solidFill>
              </a:rPr>
              <a:t>(при эксплуатации зданий и сооружений, при эксплуатации оборудования, при осуществления технологических процессов)</a:t>
            </a:r>
          </a:p>
          <a:p>
            <a:pPr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Сопутствующие </a:t>
            </a:r>
            <a:r>
              <a:rPr lang="ru-RU" sz="1050" dirty="0" smtClean="0">
                <a:solidFill>
                  <a:schemeClr val="tx2"/>
                </a:solidFill>
              </a:rPr>
              <a:t>(сан-бытовое обеспечение, ЛПП, молоко, режим труда и отдыха, социальное страхование)</a:t>
            </a:r>
          </a:p>
          <a:p>
            <a:pPr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Процессы реагирования на ситуации </a:t>
            </a:r>
            <a:r>
              <a:rPr lang="ru-RU" sz="1050" dirty="0" smtClean="0">
                <a:solidFill>
                  <a:schemeClr val="tx2"/>
                </a:solidFill>
              </a:rPr>
              <a:t>(на аварийные, НС, профзаболевания)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163292"/>
            <a:ext cx="6912768" cy="4838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Обеспечение функционирования СУОТ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70047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34194" y="3003798"/>
            <a:ext cx="8496944" cy="19239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Перечень действий: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Планирование  и выполнение мероприятий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Контроль планирования и выполнения мероприятий, анализ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Формирование корректирующих действий по совершенствованию СУОТ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Управление документами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Информирование  работников и взаимодействие с ними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Распределение обязанностей для функционирования СУОТ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24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23528" y="1060839"/>
            <a:ext cx="8496944" cy="36711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104490"/>
                </a:solidFill>
              </a:rPr>
              <a:t>План мероприятий:</a:t>
            </a:r>
          </a:p>
          <a:p>
            <a:pPr lvl="0" algn="ctr"/>
            <a:r>
              <a:rPr lang="ru-RU" sz="2400" b="1" dirty="0" smtClean="0">
                <a:solidFill>
                  <a:srgbClr val="104490"/>
                </a:solidFill>
              </a:rPr>
              <a:t>- наименование </a:t>
            </a:r>
            <a:r>
              <a:rPr lang="ru-RU" sz="2400" b="1" dirty="0">
                <a:solidFill>
                  <a:srgbClr val="104490"/>
                </a:solidFill>
              </a:rPr>
              <a:t>каждого мероприятия;</a:t>
            </a:r>
            <a:endParaRPr lang="ru-RU" sz="2400" dirty="0">
              <a:solidFill>
                <a:srgbClr val="104490"/>
              </a:solidFill>
            </a:endParaRPr>
          </a:p>
          <a:p>
            <a:pPr lvl="0" algn="ctr"/>
            <a:r>
              <a:rPr lang="ru-RU" sz="2400" b="1" dirty="0" smtClean="0">
                <a:solidFill>
                  <a:srgbClr val="104490"/>
                </a:solidFill>
              </a:rPr>
              <a:t>- ожидаемый </a:t>
            </a:r>
            <a:r>
              <a:rPr lang="ru-RU" sz="2400" b="1" dirty="0">
                <a:solidFill>
                  <a:srgbClr val="104490"/>
                </a:solidFill>
              </a:rPr>
              <a:t>результат;</a:t>
            </a:r>
            <a:endParaRPr lang="ru-RU" sz="2400" dirty="0">
              <a:solidFill>
                <a:srgbClr val="104490"/>
              </a:solidFill>
            </a:endParaRPr>
          </a:p>
          <a:p>
            <a:pPr lvl="0" algn="ctr"/>
            <a:r>
              <a:rPr lang="ru-RU" sz="2400" b="1" dirty="0" smtClean="0">
                <a:solidFill>
                  <a:srgbClr val="104490"/>
                </a:solidFill>
              </a:rPr>
              <a:t>- сроки </a:t>
            </a:r>
            <a:r>
              <a:rPr lang="ru-RU" sz="2400" b="1" dirty="0">
                <a:solidFill>
                  <a:srgbClr val="104490"/>
                </a:solidFill>
              </a:rPr>
              <a:t>реализации;</a:t>
            </a:r>
            <a:endParaRPr lang="ru-RU" sz="2400" dirty="0">
              <a:solidFill>
                <a:srgbClr val="104490"/>
              </a:solidFill>
            </a:endParaRPr>
          </a:p>
          <a:p>
            <a:pPr lvl="0" algn="ctr"/>
            <a:r>
              <a:rPr lang="ru-RU" sz="2400" b="1" dirty="0" smtClean="0">
                <a:solidFill>
                  <a:srgbClr val="104490"/>
                </a:solidFill>
              </a:rPr>
              <a:t>- ответственные лица;</a:t>
            </a:r>
            <a:endParaRPr lang="ru-RU" sz="2400" dirty="0">
              <a:solidFill>
                <a:srgbClr val="104490"/>
              </a:solidFill>
            </a:endParaRPr>
          </a:p>
          <a:p>
            <a:pPr algn="ctr"/>
            <a:r>
              <a:rPr lang="ru-RU" sz="2400" b="1" dirty="0">
                <a:solidFill>
                  <a:srgbClr val="104490"/>
                </a:solidFill>
              </a:rPr>
              <a:t>выделяемые ресурсы и источники </a:t>
            </a:r>
            <a:r>
              <a:rPr lang="ru-RU" sz="2400" b="1" dirty="0" smtClean="0">
                <a:solidFill>
                  <a:srgbClr val="104490"/>
                </a:solidFill>
              </a:rPr>
              <a:t>финансирования.</a:t>
            </a: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</a:rPr>
              <a:t>В </a:t>
            </a:r>
            <a:r>
              <a:rPr lang="ru-RU" sz="2000" b="1" i="1" dirty="0">
                <a:solidFill>
                  <a:schemeClr val="tx2"/>
                </a:solidFill>
              </a:rPr>
              <a:t>положении о СУОТ </a:t>
            </a:r>
            <a:r>
              <a:rPr lang="ru-RU" sz="2000" b="1" i="1" dirty="0" smtClean="0">
                <a:solidFill>
                  <a:schemeClr val="tx2"/>
                </a:solidFill>
              </a:rPr>
              <a:t>указывается как утверждается план мероприятий и определяется порядок его реализации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4838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Планирование мероприятий по охране труда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771550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46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25910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указываются: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Объекты контроля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Критерии оценки показателей в области охраны труда, Основные виды контроля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>
                <a:solidFill>
                  <a:srgbClr val="104490"/>
                </a:solidFill>
              </a:rPr>
              <a:t>Контроль функционирования СУОТ и мониторинг реализации </a:t>
            </a:r>
            <a:r>
              <a:rPr lang="ru-RU" sz="2000" b="1" dirty="0" smtClean="0">
                <a:solidFill>
                  <a:srgbClr val="104490"/>
                </a:solidFill>
              </a:rPr>
              <a:t>процедур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38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453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Порядок формирования корректирующих действий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(основания для корректировки, сроки, ответственные лица, способ оформления результатов)</a:t>
            </a:r>
          </a:p>
          <a:p>
            <a:pPr algn="ctr"/>
            <a:r>
              <a:rPr lang="ru-RU" sz="1400" b="1" i="1" dirty="0">
                <a:solidFill>
                  <a:schemeClr val="tx2"/>
                </a:solidFill>
              </a:rPr>
              <a:t>на </a:t>
            </a:r>
            <a:r>
              <a:rPr lang="ru-RU" sz="1400" b="1" i="1" dirty="0" smtClean="0">
                <a:solidFill>
                  <a:schemeClr val="tx2"/>
                </a:solidFill>
              </a:rPr>
              <a:t>основе:</a:t>
            </a: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 </a:t>
            </a:r>
            <a:r>
              <a:rPr lang="ru-RU" sz="1400" b="1" i="1" dirty="0">
                <a:solidFill>
                  <a:schemeClr val="tx2"/>
                </a:solidFill>
              </a:rPr>
              <a:t>результатов выполнения мероприятий по охране труда, 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-выполнения </a:t>
            </a:r>
            <a:r>
              <a:rPr lang="ru-RU" sz="1400" b="1" i="1" dirty="0">
                <a:solidFill>
                  <a:schemeClr val="tx2"/>
                </a:solidFill>
              </a:rPr>
              <a:t>мероприятий, разработанных по результатам расследований аварий (инцидентов), микроповреждений (микротравм), несчастных случаев на производстве, профессиональных заболеваний, 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-выполнения </a:t>
            </a:r>
            <a:r>
              <a:rPr lang="ru-RU" sz="1400" b="1" i="1" dirty="0">
                <a:solidFill>
                  <a:schemeClr val="tx2"/>
                </a:solidFill>
              </a:rPr>
              <a:t>мероприятий по устранению предписаний контрольно-надзорных органов государственной власти</a:t>
            </a:r>
            <a:r>
              <a:rPr lang="ru-RU" sz="1400" b="1" i="1" dirty="0" smtClean="0"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 -предложений</a:t>
            </a:r>
            <a:r>
              <a:rPr lang="ru-RU" sz="1400" b="1" i="1" dirty="0">
                <a:solidFill>
                  <a:schemeClr val="tx2"/>
                </a:solidFill>
              </a:rPr>
              <a:t>, поступивших от работников и (или) их уполномоченных представителей, а также иных заинтересованных сторон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>
                <a:solidFill>
                  <a:srgbClr val="104490"/>
                </a:solidFill>
              </a:rPr>
              <a:t>Планирование улучшений функционирования СУОТ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37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9698</TotalTime>
  <Words>874</Words>
  <Application>Microsoft Office PowerPoint</Application>
  <PresentationFormat>Экран (16:9)</PresentationFormat>
  <Paragraphs>127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Tahoma</vt:lpstr>
      <vt:lpstr>Times New Roman</vt:lpstr>
      <vt:lpstr>Verdana</vt:lpstr>
      <vt:lpstr>Тема Office</vt:lpstr>
      <vt:lpstr>                МИНИСТЕРСТВО ТРУДА  И СОЦИАЛЬНОГО РАЗИТИЯ НОВОСИБИРСКОЙ ОБЛАСТИ </vt:lpstr>
      <vt:lpstr>      </vt:lpstr>
      <vt:lpstr>      </vt:lpstr>
      <vt:lpstr>Что предусмотреть в положении о СУОТ: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Work Silhouette</dc:title>
  <dc:creator>www.powerpointstyles.com</dc:creator>
  <cp:lastModifiedBy>Кучерявенко Людмила Владимировна</cp:lastModifiedBy>
  <cp:revision>633</cp:revision>
  <cp:lastPrinted>2023-03-28T09:52:06Z</cp:lastPrinted>
  <dcterms:created xsi:type="dcterms:W3CDTF">2009-03-23T15:23:24Z</dcterms:created>
  <dcterms:modified xsi:type="dcterms:W3CDTF">2023-03-28T10:55:18Z</dcterms:modified>
</cp:coreProperties>
</file>