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8" r:id="rId4"/>
    <p:sldId id="269" r:id="rId5"/>
    <p:sldId id="270" r:id="rId6"/>
    <p:sldId id="271" r:id="rId7"/>
    <p:sldId id="272" r:id="rId8"/>
    <p:sldId id="26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336699"/>
    <a:srgbClr val="336600"/>
    <a:srgbClr val="5F5F5F"/>
    <a:srgbClr val="3366CC"/>
    <a:srgbClr val="003399"/>
    <a:srgbClr val="FF6600"/>
    <a:srgbClr val="000000"/>
    <a:srgbClr val="66FF33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alpha val="7000"/>
                <a:lumMod val="24000"/>
                <a:lumOff val="76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908720"/>
            <a:ext cx="833427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бзор причин несчастных случаев,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происшедших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2022 в организациях промышленности. Выявленные нарушения.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99792" y="4791597"/>
            <a:ext cx="42839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надзора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контроля по охране труда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промышленности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энергетики Государственной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инспекции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труда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Новосибирской области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4930097"/>
            <a:ext cx="2286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Загузина 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Светлана 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Владимировна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3759" y="4430485"/>
            <a:ext cx="1674043" cy="1842854"/>
          </a:xfrm>
          <a:prstGeom prst="rect">
            <a:avLst/>
          </a:prstGeom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539552" y="4149080"/>
            <a:ext cx="799288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171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4016" y="0"/>
            <a:ext cx="9144000" cy="6858000"/>
          </a:xfrm>
          <a:prstGeom prst="rect">
            <a:avLst/>
          </a:prstGeom>
        </p:spPr>
      </p:pic>
      <p:sp>
        <p:nvSpPr>
          <p:cNvPr id="3" name="Скругленная прямоугольная выноска 2"/>
          <p:cNvSpPr/>
          <p:nvPr/>
        </p:nvSpPr>
        <p:spPr>
          <a:xfrm>
            <a:off x="3851920" y="1268760"/>
            <a:ext cx="5040560" cy="1368152"/>
          </a:xfrm>
          <a:prstGeom prst="wedgeRoundRectCallout">
            <a:avLst>
              <a:gd name="adj1" fmla="val -44226"/>
              <a:gd name="adj2" fmla="val 18284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132</a:t>
            </a:r>
            <a:r>
              <a:rPr lang="ru-RU" b="1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расследования несчастных случаев, из них в организациях промышленности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ru-RU" b="1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несчастных случаев, связанных с производством</a:t>
            </a:r>
            <a:endParaRPr lang="ru-RU" b="1" dirty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936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116632"/>
            <a:ext cx="8784976" cy="1200329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Травматизм 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Новосибирской 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в промышленности 2022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805828"/>
              </p:ext>
            </p:extLst>
          </p:nvPr>
        </p:nvGraphicFramePr>
        <p:xfrm>
          <a:off x="251520" y="2276872"/>
          <a:ext cx="8712968" cy="317659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{BC89EF96-8CEA-46FF-86C4-4CE0E7609802}</a:tableStyleId>
              </a:tblPr>
              <a:tblGrid>
                <a:gridCol w="2436982"/>
                <a:gridCol w="1135018"/>
                <a:gridCol w="172416"/>
                <a:gridCol w="2448272"/>
                <a:gridCol w="2520280"/>
              </a:tblGrid>
              <a:tr h="648072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НС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текущий 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по видам несчастных случаев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lang="ru-RU" dirty="0"/>
                    </a:p>
                  </a:txBody>
                  <a:tcPr marL="66583" marR="665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Одиночные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252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6583" marR="665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Тяжелые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 </a:t>
                      </a:r>
                      <a:r>
                        <a:rPr lang="ru-RU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смертельным 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исходом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3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0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несчастных случаев, происшедших в </a:t>
                      </a:r>
                      <a:r>
                        <a:rPr lang="ru-RU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6583" marR="66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0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несчастных случаев, происшедших </a:t>
                      </a:r>
                      <a:r>
                        <a:rPr lang="ru-RU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6583" marR="66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025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Виды несчастных случаев на производстве в организациях промышленности в 2022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падение при разности уровней высот;</a:t>
            </a:r>
          </a:p>
          <a:p>
            <a:pPr>
              <a:buFontTx/>
              <a:buChar char="-"/>
            </a:pPr>
            <a:r>
              <a:rPr lang="ru-RU" dirty="0"/>
              <a:t>в</a:t>
            </a:r>
            <a:r>
              <a:rPr lang="ru-RU" dirty="0" smtClean="0"/>
              <a:t>оздействие движущихся, разлетающихся, вращающихся предметов и деталей</a:t>
            </a:r>
            <a:r>
              <a:rPr lang="ru-RU" dirty="0" smtClean="0"/>
              <a:t>;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/>
              <a:t>п</a:t>
            </a:r>
            <a:r>
              <a:rPr lang="ru-RU" dirty="0" smtClean="0"/>
              <a:t>адение на ровной поверхности одного уровня;</a:t>
            </a:r>
          </a:p>
          <a:p>
            <a:pPr>
              <a:buFontTx/>
              <a:buChar char="-"/>
            </a:pPr>
            <a:r>
              <a:rPr lang="ru-RU" dirty="0"/>
              <a:t>соприкосновение с горячими и раскаленными частями оборудования, предметами или материалами включая воздействия пара или </a:t>
            </a:r>
            <a:r>
              <a:rPr lang="ru-RU"/>
              <a:t>горячей </a:t>
            </a:r>
            <a:r>
              <a:rPr lang="ru-RU" smtClean="0"/>
              <a:t>воды.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1900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Нарушение правил по охране труда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pPr algn="just"/>
            <a:r>
              <a:rPr lang="ru-RU" sz="2200" b="1" dirty="0" smtClean="0"/>
              <a:t>Правила </a:t>
            </a:r>
            <a:r>
              <a:rPr lang="ru-RU" sz="2200" b="1" dirty="0"/>
              <a:t>по охране труда при работе на </a:t>
            </a:r>
            <a:r>
              <a:rPr lang="ru-RU" sz="2200" b="1" dirty="0" smtClean="0"/>
              <a:t>высоте, утвержденные Приказом </a:t>
            </a:r>
            <a:r>
              <a:rPr lang="ru-RU" sz="2200" b="1" dirty="0"/>
              <a:t>Министерства труда и социальной защиты РФ от 16 ноября 2020 г. № </a:t>
            </a:r>
            <a:r>
              <a:rPr lang="ru-RU" sz="2200" b="1" dirty="0" smtClean="0"/>
              <a:t>782н</a:t>
            </a:r>
          </a:p>
          <a:p>
            <a:pPr algn="just"/>
            <a:r>
              <a:rPr lang="ru-RU" sz="2200" b="1" dirty="0" smtClean="0"/>
              <a:t>Правила </a:t>
            </a:r>
            <a:r>
              <a:rPr lang="ru-RU" sz="2200" b="1" dirty="0"/>
              <a:t>по охране труда при работе с инструментом и </a:t>
            </a:r>
            <a:r>
              <a:rPr lang="ru-RU" sz="2200" b="1" dirty="0" smtClean="0"/>
              <a:t>приспособлениями, утвержденные Приказом </a:t>
            </a:r>
            <a:r>
              <a:rPr lang="ru-RU" sz="2200" b="1" dirty="0"/>
              <a:t>Министерства труда и социальной защиты РФ от 27 ноября 2020 г. № </a:t>
            </a:r>
            <a:r>
              <a:rPr lang="ru-RU" sz="2200" b="1" dirty="0" smtClean="0"/>
              <a:t>835н.</a:t>
            </a:r>
          </a:p>
          <a:p>
            <a:pPr fontAlgn="base"/>
            <a:r>
              <a:rPr lang="ru-RU" sz="2200" b="1" dirty="0" smtClean="0"/>
              <a:t>Правила </a:t>
            </a:r>
            <a:r>
              <a:rPr lang="ru-RU" sz="2200" b="1" dirty="0"/>
              <a:t>по охране труда при погрузочно-разгрузочных работах и размещении </a:t>
            </a:r>
            <a:r>
              <a:rPr lang="ru-RU" sz="2200" b="1" dirty="0" smtClean="0"/>
              <a:t>грузов, </a:t>
            </a:r>
            <a:r>
              <a:rPr lang="ru-RU" sz="2200" b="1" dirty="0"/>
              <a:t>утвержденные Приказом Министерства труда и социальной защиты </a:t>
            </a:r>
            <a:r>
              <a:rPr lang="ru-RU" sz="2200" b="1" dirty="0" smtClean="0"/>
              <a:t>РФ от 28 октября 2020 №753н</a:t>
            </a:r>
          </a:p>
          <a:p>
            <a:r>
              <a:rPr lang="ru-RU" sz="2200" b="1" dirty="0"/>
              <a:t>Правила по охране </a:t>
            </a:r>
            <a:r>
              <a:rPr lang="ru-RU" sz="2200" b="1" dirty="0" smtClean="0"/>
              <a:t>труда на автомобильном транспорте, утвержденные Приказом Министерства труда и социальной защиты РФ от 09 декабря 2020 №871н</a:t>
            </a:r>
            <a:endParaRPr lang="ru-RU" sz="2200" dirty="0"/>
          </a:p>
          <a:p>
            <a:pPr marL="0" indent="0" algn="just">
              <a:buNone/>
            </a:pPr>
            <a:endParaRPr lang="ru-RU" sz="2200" b="1" dirty="0" smtClean="0"/>
          </a:p>
          <a:p>
            <a:pPr algn="just"/>
            <a:endParaRPr lang="ru-RU" sz="2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9935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Autofit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О</a:t>
            </a:r>
            <a:r>
              <a:rPr lang="ru-RU" sz="3600" dirty="0" smtClean="0">
                <a:solidFill>
                  <a:srgbClr val="FF0000"/>
                </a:solidFill>
              </a:rPr>
              <a:t>сновные причины производственного травматизма в промышленности в 2022 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r>
              <a:rPr lang="ru-RU" altLang="ru-RU" dirty="0" smtClean="0"/>
              <a:t>Организационного характера (неудовлетворительная </a:t>
            </a:r>
            <a:r>
              <a:rPr lang="ru-RU" altLang="ru-RU" dirty="0"/>
              <a:t>организация производства </a:t>
            </a:r>
            <a:r>
              <a:rPr lang="ru-RU" altLang="ru-RU" dirty="0" smtClean="0"/>
              <a:t>работ, нарушение </a:t>
            </a:r>
            <a:r>
              <a:rPr lang="ru-RU" altLang="ru-RU" smtClean="0"/>
              <a:t>технологического процесса </a:t>
            </a:r>
            <a:r>
              <a:rPr lang="ru-RU" altLang="ru-RU" dirty="0" smtClean="0"/>
              <a:t>(12 случаев))</a:t>
            </a:r>
          </a:p>
          <a:p>
            <a:r>
              <a:rPr lang="ru-RU" altLang="ru-RU" dirty="0" smtClean="0"/>
              <a:t>Субъективные (нарушение работником дисциплины труда </a:t>
            </a:r>
            <a:r>
              <a:rPr lang="ru-RU" dirty="0" smtClean="0"/>
              <a:t>(8 случаев))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9270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Мероприятия по профилактике травматизма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-Программа нулевого травматизма</a:t>
            </a:r>
          </a:p>
          <a:p>
            <a:pPr marL="0" indent="0">
              <a:buNone/>
            </a:pPr>
            <a:r>
              <a:rPr lang="ru-RU" dirty="0" smtClean="0"/>
              <a:t>-Программа безопасного труда</a:t>
            </a:r>
          </a:p>
          <a:p>
            <a:pPr marL="0" indent="0">
              <a:buNone/>
            </a:pPr>
            <a:r>
              <a:rPr lang="ru-RU" dirty="0" smtClean="0"/>
              <a:t>-Положение о системе управления охраной труда</a:t>
            </a:r>
          </a:p>
          <a:p>
            <a:pPr marL="0" indent="0">
              <a:buNone/>
            </a:pPr>
            <a:r>
              <a:rPr lang="ru-RU" dirty="0" smtClean="0"/>
              <a:t>-Оценка профессиональных рисков на рабочих местах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780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761" y="-7310"/>
            <a:ext cx="9205913" cy="5373688"/>
          </a:xfrm>
        </p:spPr>
      </p:pic>
      <p:sp>
        <p:nvSpPr>
          <p:cNvPr id="3" name="Прямоугольник 2"/>
          <p:cNvSpPr/>
          <p:nvPr/>
        </p:nvSpPr>
        <p:spPr>
          <a:xfrm>
            <a:off x="0" y="5373216"/>
            <a:ext cx="9144000" cy="1484784"/>
          </a:xfrm>
          <a:prstGeom prst="rect">
            <a:avLst/>
          </a:prstGeom>
          <a:gradFill flip="none" rotWithShape="1">
            <a:gsLst>
              <a:gs pos="0">
                <a:srgbClr val="006666">
                  <a:tint val="66000"/>
                  <a:satMod val="160000"/>
                </a:srgbClr>
              </a:gs>
              <a:gs pos="50000">
                <a:srgbClr val="006666">
                  <a:tint val="44500"/>
                  <a:satMod val="160000"/>
                </a:srgbClr>
              </a:gs>
              <a:gs pos="100000">
                <a:srgbClr val="006666">
                  <a:tint val="23500"/>
                  <a:satMod val="160000"/>
                </a:srgbClr>
              </a:gs>
            </a:gsLst>
            <a:lin ang="81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4339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3">
      <a:dk1>
        <a:sysClr val="windowText" lastClr="000000"/>
      </a:dk1>
      <a:lt1>
        <a:srgbClr val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2073</TotalTime>
  <Words>242</Words>
  <Application>Microsoft Office PowerPoint</Application>
  <PresentationFormat>Экран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Виды несчастных случаев на производстве в организациях промышленности в 2022</vt:lpstr>
      <vt:lpstr>Нарушение правил по охране труда</vt:lpstr>
      <vt:lpstr>Основные причины производственного травматизма в промышленности в 2022 </vt:lpstr>
      <vt:lpstr>Мероприятия по профилактике травматизма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 Варьянов</dc:creator>
  <cp:lastModifiedBy>Светлана Загузина</cp:lastModifiedBy>
  <cp:revision>56</cp:revision>
  <dcterms:created xsi:type="dcterms:W3CDTF">2022-05-26T08:34:51Z</dcterms:created>
  <dcterms:modified xsi:type="dcterms:W3CDTF">2023-03-30T02:26:49Z</dcterms:modified>
</cp:coreProperties>
</file>