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4" r:id="rId20"/>
    <p:sldId id="275" r:id="rId21"/>
    <p:sldId id="276" r:id="rId22"/>
    <p:sldId id="277" r:id="rId23"/>
    <p:sldId id="278" r:id="rId24"/>
    <p:sldId id="273" r:id="rId25"/>
  </p:sldIdLst>
  <p:sldSz cx="16202025" cy="10117138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6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73" autoAdjust="0"/>
  </p:normalViewPr>
  <p:slideViewPr>
    <p:cSldViewPr snapToGrid="0" showGuides="1">
      <p:cViewPr varScale="1">
        <p:scale>
          <a:sx n="78" d="100"/>
          <a:sy n="78" d="100"/>
        </p:scale>
        <p:origin x="864" y="90"/>
      </p:cViewPr>
      <p:guideLst>
        <p:guide orient="horz" pos="3186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7559AD-FDCD-47DD-B892-2DADDBCF76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FBEB94B-CBF9-4C43-A372-7668961C0C15}" type="pres">
      <dgm:prSet presAssocID="{387559AD-FDCD-47DD-B892-2DADDBCF7603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FEBC427-058B-4F71-8969-969BFCA7C0CB}" type="presOf" srcId="{387559AD-FDCD-47DD-B892-2DADDBCF7603}" destId="{CFBEB94B-CBF9-4C43-A372-7668961C0C15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810000" y="2367360"/>
            <a:ext cx="1458144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0AA25D8-E8BC-42C9-80CA-6624605A978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6E05E008-188E-4F7D-8C5F-34EE9C57035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21A818B0-5AB3-4B65-8F7A-7F011A158BD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51B849C-53E0-41E6-8903-4B944529E8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275A525-8756-4BCE-97BC-7E1B00428B5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810000" y="2367360"/>
            <a:ext cx="1458144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907C3E6-92CD-457A-AACA-738B4DB0BF8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653B4E1-943A-44DC-B19A-23332184E8F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10000" y="2367360"/>
            <a:ext cx="711540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8281440" y="2367360"/>
            <a:ext cx="711540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1AFF864E-CE7A-47C6-A42F-C43DF63C259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4A4AB44A-4E44-47FD-AC11-DD3EDDA3A2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5A26CE3-9138-418E-98CD-57B8B32ADE5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pic>
        <p:nvPicPr>
          <p:cNvPr id="8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883AC2D9-82D1-44E6-92BB-4F3157E3F3DD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810000" y="2367360"/>
            <a:ext cx="1458144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ftr" idx="27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28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A50525C2-2499-40B5-9E68-69024FD20730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29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ftr" idx="30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sldNum" idx="31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998C1599-00E2-46D6-BD2A-476C79465455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32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E434F225-1F6B-4B49-9E92-C428A5CF7F15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ftr" idx="7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sldNum" idx="8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A19ADE4F-39B7-4B45-9993-15D358C02658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9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0000" y="2367360"/>
            <a:ext cx="14581080" cy="58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ftr" idx="10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sldNum" idx="11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229F5797-E832-456B-A26D-C1B83F257534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dt" idx="12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26" name="PlaceHolder 1"/>
          <p:cNvSpPr>
            <a:spLocks noGrp="1"/>
          </p:cNvSpPr>
          <p:nvPr>
            <p:ph type="ftr" idx="13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2"/>
          <p:cNvSpPr>
            <a:spLocks noGrp="1"/>
          </p:cNvSpPr>
          <p:nvPr>
            <p:ph type="sldNum" idx="14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33CE151C-FB0D-46F4-A43C-EDA653F89BD3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15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10000" y="2367360"/>
            <a:ext cx="7115040" cy="58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8281440" y="2367360"/>
            <a:ext cx="7115040" cy="586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ftr" idx="16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sldNum" idx="17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A9B43C91-303F-4E23-9909-F71519FC91B7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8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ftr" idx="19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20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CA4FC42A-B36F-4FA2-8269-4C774E09BCF9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1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025360" y="1655640"/>
            <a:ext cx="12150000" cy="3520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ftr" idx="22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sldNum" idx="23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EA28D02A-F0F7-4CF8-B8E9-79908B22035E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‹#›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 idx="24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Изображение 2"/>
          <p:cNvPicPr/>
          <p:nvPr/>
        </p:nvPicPr>
        <p:blipFill>
          <a:blip r:embed="rId3"/>
          <a:stretch/>
        </p:blipFill>
        <p:spPr>
          <a:xfrm>
            <a:off x="0" y="0"/>
            <a:ext cx="16200720" cy="101156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ftr" idx="25"/>
          </p:nvPr>
        </p:nvSpPr>
        <p:spPr>
          <a:xfrm>
            <a:off x="5367240" y="9377280"/>
            <a:ext cx="546588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51" name="PlaceHolder 2"/>
          <p:cNvSpPr>
            <a:spLocks noGrp="1"/>
          </p:cNvSpPr>
          <p:nvPr>
            <p:ph type="dt" idx="26"/>
          </p:nvPr>
        </p:nvSpPr>
        <p:spPr>
          <a:xfrm>
            <a:off x="111456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810000" y="403560"/>
            <a:ext cx="14581440" cy="168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810000" y="2367360"/>
            <a:ext cx="14581440" cy="586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400258415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2"/>
          <p:cNvPicPr/>
          <p:nvPr/>
        </p:nvPicPr>
        <p:blipFill>
          <a:blip r:embed="rId2"/>
          <a:stretch/>
        </p:blipFill>
        <p:spPr>
          <a:xfrm>
            <a:off x="1545120" y="1080"/>
            <a:ext cx="14655600" cy="1011564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5"/>
          <p:cNvSpPr/>
          <p:nvPr/>
        </p:nvSpPr>
        <p:spPr>
          <a:xfrm>
            <a:off x="1545120" y="8133480"/>
            <a:ext cx="14589360" cy="198252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14120" tIns="56880" rIns="114120" bIns="56880" anchor="ctr">
            <a:noAutofit/>
          </a:bodyPr>
          <a:lstStyle/>
          <a:p>
            <a:pPr algn="ctr" defTabSz="1140120">
              <a:lnSpc>
                <a:spcPct val="100000"/>
              </a:lnSpc>
            </a:pPr>
            <a:r>
              <a:rPr lang="ru-RU" sz="2200" b="0" strike="noStrike" spc="-1">
                <a:solidFill>
                  <a:schemeClr val="lt1"/>
                </a:solidFill>
                <a:latin typeface="Calibri"/>
              </a:rPr>
              <a:t>ИИ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Прямоугольник 6"/>
          <p:cNvSpPr/>
          <p:nvPr/>
        </p:nvSpPr>
        <p:spPr>
          <a:xfrm>
            <a:off x="1612800" y="190440"/>
            <a:ext cx="14587560" cy="84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6880" rIns="114120" bIns="56880" anchor="t">
            <a:spAutoFit/>
          </a:bodyPr>
          <a:lstStyle/>
          <a:p>
            <a:pPr algn="ctr" defTabSz="1140120">
              <a:lnSpc>
                <a:spcPct val="100000"/>
              </a:lnSpc>
            </a:pPr>
            <a:r>
              <a:rPr lang="ru-RU" sz="4400" b="1" strike="noStrike" spc="-1">
                <a:solidFill>
                  <a:schemeClr val="lt1"/>
                </a:solidFill>
                <a:latin typeface="Times New Roman"/>
              </a:rPr>
              <a:t>ФЕДЕРАЛЬНАЯ СЛУЖБА ПО ТРУДУ И ЗАНЯТОСТИ</a:t>
            </a:r>
            <a:endParaRPr lang="ru-RU" sz="4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r>
              <a:rPr lang="ru-RU" sz="3000" b="1" strike="noStrike" spc="-1">
                <a:solidFill>
                  <a:schemeClr val="lt1"/>
                </a:solidFill>
                <a:latin typeface="Times New Roman"/>
              </a:rPr>
              <a:t>ГОСУДАРСТВЕННАЯ ИНСПЕКЦИЯ ТРУДА В НОВОСИБИРСКОЙ ОБЛАСТИ</a:t>
            </a:r>
            <a:endParaRPr lang="ru-RU" sz="30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3600" b="1" strike="noStrike" spc="-1">
                <a:solidFill>
                  <a:schemeClr val="lt1"/>
                </a:solidFill>
                <a:latin typeface="Times New Roman"/>
              </a:rPr>
              <a:t>                                                              </a:t>
            </a: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2200" b="1" strike="noStrike" spc="-1">
                <a:solidFill>
                  <a:schemeClr val="lt1"/>
                </a:solidFill>
                <a:latin typeface="Times New Roman"/>
              </a:rPr>
              <a:t>Заместитель руководителя Государственной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2200" b="1" strike="noStrike" spc="-1">
                <a:solidFill>
                  <a:schemeClr val="lt1"/>
                </a:solidFill>
                <a:latin typeface="Times New Roman"/>
              </a:rPr>
              <a:t>инспекции труда в Новосибирской области –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2200" b="1" strike="noStrike" spc="-1">
                <a:solidFill>
                  <a:schemeClr val="lt1"/>
                </a:solidFill>
                <a:latin typeface="Times New Roman"/>
              </a:rPr>
              <a:t>заместитель главного государственного инспектора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2200" b="1" strike="noStrike" spc="-1">
                <a:solidFill>
                  <a:schemeClr val="lt1"/>
                </a:solidFill>
                <a:latin typeface="Times New Roman"/>
              </a:rPr>
              <a:t>в Новосибирской области (по охране труда)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r" defTabSz="1140120">
              <a:lnSpc>
                <a:spcPct val="100000"/>
              </a:lnSpc>
            </a:pPr>
            <a:r>
              <a:rPr lang="ru-RU" sz="2200" b="1" strike="noStrike" spc="-1">
                <a:solidFill>
                  <a:schemeClr val="lt1"/>
                </a:solidFill>
                <a:latin typeface="Times New Roman"/>
              </a:rPr>
              <a:t>Загузина Светлана Владимировна </a:t>
            </a:r>
            <a:endParaRPr lang="ru-RU" sz="22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40120">
              <a:lnSpc>
                <a:spcPct val="100000"/>
              </a:lnSpc>
            </a:pPr>
            <a:endParaRPr lang="ru-RU" sz="3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5" name="TextBox 4"/>
          <p:cNvSpPr/>
          <p:nvPr/>
        </p:nvSpPr>
        <p:spPr>
          <a:xfrm>
            <a:off x="1800000" y="8037000"/>
            <a:ext cx="14279760" cy="1858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139760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800" b="1" strike="noStrike" spc="-1">
                <a:solidFill>
                  <a:schemeClr val="dk1"/>
                </a:solidFill>
                <a:latin typeface="Times New Roman"/>
              </a:rPr>
              <a:t>ПРОИЗВОДСТВЕННЫЙ ТРАВМАТИЗМ В СФЕРЕ ТРАНСПОРТА. 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800" b="1" strike="noStrike" spc="-1">
                <a:solidFill>
                  <a:schemeClr val="dk1"/>
                </a:solidFill>
                <a:latin typeface="Times New Roman"/>
              </a:rPr>
              <a:t>МЕДИЦИНСКИЕ ОСМОТРЫ, ПСИХИАТРИЧЕСКОЕ ОСВИДЕТЕЛЬСТВОВАНИЕ, РЕЖИМ ТРУДА И ОТДЫХА ВОДИТЕЛЕЙ.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800000" y="180000"/>
            <a:ext cx="13679280" cy="50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РЕЖИМ РАБОЧЕГО ВРЕМЕНИ И ОТДЫХА ВОДИТЕЛЕЙ</a:t>
            </a:r>
          </a:p>
          <a:p>
            <a:pPr algn="ctr"/>
            <a:endParaRPr lang="ru-RU" sz="3600" b="1" dirty="0" smtClean="0"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</a:rPr>
              <a:t>Статья 214,329 Трудового кодекса Российской Федерации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/>
              <a:t>Приказ </a:t>
            </a:r>
            <a:r>
              <a:rPr lang="ru-RU" sz="2800" dirty="0" smtClean="0"/>
              <a:t>Министерства транспорта Российской Федерации </a:t>
            </a:r>
            <a:r>
              <a:rPr lang="ru-RU" sz="2800" dirty="0"/>
              <a:t>от 16.10.2020 N 424 </a:t>
            </a:r>
            <a:r>
              <a:rPr lang="ru-RU" sz="2800" dirty="0" smtClean="0"/>
              <a:t>"</a:t>
            </a:r>
            <a:r>
              <a:rPr lang="ru-RU" sz="2800" dirty="0"/>
              <a:t>Об утверждении </a:t>
            </a:r>
            <a:r>
              <a:rPr lang="ru-RU" sz="2800" b="1" dirty="0"/>
              <a:t>Особенностей</a:t>
            </a:r>
            <a:r>
              <a:rPr lang="ru-RU" sz="2800" dirty="0"/>
              <a:t> режима рабочего времени и времени отдыха, условий труда водителей </a:t>
            </a:r>
            <a:r>
              <a:rPr lang="ru-RU" sz="2800" dirty="0" smtClean="0"/>
              <a:t>автомобилей»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     </a:t>
            </a:r>
            <a:r>
              <a:rPr lang="ru-RU" sz="2800" b="1" dirty="0" smtClean="0">
                <a:solidFill>
                  <a:srgbClr val="FF0000"/>
                </a:solidFill>
              </a:rPr>
              <a:t>НЕ РАСПРОСТРАНЯЮТСЯ </a:t>
            </a:r>
            <a:r>
              <a:rPr lang="ru-RU" sz="2800" dirty="0" smtClean="0"/>
              <a:t>на водителей: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осуществляющих </a:t>
            </a:r>
            <a:r>
              <a:rPr lang="ru-RU" sz="2800" dirty="0"/>
              <a:t>перевозки на служебных легковых автомобилях при обслуживании органов </a:t>
            </a:r>
            <a:r>
              <a:rPr lang="ru-RU" sz="2800" dirty="0" smtClean="0"/>
              <a:t>государственной власти </a:t>
            </a:r>
            <a:r>
              <a:rPr lang="ru-RU" sz="2800" dirty="0"/>
              <a:t>и органов местного </a:t>
            </a:r>
            <a:r>
              <a:rPr lang="ru-RU" sz="2800" dirty="0" smtClean="0"/>
              <a:t>самоуправления;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пожарных </a:t>
            </a:r>
            <a:r>
              <a:rPr lang="ru-RU" sz="2800" dirty="0"/>
              <a:t>и аварийно-спасательных автомобилей (включая автомобили, предназначенные для оказания медпомощи </a:t>
            </a:r>
            <a:r>
              <a:rPr lang="ru-RU" sz="2800" dirty="0" smtClean="0"/>
              <a:t>гражданам);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автомобилей</a:t>
            </a:r>
            <a:r>
              <a:rPr lang="ru-RU" sz="2800" dirty="0"/>
              <a:t>, задействованных в ликвидации последствий или предупреждении </a:t>
            </a:r>
            <a:r>
              <a:rPr lang="ru-RU" sz="2800" dirty="0" smtClean="0"/>
              <a:t>ЧС;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автомобилей </a:t>
            </a:r>
            <a:r>
              <a:rPr lang="ru-RU" sz="2800" dirty="0"/>
              <a:t>органов, осуществляющих </a:t>
            </a:r>
            <a:r>
              <a:rPr lang="ru-RU" sz="2800" dirty="0" smtClean="0"/>
              <a:t>оперативно-розыскную </a:t>
            </a:r>
            <a:r>
              <a:rPr lang="ru-RU" sz="2800" dirty="0"/>
              <a:t>деятельность. </a:t>
            </a:r>
            <a:endParaRPr lang="ru-RU" sz="2800" dirty="0" smtClean="0"/>
          </a:p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Для </a:t>
            </a:r>
            <a:r>
              <a:rPr lang="ru-RU" sz="2800" dirty="0"/>
              <a:t>них режим рабочего времени и времени отдыха устанавливается ведомственными актами с учетом норм трудового законодательства.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1855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800000" y="180000"/>
            <a:ext cx="13679280" cy="50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     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14151" y="-98854"/>
            <a:ext cx="14074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ru-RU" kern="50" dirty="0" smtClean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ru-RU" sz="3600" b="1" kern="5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Устанавливая </a:t>
            </a:r>
            <a:r>
              <a:rPr lang="ru-RU" sz="3600" b="1" kern="50" dirty="0">
                <a:ea typeface="Times New Roman" panose="02020603050405020304" pitchFamily="18" charset="0"/>
                <a:cs typeface="Courier New" panose="02070309020205020404" pitchFamily="49" charset="0"/>
              </a:rPr>
              <a:t>режим труда водителю, </a:t>
            </a:r>
            <a:r>
              <a:rPr lang="ru-RU" sz="3600" b="1" kern="50" dirty="0" smtClean="0">
                <a:ea typeface="Times New Roman" panose="02020603050405020304" pitchFamily="18" charset="0"/>
                <a:cs typeface="Courier New" panose="02070309020205020404" pitchFamily="49" charset="0"/>
              </a:rPr>
              <a:t>учтите:</a:t>
            </a:r>
            <a:endParaRPr lang="ru-RU" sz="3600" b="1" kern="50" dirty="0">
              <a:effectLst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9999" y="1087395"/>
            <a:ext cx="14152573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kern="50" dirty="0">
                <a:ea typeface="Times New Roman" panose="02020603050405020304" pitchFamily="18" charset="0"/>
                <a:cs typeface="Droid Sans"/>
              </a:rPr>
              <a:t>нормальная продолжительность рабочего времени</a:t>
            </a:r>
            <a:r>
              <a:rPr lang="ru-RU" sz="2400" i="1" kern="50" dirty="0">
                <a:ea typeface="Times New Roman" panose="02020603050405020304" pitchFamily="18" charset="0"/>
                <a:cs typeface="Droid Sans"/>
              </a:rPr>
              <a:t> </a:t>
            </a:r>
            <a:r>
              <a:rPr lang="ru-RU" sz="2400" kern="50" dirty="0">
                <a:ea typeface="Times New Roman" panose="02020603050405020304" pitchFamily="18" charset="0"/>
                <a:cs typeface="Droid Sans"/>
              </a:rPr>
              <a:t>не может превышать 40 часов в неделю </a:t>
            </a:r>
            <a:endParaRPr lang="ru-RU" sz="2400" kern="50" dirty="0" smtClean="0">
              <a:ea typeface="Times New Roman" panose="02020603050405020304" pitchFamily="18" charset="0"/>
              <a:cs typeface="Droid Sans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рабочее время водителя</a:t>
            </a:r>
            <a:r>
              <a:rPr lang="ru-RU" sz="2400" i="1" dirty="0"/>
              <a:t> </a:t>
            </a:r>
            <a:r>
              <a:rPr lang="ru-RU" sz="2400" dirty="0"/>
              <a:t>включает время управления автомобилем, время специальных перерывов и время работы, не связанной с </a:t>
            </a:r>
            <a:r>
              <a:rPr lang="ru-RU" sz="2400" dirty="0" smtClean="0"/>
              <a:t>вождением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время управления автомобилем</a:t>
            </a:r>
            <a:r>
              <a:rPr lang="ru-RU" sz="2400" i="1" dirty="0"/>
              <a:t> </a:t>
            </a:r>
            <a:r>
              <a:rPr lang="ru-RU" sz="2400" dirty="0"/>
              <a:t>должно быть не больше 9 часов в течение каждого периода, не превышающего 24 часов, ограниченного началом рабочего времени и временем использования ежедневного отдыха</a:t>
            </a:r>
            <a:r>
              <a:rPr lang="ru-RU" sz="24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специальный </a:t>
            </a:r>
            <a:r>
              <a:rPr lang="ru-RU" sz="2400" b="1" i="1" dirty="0" smtClean="0"/>
              <a:t>перерыв</a:t>
            </a:r>
            <a:r>
              <a:rPr lang="ru-RU" sz="2400" i="1" dirty="0"/>
              <a:t> </a:t>
            </a:r>
            <a:r>
              <a:rPr lang="ru-RU" sz="2400" dirty="0"/>
              <a:t>продолжительностью не менее 45 минут водитель обязан сделать не позднее чем через 4 часа 30 минут управления автомобилем после окончания времени отдыха или специального перерыва, если не наступает время отдыха или перерыва большей продолжительности.</a:t>
            </a:r>
            <a:endParaRPr lang="ru-RU" sz="24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разделить на части рабочий день (смену) водителя</a:t>
            </a:r>
            <a:r>
              <a:rPr lang="ru-RU" sz="2400" i="1" dirty="0"/>
              <a:t> </a:t>
            </a:r>
            <a:r>
              <a:rPr lang="ru-RU" sz="2400" dirty="0"/>
              <a:t>вы можете только с его </a:t>
            </a:r>
            <a:r>
              <a:rPr lang="ru-RU" sz="2400" dirty="0" smtClean="0"/>
              <a:t>согласия. Перерыв </a:t>
            </a:r>
            <a:r>
              <a:rPr lang="ru-RU" sz="2400" dirty="0"/>
              <a:t>между частями установите не позже чем через 5 часов после начала работы</a:t>
            </a:r>
            <a:r>
              <a:rPr lang="ru-RU" sz="2400" dirty="0" smtClean="0"/>
              <a:t>.</a:t>
            </a:r>
            <a:r>
              <a:rPr lang="ru-RU" sz="2400" dirty="0"/>
              <a:t> Суммарное время перерывов не должно превышать 5 часов (для водителей, которые регулярно перевозят пассажиров и багаж в городском и пригородном сообщении, - 3 часов). Время такого перерыва в рабочее время не включайте. Условия разделения рабочего дня (смены) на части нужно отразить в локальном нормативном акте.</a:t>
            </a:r>
            <a:r>
              <a:rPr lang="ru-RU" sz="2400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/>
              <a:t>график сменности для </a:t>
            </a:r>
            <a:r>
              <a:rPr lang="ru-RU" sz="2400" b="1" i="1" dirty="0" smtClean="0"/>
              <a:t>водителей</a:t>
            </a:r>
            <a:r>
              <a:rPr lang="ru-RU" sz="2400" i="1" dirty="0"/>
              <a:t> </a:t>
            </a:r>
            <a:r>
              <a:rPr lang="ru-RU" sz="2400" dirty="0"/>
              <a:t>(при введении сменной работы) необходимо составлять с учетом Особенностей режима рабочего времени и времени отдыха, условий труда водителей автомобилей. Эти графики утверждаются с учетом мнения представительного органа работников (при наличии такого представительного </a:t>
            </a:r>
            <a:r>
              <a:rPr lang="ru-RU" sz="2400" dirty="0" smtClean="0"/>
              <a:t>органа). По </a:t>
            </a:r>
            <a:r>
              <a:rPr lang="ru-RU" sz="2400" dirty="0"/>
              <a:t>общему правилу графики нужно доводить до сведения работников не позднее чем за один месяц до введения их в действие (ч. 4 ст. 103 ТК РФ);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i="1" dirty="0" smtClean="0"/>
              <a:t>ненормированный </a:t>
            </a:r>
            <a:r>
              <a:rPr lang="ru-RU" sz="2400" b="1" i="1" dirty="0"/>
              <a:t>рабочий </a:t>
            </a:r>
            <a:r>
              <a:rPr lang="ru-RU" sz="2400" b="1" i="1" dirty="0" smtClean="0"/>
              <a:t>день</a:t>
            </a:r>
            <a:r>
              <a:rPr lang="ru-RU" sz="2400" dirty="0"/>
              <a:t> вы можете установить водителям автомобилей при определенных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56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800000" y="180000"/>
            <a:ext cx="13679280" cy="50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endParaRPr lang="ru-RU" sz="2800" dirty="0"/>
          </a:p>
          <a:p>
            <a:pPr algn="just"/>
            <a:r>
              <a:rPr lang="ru-RU" sz="2800" dirty="0" smtClean="0"/>
              <a:t>     </a:t>
            </a:r>
            <a:endParaRPr 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2014151" y="-98854"/>
            <a:ext cx="14074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</a:pPr>
            <a:endParaRPr lang="ru-RU" kern="50" dirty="0" smtClean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ctr"/>
            <a:r>
              <a:rPr lang="ru-RU" sz="3600" b="1" dirty="0"/>
              <a:t>Особенности режима отдыха водителей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14151" y="824476"/>
            <a:ext cx="14288496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kern="50" dirty="0">
                <a:ea typeface="Times New Roman" panose="02020603050405020304" pitchFamily="18" charset="0"/>
                <a:cs typeface="Droid Sans"/>
              </a:rPr>
              <a:t>ежедневный (междусменный) отдых,</a:t>
            </a:r>
            <a:r>
              <a:rPr lang="ru-RU" sz="2400" i="1" kern="50" dirty="0">
                <a:ea typeface="Times New Roman" panose="02020603050405020304" pitchFamily="18" charset="0"/>
                <a:cs typeface="Droid Sans"/>
              </a:rPr>
              <a:t> включая перерыв для отдыха и питания, должен быть не менее двойной продолжительности времени работы в рабочий день (смену) накануне отдыха </a:t>
            </a:r>
            <a:endParaRPr lang="ru-RU" sz="2400" i="1" kern="50" dirty="0" smtClean="0">
              <a:ea typeface="Times New Roman" panose="02020603050405020304" pitchFamily="18" charset="0"/>
              <a:cs typeface="Droid San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/>
              <a:t>еженедельный отдых</a:t>
            </a:r>
            <a:r>
              <a:rPr lang="ru-RU" sz="2400" i="1" dirty="0"/>
              <a:t> должен быть не меньше 45 часов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/>
              <a:t>перерыв для отдыха и питания</a:t>
            </a:r>
            <a:r>
              <a:rPr lang="ru-RU" sz="2400" i="1" dirty="0"/>
              <a:t> так же, как и у других работников, должен быть от 30 минут до двух часов</a:t>
            </a:r>
            <a:r>
              <a:rPr lang="ru-RU" sz="2400" i="1" dirty="0" smtClean="0"/>
              <a:t>.</a:t>
            </a:r>
          </a:p>
          <a:p>
            <a:endParaRPr lang="ru-RU" sz="2400" i="1" dirty="0" smtClean="0"/>
          </a:p>
          <a:p>
            <a:r>
              <a:rPr lang="ru-RU" b="1" dirty="0" smtClean="0"/>
              <a:t>                              </a:t>
            </a:r>
            <a:r>
              <a:rPr lang="ru-RU" sz="2800" b="1" dirty="0" smtClean="0"/>
              <a:t>Устанавливая и ведя суммированный учет рабочего времени водителей</a:t>
            </a:r>
          </a:p>
          <a:p>
            <a:endParaRPr lang="ru-RU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/>
              <a:t>продолжительность ежедневной работы (смены)</a:t>
            </a:r>
            <a:r>
              <a:rPr lang="ru-RU" sz="2400" i="1" dirty="0"/>
              <a:t> водителей не может превышать 10 часов. Это время можно увеличить, но не более чем на 2 часа, чтобы завершить перевозку и (или) проследовать к месту стоянки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/>
              <a:t>ежедневный (междусменный) отдых</a:t>
            </a:r>
            <a:r>
              <a:rPr lang="ru-RU" sz="2400" i="1" dirty="0"/>
              <a:t> водителя должен составлять не менее 11 часов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/>
              <a:t>учетный период для водителей</a:t>
            </a:r>
            <a:r>
              <a:rPr lang="ru-RU" sz="2400" i="1" dirty="0"/>
              <a:t> устанавливается в один месяц</a:t>
            </a:r>
            <a:r>
              <a:rPr lang="ru-RU" sz="2400" i="1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i="1" dirty="0"/>
          </a:p>
          <a:p>
            <a:r>
              <a:rPr lang="ru-RU" sz="2800" b="1" dirty="0" smtClean="0"/>
              <a:t>                        </a:t>
            </a:r>
            <a:r>
              <a:rPr lang="ru-RU" sz="2800" b="1" dirty="0" smtClean="0"/>
              <a:t>     Есть </a:t>
            </a:r>
            <a:r>
              <a:rPr lang="ru-RU" sz="2800" b="1" dirty="0"/>
              <a:t>ли особенности учета рабочего времени </a:t>
            </a:r>
            <a:r>
              <a:rPr lang="ru-RU" sz="2800" b="1" dirty="0" smtClean="0"/>
              <a:t>водителей</a:t>
            </a:r>
          </a:p>
          <a:p>
            <a:endParaRPr lang="ru-RU" sz="2800" b="1" dirty="0" smtClean="0"/>
          </a:p>
          <a:p>
            <a:r>
              <a:rPr lang="ru-RU" sz="2400" i="1" dirty="0" smtClean="0"/>
              <a:t>     для </a:t>
            </a:r>
            <a:r>
              <a:rPr lang="ru-RU" sz="2400" i="1" dirty="0"/>
              <a:t>учета рабочего времени водителей используйте: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/>
              <a:t>     табель </a:t>
            </a:r>
            <a:r>
              <a:rPr lang="ru-RU" sz="2400" i="1" dirty="0"/>
              <a:t>учета рабочего времени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/>
              <a:t>     путевые </a:t>
            </a:r>
            <a:r>
              <a:rPr lang="ru-RU" sz="2400" i="1" dirty="0"/>
              <a:t>листы. </a:t>
            </a:r>
          </a:p>
          <a:p>
            <a:r>
              <a:rPr lang="ru-RU" sz="2400" i="1" dirty="0" smtClean="0"/>
              <a:t>     В </a:t>
            </a:r>
            <a:r>
              <a:rPr lang="ru-RU" sz="2400" i="1" dirty="0"/>
              <a:t>табеле учета рабочего времени указывайте общую продолжительность работы водителя за день (смену) с учетом сведений, отраженных в путевых листах. </a:t>
            </a:r>
            <a:r>
              <a:rPr lang="ru-RU" sz="2400" b="1" i="1" dirty="0"/>
              <a:t>Не забывайте, </a:t>
            </a:r>
            <a:r>
              <a:rPr lang="ru-RU" sz="2400" i="1" dirty="0" smtClean="0"/>
              <a:t>что </a:t>
            </a:r>
            <a:r>
              <a:rPr lang="ru-RU" sz="2400" i="1" dirty="0"/>
              <a:t>рабочее время водителя, кроме времени управления автомобилем, включает также время специальных перерывов для отдыха от управления автомобилем и время работы, не связанной с управлением автомобилем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11592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339571"/>
              </p:ext>
            </p:extLst>
          </p:nvPr>
        </p:nvGraphicFramePr>
        <p:xfrm>
          <a:off x="2070100" y="321836"/>
          <a:ext cx="13690599" cy="94534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0518"/>
                <a:gridCol w="3087096"/>
                <a:gridCol w="4925931"/>
                <a:gridCol w="2577054"/>
              </a:tblGrid>
              <a:tr h="892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kern="50" dirty="0">
                          <a:effectLst/>
                        </a:rPr>
                        <a:t>Правонарушение</a:t>
                      </a:r>
                      <a:endParaRPr lang="ru-RU" sz="2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kern="50" dirty="0">
                          <a:effectLst/>
                        </a:rPr>
                        <a:t>В отношении кого применяется</a:t>
                      </a:r>
                      <a:endParaRPr lang="ru-RU" sz="2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kern="50" dirty="0">
                          <a:effectLst/>
                        </a:rPr>
                        <a:t>Наказание</a:t>
                      </a:r>
                      <a:endParaRPr lang="ru-RU" sz="2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kern="50" dirty="0">
                          <a:effectLst/>
                        </a:rPr>
                        <a:t>Норма</a:t>
                      </a:r>
                      <a:endParaRPr lang="ru-RU" sz="2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marL="39370" marR="39370" marT="64770" marB="64770"/>
                </a:tc>
              </a:tr>
              <a:tr h="14421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режима труда и отдыха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(первичное)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(юридическое лицо)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30 000 до 50 000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1 000 до 5 000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1 000 до 5 000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 ст. 5.27 КоАП РФ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716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режима труда и отдыха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(повторное)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(юридическое лицо)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от 50 000 до 70 000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от 10 000 до 20 000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 от одного года до трех лет или штраф от 10 000 до 20 000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2 ст. 5.27 КоАП РФ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48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по охране</a:t>
                      </a:r>
                      <a:r>
                        <a:rPr lang="ru-RU" sz="1400" b="1" u="none" kern="5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(не проведение медицинских осмотров, психиатрического освидетельствования)</a:t>
                      </a: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(юридическое лицо)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50 000 до 80 000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2 000 до 5 000 руб.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штраф от 2 000 до 5 000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1 ст. 5.27.1 КоАП РФ</a:t>
                      </a: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7224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по охране</a:t>
                      </a:r>
                      <a:r>
                        <a:rPr lang="ru-RU" sz="1400" b="1" u="none" kern="5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труда (допуск работника к работе без прохождения обязательных медицинских осмотров, психиатрического освидетельствования)</a:t>
                      </a: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(юридическое лицо)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от 110 000 до 130 000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от 15 000 до 25 000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 от 15 000 до 25 000 руб.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3 ст. 5.27.1 КоАП</a:t>
                      </a:r>
                      <a:r>
                        <a:rPr lang="ru-RU" sz="1400" b="0" u="none" kern="5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</a:t>
                      </a: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217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по охране труда (повторное)</a:t>
                      </a: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(юридическое лицо)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предприниматель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Должностное лицо</a:t>
                      </a:r>
                      <a:endParaRPr lang="ru-RU" sz="1400" b="0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 на срок до 90 суток или штраф от 100 000 до 200 000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Приостановление деятельности на срок до 90 суток или штраф от 30 000 до 40 000 руб.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 от одного года до трех лет или штраф от 30 000 до 40 000 руб.</a:t>
                      </a:r>
                      <a:endParaRPr lang="ru-RU" sz="1400" b="1" u="none" kern="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kern="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Часть 5 ст. 5.27.1 КоАП РФ</a:t>
                      </a:r>
                      <a:endParaRPr lang="ru-RU" sz="1400" b="0" u="none" kern="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435882" y="2788594"/>
            <a:ext cx="34711333" cy="65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5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Изображение 3"/>
          <p:cNvPicPr/>
          <p:nvPr/>
        </p:nvPicPr>
        <p:blipFill>
          <a:blip r:embed="rId2"/>
          <a:stretch/>
        </p:blipFill>
        <p:spPr>
          <a:xfrm>
            <a:off x="1814040" y="192600"/>
            <a:ext cx="14061960" cy="885384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1"/>
          <p:cNvSpPr/>
          <p:nvPr/>
        </p:nvSpPr>
        <p:spPr>
          <a:xfrm>
            <a:off x="1814040" y="4826880"/>
            <a:ext cx="14061960" cy="490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endParaRPr lang="ru-RU" sz="240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dk1"/>
                </a:solidFill>
                <a:latin typeface="Calibri"/>
              </a:rPr>
              <a:t>Спасибо за внимание!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ldNum" idx="33"/>
          </p:nvPr>
        </p:nvSpPr>
        <p:spPr>
          <a:xfrm>
            <a:off x="11442600" y="9377280"/>
            <a:ext cx="3643560" cy="536760"/>
          </a:xfrm>
          <a:prstGeom prst="rect">
            <a:avLst/>
          </a:prstGeom>
          <a:noFill/>
          <a:ln w="0">
            <a:noFill/>
          </a:ln>
        </p:spPr>
        <p:txBody>
          <a:bodyPr lIns="114120" tIns="56880" rIns="114120" bIns="56880" numCol="1" spcCol="0" anchor="ctr">
            <a:noAutofit/>
          </a:bodyPr>
          <a:lstStyle>
            <a:lvl1pPr indent="0" algn="r" defTabSz="1139760">
              <a:lnSpc>
                <a:spcPct val="100000"/>
              </a:lnSpc>
              <a:buNone/>
              <a:tabLst>
                <a:tab pos="0" algn="l"/>
              </a:tabLst>
              <a:defRPr lang="ru-RU" sz="1500" b="0" strike="noStrike" spc="-1">
                <a:solidFill>
                  <a:srgbClr val="898989"/>
                </a:solidFill>
                <a:latin typeface="Calibri"/>
              </a:defRPr>
            </a:lvl1pPr>
          </a:lstStyle>
          <a:p>
            <a:pPr indent="0" algn="r" defTabSz="1139760">
              <a:lnSpc>
                <a:spcPct val="100000"/>
              </a:lnSpc>
              <a:buNone/>
              <a:tabLst>
                <a:tab pos="0" algn="l"/>
              </a:tabLst>
            </a:pPr>
            <a:fld id="{26728BAA-680F-4427-BEBA-3A635C96D8F4}" type="slidenum">
              <a:rPr lang="ru-RU" sz="1500" b="0" strike="noStrike" spc="-1">
                <a:solidFill>
                  <a:srgbClr val="898989"/>
                </a:solidFill>
                <a:latin typeface="Calibri"/>
              </a:rPr>
              <a:t>2</a:t>
            </a:fld>
            <a:endParaRPr lang="ru-RU" sz="15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Прямоугольник 6"/>
          <p:cNvSpPr/>
          <p:nvPr/>
        </p:nvSpPr>
        <p:spPr>
          <a:xfrm>
            <a:off x="1901160" y="4379400"/>
            <a:ext cx="13966920" cy="8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113976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68" name="Рисунок 7"/>
          <p:cNvPicPr/>
          <p:nvPr/>
        </p:nvPicPr>
        <p:blipFill>
          <a:blip r:embed="rId2"/>
          <a:stretch/>
        </p:blipFill>
        <p:spPr>
          <a:xfrm>
            <a:off x="2334240" y="168480"/>
            <a:ext cx="13534200" cy="9503640"/>
          </a:xfrm>
          <a:prstGeom prst="rect">
            <a:avLst/>
          </a:prstGeom>
          <a:ln w="0">
            <a:noFill/>
          </a:ln>
        </p:spPr>
      </p:pic>
      <p:sp>
        <p:nvSpPr>
          <p:cNvPr id="69" name="Скругленная прямоугольная выноска 9"/>
          <p:cNvSpPr/>
          <p:nvPr/>
        </p:nvSpPr>
        <p:spPr>
          <a:xfrm>
            <a:off x="8181360" y="1648440"/>
            <a:ext cx="7770960" cy="2152080"/>
          </a:xfrm>
          <a:prstGeom prst="wedgeRoundRectCallout">
            <a:avLst>
              <a:gd name="adj1" fmla="val -58932"/>
              <a:gd name="adj2" fmla="val 178937"/>
              <a:gd name="adj3" fmla="val 16667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113976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</a:rPr>
              <a:t>123</a:t>
            </a:r>
            <a:r>
              <a:rPr lang="ru-RU" sz="2400" b="1" strike="noStrike" spc="-1">
                <a:solidFill>
                  <a:srgbClr val="003399"/>
                </a:solidFill>
                <a:latin typeface="Times New Roman"/>
              </a:rPr>
              <a:t> несчастных случая, связанных с производством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400" b="1" strike="noStrike" spc="-1">
                <a:solidFill>
                  <a:srgbClr val="003399"/>
                </a:solidFill>
                <a:latin typeface="Times New Roman"/>
              </a:rPr>
              <a:t>      </a:t>
            </a:r>
            <a:r>
              <a:rPr lang="ru-RU" sz="2400" b="1" strike="noStrike" spc="-1">
                <a:solidFill>
                  <a:srgbClr val="FF0000"/>
                </a:solidFill>
                <a:latin typeface="Times New Roman"/>
              </a:rPr>
              <a:t>62  </a:t>
            </a:r>
            <a:r>
              <a:rPr lang="ru-RU" sz="2400" b="1" strike="noStrike" spc="-1">
                <a:solidFill>
                  <a:srgbClr val="003399"/>
                </a:solidFill>
                <a:latin typeface="Times New Roman"/>
              </a:rPr>
              <a:t>несчастных случаев, не связанных с производством</a:t>
            </a: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717321570"/>
              </p:ext>
            </p:extLst>
          </p:nvPr>
        </p:nvGraphicFramePr>
        <p:xfrm>
          <a:off x="4392720" y="4307760"/>
          <a:ext cx="567000" cy="37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" name="Прямоугольник 2"/>
          <p:cNvSpPr/>
          <p:nvPr/>
        </p:nvSpPr>
        <p:spPr>
          <a:xfrm>
            <a:off x="2069280" y="481320"/>
            <a:ext cx="1381068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139760">
              <a:lnSpc>
                <a:spcPct val="100000"/>
              </a:lnSpc>
            </a:pPr>
            <a:r>
              <a:rPr lang="ru-RU" sz="2800" b="1" strike="noStrike" spc="-1">
                <a:solidFill>
                  <a:schemeClr val="dk1"/>
                </a:solidFill>
                <a:latin typeface="Calibri"/>
                <a:ea typeface="Times New Roman"/>
              </a:rPr>
              <a:t>Данные о происшедших групповых, тяжелых и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800" b="1" strike="noStrike" spc="-1">
                <a:solidFill>
                  <a:schemeClr val="dk1"/>
                </a:solidFill>
                <a:latin typeface="Calibri"/>
                <a:ea typeface="Times New Roman"/>
              </a:rPr>
              <a:t>со смертельным исходом несчастных случаях, связанных с производством (2022-2024)</a:t>
            </a:r>
            <a:endParaRPr lang="ru-RU" sz="2800" b="0" strike="noStrike" spc="-1">
              <a:solidFill>
                <a:srgbClr val="000000"/>
              </a:solidFill>
              <a:latin typeface="XO Oriel"/>
            </a:endParaRPr>
          </a:p>
        </p:txBody>
      </p:sp>
      <p:graphicFrame>
        <p:nvGraphicFramePr>
          <p:cNvPr id="71" name="Таблица 4"/>
          <p:cNvGraphicFramePr/>
          <p:nvPr/>
        </p:nvGraphicFramePr>
        <p:xfrm>
          <a:off x="2093400" y="1576080"/>
          <a:ext cx="13810680" cy="7927560"/>
        </p:xfrm>
        <a:graphic>
          <a:graphicData uri="http://schemas.openxmlformats.org/drawingml/2006/table">
            <a:tbl>
              <a:tblPr/>
              <a:tblGrid>
                <a:gridCol w="3659040"/>
                <a:gridCol w="1298160"/>
                <a:gridCol w="1298160"/>
                <a:gridCol w="1888560"/>
                <a:gridCol w="1888560"/>
                <a:gridCol w="1591920"/>
                <a:gridCol w="2186280"/>
              </a:tblGrid>
              <a:tr h="989280">
                <a:tc rowSpan="3"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32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Наименование</a:t>
                      </a:r>
                      <a:endParaRPr lang="ru-RU" sz="32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 НС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за текущий 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период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 том числе по видам несчастных случаев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7212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Групповые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9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Одиночные</a:t>
                      </a:r>
                      <a:endParaRPr lang="ru-RU" sz="19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91680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Всего случаев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 тяжелым  исходом, 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чел.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Со смертельным исходом, 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чел.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Тяжелые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0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Со смертельным исходом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49508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Количество несчастных случаев, происшедших в 2024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123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5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5т + 3лег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88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38708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Количество несчастных случаев, происшедших в 2023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102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8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5т+3 лег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64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30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1923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Количество несчастных случаев, происшедших в 2022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105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6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7т+8 лег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76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0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23</a:t>
                      </a:r>
                      <a:endParaRPr lang="ru-RU" sz="20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53640" marR="5364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1"/>
          <p:cNvSpPr/>
          <p:nvPr/>
        </p:nvSpPr>
        <p:spPr>
          <a:xfrm>
            <a:off x="1848240" y="206640"/>
            <a:ext cx="14352120" cy="122480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1139760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  <a:buClr>
                <a:srgbClr val="000000"/>
              </a:buClr>
            </a:pPr>
            <a:r>
              <a:rPr lang="ru-RU" sz="2200" b="1" i="1" strike="noStrike" spc="-1" dirty="0" smtClean="0">
                <a:solidFill>
                  <a:schemeClr val="dk1"/>
                </a:solidFill>
                <a:latin typeface="Calibri"/>
              </a:rPr>
              <a:t>                                      </a:t>
            </a:r>
            <a:r>
              <a:rPr lang="ru-RU" sz="2800" b="1" i="1" strike="noStrike" spc="-1" dirty="0" smtClean="0">
                <a:solidFill>
                  <a:schemeClr val="dk1"/>
                </a:solidFill>
              </a:rPr>
              <a:t>Деятельность </a:t>
            </a:r>
            <a:r>
              <a:rPr lang="ru-RU" sz="2800" b="1" i="1" strike="noStrike" spc="-1" dirty="0">
                <a:solidFill>
                  <a:schemeClr val="dk1"/>
                </a:solidFill>
              </a:rPr>
              <a:t>сухопутного и трубопроводного </a:t>
            </a:r>
            <a:r>
              <a:rPr lang="ru-RU" sz="2800" b="1" i="1" strike="noStrike" spc="-1" dirty="0" smtClean="0">
                <a:solidFill>
                  <a:schemeClr val="dk1"/>
                </a:solidFill>
              </a:rPr>
              <a:t>транспорта</a:t>
            </a:r>
            <a:endParaRPr lang="ru-RU" sz="2800" b="0" strike="noStrike" spc="-1" dirty="0">
              <a:solidFill>
                <a:srgbClr val="000000"/>
              </a:solidFill>
            </a:endParaRPr>
          </a:p>
          <a:p>
            <a:pPr algn="ctr" defTabSz="1139760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chemeClr val="dk1"/>
                </a:solidFill>
              </a:rPr>
              <a:t>           перевозка </a:t>
            </a:r>
            <a:r>
              <a:rPr lang="ru-RU" sz="2000" b="0" strike="noStrike" spc="-1" dirty="0">
                <a:solidFill>
                  <a:schemeClr val="dk1"/>
                </a:solidFill>
              </a:rPr>
              <a:t>пассажиров и грузов по автомобильным дорогам и железнодорожным путям, а также </a:t>
            </a:r>
            <a:r>
              <a:rPr lang="ru-RU" sz="2000" b="0" strike="noStrike" spc="-1" dirty="0" smtClean="0">
                <a:solidFill>
                  <a:schemeClr val="dk1"/>
                </a:solidFill>
              </a:rPr>
              <a:t>транспортировка </a:t>
            </a:r>
            <a:r>
              <a:rPr lang="ru-RU" sz="2000" b="0" strike="noStrike" spc="-1" dirty="0">
                <a:solidFill>
                  <a:schemeClr val="dk1"/>
                </a:solidFill>
              </a:rPr>
              <a:t>грузов по </a:t>
            </a:r>
            <a:r>
              <a:rPr lang="ru-RU" sz="2000" b="0" strike="noStrike" spc="-1" dirty="0" smtClean="0">
                <a:solidFill>
                  <a:schemeClr val="dk1"/>
                </a:solidFill>
              </a:rPr>
              <a:t>трубопроводам</a:t>
            </a:r>
            <a:r>
              <a:rPr lang="ru-RU" sz="2000" spc="-1" dirty="0" smtClean="0">
                <a:solidFill>
                  <a:schemeClr val="dk1"/>
                </a:solidFill>
              </a:rPr>
              <a:t>, в которую входят:</a:t>
            </a:r>
            <a:r>
              <a:rPr lang="ru-RU" sz="2000" b="0" strike="noStrike" spc="-1" dirty="0" smtClean="0">
                <a:solidFill>
                  <a:schemeClr val="dk1"/>
                </a:solidFill>
              </a:rPr>
              <a:t> </a:t>
            </a:r>
            <a:endParaRPr lang="ru-RU" sz="2000" b="0" strike="noStrike" spc="-1" dirty="0">
              <a:solidFill>
                <a:srgbClr val="000000"/>
              </a:solidFill>
            </a:endParaRPr>
          </a:p>
          <a:p>
            <a:pPr defTabSz="1139760">
              <a:lnSpc>
                <a:spcPct val="100000"/>
              </a:lnSpc>
              <a:buClr>
                <a:srgbClr val="000000"/>
              </a:buClr>
            </a:pPr>
            <a:endParaRPr lang="ru-RU" sz="2200" b="1" i="1" strike="noStrike" spc="-1" dirty="0" smtClean="0">
              <a:solidFill>
                <a:schemeClr val="dk1"/>
              </a:solidFill>
              <a:latin typeface="Calibri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i="1" strike="noStrike" spc="-1" dirty="0" smtClean="0">
                <a:solidFill>
                  <a:schemeClr val="dk1"/>
                </a:solidFill>
                <a:latin typeface="Calibri"/>
              </a:rPr>
              <a:t>Деятельность </a:t>
            </a:r>
            <a:r>
              <a:rPr lang="ru-RU" sz="2200" b="1" i="1" strike="noStrike" spc="-1" dirty="0">
                <a:solidFill>
                  <a:schemeClr val="dk1"/>
                </a:solidFill>
                <a:latin typeface="Calibri"/>
              </a:rPr>
              <a:t>железнодорожного транспорта: междугородные и международные пассажирские перевозки.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200" b="0" strike="noStrike" spc="-1" dirty="0">
                <a:solidFill>
                  <a:schemeClr val="dk1"/>
                </a:solidFill>
                <a:latin typeface="Calibri"/>
              </a:rPr>
              <a:t> </a:t>
            </a: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— железнодорожные пассажирские перевозки с использованием передвижного состава по основным путям сообщения, расположенным на обширной географической территории;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— пассажирские перевозки по железным дорогам междугородного сообщения;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— услуги спальных вагонов или вагонов-ресторанов как неотъемлемую часть деятельности железнодорожных компаний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i="1" strike="noStrike" spc="-1" dirty="0">
                <a:solidFill>
                  <a:schemeClr val="dk1"/>
                </a:solidFill>
                <a:latin typeface="Calibri"/>
              </a:rPr>
              <a:t>Деятельность железнодорожного транспорта: грузовые перевозки 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 перевозку грузов по железнодорожным путям общего пользования и необщего пользова</a:t>
            </a:r>
            <a:r>
              <a:rPr lang="ru-RU" sz="2200" b="0" strike="noStrike" spc="-1" dirty="0">
                <a:solidFill>
                  <a:schemeClr val="dk1"/>
                </a:solidFill>
                <a:latin typeface="Calibri"/>
              </a:rPr>
              <a:t>ния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i="1" strike="noStrike" spc="-1" dirty="0">
                <a:solidFill>
                  <a:schemeClr val="dk1"/>
                </a:solidFill>
                <a:latin typeface="Calibri"/>
              </a:rPr>
              <a:t>Деятельность прочего сухопутного пассажирского транспорта 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 </a:t>
            </a:r>
            <a:r>
              <a:rPr lang="ru-RU" sz="2000" b="1" strike="noStrike" spc="-1" dirty="0">
                <a:solidFill>
                  <a:schemeClr val="dk1"/>
                </a:solidFill>
                <a:latin typeface="Calibri"/>
              </a:rPr>
              <a:t>пассажирские перевозки наземным транспортом</a:t>
            </a: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, кроме перевозок, осуществляемых железнодорожным транспортом, а также </a:t>
            </a:r>
            <a:r>
              <a:rPr lang="ru-RU" sz="2000" b="1" strike="noStrike" spc="-1" dirty="0">
                <a:solidFill>
                  <a:schemeClr val="dk1"/>
                </a:solidFill>
                <a:latin typeface="Calibri"/>
              </a:rPr>
              <a:t>железнодорожный транспорт</a:t>
            </a: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, если он является частью городских или пригородных транспортных систем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i="1" strike="noStrike" spc="-1" dirty="0">
                <a:solidFill>
                  <a:schemeClr val="dk1"/>
                </a:solidFill>
                <a:latin typeface="Calibri"/>
              </a:rPr>
              <a:t>Деятельность автомобильного грузового транспорта и услуги по перевозкам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 все виды перевозок грузов наземным транспортом, кроме перевозок железнодорожным транспортом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i="1" strike="noStrike" spc="-1" dirty="0">
                <a:solidFill>
                  <a:schemeClr val="dk1"/>
                </a:solidFill>
                <a:latin typeface="Calibri"/>
              </a:rPr>
              <a:t>Деятельность трубопроводного транспорта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 перевозку пассажиров и грузов по автомобильным дорогам и железнодорожным путям, а также транспортировку грузов по трубопроводам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marL="343080" indent="-343080" defTabSz="11397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200" b="1" strike="noStrike" spc="-1" dirty="0">
                <a:solidFill>
                  <a:schemeClr val="dk1"/>
                </a:solidFill>
                <a:latin typeface="Calibri"/>
              </a:rPr>
              <a:t>Деятельность воздушного и космического транспорта</a:t>
            </a:r>
            <a:endParaRPr lang="ru-RU" sz="22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Calibri"/>
              </a:rPr>
              <a:t>Включает: пассажирские и грузовые перевозки воздушным транспортом или в космическом пространстве</a:t>
            </a: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  <a:p>
            <a:pPr defTabSz="1139760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Таблица 1"/>
          <p:cNvGraphicFramePr/>
          <p:nvPr>
            <p:extLst>
              <p:ext uri="{D42A27DB-BD31-4B8C-83A1-F6EECF244321}">
                <p14:modId xmlns:p14="http://schemas.microsoft.com/office/powerpoint/2010/main" val="2322464816"/>
              </p:ext>
            </p:extLst>
          </p:nvPr>
        </p:nvGraphicFramePr>
        <p:xfrm>
          <a:off x="2025360" y="88902"/>
          <a:ext cx="13778932" cy="9703405"/>
        </p:xfrm>
        <a:graphic>
          <a:graphicData uri="http://schemas.openxmlformats.org/drawingml/2006/table">
            <a:tbl>
              <a:tblPr/>
              <a:tblGrid>
                <a:gridCol w="648360"/>
                <a:gridCol w="4584600"/>
                <a:gridCol w="2084760"/>
                <a:gridCol w="2084760"/>
                <a:gridCol w="2053800"/>
                <a:gridCol w="2322652"/>
              </a:tblGrid>
              <a:tr h="96588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№    п/п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 СФЕРА ТРАНСПОРТА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2400" b="1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 – 51.22.4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2022/9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2023/16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2024/13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086574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i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сухопутного и трубопроводного </a:t>
                      </a:r>
                      <a:r>
                        <a:rPr lang="ru-RU" sz="2400" b="1" i="1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транспорта, из них:</a:t>
                      </a:r>
                      <a:endParaRPr lang="ru-RU" sz="2400" b="0" i="1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 – 49.50.3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8 (6 тяжелых, 2 смертельных)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16 (1 групповой, 8 тяжелых, 7 смертельных)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13 (10 тяжелых, 3 смертельных)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219677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железнодорожного транспорта: междугородные и международные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пассажирские перевозки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49.1 - 49.10.2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 (1 тяжелый)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58092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железнодорожного транспорта: грузовые перевозки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49.2 - 49.20.9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 (1 тяжелый)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 (1 тяжелый)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6 (5 тяжелых, 1 смертельный)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922427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прочего сухопутного пассажирского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транспорта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49.3 - 49.39.39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 (1 тяжелый)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4 (1 групповой, 3 тяжелых)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2 (1 тяжелый, 1 смертельный)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21870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автомобильного грузового транспорта и услуги по перевозкам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49.4 - 49.42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6 (4 тяжелых, 2 смертельных)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11 (4 тяжелых, 7 смертельных)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4 (3 тяжелых, 1 смертельных)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030224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трубопроводного транспорта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49.5 - 49.50.53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669863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водного транспорта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50 – 50.40.3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2109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8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Деятельность воздушного и космического транспорта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H 51 – 51.22.4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(1 тяжелый)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dk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Таблица 1"/>
          <p:cNvGraphicFramePr/>
          <p:nvPr>
            <p:extLst>
              <p:ext uri="{D42A27DB-BD31-4B8C-83A1-F6EECF244321}">
                <p14:modId xmlns:p14="http://schemas.microsoft.com/office/powerpoint/2010/main" val="619128981"/>
              </p:ext>
            </p:extLst>
          </p:nvPr>
        </p:nvGraphicFramePr>
        <p:xfrm>
          <a:off x="2075934" y="185348"/>
          <a:ext cx="13768386" cy="9675342"/>
        </p:xfrm>
        <a:graphic>
          <a:graphicData uri="http://schemas.openxmlformats.org/drawingml/2006/table">
            <a:tbl>
              <a:tblPr/>
              <a:tblGrid>
                <a:gridCol w="806035"/>
                <a:gridCol w="5699767"/>
                <a:gridCol w="2720458"/>
                <a:gridCol w="2271063"/>
                <a:gridCol w="2271063"/>
              </a:tblGrid>
              <a:tr h="850492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№    п/п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>
                          <a:solidFill>
                            <a:schemeClr val="dk1"/>
                          </a:solidFill>
                          <a:latin typeface="Calibri"/>
                        </a:rPr>
                        <a:t>ПРИЧИНЫ ТРАВМАТИЗМА В СФЕРЕ  ТРАНСПОРТА</a:t>
                      </a:r>
                      <a:endParaRPr lang="ru-RU" sz="2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u="none" strike="noStrike" spc="-1" dirty="0" smtClean="0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2022/9</a:t>
                      </a:r>
                      <a:endParaRPr lang="ru-RU" sz="2400" b="0" u="none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u="none" strike="noStrike" spc="-1" dirty="0" smtClean="0">
                          <a:solidFill>
                            <a:schemeClr val="dk1"/>
                          </a:solidFill>
                          <a:uFillTx/>
                          <a:latin typeface="Calibri"/>
                          <a:ea typeface="Times New Roman"/>
                        </a:rPr>
                        <a:t>2023/16</a:t>
                      </a:r>
                      <a:endParaRPr lang="ru-RU" sz="2400" b="0" u="none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u="none" strike="noStrike" spc="-1" dirty="0" smtClean="0">
                          <a:solidFill>
                            <a:schemeClr val="dk1"/>
                          </a:solidFill>
                          <a:uFillTx/>
                          <a:latin typeface="Calibri"/>
                          <a:ea typeface="Times New Roman"/>
                        </a:rPr>
                        <a:t>2024/13</a:t>
                      </a:r>
                      <a:endParaRPr lang="ru-RU" sz="2400" b="0" u="none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43479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Нарушение технологического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процесса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 dirty="0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9192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Нарушение требований безопасности при эксплуатации транспортных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средств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9192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Нарушение правил дорожного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движения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5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6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195032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Неудовлетворительная организация производства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работ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9192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Неудовлетворительное содержание и недостатки в организации рабочих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мест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195032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Неприменение работником средств индивидуальной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защиты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 dirty="0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9192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Недостатки в организации и проведении подготовки работников по охране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труда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919255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Нарушение работником трудового распорядка и дисциплины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труда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</a:rPr>
                        <a:t>2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 dirty="0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195032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9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chemeClr val="dk1"/>
                          </a:solidFill>
                          <a:latin typeface="+mn-lt"/>
                        </a:rPr>
                        <a:t>Прочие причины, квалифицированные по материалам расследования несчастных </a:t>
                      </a:r>
                      <a:r>
                        <a:rPr lang="ru-RU" sz="1800" b="1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случаев</a:t>
                      </a: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1" strike="noStrike" spc="-1" dirty="0" smtClean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algn="ctr"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800" b="0" strike="noStrike" spc="-1" dirty="0" smtClean="0">
                          <a:solidFill>
                            <a:schemeClr val="dk1"/>
                          </a:solidFill>
                          <a:latin typeface="+mn-lt"/>
                        </a:rPr>
                        <a:t> </a:t>
                      </a:r>
                      <a:endParaRPr lang="ru-RU" sz="1800" b="0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+mn-lt"/>
                          <a:ea typeface="Times New Roman"/>
                        </a:rPr>
                        <a:t>3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strike="noStrike" spc="-1" dirty="0">
                        <a:solidFill>
                          <a:schemeClr val="dk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1200" marR="612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Таблица 1"/>
          <p:cNvGraphicFramePr/>
          <p:nvPr>
            <p:extLst>
              <p:ext uri="{D42A27DB-BD31-4B8C-83A1-F6EECF244321}">
                <p14:modId xmlns:p14="http://schemas.microsoft.com/office/powerpoint/2010/main" val="1289639570"/>
              </p:ext>
            </p:extLst>
          </p:nvPr>
        </p:nvGraphicFramePr>
        <p:xfrm>
          <a:off x="2237760" y="697680"/>
          <a:ext cx="13691520" cy="8795604"/>
        </p:xfrm>
        <a:graphic>
          <a:graphicData uri="http://schemas.openxmlformats.org/drawingml/2006/table">
            <a:tbl>
              <a:tblPr/>
              <a:tblGrid>
                <a:gridCol w="708120"/>
                <a:gridCol w="12983400"/>
              </a:tblGrid>
              <a:tr h="74376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4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№    п/п</a:t>
                      </a:r>
                      <a:endParaRPr lang="ru-RU" sz="2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2800" b="1" strike="noStrike" spc="-1" dirty="0">
                          <a:solidFill>
                            <a:schemeClr val="dk1"/>
                          </a:solidFill>
                          <a:latin typeface="Calibri"/>
                        </a:rPr>
                        <a:t>Основные организационные мероприятия по предупреждению производственного </a:t>
                      </a:r>
                      <a:r>
                        <a:rPr lang="ru-RU" sz="2800" b="1" strike="noStrike" spc="-1" dirty="0" smtClean="0">
                          <a:solidFill>
                            <a:schemeClr val="dk1"/>
                          </a:solidFill>
                          <a:latin typeface="Calibri"/>
                        </a:rPr>
                        <a:t>травматизма в сфере транспорта</a:t>
                      </a:r>
                      <a:endParaRPr lang="ru-RU" sz="2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9220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chemeClr val="lt1"/>
                          </a:solidFill>
                          <a:latin typeface="Calibri"/>
                        </a:rPr>
                        <a:t>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режима труда и отдыха водителей транспортных средств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46548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2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Допускать к управлению служебным транспортным средством работников, прошедших профессиональный отбор и профессиональное обучение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3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 на маршруты разрешенных транспортных средств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2164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4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обучения водителей транспортных средств по охране труда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2300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chemeClr val="lt1"/>
                          </a:solidFill>
                          <a:latin typeface="Calibri"/>
                        </a:rPr>
                        <a:t>5</a:t>
                      </a:r>
                      <a:endParaRPr lang="ru-RU" sz="16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проведение инструктажей по безопасной эксплуатации транспортного средства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6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Осуществление контроля за водителями благодаря установке в транспорте средств навигационных сигналов системы ГЛОНАСС или ГЛОНАСС/GPS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715164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7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6858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предварительных, периодических,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предрейсовых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послерейсовых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медицинских осмотров, психиатрического освидетельствования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453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8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выпуск в рейсы служебного транспорта, не подготовленного к неблагоприятным погодным условиям, и прекращение его использования в пути следования при резком ухудшении погоды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9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1140120">
                        <a:lnSpc>
                          <a:spcPct val="100000"/>
                        </a:lnSpc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предрейсового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послерейсового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технического осмотра транспортного средства водителем и лицом, ответственным за техническое состояние транспортного средства</a:t>
                      </a: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10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Идентификация (выявление) опасностей в отношении каждого работника, рабочего места, оценка и управление профессиональными рисками, разработка и реализация мероприятий по управлению профессиональными рисками (снижение (минимизация) уровней профессиональных рисков).</a:t>
                      </a:r>
                    </a:p>
                    <a:p>
                      <a:pPr defTabSz="1140120">
                        <a:lnSpc>
                          <a:spcPct val="100000"/>
                        </a:lnSpc>
                      </a:pPr>
                      <a:endParaRPr lang="ru-RU" sz="1800" b="1" strike="noStrike" spc="-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1200" marR="612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Calibri"/>
                        </a:rPr>
                        <a:t>11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и контроль за соблюдением правил по охране труда </a:t>
                      </a: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569520">
                <a:tc>
                  <a:txBody>
                    <a:bodyPr/>
                    <a:lstStyle/>
                    <a:p>
                      <a:pPr algn="ctr" defTabSz="114012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chemeClr val="lt1"/>
                          </a:solidFill>
                          <a:latin typeface="+mn-lt"/>
                        </a:rPr>
                        <a:t>12</a:t>
                      </a:r>
                      <a:endParaRPr lang="ru-RU" sz="16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4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специальной оценки условий труда</a:t>
                      </a: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1140120"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1200" marR="61200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1800000" y="180000"/>
            <a:ext cx="13679280" cy="5004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sz="3400" b="1" dirty="0" smtClean="0">
                <a:cs typeface="Times New Roman" pitchFamily="18" charset="0"/>
              </a:rPr>
              <a:t>ОРГАНИЗАЦИЯ РАБОТЫ  ПО ПРОВЕДЕНИЮ                           МЕДИЦИНСКИХ ОСМОТРОВ  ВОДИТЕЛЯМ и ПСИХИАТРИЧЕСКОГО ОСВИДЕТЕЛЬСТВОВАНИЯ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spc="-1" dirty="0" smtClean="0">
                <a:solidFill>
                  <a:srgbClr val="000000"/>
                </a:solidFill>
              </a:rPr>
              <a:t>Статьи 214,220,328 </a:t>
            </a:r>
            <a:r>
              <a:rPr lang="ru-RU" sz="2400" u="sng" spc="-1" dirty="0">
                <a:solidFill>
                  <a:srgbClr val="000000"/>
                </a:solidFill>
              </a:rPr>
              <a:t>Трудового кодекса Российской </a:t>
            </a:r>
            <a:r>
              <a:rPr lang="ru-RU" sz="2400" u="sng" spc="-1" dirty="0" smtClean="0">
                <a:solidFill>
                  <a:srgbClr val="000000"/>
                </a:solidFill>
              </a:rPr>
              <a:t>Федерации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 smtClean="0">
                <a:solidFill>
                  <a:srgbClr val="0070C0"/>
                </a:solidFill>
              </a:rPr>
              <a:t>Федеральный </a:t>
            </a:r>
            <a:r>
              <a:rPr lang="ru-RU" sz="2400" u="sng" dirty="0">
                <a:solidFill>
                  <a:srgbClr val="0070C0"/>
                </a:solidFill>
              </a:rPr>
              <a:t>закон "О безопасности дорожного движения" от 10.12.1995 N </a:t>
            </a:r>
            <a:r>
              <a:rPr lang="ru-RU" sz="2400" u="sng" dirty="0" smtClean="0">
                <a:solidFill>
                  <a:srgbClr val="0070C0"/>
                </a:solidFill>
              </a:rPr>
              <a:t>196-ФЗ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 smtClean="0"/>
              <a:t>Приказ </a:t>
            </a:r>
            <a:r>
              <a:rPr lang="ru-RU" sz="2400" u="sng" dirty="0" smtClean="0"/>
              <a:t>Министерства здравоохранения Российской Федерации </a:t>
            </a:r>
            <a:r>
              <a:rPr lang="ru-RU" sz="2400" u="sng" dirty="0"/>
              <a:t>от 28.01.2021 N </a:t>
            </a:r>
            <a:r>
              <a:rPr lang="ru-RU" sz="2400" u="sng" dirty="0" smtClean="0"/>
              <a:t>29н "Об </a:t>
            </a:r>
            <a:r>
              <a:rPr lang="ru-RU" sz="2400" u="sng" dirty="0"/>
              <a:t>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</a:t>
            </a:r>
            <a:r>
              <a:rPr lang="ru-RU" sz="2400" u="sng" dirty="0" smtClean="0"/>
              <a:t>осмотры»</a:t>
            </a:r>
          </a:p>
          <a:p>
            <a:pPr algn="just"/>
            <a:endParaRPr lang="ru-RU" sz="2400" strike="noStrike" spc="-1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hlinkClick r:id="rId2"/>
              </a:rPr>
              <a:t>Приказ Министерства труда и социальной защиты </a:t>
            </a:r>
            <a:r>
              <a:rPr lang="ru-RU" sz="2400" dirty="0" smtClean="0">
                <a:hlinkClick r:id="rId2"/>
              </a:rPr>
              <a:t>Российской Федерации </a:t>
            </a:r>
            <a:r>
              <a:rPr lang="ru-RU" sz="2400" dirty="0">
                <a:hlinkClick r:id="rId2"/>
              </a:rPr>
              <a:t>и Министерства здравоохранения </a:t>
            </a:r>
            <a:r>
              <a:rPr lang="ru-RU" sz="2400" dirty="0" smtClean="0">
                <a:hlinkClick r:id="rId2"/>
              </a:rPr>
              <a:t>Российской Федерации от </a:t>
            </a:r>
            <a:r>
              <a:rPr lang="ru-RU" sz="2400" dirty="0">
                <a:hlinkClick r:id="rId2"/>
              </a:rPr>
              <a:t>31 декабря 2020 г. N 988н/1420н "Об утверждении перечня вредных и (или) опасных производственных факторов и работ, при выполнении которых проводятся обязательные предварительные медицинские осмотры при поступлении на работу и периодические медицинские осмотры"</a:t>
            </a:r>
            <a:endParaRPr lang="ru-RU" sz="2400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u="sng" dirty="0" smtClean="0"/>
              <a:t>Приказ Министерства здравоохранения  Российской Федерации </a:t>
            </a:r>
            <a:r>
              <a:rPr lang="ru-RU" sz="2400" u="sng" dirty="0"/>
              <a:t>от 20.05.2022 N 342н "Об утверждении порядка прохождения </a:t>
            </a:r>
            <a:r>
              <a:rPr lang="ru-RU" sz="2400" u="sng" dirty="0" smtClean="0"/>
              <a:t>  обязательного </a:t>
            </a:r>
            <a:r>
              <a:rPr lang="ru-RU" sz="2400" u="sng" dirty="0"/>
              <a:t>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освидетельствование"</a:t>
            </a:r>
            <a:endParaRPr lang="ru-RU" sz="2400" u="sng" strike="noStrike" spc="-1" dirty="0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297" y="210065"/>
            <a:ext cx="140125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Виды медицинских осмотров </a:t>
            </a:r>
            <a:r>
              <a:rPr lang="ru-RU" sz="3600" b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водителей</a:t>
            </a:r>
          </a:p>
          <a:p>
            <a:pPr algn="ctr">
              <a:spcAft>
                <a:spcPts val="0"/>
              </a:spcAft>
            </a:pPr>
            <a:endParaRPr lang="ru-RU" sz="3600" dirty="0">
              <a:solidFill>
                <a:srgbClr val="000000"/>
              </a:solidFill>
              <a:ea typeface="Tahoma" panose="020B0604030504040204" pitchFamily="34" charset="0"/>
              <a:cs typeface="Droid Sans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3000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Предварительные </a:t>
            </a:r>
            <a:r>
              <a:rPr lang="ru-RU" sz="3000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медицинские </a:t>
            </a:r>
            <a:r>
              <a:rPr lang="ru-RU" sz="3000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осмотры ( </a:t>
            </a:r>
            <a:r>
              <a:rPr lang="ru-RU" sz="3000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при поступлении на работу </a:t>
            </a:r>
            <a:r>
              <a:rPr lang="ru-RU" sz="3000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);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000" dirty="0" smtClean="0"/>
              <a:t>Периодические медицинские осмотры</a:t>
            </a:r>
            <a:r>
              <a:rPr lang="ru-RU" sz="3000" dirty="0"/>
              <a:t>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000" dirty="0" err="1" smtClean="0"/>
              <a:t>Предрейсовые</a:t>
            </a:r>
            <a:r>
              <a:rPr lang="ru-RU" sz="3000" dirty="0" smtClean="0"/>
              <a:t> медосмотры (исключение - для </a:t>
            </a:r>
            <a:r>
              <a:rPr lang="ru-RU" sz="3000" dirty="0"/>
              <a:t>тех, которые управляют автомобилями, выезжающими по вызову экстренных оперативных </a:t>
            </a:r>
            <a:r>
              <a:rPr lang="ru-RU" sz="3000" dirty="0" smtClean="0"/>
              <a:t>служб);</a:t>
            </a:r>
            <a:endParaRPr lang="ru-RU" sz="3000" dirty="0"/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000" dirty="0" smtClean="0"/>
              <a:t>Медицинские </a:t>
            </a:r>
            <a:r>
              <a:rPr lang="ru-RU" sz="3000" dirty="0"/>
              <a:t>осмотры в течение рабочего дня (смены) (проводятся при необходимости по решению работодателя);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ru-RU" sz="3000" dirty="0" err="1" smtClean="0"/>
              <a:t>Послерейсовые</a:t>
            </a:r>
            <a:r>
              <a:rPr lang="ru-RU" sz="3000" dirty="0" smtClean="0"/>
              <a:t> медосмотры (работа </a:t>
            </a:r>
            <a:r>
              <a:rPr lang="ru-RU" sz="3000" dirty="0"/>
              <a:t>связана с перевозками пассажиров или опасных </a:t>
            </a:r>
            <a:r>
              <a:rPr lang="ru-RU" sz="3000" dirty="0" smtClean="0"/>
              <a:t>грузов).</a:t>
            </a:r>
            <a:endParaRPr lang="ru-RU" sz="3000" dirty="0"/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                     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XO Thames"/>
                <a:ea typeface="Tahoma" panose="020B0604030504040204" pitchFamily="34" charset="0"/>
                <a:cs typeface="Droid Sans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XO Thames"/>
                <a:ea typeface="Tahoma" panose="020B0604030504040204" pitchFamily="34" charset="0"/>
                <a:cs typeface="Droid Sans"/>
              </a:rPr>
              <a:t>       </a:t>
            </a:r>
            <a:r>
              <a:rPr lang="ru-RU" sz="2800" b="1" dirty="0" smtClean="0">
                <a:solidFill>
                  <a:srgbClr val="FF0000"/>
                </a:solidFill>
                <a:ea typeface="Tahoma" panose="020B0604030504040204" pitchFamily="34" charset="0"/>
                <a:cs typeface="Droid Sans"/>
              </a:rPr>
              <a:t>ВАЖНО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      Проводятся </a:t>
            </a:r>
            <a:r>
              <a:rPr lang="ru-RU" sz="2800" i="1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за счет средств </a:t>
            </a:r>
            <a:r>
              <a:rPr lang="ru-RU" sz="2800" i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работодателя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2800" i="1" dirty="0" smtClean="0">
              <a:solidFill>
                <a:srgbClr val="000000"/>
              </a:solidFill>
              <a:ea typeface="Tahoma" panose="020B0604030504040204" pitchFamily="34" charset="0"/>
              <a:cs typeface="Droid Sans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i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      На </a:t>
            </a:r>
            <a:r>
              <a:rPr lang="ru-RU" sz="2800" i="1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период </a:t>
            </a:r>
            <a:r>
              <a:rPr lang="ru-RU" sz="2800" i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их прохождения </a:t>
            </a:r>
            <a:r>
              <a:rPr lang="ru-RU" sz="2800" i="1" dirty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за работником сохраняется место работы и средний </a:t>
            </a:r>
            <a:r>
              <a:rPr lang="ru-RU" sz="2800" i="1" dirty="0" smtClean="0">
                <a:solidFill>
                  <a:srgbClr val="000000"/>
                </a:solidFill>
                <a:ea typeface="Tahoma" panose="020B0604030504040204" pitchFamily="34" charset="0"/>
                <a:cs typeface="Droid Sans"/>
              </a:rPr>
              <a:t>заработок</a:t>
            </a:r>
            <a:endParaRPr lang="ru-RU" sz="2800" i="1" dirty="0">
              <a:solidFill>
                <a:srgbClr val="000000"/>
              </a:solidFill>
              <a:ea typeface="Tahoma" panose="020B0604030504040204" pitchFamily="34" charset="0"/>
              <a:cs typeface="Droid Sans"/>
            </a:endParaRPr>
          </a:p>
        </p:txBody>
      </p:sp>
    </p:spTree>
    <p:extLst>
      <p:ext uri="{BB962C8B-B14F-4D97-AF65-F5344CB8AC3E}">
        <p14:creationId xmlns:p14="http://schemas.microsoft.com/office/powerpoint/2010/main" val="180598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8422</TotalTime>
  <Words>1875</Words>
  <Application>Microsoft Office PowerPoint</Application>
  <PresentationFormat>Произвольный</PresentationFormat>
  <Paragraphs>358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5" baseType="lpstr">
      <vt:lpstr>Arial</vt:lpstr>
      <vt:lpstr>Calibri</vt:lpstr>
      <vt:lpstr>Courier New</vt:lpstr>
      <vt:lpstr>Droid Sans</vt:lpstr>
      <vt:lpstr>Symbol</vt:lpstr>
      <vt:lpstr>Tahoma</vt:lpstr>
      <vt:lpstr>Times New Roman</vt:lpstr>
      <vt:lpstr>Wingdings</vt:lpstr>
      <vt:lpstr>XO Oriel</vt:lpstr>
      <vt:lpstr>XO Thames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 Microsoft Office</dc:creator>
  <dc:description/>
  <cp:lastModifiedBy>RePack by Diakov</cp:lastModifiedBy>
  <cp:revision>897</cp:revision>
  <cp:lastPrinted>2022-06-17T03:59:59Z</cp:lastPrinted>
  <dcterms:created xsi:type="dcterms:W3CDTF">2020-01-23T19:30:27Z</dcterms:created>
  <dcterms:modified xsi:type="dcterms:W3CDTF">2025-02-18T17:23:47Z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18</vt:i4>
  </property>
</Properties>
</file>