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</p:sldIdLst>
  <p:sldSz cx="8999538" cy="8999538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66FFFF"/>
    <a:srgbClr val="00CCFF"/>
    <a:srgbClr val="FFFF00"/>
    <a:srgbClr val="00FF99"/>
    <a:srgbClr val="0000CC"/>
    <a:srgbClr val="0DD550"/>
    <a:srgbClr val="003399"/>
    <a:srgbClr val="BD4B56"/>
    <a:srgbClr val="A658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5" d="100"/>
          <a:sy n="85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66" y="1472842"/>
            <a:ext cx="7649607" cy="3133172"/>
          </a:xfrm>
        </p:spPr>
        <p:txBody>
          <a:bodyPr anchor="b"/>
          <a:lstStyle>
            <a:lvl1pPr algn="ctr">
              <a:defRPr sz="590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4726842"/>
            <a:ext cx="6749654" cy="2172804"/>
          </a:xfrm>
        </p:spPr>
        <p:txBody>
          <a:bodyPr/>
          <a:lstStyle>
            <a:lvl1pPr marL="0" indent="0" algn="ctr">
              <a:buNone/>
              <a:defRPr sz="2362"/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48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54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479142"/>
            <a:ext cx="1940525" cy="762669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9" y="479142"/>
            <a:ext cx="5709082" cy="762669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9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6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2243638"/>
            <a:ext cx="7762102" cy="3743557"/>
          </a:xfrm>
        </p:spPr>
        <p:txBody>
          <a:bodyPr anchor="b"/>
          <a:lstStyle>
            <a:lvl1pPr>
              <a:defRPr sz="590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6022610"/>
            <a:ext cx="7762102" cy="1968648"/>
          </a:xfrm>
        </p:spPr>
        <p:txBody>
          <a:bodyPr/>
          <a:lstStyle>
            <a:lvl1pPr marL="0" indent="0">
              <a:buNone/>
              <a:defRPr sz="2362">
                <a:solidFill>
                  <a:schemeClr val="tx1"/>
                </a:solidFill>
              </a:defRPr>
            </a:lvl1pPr>
            <a:lvl2pPr marL="449976" indent="0">
              <a:buNone/>
              <a:defRPr sz="1968">
                <a:solidFill>
                  <a:schemeClr val="tx1">
                    <a:tint val="75000"/>
                  </a:schemeClr>
                </a:solidFill>
              </a:defRPr>
            </a:lvl2pPr>
            <a:lvl3pPr marL="899952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3pPr>
            <a:lvl4pPr marL="1349929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179990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249881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2699857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14983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359981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0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2395710"/>
            <a:ext cx="3824804" cy="571012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2395710"/>
            <a:ext cx="3824804" cy="571012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51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479144"/>
            <a:ext cx="7762102" cy="173949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2206137"/>
            <a:ext cx="380722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3287331"/>
            <a:ext cx="3807226" cy="48351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7" y="2206137"/>
            <a:ext cx="382597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7" y="3287331"/>
            <a:ext cx="3825976" cy="48351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88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45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20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295769"/>
            <a:ext cx="4556016" cy="6395505"/>
          </a:xfrm>
        </p:spPr>
        <p:txBody>
          <a:bodyPr/>
          <a:lstStyle>
            <a:lvl1pPr>
              <a:defRPr sz="3149"/>
            </a:lvl1pPr>
            <a:lvl2pPr>
              <a:defRPr sz="2756"/>
            </a:lvl2pPr>
            <a:lvl3pPr>
              <a:defRPr sz="2362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61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1295769"/>
            <a:ext cx="4556016" cy="6395505"/>
          </a:xfrm>
        </p:spPr>
        <p:txBody>
          <a:bodyPr anchor="t"/>
          <a:lstStyle>
            <a:lvl1pPr marL="0" indent="0">
              <a:buNone/>
              <a:defRPr sz="3149"/>
            </a:lvl1pPr>
            <a:lvl2pPr marL="449976" indent="0">
              <a:buNone/>
              <a:defRPr sz="2756"/>
            </a:lvl2pPr>
            <a:lvl3pPr marL="899952" indent="0">
              <a:buNone/>
              <a:defRPr sz="2362"/>
            </a:lvl3pPr>
            <a:lvl4pPr marL="1349929" indent="0">
              <a:buNone/>
              <a:defRPr sz="1968"/>
            </a:lvl4pPr>
            <a:lvl5pPr marL="1799905" indent="0">
              <a:buNone/>
              <a:defRPr sz="1968"/>
            </a:lvl5pPr>
            <a:lvl6pPr marL="2249881" indent="0">
              <a:buNone/>
              <a:defRPr sz="1968"/>
            </a:lvl6pPr>
            <a:lvl7pPr marL="2699857" indent="0">
              <a:buNone/>
              <a:defRPr sz="1968"/>
            </a:lvl7pPr>
            <a:lvl8pPr marL="3149834" indent="0">
              <a:buNone/>
              <a:defRPr sz="1968"/>
            </a:lvl8pPr>
            <a:lvl9pPr marL="3599810" indent="0">
              <a:buNone/>
              <a:defRPr sz="1968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79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35000">
              <a:srgbClr val="7030A0"/>
            </a:gs>
            <a:gs pos="75000">
              <a:srgbClr val="BD4B56"/>
            </a:gs>
            <a:gs pos="100000">
              <a:schemeClr val="accent5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479144"/>
            <a:ext cx="7762102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2395710"/>
            <a:ext cx="7762102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FB0B1-0239-42F1-AA15-485349081D34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8341240"/>
            <a:ext cx="3037344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67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988" indent="-224988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674964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so.ru/page/4491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5414" y="73925"/>
            <a:ext cx="84508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связи с предстоящими праздниками </a:t>
            </a:r>
            <a:r>
              <a:rPr lang="ru-RU" sz="30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напоминаем о необходимости соблюдения запрета дарить и получать подарки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412" y="5010720"/>
            <a:ext cx="4429125" cy="2952750"/>
          </a:xfrm>
          <a:prstGeom prst="ellipse">
            <a:avLst/>
          </a:prstGeom>
          <a:ln w="3175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504303" y="5027499"/>
            <a:ext cx="41104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000" b="1" u="sng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ИСКЛЮЧЕНИЕМ</a:t>
            </a:r>
            <a:r>
              <a:rPr lang="ru-RU" sz="2000" b="1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подарков, полученных в </a:t>
            </a:r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связи </a:t>
            </a:r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протокольными мероприятиями, со служебными командировками или иными официальными </a:t>
            </a:r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мероприятиями, участие </a:t>
            </a:r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связано </a:t>
            </a:r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исполнением ими служебных (должностных) </a:t>
            </a:r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0165" y="8205740"/>
            <a:ext cx="77291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См.</a:t>
            </a:r>
            <a:r>
              <a:rPr lang="ru-RU" b="1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статью 575 Гражданского кодекса Российской Федерации,  </a:t>
            </a:r>
          </a:p>
          <a:p>
            <a:r>
              <a:rPr lang="ru-RU" b="1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Губернатора Новосибирской области от 01.07.2016 № 154</a:t>
            </a:r>
            <a:endParaRPr lang="ru-RU" b="1" dirty="0">
              <a:solidFill>
                <a:srgbClr val="00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5414" y="1734409"/>
            <a:ext cx="8450898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Государственные гражданские служащие </a:t>
            </a:r>
          </a:p>
          <a:p>
            <a:pPr algn="ctr"/>
            <a:r>
              <a:rPr lang="ru-RU" sz="30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муниципальные служащие, </a:t>
            </a:r>
          </a:p>
          <a:p>
            <a:pPr algn="ctr"/>
            <a:r>
              <a:rPr lang="ru-RU" sz="30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работники отдельных организаций</a:t>
            </a:r>
          </a:p>
          <a:p>
            <a:pPr algn="ctr"/>
            <a:r>
              <a:rPr lang="ru-RU" sz="3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</a:t>
            </a:r>
            <a:r>
              <a:rPr lang="ru-RU" sz="3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вправе получать подарки </a:t>
            </a:r>
            <a:r>
              <a:rPr lang="ru-RU" sz="25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ru-RU" sz="25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ru-RU" sz="25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 </a:t>
            </a:r>
            <a:r>
              <a:rPr lang="ru-RU" sz="25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физических (юридических) </a:t>
            </a:r>
            <a:r>
              <a:rPr lang="ru-RU" sz="25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лиц, </a:t>
            </a:r>
          </a:p>
          <a:p>
            <a:pPr algn="ctr"/>
            <a:r>
              <a:rPr lang="ru-RU" sz="25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</a:t>
            </a:r>
            <a:r>
              <a:rPr lang="ru-RU" sz="25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связи с их должностным положением или исполнением ими служебных (должностных) обязанностей</a:t>
            </a:r>
            <a:endParaRPr lang="ru-RU" sz="2500" b="1" dirty="0" smtClean="0">
              <a:solidFill>
                <a:srgbClr val="00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95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1514" y="278096"/>
            <a:ext cx="533942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Гражданский (муниципальный) служащий, </a:t>
            </a:r>
            <a:r>
              <a:rPr lang="ru-RU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получивший подарок в связи с протокольным мероприятием, со служебной командировкой или иным официальным мероприятием, </a:t>
            </a:r>
          </a:p>
          <a:p>
            <a:pPr algn="ctr"/>
            <a:r>
              <a:rPr lang="ru-RU" sz="2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должен </a:t>
            </a:r>
            <a:r>
              <a:rPr lang="ru-RU" sz="22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позднее трех рабочих дней </a:t>
            </a:r>
            <a:endParaRPr lang="ru-RU" sz="2200" b="1" dirty="0" smtClean="0">
              <a:solidFill>
                <a:srgbClr val="00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 </a:t>
            </a:r>
            <a:r>
              <a:rPr lang="ru-RU" sz="22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дня его получения </a:t>
            </a:r>
            <a:endParaRPr lang="ru-RU" sz="2200" b="1" dirty="0" smtClean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ru-RU" sz="22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 в случае получения подарка </a:t>
            </a:r>
            <a:r>
              <a:rPr lang="ru-RU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во </a:t>
            </a:r>
            <a:r>
              <a:rPr lang="ru-RU" sz="22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время служебной командировки </a:t>
            </a:r>
            <a:r>
              <a:rPr lang="ru-RU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 </a:t>
            </a:r>
          </a:p>
          <a:p>
            <a:pPr algn="ctr"/>
            <a:r>
              <a:rPr lang="ru-RU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позднее трех рабочих дней со дня возвращения лица) </a:t>
            </a:r>
          </a:p>
          <a:p>
            <a:pPr algn="ctr"/>
            <a:r>
              <a:rPr lang="ru-RU" sz="2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подать уведомление </a:t>
            </a:r>
          </a:p>
          <a:p>
            <a:pPr algn="ctr"/>
            <a:r>
              <a:rPr lang="ru-RU" sz="2200" b="1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уполномоченное структурное подразделение государственного органа (органа местного самоуправления), </a:t>
            </a:r>
          </a:p>
          <a:p>
            <a:pPr algn="ctr"/>
            <a:r>
              <a:rPr lang="ru-RU" sz="2200" b="1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котором он замещает должность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813" y="364375"/>
            <a:ext cx="2590800" cy="25908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434" y="3032696"/>
            <a:ext cx="3011558" cy="30115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208860"/>
            <a:ext cx="89995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Руководители и заместители руководителей </a:t>
            </a:r>
            <a:r>
              <a:rPr lang="ru-RU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областных исполнительных органов государственной власти, а также </a:t>
            </a:r>
            <a:r>
              <a:rPr lang="ru-RU" sz="2200" b="1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гражданские</a:t>
            </a:r>
            <a:r>
              <a:rPr lang="ru-RU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служащие в администрации </a:t>
            </a:r>
            <a:r>
              <a:rPr lang="ru-RU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Губернатора </a:t>
            </a:r>
            <a:r>
              <a:rPr lang="ru-RU" sz="2200" b="1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НСО </a:t>
            </a:r>
          </a:p>
          <a:p>
            <a:pPr algn="ctr"/>
            <a:r>
              <a:rPr lang="ru-RU" sz="2200" b="1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</a:t>
            </a:r>
            <a:r>
              <a:rPr lang="ru-RU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Правительства НСО </a:t>
            </a:r>
            <a:r>
              <a:rPr lang="ru-RU" sz="2200" b="1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подают уведомление </a:t>
            </a:r>
          </a:p>
          <a:p>
            <a:pPr algn="ctr"/>
            <a:r>
              <a:rPr lang="ru-RU" sz="2200" b="1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отдел по профилактике коррупционных и иных </a:t>
            </a:r>
            <a:r>
              <a:rPr lang="ru-RU" sz="2200" b="1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правонарушений администрации Губернатора НСО и Правительства НСО</a:t>
            </a:r>
          </a:p>
          <a:p>
            <a:pPr algn="ctr"/>
            <a:endParaRPr lang="ru-RU" sz="1000" b="1" dirty="0" smtClean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0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http://</a:t>
            </a:r>
            <a:r>
              <a:rPr lang="en-US" sz="20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www.nso.ru/page/44911</a:t>
            </a:r>
            <a:r>
              <a:rPr lang="ru-RU" sz="20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000" b="1" dirty="0">
              <a:solidFill>
                <a:srgbClr val="00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09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8227" y="87630"/>
            <a:ext cx="431074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Подарок, стоимость которого </a:t>
            </a:r>
            <a:r>
              <a:rPr lang="ru-RU" sz="2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подтверждается документами и превышает 3 000 рублей </a:t>
            </a:r>
            <a:r>
              <a:rPr lang="ru-RU" sz="22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либо стоимость которого </a:t>
            </a:r>
            <a:r>
              <a:rPr lang="ru-RU" sz="2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неизвестна, </a:t>
            </a:r>
            <a:r>
              <a:rPr lang="ru-RU" sz="2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сдается</a:t>
            </a:r>
            <a:r>
              <a:rPr lang="ru-RU" sz="2200" b="1" dirty="0" smtClean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 акту на хранение </a:t>
            </a:r>
          </a:p>
          <a:p>
            <a:pPr algn="ctr"/>
            <a:r>
              <a:rPr lang="ru-RU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уполномоченное структурное подразделение государственного органа (органа местного самоуправления), в котором гражданский (муниципальный) служащий замещает должность</a:t>
            </a:r>
            <a:endParaRPr lang="ru-RU" sz="2200" b="1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32495" y="6043988"/>
            <a:ext cx="409704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Гражданский </a:t>
            </a:r>
            <a: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(муниципальный) служащий</a:t>
            </a:r>
            <a:r>
              <a:rPr lang="ru-RU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ru-RU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сдавший подарок, </a:t>
            </a:r>
            <a: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может </a:t>
            </a:r>
            <a:r>
              <a:rPr lang="ru-RU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его выкупить,</a:t>
            </a:r>
            <a:r>
              <a:rPr lang="ru-RU" sz="22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направив не позднее двух месяцев со дня сдачи подарка </a:t>
            </a:r>
            <a:r>
              <a:rPr lang="ru-RU" sz="2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заявление на имя представителя нанимателя</a:t>
            </a:r>
            <a:endParaRPr lang="ru-RU" sz="2200" i="1" dirty="0" smtClean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552" y="6507727"/>
            <a:ext cx="1984999" cy="1873290"/>
          </a:xfrm>
          <a:prstGeom prst="ellipse">
            <a:avLst/>
          </a:prstGeom>
          <a:ln w="3175" cap="rnd">
            <a:solidFill>
              <a:srgbClr val="7030A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51566" y="6449174"/>
            <a:ext cx="1897403" cy="1931843"/>
          </a:xfrm>
          <a:prstGeom prst="ellipse">
            <a:avLst/>
          </a:prstGeom>
          <a:ln w="3175" cap="rnd">
            <a:solidFill>
              <a:srgbClr val="7030A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828" y="272896"/>
            <a:ext cx="4087544" cy="3445895"/>
          </a:xfrm>
          <a:prstGeom prst="ellipse">
            <a:avLst/>
          </a:prstGeom>
          <a:ln w="3175" cap="rnd">
            <a:solidFill>
              <a:srgbClr val="7030A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93136" y="4251049"/>
            <a:ext cx="88364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Руководители и заместители руководителей </a:t>
            </a:r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областных исполнительных органов государственной власти, а также </a:t>
            </a:r>
            <a:r>
              <a:rPr lang="ru-RU" sz="2000" b="1" dirty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гражданские служащие </a:t>
            </a:r>
            <a:endParaRPr lang="ru-RU" sz="2000" b="1" dirty="0" smtClean="0">
              <a:solidFill>
                <a:srgbClr val="00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администрации </a:t>
            </a:r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Губернатора НСО и Правительства НСО </a:t>
            </a:r>
            <a:r>
              <a:rPr lang="ru-RU" sz="2000" b="1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сдают подарок </a:t>
            </a:r>
          </a:p>
          <a:p>
            <a:pPr algn="ctr"/>
            <a:r>
              <a:rPr lang="ru-RU" sz="2000" b="1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b="1" u="sng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уполномоченное структурное подразделение </a:t>
            </a:r>
            <a:r>
              <a:rPr lang="ru-RU" sz="2000" b="1" u="sng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управления делами Губернатора </a:t>
            </a:r>
            <a:r>
              <a:rPr lang="ru-RU" sz="2000" b="1" u="sng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НСО и Правительства НСО </a:t>
            </a:r>
            <a:r>
              <a:rPr lang="ru-RU" sz="20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000" b="1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22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521</TotalTime>
  <Words>312</Words>
  <Application>Microsoft Office PowerPoint</Application>
  <PresentationFormat>Произвольный</PresentationFormat>
  <Paragraphs>28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Правительство Новосибирской области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Мартынов Максим Николаевич</dc:creator>
  <cp:lastModifiedBy>Долгова Елена Борисовна</cp:lastModifiedBy>
  <cp:revision>67</cp:revision>
  <dcterms:created xsi:type="dcterms:W3CDTF">2021-10-21T07:13:54Z</dcterms:created>
  <dcterms:modified xsi:type="dcterms:W3CDTF">2021-12-08T09:02:49Z</dcterms:modified>
</cp:coreProperties>
</file>