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7" r:id="rId4"/>
    <p:sldMasterId id="2147483684" r:id="rId5"/>
    <p:sldMasterId id="2147483688" r:id="rId6"/>
  </p:sldMasterIdLst>
  <p:notesMasterIdLst>
    <p:notesMasterId r:id="rId37"/>
  </p:notesMasterIdLst>
  <p:sldIdLst>
    <p:sldId id="256" r:id="rId7"/>
    <p:sldId id="257" r:id="rId8"/>
    <p:sldId id="306" r:id="rId9"/>
    <p:sldId id="259" r:id="rId10"/>
    <p:sldId id="263" r:id="rId11"/>
    <p:sldId id="307" r:id="rId12"/>
    <p:sldId id="264" r:id="rId13"/>
    <p:sldId id="265" r:id="rId14"/>
    <p:sldId id="310" r:id="rId15"/>
    <p:sldId id="318" r:id="rId16"/>
    <p:sldId id="297" r:id="rId17"/>
    <p:sldId id="292" r:id="rId18"/>
    <p:sldId id="293" r:id="rId19"/>
    <p:sldId id="294" r:id="rId20"/>
    <p:sldId id="311" r:id="rId21"/>
    <p:sldId id="315" r:id="rId22"/>
    <p:sldId id="317" r:id="rId23"/>
    <p:sldId id="313" r:id="rId24"/>
    <p:sldId id="316" r:id="rId25"/>
    <p:sldId id="314" r:id="rId26"/>
    <p:sldId id="295" r:id="rId27"/>
    <p:sldId id="285" r:id="rId28"/>
    <p:sldId id="308" r:id="rId29"/>
    <p:sldId id="275" r:id="rId30"/>
    <p:sldId id="289" r:id="rId31"/>
    <p:sldId id="290" r:id="rId32"/>
    <p:sldId id="305" r:id="rId33"/>
    <p:sldId id="286" r:id="rId34"/>
    <p:sldId id="291" r:id="rId35"/>
    <p:sldId id="288" r:id="rId36"/>
  </p:sldIdLst>
  <p:sldSz cx="12190413" cy="6859588"/>
  <p:notesSz cx="6797675" cy="9926638"/>
  <p:defaultTextStyle>
    <a:defPPr>
      <a:defRPr lang="ru-RU"/>
    </a:defPPr>
    <a:lvl1pPr marL="0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7916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35832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53748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71665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89581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07497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25413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43329" algn="l" defTabSz="10358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35" userDrawn="1">
          <p15:clr>
            <a:srgbClr val="A4A3A4"/>
          </p15:clr>
        </p15:guide>
        <p15:guide id="2" pos="438" userDrawn="1">
          <p15:clr>
            <a:srgbClr val="A4A3A4"/>
          </p15:clr>
        </p15:guide>
        <p15:guide id="3" pos="3839" userDrawn="1">
          <p15:clr>
            <a:srgbClr val="A4A3A4"/>
          </p15:clr>
        </p15:guide>
        <p15:guide id="4" pos="4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194"/>
    <a:srgbClr val="282A2E"/>
    <a:srgbClr val="2A2831"/>
    <a:srgbClr val="838383"/>
    <a:srgbClr val="46AA98"/>
    <a:srgbClr val="E36846"/>
    <a:srgbClr val="578C7B"/>
    <a:srgbClr val="346FC2"/>
    <a:srgbClr val="595959"/>
    <a:srgbClr val="D9D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108" d="100"/>
          <a:sy n="108" d="100"/>
        </p:scale>
        <p:origin x="78" y="78"/>
      </p:cViewPr>
      <p:guideLst>
        <p:guide orient="horz" pos="1435"/>
        <p:guide pos="438"/>
        <p:guide pos="3839"/>
        <p:guide pos="4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viewProps" Target="viewProps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8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0326AE-2D04-4A8D-AD7D-45536CB75B4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678B63-4125-4667-8A6E-B6E1E6F1B633}">
      <dgm:prSet phldrT="[Текст]" custT="1"/>
      <dgm:spPr>
        <a:solidFill>
          <a:srgbClr val="D3F5E2"/>
        </a:solidFill>
      </dgm:spPr>
      <dgm:t>
        <a:bodyPr/>
        <a:lstStyle/>
        <a:p>
          <a:r>
            <a:rPr lang="ru-RU" sz="1400" b="1" spc="-1" dirty="0" smtClean="0">
              <a:solidFill>
                <a:srgbClr val="363194"/>
              </a:solidFill>
              <a:latin typeface="Arial (Основной текст)"/>
            </a:rPr>
            <a:t>по России, федеральным округам, субъектам Российской Федерации</a:t>
          </a:r>
          <a:r>
            <a:rPr lang="ru-RU" sz="1400" spc="-1" dirty="0" smtClean="0">
              <a:solidFill>
                <a:srgbClr val="363194"/>
              </a:solidFill>
              <a:latin typeface="Arial (Основной текст)"/>
            </a:rPr>
            <a:t>                       </a:t>
          </a:r>
          <a:r>
            <a:rPr lang="ru-RU" sz="14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объектов административно - территориального деления (ОКАТО)</a:t>
          </a:r>
          <a:endParaRPr lang="ru-RU" sz="1400" dirty="0">
            <a:solidFill>
              <a:srgbClr val="282A2E"/>
            </a:solidFill>
          </a:endParaRPr>
        </a:p>
      </dgm:t>
    </dgm:pt>
    <dgm:pt modelId="{9E974520-46A0-4B10-9D12-E749384ED4CA}" type="parTrans" cxnId="{59993373-92B4-40F9-A73F-3088274F6DDA}">
      <dgm:prSet/>
      <dgm:spPr/>
      <dgm:t>
        <a:bodyPr/>
        <a:lstStyle/>
        <a:p>
          <a:endParaRPr lang="ru-RU"/>
        </a:p>
      </dgm:t>
    </dgm:pt>
    <dgm:pt modelId="{9B4D44A8-A4FD-4541-A214-18C9FECB1CA7}" type="sibTrans" cxnId="{59993373-92B4-40F9-A73F-3088274F6DDA}">
      <dgm:prSet/>
      <dgm:spPr/>
      <dgm:t>
        <a:bodyPr/>
        <a:lstStyle/>
        <a:p>
          <a:endParaRPr lang="ru-RU" dirty="0"/>
        </a:p>
      </dgm:t>
    </dgm:pt>
    <dgm:pt modelId="{9971ECCB-E464-413A-AF3A-B1801E82E269}">
      <dgm:prSet phldrT="[Текст]" custT="1"/>
      <dgm:spPr>
        <a:solidFill>
          <a:srgbClr val="FCDFD7"/>
        </a:solidFill>
      </dgm:spPr>
      <dgm:t>
        <a:bodyPr/>
        <a:lstStyle/>
        <a:p>
          <a:r>
            <a:rPr lang="ru-RU" sz="1400" b="1" spc="-1" dirty="0" smtClean="0">
              <a:solidFill>
                <a:srgbClr val="363194"/>
              </a:solidFill>
              <a:latin typeface="Arial (Основной текст)"/>
            </a:rPr>
            <a:t>по формам собственности </a:t>
          </a:r>
          <a:r>
            <a:rPr lang="ru-RU" sz="14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 классификатором форм собственности (ОКФС)</a:t>
          </a:r>
          <a:endParaRPr lang="ru-RU" sz="1400" dirty="0">
            <a:solidFill>
              <a:srgbClr val="282A2E"/>
            </a:solidFill>
          </a:endParaRPr>
        </a:p>
      </dgm:t>
    </dgm:pt>
    <dgm:pt modelId="{C34681DF-72BE-4B38-A4BF-64116F21336E}" type="parTrans" cxnId="{F92A5259-1E14-4428-9057-DBB75B645088}">
      <dgm:prSet/>
      <dgm:spPr/>
      <dgm:t>
        <a:bodyPr/>
        <a:lstStyle/>
        <a:p>
          <a:endParaRPr lang="ru-RU"/>
        </a:p>
      </dgm:t>
    </dgm:pt>
    <dgm:pt modelId="{6A9A2046-3BB6-4997-A046-AA9D0415ABAC}" type="sibTrans" cxnId="{F92A5259-1E14-4428-9057-DBB75B645088}">
      <dgm:prSet/>
      <dgm:spPr/>
      <dgm:t>
        <a:bodyPr/>
        <a:lstStyle/>
        <a:p>
          <a:endParaRPr lang="ru-RU" dirty="0"/>
        </a:p>
      </dgm:t>
    </dgm:pt>
    <dgm:pt modelId="{D9678D20-3926-4572-9970-09372DDA19F2}">
      <dgm:prSet phldrT="[Текст]" custT="1"/>
      <dgm:spPr>
        <a:solidFill>
          <a:srgbClr val="EBEBEB"/>
        </a:solidFill>
      </dgm:spPr>
      <dgm:t>
        <a:bodyPr/>
        <a:lstStyle/>
        <a:p>
          <a:r>
            <a:rPr lang="ru-RU" sz="1400" b="1" spc="-1" dirty="0" smtClean="0">
              <a:solidFill>
                <a:srgbClr val="363194"/>
              </a:solidFill>
              <a:latin typeface="Arial (Основной текст)"/>
            </a:rPr>
            <a:t>по типам учреждений </a:t>
          </a:r>
          <a:r>
            <a:rPr lang="ru-RU" sz="1400" spc="-1" dirty="0" smtClean="0">
              <a:solidFill>
                <a:srgbClr val="282A2E"/>
              </a:solidFill>
              <a:latin typeface="Arial (Основной текст)"/>
            </a:rPr>
            <a:t>в соответствии с локальными перечнями, предусмотренными в указаниях по заполнению отдельных форм</a:t>
          </a:r>
          <a:endParaRPr lang="ru-RU" sz="1400" dirty="0">
            <a:solidFill>
              <a:srgbClr val="282A2E"/>
            </a:solidFill>
          </a:endParaRPr>
        </a:p>
      </dgm:t>
    </dgm:pt>
    <dgm:pt modelId="{358E49E8-E387-41B6-A090-20F8276F300D}" type="parTrans" cxnId="{2DD22DBC-F000-4CEE-A2CB-F1B2F1E8D28E}">
      <dgm:prSet/>
      <dgm:spPr/>
      <dgm:t>
        <a:bodyPr/>
        <a:lstStyle/>
        <a:p>
          <a:endParaRPr lang="ru-RU"/>
        </a:p>
      </dgm:t>
    </dgm:pt>
    <dgm:pt modelId="{83941C4E-8FD2-4CB8-9B0F-0C771E050A96}" type="sibTrans" cxnId="{2DD22DBC-F000-4CEE-A2CB-F1B2F1E8D28E}">
      <dgm:prSet/>
      <dgm:spPr/>
      <dgm:t>
        <a:bodyPr/>
        <a:lstStyle/>
        <a:p>
          <a:endParaRPr lang="ru-RU" dirty="0"/>
        </a:p>
      </dgm:t>
    </dgm:pt>
    <dgm:pt modelId="{520F790B-903B-46BE-A036-3BC56A7F2078}">
      <dgm:prSet phldrT="[Текст]" custT="1"/>
      <dgm:spPr>
        <a:solidFill>
          <a:srgbClr val="CFE8FF"/>
        </a:solidFill>
      </dgm:spPr>
      <dgm:t>
        <a:bodyPr/>
        <a:lstStyle/>
        <a:p>
          <a:r>
            <a:rPr lang="ru-RU" sz="1400" b="1" spc="-1" dirty="0" smtClean="0">
              <a:solidFill>
                <a:srgbClr val="363194"/>
              </a:solidFill>
              <a:latin typeface="Arial (Основной текст)"/>
            </a:rPr>
            <a:t>по муниципальным образованиям</a:t>
          </a:r>
          <a:r>
            <a:rPr lang="ru-RU" sz="1400" b="1" spc="-1" dirty="0" smtClean="0">
              <a:solidFill>
                <a:srgbClr val="282A2E"/>
              </a:solidFill>
              <a:latin typeface="Arial (Основной текст)"/>
            </a:rPr>
            <a:t> </a:t>
          </a:r>
          <a:r>
            <a:rPr lang="ru-RU" sz="14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территорий муниципальных образований (ОКТМО)</a:t>
          </a:r>
          <a:endParaRPr lang="ru-RU" sz="1400" dirty="0">
            <a:solidFill>
              <a:srgbClr val="282A2E"/>
            </a:solidFill>
          </a:endParaRPr>
        </a:p>
      </dgm:t>
    </dgm:pt>
    <dgm:pt modelId="{912EA2DF-A7BE-45CA-99B0-F48EFFB6CD57}" type="parTrans" cxnId="{8B7B9101-9230-4634-98CC-55B8CD8356F1}">
      <dgm:prSet/>
      <dgm:spPr/>
      <dgm:t>
        <a:bodyPr/>
        <a:lstStyle/>
        <a:p>
          <a:endParaRPr lang="ru-RU"/>
        </a:p>
      </dgm:t>
    </dgm:pt>
    <dgm:pt modelId="{9C479B35-AC4C-454E-BC53-D2571250EC70}" type="sibTrans" cxnId="{8B7B9101-9230-4634-98CC-55B8CD8356F1}">
      <dgm:prSet/>
      <dgm:spPr/>
      <dgm:t>
        <a:bodyPr/>
        <a:lstStyle/>
        <a:p>
          <a:endParaRPr lang="ru-RU" dirty="0"/>
        </a:p>
      </dgm:t>
    </dgm:pt>
    <dgm:pt modelId="{59EA34EE-24F1-4720-A902-9F7765CB00CB}">
      <dgm:prSet phldrT="[Текст]" custT="1"/>
      <dgm:spPr>
        <a:solidFill>
          <a:srgbClr val="D9DDEE"/>
        </a:solidFill>
      </dgm:spPr>
      <dgm:t>
        <a:bodyPr/>
        <a:lstStyle/>
        <a:p>
          <a:r>
            <a:rPr lang="ru-RU" sz="1400" b="1" spc="-1" dirty="0" smtClean="0">
              <a:solidFill>
                <a:srgbClr val="363194"/>
              </a:solidFill>
              <a:latin typeface="Arial (Основной текст)"/>
            </a:rPr>
            <a:t>по ведомственной подчиненности</a:t>
          </a:r>
          <a:r>
            <a:rPr lang="ru-RU" sz="1400" spc="-1" dirty="0" smtClean="0">
              <a:solidFill>
                <a:srgbClr val="363194"/>
              </a:solidFill>
              <a:latin typeface="Arial (Основной текст)"/>
            </a:rPr>
            <a:t> </a:t>
          </a:r>
          <a:r>
            <a:rPr lang="ru-RU" sz="14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органов государственной власти и управления (ОКОГУ)</a:t>
          </a:r>
          <a:endParaRPr lang="ru-RU" sz="1400" dirty="0">
            <a:solidFill>
              <a:srgbClr val="282A2E"/>
            </a:solidFill>
          </a:endParaRPr>
        </a:p>
      </dgm:t>
    </dgm:pt>
    <dgm:pt modelId="{610B1EF2-A7CC-4BE3-BAE2-A7AE097CF068}" type="parTrans" cxnId="{3438D552-0539-47AB-B679-4DA222994A6F}">
      <dgm:prSet/>
      <dgm:spPr/>
      <dgm:t>
        <a:bodyPr/>
        <a:lstStyle/>
        <a:p>
          <a:endParaRPr lang="ru-RU"/>
        </a:p>
      </dgm:t>
    </dgm:pt>
    <dgm:pt modelId="{D4C54091-53E1-401E-B508-E15EBE1FD27C}" type="sibTrans" cxnId="{3438D552-0539-47AB-B679-4DA222994A6F}">
      <dgm:prSet/>
      <dgm:spPr/>
      <dgm:t>
        <a:bodyPr/>
        <a:lstStyle/>
        <a:p>
          <a:endParaRPr lang="ru-RU"/>
        </a:p>
      </dgm:t>
    </dgm:pt>
    <dgm:pt modelId="{A2EBF82A-DCB1-4338-B8A6-9E4F3F66C361}" type="pres">
      <dgm:prSet presAssocID="{A30326AE-2D04-4A8D-AD7D-45536CB75B4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3611BE-B31E-4449-AF21-7D73022E15DB}" type="pres">
      <dgm:prSet presAssocID="{A30326AE-2D04-4A8D-AD7D-45536CB75B43}" presName="dummyMaxCanvas" presStyleCnt="0">
        <dgm:presLayoutVars/>
      </dgm:prSet>
      <dgm:spPr/>
    </dgm:pt>
    <dgm:pt modelId="{B8A16B97-6818-4C04-A7B8-DDCFDEC74FEF}" type="pres">
      <dgm:prSet presAssocID="{A30326AE-2D04-4A8D-AD7D-45536CB75B43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0B5E2-0765-439A-A2AB-C5ECD752B437}" type="pres">
      <dgm:prSet presAssocID="{A30326AE-2D04-4A8D-AD7D-45536CB75B43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A2D417-282F-48E1-B44B-36D803712A49}" type="pres">
      <dgm:prSet presAssocID="{A30326AE-2D04-4A8D-AD7D-45536CB75B43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8BC9D8-AAD1-418A-9DD5-D9C6EB979443}" type="pres">
      <dgm:prSet presAssocID="{A30326AE-2D04-4A8D-AD7D-45536CB75B43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B98BF2-6841-40BD-AFFE-0730FE5BCAC4}" type="pres">
      <dgm:prSet presAssocID="{A30326AE-2D04-4A8D-AD7D-45536CB75B43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BF5F4-36AA-4F1B-B254-31F653DFC36B}" type="pres">
      <dgm:prSet presAssocID="{A30326AE-2D04-4A8D-AD7D-45536CB75B43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31299-8058-45D7-91CA-57B3D2DC57F9}" type="pres">
      <dgm:prSet presAssocID="{A30326AE-2D04-4A8D-AD7D-45536CB75B43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E3753F-F383-47AD-9128-EAFD11B67799}" type="pres">
      <dgm:prSet presAssocID="{A30326AE-2D04-4A8D-AD7D-45536CB75B43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EA28E-2C1D-42AE-A8EC-4567BFAD76F4}" type="pres">
      <dgm:prSet presAssocID="{A30326AE-2D04-4A8D-AD7D-45536CB75B43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ACA4D-71BF-4748-8773-230B9DBD3112}" type="pres">
      <dgm:prSet presAssocID="{A30326AE-2D04-4A8D-AD7D-45536CB75B4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4C85E-A501-47CB-B9A1-F947444228E3}" type="pres">
      <dgm:prSet presAssocID="{A30326AE-2D04-4A8D-AD7D-45536CB75B4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67E434-CD73-4C6B-8F95-B42985F97F32}" type="pres">
      <dgm:prSet presAssocID="{A30326AE-2D04-4A8D-AD7D-45536CB75B4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563E89-74D2-491C-9545-D7BC8BDDC345}" type="pres">
      <dgm:prSet presAssocID="{A30326AE-2D04-4A8D-AD7D-45536CB75B4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E7677D-7657-4A19-81A0-4664DB70CE2F}" type="pres">
      <dgm:prSet presAssocID="{A30326AE-2D04-4A8D-AD7D-45536CB75B4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C0EA2D-7DF5-46B6-A2D7-07834CC5EB41}" type="presOf" srcId="{9971ECCB-E464-413A-AF3A-B1801E82E269}" destId="{F4E4C85E-A501-47CB-B9A1-F947444228E3}" srcOrd="1" destOrd="0" presId="urn:microsoft.com/office/officeart/2005/8/layout/vProcess5"/>
    <dgm:cxn modelId="{005B2F2B-76E2-4073-9470-D6362CCBC074}" type="presOf" srcId="{83941C4E-8FD2-4CB8-9B0F-0C771E050A96}" destId="{FCE3753F-F383-47AD-9128-EAFD11B67799}" srcOrd="0" destOrd="0" presId="urn:microsoft.com/office/officeart/2005/8/layout/vProcess5"/>
    <dgm:cxn modelId="{18E64748-B667-477A-ACE9-C75E54421D55}" type="presOf" srcId="{D9678D20-3926-4572-9970-09372DDA19F2}" destId="{D7A2D417-282F-48E1-B44B-36D803712A49}" srcOrd="0" destOrd="0" presId="urn:microsoft.com/office/officeart/2005/8/layout/vProcess5"/>
    <dgm:cxn modelId="{91169B96-DE3A-4091-99F0-1A03220B3D7D}" type="presOf" srcId="{520F790B-903B-46BE-A036-3BC56A7F2078}" destId="{DE8BC9D8-AAD1-418A-9DD5-D9C6EB979443}" srcOrd="0" destOrd="0" presId="urn:microsoft.com/office/officeart/2005/8/layout/vProcess5"/>
    <dgm:cxn modelId="{69AA3CD2-55D8-4478-83FA-090A8996D351}" type="presOf" srcId="{6A9A2046-3BB6-4997-A046-AA9D0415ABAC}" destId="{12431299-8058-45D7-91CA-57B3D2DC57F9}" srcOrd="0" destOrd="0" presId="urn:microsoft.com/office/officeart/2005/8/layout/vProcess5"/>
    <dgm:cxn modelId="{2A95AC10-1762-4AA3-A591-E661C7B078E1}" type="presOf" srcId="{9B4D44A8-A4FD-4541-A214-18C9FECB1CA7}" destId="{457BF5F4-36AA-4F1B-B254-31F653DFC36B}" srcOrd="0" destOrd="0" presId="urn:microsoft.com/office/officeart/2005/8/layout/vProcess5"/>
    <dgm:cxn modelId="{2DD22DBC-F000-4CEE-A2CB-F1B2F1E8D28E}" srcId="{A30326AE-2D04-4A8D-AD7D-45536CB75B43}" destId="{D9678D20-3926-4572-9970-09372DDA19F2}" srcOrd="2" destOrd="0" parTransId="{358E49E8-E387-41B6-A090-20F8276F300D}" sibTransId="{83941C4E-8FD2-4CB8-9B0F-0C771E050A96}"/>
    <dgm:cxn modelId="{3438D552-0539-47AB-B679-4DA222994A6F}" srcId="{A30326AE-2D04-4A8D-AD7D-45536CB75B43}" destId="{59EA34EE-24F1-4720-A902-9F7765CB00CB}" srcOrd="4" destOrd="0" parTransId="{610B1EF2-A7CC-4BE3-BAE2-A7AE097CF068}" sibTransId="{D4C54091-53E1-401E-B508-E15EBE1FD27C}"/>
    <dgm:cxn modelId="{537B07A6-ADE0-4790-A968-7A714CF68EE2}" type="presOf" srcId="{59EA34EE-24F1-4720-A902-9F7765CB00CB}" destId="{0AE7677D-7657-4A19-81A0-4664DB70CE2F}" srcOrd="1" destOrd="0" presId="urn:microsoft.com/office/officeart/2005/8/layout/vProcess5"/>
    <dgm:cxn modelId="{85A75F5F-BC3B-4564-A447-E58A66A6F593}" type="presOf" srcId="{9C479B35-AC4C-454E-BC53-D2571250EC70}" destId="{BD3EA28E-2C1D-42AE-A8EC-4567BFAD76F4}" srcOrd="0" destOrd="0" presId="urn:microsoft.com/office/officeart/2005/8/layout/vProcess5"/>
    <dgm:cxn modelId="{2FE62574-2487-484B-81BF-CAB04E63F8A9}" type="presOf" srcId="{520F790B-903B-46BE-A036-3BC56A7F2078}" destId="{A8563E89-74D2-491C-9545-D7BC8BDDC345}" srcOrd="1" destOrd="0" presId="urn:microsoft.com/office/officeart/2005/8/layout/vProcess5"/>
    <dgm:cxn modelId="{4199851F-E698-4977-A891-5DA1710B038C}" type="presOf" srcId="{39678B63-4125-4667-8A6E-B6E1E6F1B633}" destId="{B8A16B97-6818-4C04-A7B8-DDCFDEC74FEF}" srcOrd="0" destOrd="0" presId="urn:microsoft.com/office/officeart/2005/8/layout/vProcess5"/>
    <dgm:cxn modelId="{0014E2E9-CD65-440C-A0BB-98427C9F498B}" type="presOf" srcId="{59EA34EE-24F1-4720-A902-9F7765CB00CB}" destId="{D5B98BF2-6841-40BD-AFFE-0730FE5BCAC4}" srcOrd="0" destOrd="0" presId="urn:microsoft.com/office/officeart/2005/8/layout/vProcess5"/>
    <dgm:cxn modelId="{2AFA1EA2-C5F5-4DC1-AFC6-4D871B8216A9}" type="presOf" srcId="{A30326AE-2D04-4A8D-AD7D-45536CB75B43}" destId="{A2EBF82A-DCB1-4338-B8A6-9E4F3F66C361}" srcOrd="0" destOrd="0" presId="urn:microsoft.com/office/officeart/2005/8/layout/vProcess5"/>
    <dgm:cxn modelId="{3688B979-227E-4442-90C0-239A09052357}" type="presOf" srcId="{9971ECCB-E464-413A-AF3A-B1801E82E269}" destId="{2BD0B5E2-0765-439A-A2AB-C5ECD752B437}" srcOrd="0" destOrd="0" presId="urn:microsoft.com/office/officeart/2005/8/layout/vProcess5"/>
    <dgm:cxn modelId="{C27C3EB8-8BC2-44F2-B04A-7A5C3D584C61}" type="presOf" srcId="{D9678D20-3926-4572-9970-09372DDA19F2}" destId="{5D67E434-CD73-4C6B-8F95-B42985F97F32}" srcOrd="1" destOrd="0" presId="urn:microsoft.com/office/officeart/2005/8/layout/vProcess5"/>
    <dgm:cxn modelId="{F92A5259-1E14-4428-9057-DBB75B645088}" srcId="{A30326AE-2D04-4A8D-AD7D-45536CB75B43}" destId="{9971ECCB-E464-413A-AF3A-B1801E82E269}" srcOrd="1" destOrd="0" parTransId="{C34681DF-72BE-4B38-A4BF-64116F21336E}" sibTransId="{6A9A2046-3BB6-4997-A046-AA9D0415ABAC}"/>
    <dgm:cxn modelId="{8B7B9101-9230-4634-98CC-55B8CD8356F1}" srcId="{A30326AE-2D04-4A8D-AD7D-45536CB75B43}" destId="{520F790B-903B-46BE-A036-3BC56A7F2078}" srcOrd="3" destOrd="0" parTransId="{912EA2DF-A7BE-45CA-99B0-F48EFFB6CD57}" sibTransId="{9C479B35-AC4C-454E-BC53-D2571250EC70}"/>
    <dgm:cxn modelId="{DA66F91A-B70A-476C-AE76-3AB342E95445}" type="presOf" srcId="{39678B63-4125-4667-8A6E-B6E1E6F1B633}" destId="{492ACA4D-71BF-4748-8773-230B9DBD3112}" srcOrd="1" destOrd="0" presId="urn:microsoft.com/office/officeart/2005/8/layout/vProcess5"/>
    <dgm:cxn modelId="{59993373-92B4-40F9-A73F-3088274F6DDA}" srcId="{A30326AE-2D04-4A8D-AD7D-45536CB75B43}" destId="{39678B63-4125-4667-8A6E-B6E1E6F1B633}" srcOrd="0" destOrd="0" parTransId="{9E974520-46A0-4B10-9D12-E749384ED4CA}" sibTransId="{9B4D44A8-A4FD-4541-A214-18C9FECB1CA7}"/>
    <dgm:cxn modelId="{70419C88-4D8C-4CEF-9326-1B5C9CC60E55}" type="presParOf" srcId="{A2EBF82A-DCB1-4338-B8A6-9E4F3F66C361}" destId="{203611BE-B31E-4449-AF21-7D73022E15DB}" srcOrd="0" destOrd="0" presId="urn:microsoft.com/office/officeart/2005/8/layout/vProcess5"/>
    <dgm:cxn modelId="{63028941-C115-4099-916B-A9B257579CC5}" type="presParOf" srcId="{A2EBF82A-DCB1-4338-B8A6-9E4F3F66C361}" destId="{B8A16B97-6818-4C04-A7B8-DDCFDEC74FEF}" srcOrd="1" destOrd="0" presId="urn:microsoft.com/office/officeart/2005/8/layout/vProcess5"/>
    <dgm:cxn modelId="{475FBE8D-1C5B-45B7-99EE-4DBF358751B2}" type="presParOf" srcId="{A2EBF82A-DCB1-4338-B8A6-9E4F3F66C361}" destId="{2BD0B5E2-0765-439A-A2AB-C5ECD752B437}" srcOrd="2" destOrd="0" presId="urn:microsoft.com/office/officeart/2005/8/layout/vProcess5"/>
    <dgm:cxn modelId="{2DC72C1B-553A-4B32-AB43-ED7388A44DE2}" type="presParOf" srcId="{A2EBF82A-DCB1-4338-B8A6-9E4F3F66C361}" destId="{D7A2D417-282F-48E1-B44B-36D803712A49}" srcOrd="3" destOrd="0" presId="urn:microsoft.com/office/officeart/2005/8/layout/vProcess5"/>
    <dgm:cxn modelId="{969957DD-22DB-480E-81BC-A6128C98A281}" type="presParOf" srcId="{A2EBF82A-DCB1-4338-B8A6-9E4F3F66C361}" destId="{DE8BC9D8-AAD1-418A-9DD5-D9C6EB979443}" srcOrd="4" destOrd="0" presId="urn:microsoft.com/office/officeart/2005/8/layout/vProcess5"/>
    <dgm:cxn modelId="{49313AD5-5C27-4351-95F2-A0260D5D5194}" type="presParOf" srcId="{A2EBF82A-DCB1-4338-B8A6-9E4F3F66C361}" destId="{D5B98BF2-6841-40BD-AFFE-0730FE5BCAC4}" srcOrd="5" destOrd="0" presId="urn:microsoft.com/office/officeart/2005/8/layout/vProcess5"/>
    <dgm:cxn modelId="{E268BDD8-C68B-440C-AA40-32943DB521CD}" type="presParOf" srcId="{A2EBF82A-DCB1-4338-B8A6-9E4F3F66C361}" destId="{457BF5F4-36AA-4F1B-B254-31F653DFC36B}" srcOrd="6" destOrd="0" presId="urn:microsoft.com/office/officeart/2005/8/layout/vProcess5"/>
    <dgm:cxn modelId="{E5B80CD5-9D55-47C3-97C9-5AD97EA7D82F}" type="presParOf" srcId="{A2EBF82A-DCB1-4338-B8A6-9E4F3F66C361}" destId="{12431299-8058-45D7-91CA-57B3D2DC57F9}" srcOrd="7" destOrd="0" presId="urn:microsoft.com/office/officeart/2005/8/layout/vProcess5"/>
    <dgm:cxn modelId="{25F1B562-2A4A-4289-9E59-69A7F291B23D}" type="presParOf" srcId="{A2EBF82A-DCB1-4338-B8A6-9E4F3F66C361}" destId="{FCE3753F-F383-47AD-9128-EAFD11B67799}" srcOrd="8" destOrd="0" presId="urn:microsoft.com/office/officeart/2005/8/layout/vProcess5"/>
    <dgm:cxn modelId="{5342B30C-4909-45CD-BF2B-48B2DE6B91A8}" type="presParOf" srcId="{A2EBF82A-DCB1-4338-B8A6-9E4F3F66C361}" destId="{BD3EA28E-2C1D-42AE-A8EC-4567BFAD76F4}" srcOrd="9" destOrd="0" presId="urn:microsoft.com/office/officeart/2005/8/layout/vProcess5"/>
    <dgm:cxn modelId="{3AA39F74-1EC3-46BC-BD95-EEB201C544A9}" type="presParOf" srcId="{A2EBF82A-DCB1-4338-B8A6-9E4F3F66C361}" destId="{492ACA4D-71BF-4748-8773-230B9DBD3112}" srcOrd="10" destOrd="0" presId="urn:microsoft.com/office/officeart/2005/8/layout/vProcess5"/>
    <dgm:cxn modelId="{63117224-08D2-4A6D-9382-AB8B586750A4}" type="presParOf" srcId="{A2EBF82A-DCB1-4338-B8A6-9E4F3F66C361}" destId="{F4E4C85E-A501-47CB-B9A1-F947444228E3}" srcOrd="11" destOrd="0" presId="urn:microsoft.com/office/officeart/2005/8/layout/vProcess5"/>
    <dgm:cxn modelId="{153EBCA9-E8CC-4A8B-8B1E-8B85881D6D39}" type="presParOf" srcId="{A2EBF82A-DCB1-4338-B8A6-9E4F3F66C361}" destId="{5D67E434-CD73-4C6B-8F95-B42985F97F32}" srcOrd="12" destOrd="0" presId="urn:microsoft.com/office/officeart/2005/8/layout/vProcess5"/>
    <dgm:cxn modelId="{557160CA-AAE9-4A1E-8E0E-173A61DFAC8E}" type="presParOf" srcId="{A2EBF82A-DCB1-4338-B8A6-9E4F3F66C361}" destId="{A8563E89-74D2-491C-9545-D7BC8BDDC345}" srcOrd="13" destOrd="0" presId="urn:microsoft.com/office/officeart/2005/8/layout/vProcess5"/>
    <dgm:cxn modelId="{4AC60AD7-3C6E-4D4B-AE13-2C2D3688D67D}" type="presParOf" srcId="{A2EBF82A-DCB1-4338-B8A6-9E4F3F66C361}" destId="{0AE7677D-7657-4A19-81A0-4664DB70CE2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16B97-6818-4C04-A7B8-DDCFDEC74FEF}">
      <dsp:nvSpPr>
        <dsp:cNvPr id="0" name=""/>
        <dsp:cNvSpPr/>
      </dsp:nvSpPr>
      <dsp:spPr>
        <a:xfrm>
          <a:off x="0" y="0"/>
          <a:ext cx="7596792" cy="850536"/>
        </a:xfrm>
        <a:prstGeom prst="roundRect">
          <a:avLst>
            <a:gd name="adj" fmla="val 10000"/>
          </a:avLst>
        </a:prstGeom>
        <a:solidFill>
          <a:srgbClr val="D3F5E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pc="-1" dirty="0" smtClean="0">
              <a:solidFill>
                <a:srgbClr val="363194"/>
              </a:solidFill>
              <a:latin typeface="Arial (Основной текст)"/>
            </a:rPr>
            <a:t>по России, федеральным округам, субъектам Российской Федерации</a:t>
          </a:r>
          <a:r>
            <a:rPr lang="ru-RU" sz="1400" kern="1200" spc="-1" dirty="0" smtClean="0">
              <a:solidFill>
                <a:srgbClr val="363194"/>
              </a:solidFill>
              <a:latin typeface="Arial (Основной текст)"/>
            </a:rPr>
            <a:t>                       </a:t>
          </a:r>
          <a:r>
            <a:rPr lang="ru-RU" sz="1400" kern="12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объектов административно - территориального деления (ОКАТО)</a:t>
          </a:r>
          <a:endParaRPr lang="ru-RU" sz="1400" kern="1200" dirty="0">
            <a:solidFill>
              <a:srgbClr val="282A2E"/>
            </a:solidFill>
          </a:endParaRPr>
        </a:p>
      </dsp:txBody>
      <dsp:txXfrm>
        <a:off x="24911" y="24911"/>
        <a:ext cx="6579484" cy="800714"/>
      </dsp:txXfrm>
    </dsp:sp>
    <dsp:sp modelId="{2BD0B5E2-0765-439A-A2AB-C5ECD752B437}">
      <dsp:nvSpPr>
        <dsp:cNvPr id="0" name=""/>
        <dsp:cNvSpPr/>
      </dsp:nvSpPr>
      <dsp:spPr>
        <a:xfrm>
          <a:off x="567292" y="968666"/>
          <a:ext cx="7596792" cy="850536"/>
        </a:xfrm>
        <a:prstGeom prst="roundRect">
          <a:avLst>
            <a:gd name="adj" fmla="val 10000"/>
          </a:avLst>
        </a:prstGeom>
        <a:solidFill>
          <a:srgbClr val="FCDFD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pc="-1" dirty="0" smtClean="0">
              <a:solidFill>
                <a:srgbClr val="363194"/>
              </a:solidFill>
              <a:latin typeface="Arial (Основной текст)"/>
            </a:rPr>
            <a:t>по формам собственности </a:t>
          </a:r>
          <a:r>
            <a:rPr lang="ru-RU" sz="1400" kern="12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 классификатором форм собственности (ОКФС)</a:t>
          </a:r>
          <a:endParaRPr lang="ru-RU" sz="1400" kern="1200" dirty="0">
            <a:solidFill>
              <a:srgbClr val="282A2E"/>
            </a:solidFill>
          </a:endParaRPr>
        </a:p>
      </dsp:txBody>
      <dsp:txXfrm>
        <a:off x="592203" y="993577"/>
        <a:ext cx="6426828" cy="800714"/>
      </dsp:txXfrm>
    </dsp:sp>
    <dsp:sp modelId="{D7A2D417-282F-48E1-B44B-36D803712A49}">
      <dsp:nvSpPr>
        <dsp:cNvPr id="0" name=""/>
        <dsp:cNvSpPr/>
      </dsp:nvSpPr>
      <dsp:spPr>
        <a:xfrm>
          <a:off x="1134585" y="1937333"/>
          <a:ext cx="7596792" cy="850536"/>
        </a:xfrm>
        <a:prstGeom prst="roundRect">
          <a:avLst>
            <a:gd name="adj" fmla="val 10000"/>
          </a:avLst>
        </a:prstGeom>
        <a:solidFill>
          <a:srgbClr val="EBEBE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pc="-1" dirty="0" smtClean="0">
              <a:solidFill>
                <a:srgbClr val="363194"/>
              </a:solidFill>
              <a:latin typeface="Arial (Основной текст)"/>
            </a:rPr>
            <a:t>по типам учреждений </a:t>
          </a:r>
          <a:r>
            <a:rPr lang="ru-RU" sz="1400" kern="1200" spc="-1" dirty="0" smtClean="0">
              <a:solidFill>
                <a:srgbClr val="282A2E"/>
              </a:solidFill>
              <a:latin typeface="Arial (Основной текст)"/>
            </a:rPr>
            <a:t>в соответствии с локальными перечнями, предусмотренными в указаниях по заполнению отдельных форм</a:t>
          </a:r>
          <a:endParaRPr lang="ru-RU" sz="1400" kern="1200" dirty="0">
            <a:solidFill>
              <a:srgbClr val="282A2E"/>
            </a:solidFill>
          </a:endParaRPr>
        </a:p>
      </dsp:txBody>
      <dsp:txXfrm>
        <a:off x="1159496" y="1962244"/>
        <a:ext cx="6426828" cy="800714"/>
      </dsp:txXfrm>
    </dsp:sp>
    <dsp:sp modelId="{DE8BC9D8-AAD1-418A-9DD5-D9C6EB979443}">
      <dsp:nvSpPr>
        <dsp:cNvPr id="0" name=""/>
        <dsp:cNvSpPr/>
      </dsp:nvSpPr>
      <dsp:spPr>
        <a:xfrm>
          <a:off x="1701878" y="2906000"/>
          <a:ext cx="7596792" cy="850536"/>
        </a:xfrm>
        <a:prstGeom prst="roundRect">
          <a:avLst>
            <a:gd name="adj" fmla="val 10000"/>
          </a:avLst>
        </a:prstGeom>
        <a:solidFill>
          <a:srgbClr val="CFE8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pc="-1" dirty="0" smtClean="0">
              <a:solidFill>
                <a:srgbClr val="363194"/>
              </a:solidFill>
              <a:latin typeface="Arial (Основной текст)"/>
            </a:rPr>
            <a:t>по муниципальным образованиям</a:t>
          </a:r>
          <a:r>
            <a:rPr lang="ru-RU" sz="1400" b="1" kern="1200" spc="-1" dirty="0" smtClean="0">
              <a:solidFill>
                <a:srgbClr val="282A2E"/>
              </a:solidFill>
              <a:latin typeface="Arial (Основной текст)"/>
            </a:rPr>
            <a:t> </a:t>
          </a:r>
          <a:r>
            <a:rPr lang="ru-RU" sz="1400" kern="12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территорий муниципальных образований (ОКТМО)</a:t>
          </a:r>
          <a:endParaRPr lang="ru-RU" sz="1400" kern="1200" dirty="0">
            <a:solidFill>
              <a:srgbClr val="282A2E"/>
            </a:solidFill>
          </a:endParaRPr>
        </a:p>
      </dsp:txBody>
      <dsp:txXfrm>
        <a:off x="1726789" y="2930911"/>
        <a:ext cx="6426828" cy="800714"/>
      </dsp:txXfrm>
    </dsp:sp>
    <dsp:sp modelId="{D5B98BF2-6841-40BD-AFFE-0730FE5BCAC4}">
      <dsp:nvSpPr>
        <dsp:cNvPr id="0" name=""/>
        <dsp:cNvSpPr/>
      </dsp:nvSpPr>
      <dsp:spPr>
        <a:xfrm>
          <a:off x="2269171" y="3874667"/>
          <a:ext cx="7596792" cy="850536"/>
        </a:xfrm>
        <a:prstGeom prst="roundRect">
          <a:avLst>
            <a:gd name="adj" fmla="val 10000"/>
          </a:avLst>
        </a:prstGeom>
        <a:solidFill>
          <a:srgbClr val="D9DDE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pc="-1" dirty="0" smtClean="0">
              <a:solidFill>
                <a:srgbClr val="363194"/>
              </a:solidFill>
              <a:latin typeface="Arial (Основной текст)"/>
            </a:rPr>
            <a:t>по ведомственной подчиненности</a:t>
          </a:r>
          <a:r>
            <a:rPr lang="ru-RU" sz="1400" kern="1200" spc="-1" dirty="0" smtClean="0">
              <a:solidFill>
                <a:srgbClr val="363194"/>
              </a:solidFill>
              <a:latin typeface="Arial (Основной текст)"/>
            </a:rPr>
            <a:t> </a:t>
          </a:r>
          <a:r>
            <a:rPr lang="ru-RU" sz="1400" kern="1200" spc="-1" dirty="0" smtClean="0">
              <a:solidFill>
                <a:srgbClr val="282A2E"/>
              </a:solidFill>
              <a:latin typeface="Arial (Основной текст)"/>
            </a:rPr>
            <a:t>в соответствии с Общероссийским классификатором органов государственной власти и управления (ОКОГУ)</a:t>
          </a:r>
          <a:endParaRPr lang="ru-RU" sz="1400" kern="1200" dirty="0">
            <a:solidFill>
              <a:srgbClr val="282A2E"/>
            </a:solidFill>
          </a:endParaRPr>
        </a:p>
      </dsp:txBody>
      <dsp:txXfrm>
        <a:off x="2294082" y="3899578"/>
        <a:ext cx="6426828" cy="800714"/>
      </dsp:txXfrm>
    </dsp:sp>
    <dsp:sp modelId="{457BF5F4-36AA-4F1B-B254-31F653DFC36B}">
      <dsp:nvSpPr>
        <dsp:cNvPr id="0" name=""/>
        <dsp:cNvSpPr/>
      </dsp:nvSpPr>
      <dsp:spPr>
        <a:xfrm>
          <a:off x="7043943" y="621364"/>
          <a:ext cx="552848" cy="552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7168334" y="621364"/>
        <a:ext cx="304066" cy="416018"/>
      </dsp:txXfrm>
    </dsp:sp>
    <dsp:sp modelId="{12431299-8058-45D7-91CA-57B3D2DC57F9}">
      <dsp:nvSpPr>
        <dsp:cNvPr id="0" name=""/>
        <dsp:cNvSpPr/>
      </dsp:nvSpPr>
      <dsp:spPr>
        <a:xfrm>
          <a:off x="7611236" y="1590031"/>
          <a:ext cx="552848" cy="552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7735627" y="1590031"/>
        <a:ext cx="304066" cy="416018"/>
      </dsp:txXfrm>
    </dsp:sp>
    <dsp:sp modelId="{FCE3753F-F383-47AD-9128-EAFD11B67799}">
      <dsp:nvSpPr>
        <dsp:cNvPr id="0" name=""/>
        <dsp:cNvSpPr/>
      </dsp:nvSpPr>
      <dsp:spPr>
        <a:xfrm>
          <a:off x="8178529" y="2544522"/>
          <a:ext cx="552848" cy="552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8302920" y="2544522"/>
        <a:ext cx="304066" cy="416018"/>
      </dsp:txXfrm>
    </dsp:sp>
    <dsp:sp modelId="{BD3EA28E-2C1D-42AE-A8EC-4567BFAD76F4}">
      <dsp:nvSpPr>
        <dsp:cNvPr id="0" name=""/>
        <dsp:cNvSpPr/>
      </dsp:nvSpPr>
      <dsp:spPr>
        <a:xfrm>
          <a:off x="8745822" y="3522639"/>
          <a:ext cx="552848" cy="55284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 dirty="0"/>
        </a:p>
      </dsp:txBody>
      <dsp:txXfrm>
        <a:off x="8870213" y="3522639"/>
        <a:ext cx="304066" cy="4160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EB529-F9AB-42DF-B3C8-3EA3156EDF86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A1B7D-16C5-4D2C-9B58-EB858CE1C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8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7916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5832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3748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1665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89581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07497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25413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43329" algn="l" defTabSz="10358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A1B7D-16C5-4D2C-9B58-EB858CE1CE5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866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A1B7D-16C5-4D2C-9B58-EB858CE1CE5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487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Дата 3">
            <a:extLst>
              <a:ext uri="{FF2B5EF4-FFF2-40B4-BE49-F238E27FC236}">
                <a16:creationId xmlns="" xmlns:a16="http://schemas.microsoft.com/office/drawing/2014/main" id="{A0F82543-C29B-0D5E-DDFB-152EE9B01379}"/>
              </a:ext>
            </a:extLst>
          </p:cNvPr>
          <p:cNvSpPr txBox="1">
            <a:spLocks/>
          </p:cNvSpPr>
          <p:nvPr/>
        </p:nvSpPr>
        <p:spPr>
          <a:xfrm>
            <a:off x="923399" y="5836278"/>
            <a:ext cx="974573" cy="365210"/>
          </a:xfrm>
          <a:prstGeom prst="rect">
            <a:avLst/>
          </a:prstGeom>
        </p:spPr>
        <p:txBody>
          <a:bodyPr lIns="103583" tIns="51792" rIns="103583" bIns="51792"/>
          <a:lstStyle>
            <a:defPPr>
              <a:defRPr lang="ru-RU"/>
            </a:defPPr>
            <a:lvl1pPr marL="0" algn="ctr" defTabSz="914400" rtl="0" eaLnBrk="1" latinLnBrk="0" hangingPunct="1">
              <a:defRPr lang="ru-RU" sz="1200" b="1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363194"/>
              </a:solidFill>
              <a:latin typeface="Arial" panose="020B0604020202020204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069DFFB-C6F8-2A44-C30E-91A7BD289F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5319" y="3268705"/>
            <a:ext cx="6610707" cy="365210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 marL="517916" indent="0" algn="ctr">
              <a:buNone/>
              <a:defRPr sz="2300"/>
            </a:lvl2pPr>
            <a:lvl3pPr marL="1035832" indent="0" algn="ctr">
              <a:buNone/>
              <a:defRPr sz="2000"/>
            </a:lvl3pPr>
            <a:lvl4pPr marL="1553748" indent="0" algn="ctr">
              <a:buNone/>
              <a:defRPr sz="1800"/>
            </a:lvl4pPr>
            <a:lvl5pPr marL="2071665" indent="0" algn="ctr">
              <a:buNone/>
              <a:defRPr sz="1800"/>
            </a:lvl5pPr>
            <a:lvl6pPr marL="2589581" indent="0" algn="ctr">
              <a:buNone/>
              <a:defRPr sz="1800"/>
            </a:lvl6pPr>
            <a:lvl7pPr marL="3107497" indent="0" algn="ctr">
              <a:buNone/>
              <a:defRPr sz="1800"/>
            </a:lvl7pPr>
            <a:lvl8pPr marL="3625413" indent="0" algn="ctr">
              <a:buNone/>
              <a:defRPr sz="1800"/>
            </a:lvl8pPr>
            <a:lvl9pPr marL="4143329" indent="0" algn="ctr">
              <a:buNone/>
              <a:defRPr sz="18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="" xmlns:a16="http://schemas.microsoft.com/office/drawing/2014/main" id="{94E159DB-C40A-1886-8268-3F63F133A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606" y="2830453"/>
            <a:ext cx="6610707" cy="566725"/>
          </a:xfrm>
          <a:prstGeom prst="rect">
            <a:avLst/>
          </a:prstGeom>
        </p:spPr>
        <p:txBody>
          <a:bodyPr lIns="103583" tIns="51792" rIns="103583" bIns="51792"/>
          <a:lstStyle>
            <a:lvl1pPr>
              <a:defRPr sz="32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Дата 24">
            <a:extLst>
              <a:ext uri="{FF2B5EF4-FFF2-40B4-BE49-F238E27FC236}">
                <a16:creationId xmlns="" xmlns:a16="http://schemas.microsoft.com/office/drawing/2014/main" id="{83F37492-9A68-EA6B-3787-2DF4EEF4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842" y="5803782"/>
            <a:ext cx="1006010" cy="365210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="" xmlns:a16="http://schemas.microsoft.com/office/drawing/2014/main" id="{F09EB815-7309-2FB6-E4DD-20C2ACDB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273" y="5803781"/>
            <a:ext cx="4114264" cy="36521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733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42" userDrawn="1">
          <p15:clr>
            <a:srgbClr val="FBAE40"/>
          </p15:clr>
        </p15:guide>
        <p15:guide id="4" orient="horz" pos="200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1907" y="1853046"/>
            <a:ext cx="652488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="" xmlns:a16="http://schemas.microsoft.com/office/drawing/2014/main" id="{CFD94AFF-47FA-B07D-6D6E-1B1434C57B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586" y="1853041"/>
            <a:ext cx="3490622" cy="3610812"/>
          </a:xfrm>
          <a:prstGeom prst="rect">
            <a:avLst/>
          </a:prstGeom>
        </p:spPr>
        <p:txBody>
          <a:bodyPr lIns="103583" tIns="51792" rIns="103583" bIns="5179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="" xmlns:a16="http://schemas.microsoft.com/office/drawing/2014/main" id="{C8075BC7-29F4-10A7-6099-6188318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059280B3-EE19-DACC-6764-F220188C5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CA7E9415-495C-E932-4419-BEAD336726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47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38079" y="1853046"/>
            <a:ext cx="305554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3" name="Рисунок 11">
            <a:extLst>
              <a:ext uri="{FF2B5EF4-FFF2-40B4-BE49-F238E27FC236}">
                <a16:creationId xmlns="" xmlns:a16="http://schemas.microsoft.com/office/drawing/2014/main" id="{1B70D70E-2EE6-BF62-5660-FF6CFAD0E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07417" y="1853046"/>
            <a:ext cx="5251916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="" xmlns:a16="http://schemas.microsoft.com/office/drawing/2014/main" id="{5B3B671A-5AD2-35DA-9E7E-3AE2D16948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584" y="1853041"/>
            <a:ext cx="2624210" cy="3610812"/>
          </a:xfrm>
          <a:prstGeom prst="rect">
            <a:avLst/>
          </a:prstGeom>
        </p:spPr>
        <p:txBody>
          <a:bodyPr lIns="103583" tIns="51792" rIns="103583" bIns="5179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50E73817-7DF2-7F29-C8B8-0FFF36405A83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245DBB21-2694-9011-C1A0-751E006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AD6325EA-5170-A163-8264-7ABE24E31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D61BD0B9-35F4-EB42-575C-05BAAB2592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5679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1907" y="1853046"/>
            <a:ext cx="305554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2" name="Рисунок 11">
            <a:extLst>
              <a:ext uri="{FF2B5EF4-FFF2-40B4-BE49-F238E27FC236}">
                <a16:creationId xmlns=""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1248" y="1853046"/>
            <a:ext cx="305554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3" name="Рисунок 11">
            <a:extLst>
              <a:ext uri="{FF2B5EF4-FFF2-40B4-BE49-F238E27FC236}">
                <a16:creationId xmlns="" xmlns:a16="http://schemas.microsoft.com/office/drawing/2014/main" id="{3471242F-CCB7-688C-7FF7-2E77CEAC1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02568" y="1853046"/>
            <a:ext cx="305554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29AC462-0E67-2B17-CA38-A795A2BB5CB7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3F9C5E39-5BEB-8216-F122-FED360A9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229ED48E-FF9F-1DBE-DFBF-8DF4BD0C6F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Текст 7">
            <a:extLst>
              <a:ext uri="{FF2B5EF4-FFF2-40B4-BE49-F238E27FC236}">
                <a16:creationId xmlns="" xmlns:a16="http://schemas.microsoft.com/office/drawing/2014/main" id="{D2258D9C-79A7-EFFB-75D1-170C72891A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672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F3244840-D46E-7CA6-422B-3AC25F58923C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12A59621-BEC3-13D1-CC5C-BC6D3DB1460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586" y="1286032"/>
            <a:ext cx="11134794" cy="4454247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6F3A45D3-8FCD-97D9-5D8A-049C1E22EC68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="" xmlns:a16="http://schemas.microsoft.com/office/drawing/2014/main" id="{5198C4F6-DB3A-5160-A22E-7DBF4D95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2F39CD61-6225-51AC-61EC-F7041B2E3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="" xmlns:a16="http://schemas.microsoft.com/office/drawing/2014/main" id="{FB51E837-0391-110D-A6DE-354BFC79150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512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03D16D53-7852-B8AF-68FA-5E3C80BD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9588" y="1119758"/>
            <a:ext cx="3931725" cy="4742649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517916" indent="0">
              <a:buNone/>
              <a:defRPr sz="1600"/>
            </a:lvl2pPr>
            <a:lvl3pPr marL="1035832" indent="0">
              <a:buNone/>
              <a:defRPr sz="1400"/>
            </a:lvl3pPr>
            <a:lvl4pPr marL="1553748" indent="0">
              <a:buNone/>
              <a:defRPr sz="1100"/>
            </a:lvl4pPr>
            <a:lvl5pPr marL="2071665" indent="0">
              <a:buNone/>
              <a:defRPr sz="1100"/>
            </a:lvl5pPr>
            <a:lvl6pPr marL="2589581" indent="0">
              <a:buNone/>
              <a:defRPr sz="1100"/>
            </a:lvl6pPr>
            <a:lvl7pPr marL="3107497" indent="0">
              <a:buNone/>
              <a:defRPr sz="1100"/>
            </a:lvl7pPr>
            <a:lvl8pPr marL="3625413" indent="0">
              <a:buNone/>
              <a:defRPr sz="1100"/>
            </a:lvl8pPr>
            <a:lvl9pPr marL="414332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0150B22C-36E5-ACAF-31F7-3EE49D3BB286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Рисунок 16">
            <a:extLst>
              <a:ext uri="{FF2B5EF4-FFF2-40B4-BE49-F238E27FC236}">
                <a16:creationId xmlns="" xmlns:a16="http://schemas.microsoft.com/office/drawing/2014/main" id="{A9B994D8-D0ED-E6D0-8144-FF42E93F4E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7438" y="1119760"/>
            <a:ext cx="6717425" cy="4742649"/>
          </a:xfrm>
          <a:prstGeom prst="rect">
            <a:avLst/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2" name="Номер слайда 4">
            <a:extLst>
              <a:ext uri="{FF2B5EF4-FFF2-40B4-BE49-F238E27FC236}">
                <a16:creationId xmlns="" xmlns:a16="http://schemas.microsoft.com/office/drawing/2014/main" id="{51FA5304-2109-7D22-A5D1-CD631A213791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B4CA5D0B-8B52-1107-559A-749E3A7F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A7218C9C-F69E-9BC0-9F93-6C25674C24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49A8A11F-61B6-8D94-79BC-67F8A38A95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3614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и опис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0B77544B-57D9-E431-D1E6-8256238A8B0B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Диаграмма 11">
            <a:extLst>
              <a:ext uri="{FF2B5EF4-FFF2-40B4-BE49-F238E27FC236}">
                <a16:creationId xmlns="" xmlns:a16="http://schemas.microsoft.com/office/drawing/2014/main" id="{C55CCD9B-D286-2625-CCCD-E190BE736E02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599997" y="1256010"/>
            <a:ext cx="7176154" cy="4479374"/>
          </a:xfrm>
          <a:prstGeom prst="rect">
            <a:avLst/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415DDDC4-24BA-1A90-35C7-DBF0F8076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85673" y="1256010"/>
            <a:ext cx="3549189" cy="4479374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Номер слайда 4">
            <a:extLst>
              <a:ext uri="{FF2B5EF4-FFF2-40B4-BE49-F238E27FC236}">
                <a16:creationId xmlns="" xmlns:a16="http://schemas.microsoft.com/office/drawing/2014/main" id="{66B31BB7-B03F-E9BD-6391-BD436CF802B4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E873933A-3B4D-6646-56C5-E235FC34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4B3188B1-C6DE-FC55-ED97-E4EAA045E2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C85D38DA-4044-1AA2-5DFF-4C8FA9F6DA3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89365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98E6E48-539F-6663-3EC2-99A02C6C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333" y="1309340"/>
            <a:ext cx="4599632" cy="642970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517916" indent="0">
              <a:buNone/>
              <a:defRPr sz="2300" b="1"/>
            </a:lvl2pPr>
            <a:lvl3pPr marL="1035832" indent="0">
              <a:buNone/>
              <a:defRPr sz="2000" b="1"/>
            </a:lvl3pPr>
            <a:lvl4pPr marL="1553748" indent="0">
              <a:buNone/>
              <a:defRPr sz="1800" b="1"/>
            </a:lvl4pPr>
            <a:lvl5pPr marL="2071665" indent="0">
              <a:buNone/>
              <a:defRPr sz="1800" b="1"/>
            </a:lvl5pPr>
            <a:lvl6pPr marL="2589581" indent="0">
              <a:buNone/>
              <a:defRPr sz="1800" b="1"/>
            </a:lvl6pPr>
            <a:lvl7pPr marL="3107497" indent="0">
              <a:buNone/>
              <a:defRPr sz="1800" b="1"/>
            </a:lvl7pPr>
            <a:lvl8pPr marL="3625413" indent="0">
              <a:buNone/>
              <a:defRPr sz="1800" b="1"/>
            </a:lvl8pPr>
            <a:lvl9pPr marL="41433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412E470-A3E0-AA1D-BD7D-EE0A4A8BC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333" y="1952300"/>
            <a:ext cx="4599632" cy="3685441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03636147-C979-6BB0-1430-8A019984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2180" y="1309340"/>
            <a:ext cx="4626199" cy="642970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517916" indent="0">
              <a:buNone/>
              <a:defRPr sz="2300" b="1"/>
            </a:lvl2pPr>
            <a:lvl3pPr marL="1035832" indent="0">
              <a:buNone/>
              <a:defRPr sz="2000" b="1"/>
            </a:lvl3pPr>
            <a:lvl4pPr marL="1553748" indent="0">
              <a:buNone/>
              <a:defRPr sz="1800" b="1"/>
            </a:lvl4pPr>
            <a:lvl5pPr marL="2071665" indent="0">
              <a:buNone/>
              <a:defRPr sz="1800" b="1"/>
            </a:lvl5pPr>
            <a:lvl6pPr marL="2589581" indent="0">
              <a:buNone/>
              <a:defRPr sz="1800" b="1"/>
            </a:lvl6pPr>
            <a:lvl7pPr marL="3107497" indent="0">
              <a:buNone/>
              <a:defRPr sz="1800" b="1"/>
            </a:lvl7pPr>
            <a:lvl8pPr marL="3625413" indent="0">
              <a:buNone/>
              <a:defRPr sz="1800" b="1"/>
            </a:lvl8pPr>
            <a:lvl9pPr marL="414332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="" xmlns:a16="http://schemas.microsoft.com/office/drawing/2014/main" id="{AD0B6318-4C01-5B81-FFE0-29FA74921D8E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Объект 3">
            <a:extLst>
              <a:ext uri="{FF2B5EF4-FFF2-40B4-BE49-F238E27FC236}">
                <a16:creationId xmlns="" xmlns:a16="http://schemas.microsoft.com/office/drawing/2014/main" id="{CEB75230-A382-1CD5-FD4F-96C0E7AB2D2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595462" y="1952300"/>
            <a:ext cx="4599632" cy="3685441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="" xmlns:a16="http://schemas.microsoft.com/office/drawing/2014/main" id="{A87B1AA6-636A-712D-E7E7-19BD221B0188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="" xmlns:a16="http://schemas.microsoft.com/office/drawing/2014/main" id="{EB9C93E9-B451-90FC-1FD3-8515D51D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5E2681D-2E47-8F85-19B7-BC842F1942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Текст 7">
            <a:extLst>
              <a:ext uri="{FF2B5EF4-FFF2-40B4-BE49-F238E27FC236}">
                <a16:creationId xmlns="" xmlns:a16="http://schemas.microsoft.com/office/drawing/2014/main" id="{69D644D0-68E4-7A01-C0A9-2E6EDB3AA9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2513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62729" y="2148786"/>
            <a:ext cx="1443350" cy="1443873"/>
          </a:xfrm>
          <a:prstGeom prst="ellipse">
            <a:avLst/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1544" y="2373698"/>
            <a:ext cx="3813931" cy="2136273"/>
          </a:xfrm>
          <a:prstGeom prst="rect">
            <a:avLst/>
          </a:prstGeom>
        </p:spPr>
        <p:txBody>
          <a:bodyPr lIns="103583" tIns="51792" rIns="103583" bIns="51792" anchor="ctr">
            <a:norm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2726" y="3879561"/>
            <a:ext cx="2016614" cy="630406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AC3773A7-9B04-3EE4-6241-6EFC66E05F51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3FFE4DE8-568E-3060-9EE8-09722B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EE22E618-EB94-3646-2E5D-23FEBCC36B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78E55C31-9F98-181E-6B7D-30AC6BC3A7D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2636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ци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=""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39426" y="1383817"/>
            <a:ext cx="1443350" cy="1443873"/>
          </a:xfrm>
          <a:prstGeom prst="ellipse">
            <a:avLst/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=""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16867" y="3429794"/>
            <a:ext cx="2217532" cy="19371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Текст 13">
            <a:extLst>
              <a:ext uri="{FF2B5EF4-FFF2-40B4-BE49-F238E27FC236}">
                <a16:creationId xmlns="" xmlns:a16="http://schemas.microsoft.com/office/drawing/2014/main" id="{04330EFB-CBC7-CD9D-FF5F-A635746942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6470" y="3429794"/>
            <a:ext cx="2217532" cy="19371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=""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36745" y="1752399"/>
            <a:ext cx="2016614" cy="630406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="" xmlns:a16="http://schemas.microsoft.com/office/drawing/2014/main" id="{56067903-C0E3-AE2B-A079-16BDAED641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9027" y="1383817"/>
            <a:ext cx="1443350" cy="1443873"/>
          </a:xfrm>
          <a:prstGeom prst="ellipse">
            <a:avLst/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21" name="Текст 13">
            <a:extLst>
              <a:ext uri="{FF2B5EF4-FFF2-40B4-BE49-F238E27FC236}">
                <a16:creationId xmlns="" xmlns:a16="http://schemas.microsoft.com/office/drawing/2014/main" id="{4670D368-EE86-FD2B-A287-B8169A2DF1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6344" y="1752399"/>
            <a:ext cx="2016614" cy="630406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400" b="1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B2053094-509F-09A3-FC67-7802C71B4C16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7A854170-0557-2FB2-1028-6A819A3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15EFEE4D-C7FB-1EC4-3F75-FE32B98E24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10DB6BA1-7864-D021-D81F-1729CB6D9A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5629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 с заголовком и колонтитул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3">
            <a:extLst>
              <a:ext uri="{FF2B5EF4-FFF2-40B4-BE49-F238E27FC236}">
                <a16:creationId xmlns="" xmlns:a16="http://schemas.microsoft.com/office/drawing/2014/main" id="{092B14AC-EA25-24B0-80B9-B68B01017FF9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861D2919-2696-6DC4-367C-04B82F96B909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4638B12C-3F1E-D4F3-EA42-7B55EE34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E70C2892-3429-9CD9-5C7A-A555674278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E9FF9986-90C1-AF1E-5559-F09FF4A23E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914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ED7A2D3-D6E5-C73A-7DBE-5EE64342D78B}"/>
              </a:ext>
            </a:extLst>
          </p:cNvPr>
          <p:cNvSpPr txBox="1">
            <a:spLocks/>
          </p:cNvSpPr>
          <p:nvPr userDrawn="1"/>
        </p:nvSpPr>
        <p:spPr>
          <a:xfrm>
            <a:off x="2889702" y="705283"/>
            <a:ext cx="3205505" cy="596285"/>
          </a:xfrm>
          <a:prstGeom prst="rect">
            <a:avLst/>
          </a:prstGeom>
        </p:spPr>
        <p:txBody>
          <a:bodyPr vert="horz" lIns="103583" tIns="51792" rIns="103583" bIns="51792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rgbClr val="7DBBFC"/>
                </a:solidFill>
              </a:rPr>
              <a:t>СОДЕРЖАНИЕ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DD14833C-E99F-871B-FE32-BDFF130C1843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0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221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D11B92-49D2-9EA9-A432-22F7E8EE2E67}"/>
              </a:ext>
            </a:extLst>
          </p:cNvPr>
          <p:cNvSpPr txBox="1">
            <a:spLocks/>
          </p:cNvSpPr>
          <p:nvPr userDrawn="1"/>
        </p:nvSpPr>
        <p:spPr>
          <a:xfrm>
            <a:off x="599592" y="3171318"/>
            <a:ext cx="9517135" cy="516955"/>
          </a:xfrm>
          <a:prstGeom prst="rect">
            <a:avLst/>
          </a:prstGeom>
        </p:spPr>
        <p:txBody>
          <a:bodyPr lIns="103583" tIns="51792" rIns="103583" bIns="51792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solidFill>
                  <a:schemeClr val="accent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266087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6D3409CF-BB0C-E756-DC29-B113AEAB8277}"/>
              </a:ext>
            </a:extLst>
          </p:cNvPr>
          <p:cNvSpPr/>
          <p:nvPr userDrawn="1"/>
        </p:nvSpPr>
        <p:spPr>
          <a:xfrm>
            <a:off x="1" y="2663133"/>
            <a:ext cx="7515105" cy="1304012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16" y="2453126"/>
            <a:ext cx="1143714" cy="17240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="" xmlns:a16="http://schemas.microsoft.com/office/drawing/2014/main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417" y="2850600"/>
            <a:ext cx="5929198" cy="9642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322" y="6398013"/>
            <a:ext cx="12924014" cy="66988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5C9A6C4-81F8-744C-0326-E51AC4E9C47D}"/>
              </a:ext>
            </a:extLst>
          </p:cNvPr>
          <p:cNvSpPr/>
          <p:nvPr userDrawn="1"/>
        </p:nvSpPr>
        <p:spPr>
          <a:xfrm flipH="1">
            <a:off x="-10585" y="2663133"/>
            <a:ext cx="110097" cy="1304012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0498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53968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6D3409CF-BB0C-E756-DC29-B113AEAB8277}"/>
              </a:ext>
            </a:extLst>
          </p:cNvPr>
          <p:cNvSpPr/>
          <p:nvPr userDrawn="1"/>
        </p:nvSpPr>
        <p:spPr>
          <a:xfrm>
            <a:off x="0" y="2663133"/>
            <a:ext cx="7515105" cy="1304012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16" y="2453125"/>
            <a:ext cx="1143714" cy="17240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="" xmlns:a16="http://schemas.microsoft.com/office/drawing/2014/main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417" y="2850600"/>
            <a:ext cx="5929198" cy="9642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322" y="6398013"/>
            <a:ext cx="12924014" cy="66988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914400"/>
              <a:endParaRPr sz="1800">
                <a:solidFill>
                  <a:srgbClr val="282A2E"/>
                </a:solidFill>
              </a:endParaRPr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914400"/>
              <a:endParaRPr sz="1800">
                <a:solidFill>
                  <a:srgbClr val="282A2E"/>
                </a:solidFill>
              </a:endParaRPr>
            </a:p>
          </p:txBody>
        </p:sp>
      </p:grp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5C9A6C4-81F8-744C-0326-E51AC4E9C47D}"/>
              </a:ext>
            </a:extLst>
          </p:cNvPr>
          <p:cNvSpPr/>
          <p:nvPr userDrawn="1"/>
        </p:nvSpPr>
        <p:spPr>
          <a:xfrm flipH="1">
            <a:off x="-10586" y="2663133"/>
            <a:ext cx="110097" cy="1304012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srgbClr val="282A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524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322" y="6398013"/>
            <a:ext cx="12924014" cy="66988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914400"/>
              <a:endParaRPr sz="1800">
                <a:solidFill>
                  <a:srgbClr val="282A2E"/>
                </a:solidFill>
              </a:endParaRPr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pPr defTabSz="914400"/>
              <a:endParaRPr sz="1800">
                <a:solidFill>
                  <a:srgbClr val="282A2E"/>
                </a:solidFill>
              </a:endParaRPr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1BBBFCC8-FA3E-584C-D68D-4B3C3092DBD9}"/>
              </a:ext>
            </a:extLst>
          </p:cNvPr>
          <p:cNvSpPr/>
          <p:nvPr userDrawn="1"/>
        </p:nvSpPr>
        <p:spPr>
          <a:xfrm>
            <a:off x="0" y="2663133"/>
            <a:ext cx="7515105" cy="1304012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CC890D42-0994-2C55-C003-1115272C893B}"/>
              </a:ext>
            </a:extLst>
          </p:cNvPr>
          <p:cNvSpPr/>
          <p:nvPr userDrawn="1"/>
        </p:nvSpPr>
        <p:spPr>
          <a:xfrm flipH="1">
            <a:off x="-10586" y="2663133"/>
            <a:ext cx="110097" cy="1304012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srgbClr val="282A2E"/>
              </a:solidFill>
            </a:endParaRPr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16" y="2453125"/>
            <a:ext cx="1358659" cy="17240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="" xmlns:a16="http://schemas.microsoft.com/office/drawing/2014/main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082" y="2850600"/>
            <a:ext cx="5929198" cy="96429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46279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6D3409CF-BB0C-E756-DC29-B113AEAB8277}"/>
              </a:ext>
            </a:extLst>
          </p:cNvPr>
          <p:cNvSpPr/>
          <p:nvPr userDrawn="1"/>
        </p:nvSpPr>
        <p:spPr>
          <a:xfrm>
            <a:off x="2" y="2663134"/>
            <a:ext cx="7515104" cy="1304012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22" y="2453126"/>
            <a:ext cx="1143714" cy="1724029"/>
          </a:xfrm>
          <a:prstGeom prst="rect">
            <a:avLst/>
          </a:prstGeom>
        </p:spPr>
        <p:txBody>
          <a:bodyPr lIns="103583" tIns="51792" rIns="103583" bIns="51792" anchor="ctr">
            <a:normAutofit/>
          </a:bodyPr>
          <a:lstStyle>
            <a:lvl1pPr marL="0" algn="l" defTabSz="1035832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91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="" xmlns:a16="http://schemas.microsoft.com/office/drawing/2014/main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420" y="2850600"/>
            <a:ext cx="5929199" cy="964295"/>
          </a:xfrm>
          <a:prstGeom prst="rect">
            <a:avLst/>
          </a:prstGeom>
        </p:spPr>
        <p:txBody>
          <a:bodyPr lIns="103583" tIns="51792" rIns="103583" bIns="51792" anchor="ctr">
            <a:normAutofit/>
          </a:bodyPr>
          <a:lstStyle>
            <a:lvl1pPr marL="0" indent="0">
              <a:buNone/>
              <a:defRPr lang="ru-RU" sz="2700" b="1" kern="1200" spc="-23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5179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58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537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716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95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1074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254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43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327" y="6398013"/>
            <a:ext cx="12924015" cy="66988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E5C9A6C4-81F8-744C-0326-E51AC4E9C47D}"/>
              </a:ext>
            </a:extLst>
          </p:cNvPr>
          <p:cNvSpPr/>
          <p:nvPr userDrawn="1"/>
        </p:nvSpPr>
        <p:spPr>
          <a:xfrm flipH="1">
            <a:off x="-10586" y="2663134"/>
            <a:ext cx="110096" cy="1304012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499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=""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327" y="6398013"/>
            <a:ext cx="12924015" cy="66988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=""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=""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1BBBFCC8-FA3E-584C-D68D-4B3C3092DBD9}"/>
              </a:ext>
            </a:extLst>
          </p:cNvPr>
          <p:cNvSpPr/>
          <p:nvPr userDrawn="1"/>
        </p:nvSpPr>
        <p:spPr>
          <a:xfrm>
            <a:off x="2" y="2663134"/>
            <a:ext cx="7515104" cy="1304012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3" name="object 5">
            <a:extLst>
              <a:ext uri="{FF2B5EF4-FFF2-40B4-BE49-F238E27FC236}">
                <a16:creationId xmlns="" xmlns:a16="http://schemas.microsoft.com/office/drawing/2014/main" id="{CC890D42-0994-2C55-C003-1115272C893B}"/>
              </a:ext>
            </a:extLst>
          </p:cNvPr>
          <p:cNvSpPr/>
          <p:nvPr userDrawn="1"/>
        </p:nvSpPr>
        <p:spPr>
          <a:xfrm flipH="1">
            <a:off x="-10586" y="2663134"/>
            <a:ext cx="110096" cy="1304012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Заголовок 1">
            <a:extLst>
              <a:ext uri="{FF2B5EF4-FFF2-40B4-BE49-F238E27FC236}">
                <a16:creationId xmlns="" xmlns:a16="http://schemas.microsoft.com/office/drawing/2014/main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20" y="2453126"/>
            <a:ext cx="1358659" cy="1724029"/>
          </a:xfrm>
          <a:prstGeom prst="rect">
            <a:avLst/>
          </a:prstGeom>
        </p:spPr>
        <p:txBody>
          <a:bodyPr lIns="103583" tIns="51792" rIns="103583" bIns="51792" anchor="ctr">
            <a:normAutofit/>
          </a:bodyPr>
          <a:lstStyle>
            <a:lvl1pPr marL="0" algn="l" defTabSz="1035832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91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="" xmlns:a16="http://schemas.microsoft.com/office/drawing/2014/main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085" y="2850600"/>
            <a:ext cx="5929199" cy="964295"/>
          </a:xfrm>
          <a:prstGeom prst="rect">
            <a:avLst/>
          </a:prstGeom>
        </p:spPr>
        <p:txBody>
          <a:bodyPr lIns="103583" tIns="51792" rIns="103583" bIns="51792" anchor="ctr">
            <a:normAutofit/>
          </a:bodyPr>
          <a:lstStyle>
            <a:lvl1pPr marL="0" indent="0">
              <a:buNone/>
              <a:defRPr lang="ru-RU" sz="2700" b="1" kern="1200" spc="-23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51791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358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5537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716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895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1074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254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433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3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шка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="" xmlns:a16="http://schemas.microsoft.com/office/drawing/2014/main" id="{C9EA2E0C-DBBA-B384-9FFB-38013890919D}"/>
              </a:ext>
            </a:extLst>
          </p:cNvPr>
          <p:cNvSpPr/>
          <p:nvPr userDrawn="1"/>
        </p:nvSpPr>
        <p:spPr>
          <a:xfrm>
            <a:off x="8208654" y="1253625"/>
            <a:ext cx="3525725" cy="4691355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C2CEB80-1939-9913-B80E-312A85EDD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3940" y="1253622"/>
            <a:ext cx="6938817" cy="4691354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F0DC16E3-4119-D306-B0DB-20405C30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18936" y="1546688"/>
            <a:ext cx="2905160" cy="4059289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="" xmlns:a16="http://schemas.microsoft.com/office/drawing/2014/main" id="{3A56EE4D-CAE0-F801-A46E-E73A9FF689B8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F68A1339-501D-64DA-C8B5-52929CFF6A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7" name="Номер слайда 4">
            <a:extLst>
              <a:ext uri="{FF2B5EF4-FFF2-40B4-BE49-F238E27FC236}">
                <a16:creationId xmlns="" xmlns:a16="http://schemas.microsoft.com/office/drawing/2014/main" id="{BC31200F-A18F-EFBD-01D2-D05D06212DCC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="" xmlns:a16="http://schemas.microsoft.com/office/drawing/2014/main" id="{6C2E8AF7-382D-88BB-23C5-07A71763FE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="" xmlns:a16="http://schemas.microsoft.com/office/drawing/2014/main" id="{F14F051A-8698-953F-5B03-5020E318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</p:spTree>
    <p:extLst>
      <p:ext uri="{BB962C8B-B14F-4D97-AF65-F5344CB8AC3E}">
        <p14:creationId xmlns:p14="http://schemas.microsoft.com/office/powerpoint/2010/main" val="3877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="" xmlns:a16="http://schemas.microsoft.com/office/drawing/2014/main" id="{07EB8C42-1916-8071-ED45-F0E2C9EDBF2D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>
              <a:solidFill>
                <a:srgbClr val="7DBBFC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BE661CAF-7768-9AC2-F538-B5F8ECA17596}"/>
              </a:ext>
            </a:extLst>
          </p:cNvPr>
          <p:cNvSpPr/>
          <p:nvPr userDrawn="1"/>
        </p:nvSpPr>
        <p:spPr>
          <a:xfrm>
            <a:off x="983840" y="1851091"/>
            <a:ext cx="4800911" cy="3226360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FDB0C7F-D8DF-B62D-675F-2953D8E4F5A3}"/>
              </a:ext>
            </a:extLst>
          </p:cNvPr>
          <p:cNvSpPr/>
          <p:nvPr userDrawn="1"/>
        </p:nvSpPr>
        <p:spPr>
          <a:xfrm>
            <a:off x="6405666" y="1851091"/>
            <a:ext cx="4800911" cy="3226360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9" name="Текст 28">
            <a:extLst>
              <a:ext uri="{FF2B5EF4-FFF2-40B4-BE49-F238E27FC236}">
                <a16:creationId xmlns="" xmlns:a16="http://schemas.microsoft.com/office/drawing/2014/main" id="{6FB71AF1-07C0-861E-F4DD-68F641E0E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1897" y="2865326"/>
            <a:ext cx="4266987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="" xmlns:a16="http://schemas.microsoft.com/office/drawing/2014/main" id="{D17CFC04-E67A-8922-2B8D-E0DB8D8A24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21896" y="2111995"/>
            <a:ext cx="4266987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="" xmlns:a16="http://schemas.microsoft.com/office/drawing/2014/main" id="{E94F6ACE-9C78-005A-9335-1EE2316FEBE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01544" y="2865326"/>
            <a:ext cx="4266987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="" xmlns:a16="http://schemas.microsoft.com/office/drawing/2014/main" id="{A3A4BEF3-6D0B-F439-67E7-1E15BB7A3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1544" y="2111995"/>
            <a:ext cx="4266987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9CC2F26-97EB-7B4D-39C7-FEBF2DDC11A3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="" xmlns:a16="http://schemas.microsoft.com/office/drawing/2014/main" id="{4A9190F3-63E6-D6B6-8C3D-8372DF3A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0DE683E6-F4D2-9374-303C-2BB99386C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7">
            <a:extLst>
              <a:ext uri="{FF2B5EF4-FFF2-40B4-BE49-F238E27FC236}">
                <a16:creationId xmlns="" xmlns:a16="http://schemas.microsoft.com/office/drawing/2014/main" id="{36EA4D74-83D9-EAD0-B9BE-89D375DF092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062674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=""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749408" y="1851091"/>
            <a:ext cx="3255197" cy="3226360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4539387" y="1851091"/>
            <a:ext cx="3255197" cy="3226360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=""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8329366" y="1851091"/>
            <a:ext cx="3255197" cy="3226360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=""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7326" y="2865326"/>
            <a:ext cx="2479352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=""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27304" y="2865326"/>
            <a:ext cx="2479352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=""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27221" y="2865326"/>
            <a:ext cx="2479352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=""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37326" y="2111995"/>
            <a:ext cx="2479352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=""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7304" y="2111995"/>
            <a:ext cx="2479352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=""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27221" y="2111995"/>
            <a:ext cx="2479352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="" xmlns:a16="http://schemas.microsoft.com/office/drawing/2014/main" id="{CED563EF-4AF7-CA26-C2B3-8930D1244BE1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="" xmlns:a16="http://schemas.microsoft.com/office/drawing/2014/main" id="{49E18D00-E6F5-C63D-F8DF-4CED2CF8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6819DD0E-40ED-4309-6A6F-C73D695246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="" xmlns:a16="http://schemas.microsoft.com/office/drawing/2014/main" id="{EB2F5F8F-555C-696F-E889-287D6C004E0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2645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=""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=""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693455" y="1924908"/>
            <a:ext cx="2385372" cy="3226360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3509873" y="1924908"/>
            <a:ext cx="2385372" cy="3226360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=""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6320507" y="1924908"/>
            <a:ext cx="2385372" cy="3226360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=""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722" y="2939144"/>
            <a:ext cx="1816841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=""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138" y="2939144"/>
            <a:ext cx="1816841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=""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04776" y="2939144"/>
            <a:ext cx="1816841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=""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7722" y="2185813"/>
            <a:ext cx="1816841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=""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138" y="2185813"/>
            <a:ext cx="1816841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=""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04776" y="2185813"/>
            <a:ext cx="1816841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="" xmlns:a16="http://schemas.microsoft.com/office/drawing/2014/main" id="{4F1A9882-4C2B-E626-5001-E66315689940}"/>
              </a:ext>
            </a:extLst>
          </p:cNvPr>
          <p:cNvSpPr/>
          <p:nvPr userDrawn="1"/>
        </p:nvSpPr>
        <p:spPr>
          <a:xfrm>
            <a:off x="9131146" y="1940578"/>
            <a:ext cx="2385372" cy="3226360"/>
          </a:xfrm>
          <a:prstGeom prst="roundRect">
            <a:avLst>
              <a:gd name="adj" fmla="val 2574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5" name="Текст 28">
            <a:extLst>
              <a:ext uri="{FF2B5EF4-FFF2-40B4-BE49-F238E27FC236}">
                <a16:creationId xmlns="" xmlns:a16="http://schemas.microsoft.com/office/drawing/2014/main" id="{040A5FB0-55B9-3D90-49B1-E18432C4DC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415410" y="2954813"/>
            <a:ext cx="1816841" cy="1859393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Текст 28">
            <a:extLst>
              <a:ext uri="{FF2B5EF4-FFF2-40B4-BE49-F238E27FC236}">
                <a16:creationId xmlns="" xmlns:a16="http://schemas.microsoft.com/office/drawing/2014/main" id="{F6E431BB-9FC0-ACC5-D858-C1ABAC9698E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5410" y="2201482"/>
            <a:ext cx="1816841" cy="400598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FontTx/>
              <a:buNone/>
              <a:defRPr sz="20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="" xmlns:a16="http://schemas.microsoft.com/office/drawing/2014/main" id="{681E0E83-7715-1B26-C0EF-86D4C9801A91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="" xmlns:a16="http://schemas.microsoft.com/office/drawing/2014/main" id="{F98F4CB7-BFDE-D189-FF5A-FE233D9D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E1C90D3B-B2C8-1984-FF63-B987CC123B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7">
            <a:extLst>
              <a:ext uri="{FF2B5EF4-FFF2-40B4-BE49-F238E27FC236}">
                <a16:creationId xmlns="" xmlns:a16="http://schemas.microsoft.com/office/drawing/2014/main" id="{2D394393-0AA7-4762-FDA1-EB062F4BBCA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965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=""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1" y="543177"/>
            <a:ext cx="417388" cy="8740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Рисунок 11">
            <a:extLst>
              <a:ext uri="{FF2B5EF4-FFF2-40B4-BE49-F238E27FC236}">
                <a16:creationId xmlns=""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1248" y="1853046"/>
            <a:ext cx="3055541" cy="3610811"/>
          </a:xfrm>
          <a:prstGeom prst="roundRect">
            <a:avLst>
              <a:gd name="adj" fmla="val 3281"/>
            </a:avLst>
          </a:prstGeom>
        </p:spPr>
        <p:txBody>
          <a:bodyPr lIns="103583" tIns="51792" rIns="103583" bIns="51792"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="" xmlns:a16="http://schemas.microsoft.com/office/drawing/2014/main" id="{F90414E1-F7F8-26E8-647F-D6D5B0A46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590" y="1853041"/>
            <a:ext cx="7063535" cy="3610812"/>
          </a:xfrm>
          <a:prstGeom prst="rect">
            <a:avLst/>
          </a:prstGeom>
        </p:spPr>
        <p:txBody>
          <a:bodyPr lIns="103583" tIns="51792" rIns="103583" bIns="51792">
            <a:normAutofit/>
          </a:bodyPr>
          <a:lstStyle>
            <a:lvl1pPr marL="0" indent="0">
              <a:buNone/>
              <a:defRPr sz="1400"/>
            </a:lvl1pPr>
            <a:lvl2pPr marL="517916" indent="0">
              <a:buFont typeface="Arial" panose="020B0604020202020204" pitchFamily="34" charset="0"/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="" xmlns:a16="http://schemas.microsoft.com/office/drawing/2014/main" id="{79C98158-9B5D-14BD-1E46-4774CFAF8C8C}"/>
              </a:ext>
            </a:extLst>
          </p:cNvPr>
          <p:cNvSpPr txBox="1">
            <a:spLocks/>
          </p:cNvSpPr>
          <p:nvPr userDrawn="1"/>
        </p:nvSpPr>
        <p:spPr>
          <a:xfrm>
            <a:off x="9327430" y="6449774"/>
            <a:ext cx="2742843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="" xmlns:a16="http://schemas.microsoft.com/office/drawing/2014/main" id="{2A5C06CF-0267-9F95-9C86-7619DF63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44" y="6449774"/>
            <a:ext cx="10217984" cy="365210"/>
          </a:xfrm>
          <a:prstGeom prst="rect">
            <a:avLst/>
          </a:prstGeom>
        </p:spPr>
        <p:txBody>
          <a:bodyPr lIns="103583" tIns="51792" rIns="103583" bIns="51792"/>
          <a:lstStyle>
            <a:lvl1pPr algn="l">
              <a:defRPr sz="14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14FAE1F6-8CF7-8AFA-4FC0-005C765814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586" y="397657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>
              <a:defRPr sz="25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7">
            <a:extLst>
              <a:ext uri="{FF2B5EF4-FFF2-40B4-BE49-F238E27FC236}">
                <a16:creationId xmlns="" xmlns:a16="http://schemas.microsoft.com/office/drawing/2014/main" id="{B248B474-6B03-337D-028F-C6229A1233E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584" y="685963"/>
            <a:ext cx="8104257" cy="365210"/>
          </a:xfrm>
          <a:prstGeom prst="rect">
            <a:avLst/>
          </a:prstGeom>
        </p:spPr>
        <p:txBody>
          <a:bodyPr lIns="103583" tIns="51792" rIns="103583" bIns="51792"/>
          <a:lstStyle>
            <a:lvl1pPr marL="0" indent="0">
              <a:buNone/>
              <a:defRPr sz="1600" b="1"/>
            </a:lvl1pPr>
            <a:lvl2pPr marL="517916" indent="0">
              <a:buNone/>
              <a:defRPr/>
            </a:lvl2pPr>
            <a:lvl3pPr marL="1035832" indent="0">
              <a:buNone/>
              <a:defRPr/>
            </a:lvl3pPr>
            <a:lvl4pPr marL="1553748" indent="0">
              <a:buNone/>
              <a:defRPr/>
            </a:lvl4pPr>
            <a:lvl5pPr marL="2071665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01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="" xmlns:a16="http://schemas.microsoft.com/office/drawing/2014/main" id="{4CE3E9B1-F3D4-3556-20BA-A1E713C78F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20" y="3410"/>
            <a:ext cx="12178293" cy="6852768"/>
          </a:xfrm>
          <a:prstGeom prst="rect">
            <a:avLst/>
          </a:prstGeom>
        </p:spPr>
      </p:pic>
      <p:sp>
        <p:nvSpPr>
          <p:cNvPr id="90" name="Дата 89">
            <a:extLst>
              <a:ext uri="{FF2B5EF4-FFF2-40B4-BE49-F238E27FC236}">
                <a16:creationId xmlns="" xmlns:a16="http://schemas.microsoft.com/office/drawing/2014/main" id="{052562C5-A706-F70C-AB3D-B9985196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842" y="5803782"/>
            <a:ext cx="1006010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lvl1pPr algn="ctr">
              <a:defRPr sz="1400" b="1">
                <a:solidFill>
                  <a:schemeClr val="accent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91" name="Нижний колонтитул 90">
            <a:extLst>
              <a:ext uri="{FF2B5EF4-FFF2-40B4-BE49-F238E27FC236}">
                <a16:creationId xmlns="" xmlns:a16="http://schemas.microsoft.com/office/drawing/2014/main" id="{E2006461-0671-009B-EFEF-0588B3C2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273" y="5803781"/>
            <a:ext cx="4114264" cy="365210"/>
          </a:xfrm>
          <a:prstGeom prst="rect">
            <a:avLst/>
          </a:prstGeom>
        </p:spPr>
        <p:txBody>
          <a:bodyPr vert="horz" lIns="103583" tIns="51792" rIns="103583" bIns="51792" rtlCol="0" anchor="ctr"/>
          <a:lstStyle>
            <a:lvl1pPr algn="l">
              <a:defRPr sz="1400" b="1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85" name="Прямоугольник 84">
            <a:extLst>
              <a:ext uri="{FF2B5EF4-FFF2-40B4-BE49-F238E27FC236}">
                <a16:creationId xmlns="" xmlns:a16="http://schemas.microsoft.com/office/drawing/2014/main" id="{C2C08A18-761C-AE5F-5524-65611385DFBD}"/>
              </a:ext>
            </a:extLst>
          </p:cNvPr>
          <p:cNvSpPr/>
          <p:nvPr/>
        </p:nvSpPr>
        <p:spPr>
          <a:xfrm>
            <a:off x="12399153" y="2"/>
            <a:ext cx="3594503" cy="506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510691E3-B253-2DFE-34BB-D82C4554A3AB}"/>
              </a:ext>
            </a:extLst>
          </p:cNvPr>
          <p:cNvSpPr txBox="1"/>
          <p:nvPr/>
        </p:nvSpPr>
        <p:spPr>
          <a:xfrm>
            <a:off x="12556387" y="537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87" name="Группа 86">
            <a:extLst>
              <a:ext uri="{FF2B5EF4-FFF2-40B4-BE49-F238E27FC236}">
                <a16:creationId xmlns="" xmlns:a16="http://schemas.microsoft.com/office/drawing/2014/main" id="{078A8D38-43CB-6A2D-78F7-DB5724695A21}"/>
              </a:ext>
            </a:extLst>
          </p:cNvPr>
          <p:cNvGrpSpPr/>
          <p:nvPr/>
        </p:nvGrpSpPr>
        <p:grpSpPr>
          <a:xfrm>
            <a:off x="12381986" y="313224"/>
            <a:ext cx="2514776" cy="488463"/>
            <a:chOff x="12383596" y="313150"/>
            <a:chExt cx="2515103" cy="488349"/>
          </a:xfrm>
        </p:grpSpPr>
        <p:sp>
          <p:nvSpPr>
            <p:cNvPr id="88" name="Овал 87">
              <a:extLst>
                <a:ext uri="{FF2B5EF4-FFF2-40B4-BE49-F238E27FC236}">
                  <a16:creationId xmlns="" xmlns:a16="http://schemas.microsoft.com/office/drawing/2014/main" id="{C7799977-048A-8BAF-C37D-ECD440F31B2B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TextBox 88">
              <a:extLst>
                <a:ext uri="{FF2B5EF4-FFF2-40B4-BE49-F238E27FC236}">
                  <a16:creationId xmlns="" xmlns:a16="http://schemas.microsoft.com/office/drawing/2014/main" id="{F531D7E0-1FBC-23C5-893F-E98D1A0C66DC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rgbClr val="282A2E"/>
                  </a:solidFill>
                </a:rPr>
                <a:t>54</a:t>
              </a:r>
              <a:r>
                <a:rPr lang="ru-RU" sz="800" dirty="0">
                  <a:solidFill>
                    <a:srgbClr val="282A2E"/>
                  </a:solidFill>
                </a:rPr>
                <a:t>/</a:t>
              </a:r>
              <a:r>
                <a:rPr lang="en-US" sz="800" dirty="0">
                  <a:solidFill>
                    <a:srgbClr val="282A2E"/>
                  </a:solidFill>
                </a:rPr>
                <a:t>4</a:t>
              </a:r>
              <a:r>
                <a:rPr lang="ru-RU" sz="800" dirty="0">
                  <a:solidFill>
                    <a:srgbClr val="282A2E"/>
                  </a:solidFill>
                </a:rPr>
                <a:t>9/</a:t>
              </a:r>
              <a:r>
                <a:rPr lang="en-US" sz="8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94" name="Овал 93">
              <a:extLst>
                <a:ext uri="{FF2B5EF4-FFF2-40B4-BE49-F238E27FC236}">
                  <a16:creationId xmlns="" xmlns:a16="http://schemas.microsoft.com/office/drawing/2014/main" id="{56E558E4-BFBD-BF9E-C9C8-8C95342400FF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TextBox 94">
              <a:extLst>
                <a:ext uri="{FF2B5EF4-FFF2-40B4-BE49-F238E27FC236}">
                  <a16:creationId xmlns="" xmlns:a16="http://schemas.microsoft.com/office/drawing/2014/main" id="{F2D5BC0D-E0B9-4FAF-A036-871D5C60E48F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6" name="Овал 95">
              <a:extLst>
                <a:ext uri="{FF2B5EF4-FFF2-40B4-BE49-F238E27FC236}">
                  <a16:creationId xmlns="" xmlns:a16="http://schemas.microsoft.com/office/drawing/2014/main" id="{1CBF7B07-8ABA-90D6-8681-5F821E6D83B7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TextBox 96">
              <a:extLst>
                <a:ext uri="{FF2B5EF4-FFF2-40B4-BE49-F238E27FC236}">
                  <a16:creationId xmlns="" xmlns:a16="http://schemas.microsoft.com/office/drawing/2014/main" id="{D737C791-B679-7959-35D1-40487B94EA92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40/42/46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8" name="Овал 97">
              <a:extLst>
                <a:ext uri="{FF2B5EF4-FFF2-40B4-BE49-F238E27FC236}">
                  <a16:creationId xmlns="" xmlns:a16="http://schemas.microsoft.com/office/drawing/2014/main" id="{99E91331-C346-6811-DF69-43E90C73D660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45EFC2C1-76D4-A774-C47A-89CE3364AFC9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255/255/255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5A40070A-482B-0A57-DC60-E36CE4BF7FAC}"/>
              </a:ext>
            </a:extLst>
          </p:cNvPr>
          <p:cNvSpPr txBox="1"/>
          <p:nvPr/>
        </p:nvSpPr>
        <p:spPr>
          <a:xfrm>
            <a:off x="12556387" y="78585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01" name="Группа 100">
            <a:extLst>
              <a:ext uri="{FF2B5EF4-FFF2-40B4-BE49-F238E27FC236}">
                <a16:creationId xmlns="" xmlns:a16="http://schemas.microsoft.com/office/drawing/2014/main" id="{A05313A0-33F5-7A8D-F770-81B4A6B0B523}"/>
              </a:ext>
            </a:extLst>
          </p:cNvPr>
          <p:cNvGrpSpPr/>
          <p:nvPr/>
        </p:nvGrpSpPr>
        <p:grpSpPr>
          <a:xfrm>
            <a:off x="12381986" y="1093705"/>
            <a:ext cx="3626266" cy="966528"/>
            <a:chOff x="12383596" y="1093451"/>
            <a:chExt cx="3626739" cy="966303"/>
          </a:xfrm>
        </p:grpSpPr>
        <p:sp>
          <p:nvSpPr>
            <p:cNvPr id="102" name="Овал 101">
              <a:extLst>
                <a:ext uri="{FF2B5EF4-FFF2-40B4-BE49-F238E27FC236}">
                  <a16:creationId xmlns="" xmlns:a16="http://schemas.microsoft.com/office/drawing/2014/main" id="{A18941DF-CA50-2B74-31EE-5C913A3F27E7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27ADB057-FFFD-97A1-E326-840D58281595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52/111/194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4" name="Овал 103">
              <a:extLst>
                <a:ext uri="{FF2B5EF4-FFF2-40B4-BE49-F238E27FC236}">
                  <a16:creationId xmlns="" xmlns:a16="http://schemas.microsoft.com/office/drawing/2014/main" id="{22C0459E-4FF6-ECA1-4330-B2C72D7AD8D1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="" xmlns:a16="http://schemas.microsoft.com/office/drawing/2014/main" id="{554D4C86-3437-2638-12C0-69056C4853A1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131/131/131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6" name="Овал 105">
              <a:extLst>
                <a:ext uri="{FF2B5EF4-FFF2-40B4-BE49-F238E27FC236}">
                  <a16:creationId xmlns="" xmlns:a16="http://schemas.microsoft.com/office/drawing/2014/main" id="{7B698B26-981B-D993-B8E6-9F9AF7E9D0C7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A5550535-40E8-156F-16E2-3E3EB00465CC}"/>
                </a:ext>
              </a:extLst>
            </p:cNvPr>
            <p:cNvSpPr txBox="1"/>
            <p:nvPr userDrawn="1"/>
          </p:nvSpPr>
          <p:spPr>
            <a:xfrm>
              <a:off x="13490349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8" name="Овал 107">
              <a:extLst>
                <a:ext uri="{FF2B5EF4-FFF2-40B4-BE49-F238E27FC236}">
                  <a16:creationId xmlns="" xmlns:a16="http://schemas.microsoft.com/office/drawing/2014/main" id="{CFD8FFBC-B01B-9F2E-1070-763A48359B44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="" xmlns:a16="http://schemas.microsoft.com/office/drawing/2014/main" id="{1DBD5A87-836F-569E-908C-4E470F12F907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227/104/70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0" name="Овал 109">
              <a:extLst>
                <a:ext uri="{FF2B5EF4-FFF2-40B4-BE49-F238E27FC236}">
                  <a16:creationId xmlns="" xmlns:a16="http://schemas.microsoft.com/office/drawing/2014/main" id="{2B14C374-73F0-C165-FE08-B0BC8C0AA819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="" xmlns:a16="http://schemas.microsoft.com/office/drawing/2014/main" id="{4347193D-0D57-CF30-75D7-F8A0A89F4DEC}"/>
                </a:ext>
              </a:extLst>
            </p:cNvPr>
            <p:cNvSpPr txBox="1"/>
            <p:nvPr userDrawn="1"/>
          </p:nvSpPr>
          <p:spPr>
            <a:xfrm>
              <a:off x="1460234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255/169/112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2" name="Овал 111">
              <a:extLst>
                <a:ext uri="{FF2B5EF4-FFF2-40B4-BE49-F238E27FC236}">
                  <a16:creationId xmlns="" xmlns:a16="http://schemas.microsoft.com/office/drawing/2014/main" id="{5BFAF9A4-B435-9261-F1FE-A29BED15D62B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F2616629-97C9-0636-1134-304125092CFF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255/215/172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4" name="Овал 113">
              <a:extLst>
                <a:ext uri="{FF2B5EF4-FFF2-40B4-BE49-F238E27FC236}">
                  <a16:creationId xmlns="" xmlns:a16="http://schemas.microsoft.com/office/drawing/2014/main" id="{E5D38064-94CD-BE8A-C1BD-A711DF9B448B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A13DD292-3250-F522-B017-528843903643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87/140/123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6" name="Овал 115">
              <a:extLst>
                <a:ext uri="{FF2B5EF4-FFF2-40B4-BE49-F238E27FC236}">
                  <a16:creationId xmlns="" xmlns:a16="http://schemas.microsoft.com/office/drawing/2014/main" id="{5CEFDBA0-BDDC-F2B9-89F9-BFE10932E428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TextBox 116">
              <a:extLst>
                <a:ext uri="{FF2B5EF4-FFF2-40B4-BE49-F238E27FC236}">
                  <a16:creationId xmlns="" xmlns:a16="http://schemas.microsoft.com/office/drawing/2014/main" id="{FFA0F553-FE90-F630-D6A5-387B3A9933CF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70/170/152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8" name="Овал 117">
              <a:extLst>
                <a:ext uri="{FF2B5EF4-FFF2-40B4-BE49-F238E27FC236}">
                  <a16:creationId xmlns="" xmlns:a16="http://schemas.microsoft.com/office/drawing/2014/main" id="{B12AC916-C0C1-9CC0-80DD-29B0CC40FDC2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62FEDC97-D0B6-19D6-C94C-FB2B65D6EB7F}"/>
                </a:ext>
              </a:extLst>
            </p:cNvPr>
            <p:cNvSpPr txBox="1"/>
            <p:nvPr userDrawn="1"/>
          </p:nvSpPr>
          <p:spPr>
            <a:xfrm>
              <a:off x="13490349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161/220/188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20" name="TextBox 119">
            <a:extLst>
              <a:ext uri="{FF2B5EF4-FFF2-40B4-BE49-F238E27FC236}">
                <a16:creationId xmlns="" xmlns:a16="http://schemas.microsoft.com/office/drawing/2014/main" id="{A7378C93-0246-ADC9-24D2-F7F81B441CFF}"/>
              </a:ext>
            </a:extLst>
          </p:cNvPr>
          <p:cNvSpPr txBox="1"/>
          <p:nvPr/>
        </p:nvSpPr>
        <p:spPr>
          <a:xfrm>
            <a:off x="12539395" y="3656979"/>
            <a:ext cx="2742100" cy="443150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121" name="Группа 120">
            <a:extLst>
              <a:ext uri="{FF2B5EF4-FFF2-40B4-BE49-F238E27FC236}">
                <a16:creationId xmlns="" xmlns:a16="http://schemas.microsoft.com/office/drawing/2014/main" id="{FD744F7F-1FE7-6CCB-7AC9-9F4819FD97A2}"/>
              </a:ext>
            </a:extLst>
          </p:cNvPr>
          <p:cNvGrpSpPr/>
          <p:nvPr/>
        </p:nvGrpSpPr>
        <p:grpSpPr>
          <a:xfrm>
            <a:off x="12381986" y="3964831"/>
            <a:ext cx="3626266" cy="1008182"/>
            <a:chOff x="12383596" y="3963908"/>
            <a:chExt cx="3626739" cy="1007948"/>
          </a:xfrm>
        </p:grpSpPr>
        <p:sp>
          <p:nvSpPr>
            <p:cNvPr id="122" name="Овал 121">
              <a:extLst>
                <a:ext uri="{FF2B5EF4-FFF2-40B4-BE49-F238E27FC236}">
                  <a16:creationId xmlns="" xmlns:a16="http://schemas.microsoft.com/office/drawing/2014/main" id="{137403FB-5285-6160-016D-632FFBF7820F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="" xmlns:a16="http://schemas.microsoft.com/office/drawing/2014/main" id="{B5934C66-B48E-332E-0A3C-EA4393CA9C6B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156/54/103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4" name="Овал 123">
              <a:extLst>
                <a:ext uri="{FF2B5EF4-FFF2-40B4-BE49-F238E27FC236}">
                  <a16:creationId xmlns="" xmlns:a16="http://schemas.microsoft.com/office/drawing/2014/main" id="{4271E107-3C46-BE9E-3E0D-B8251275666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F3B1F5E1-FA4A-1492-047E-0BD011119E3D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172/98/120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6" name="Овал 125">
              <a:extLst>
                <a:ext uri="{FF2B5EF4-FFF2-40B4-BE49-F238E27FC236}">
                  <a16:creationId xmlns="" xmlns:a16="http://schemas.microsoft.com/office/drawing/2014/main" id="{2B5C75F4-199A-B0EF-9910-E00825D91E38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B015455E-6744-370E-A00B-3113EA29171A}"/>
                </a:ext>
              </a:extLst>
            </p:cNvPr>
            <p:cNvSpPr txBox="1"/>
            <p:nvPr userDrawn="1"/>
          </p:nvSpPr>
          <p:spPr>
            <a:xfrm>
              <a:off x="13490349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208/139/164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8" name="Овал 127">
              <a:extLst>
                <a:ext uri="{FF2B5EF4-FFF2-40B4-BE49-F238E27FC236}">
                  <a16:creationId xmlns="" xmlns:a16="http://schemas.microsoft.com/office/drawing/2014/main" id="{60D19473-2335-EEB6-FE2A-DFAC95623597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E61B1236-219C-51F0-55FA-77BA67291D3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222/204/8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0" name="Овал 129">
              <a:extLst>
                <a:ext uri="{FF2B5EF4-FFF2-40B4-BE49-F238E27FC236}">
                  <a16:creationId xmlns="" xmlns:a16="http://schemas.microsoft.com/office/drawing/2014/main" id="{B70715B4-BFD4-9F15-712F-52B9455E6FFC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31D40E6F-1093-D1BF-9C4F-AF396516A316}"/>
                </a:ext>
              </a:extLst>
            </p:cNvPr>
            <p:cNvSpPr txBox="1"/>
            <p:nvPr userDrawn="1"/>
          </p:nvSpPr>
          <p:spPr>
            <a:xfrm>
              <a:off x="1460234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208/222/84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2" name="Овал 131">
              <a:extLst>
                <a:ext uri="{FF2B5EF4-FFF2-40B4-BE49-F238E27FC236}">
                  <a16:creationId xmlns="" xmlns:a16="http://schemas.microsoft.com/office/drawing/2014/main" id="{A66448B4-451E-2279-2CD3-AC4F3E270536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D2244B45-ED53-DCD8-C5AA-0CBCC1F2CA3A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230/237/133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4" name="Овал 133">
              <a:extLst>
                <a:ext uri="{FF2B5EF4-FFF2-40B4-BE49-F238E27FC236}">
                  <a16:creationId xmlns="" xmlns:a16="http://schemas.microsoft.com/office/drawing/2014/main" id="{21E2F155-78DE-3374-DD40-21B15E667107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CD715C05-C359-3371-9DE5-D7768AD39BA2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96/55/158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6" name="Овал 135">
              <a:extLst>
                <a:ext uri="{FF2B5EF4-FFF2-40B4-BE49-F238E27FC236}">
                  <a16:creationId xmlns="" xmlns:a16="http://schemas.microsoft.com/office/drawing/2014/main" id="{8F40197A-6B76-9B69-0313-7801E95ED3F9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="" xmlns:a16="http://schemas.microsoft.com/office/drawing/2014/main" id="{DDB14F6E-39A5-B0C7-1A1D-FE4ADDAF0615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137/108/196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8" name="Овал 137">
              <a:extLst>
                <a:ext uri="{FF2B5EF4-FFF2-40B4-BE49-F238E27FC236}">
                  <a16:creationId xmlns="" xmlns:a16="http://schemas.microsoft.com/office/drawing/2014/main" id="{D6DB16CB-AA23-3395-71F3-76B4ADD73B86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80D4BF1A-B133-B043-30A2-E1EBAB6DBBE1}"/>
                </a:ext>
              </a:extLst>
            </p:cNvPr>
            <p:cNvSpPr txBox="1"/>
            <p:nvPr userDrawn="1"/>
          </p:nvSpPr>
          <p:spPr>
            <a:xfrm>
              <a:off x="13490349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184/158/255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0" name="Овал 139">
              <a:extLst>
                <a:ext uri="{FF2B5EF4-FFF2-40B4-BE49-F238E27FC236}">
                  <a16:creationId xmlns="" xmlns:a16="http://schemas.microsoft.com/office/drawing/2014/main" id="{3A826235-F532-5D80-5079-E0D192DC2F31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9422AC01-A7A2-DC57-2CDC-ACB80E738984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153/28/28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2" name="Овал 141">
              <a:extLst>
                <a:ext uri="{FF2B5EF4-FFF2-40B4-BE49-F238E27FC236}">
                  <a16:creationId xmlns="" xmlns:a16="http://schemas.microsoft.com/office/drawing/2014/main" id="{E4CD6897-AA0B-C8F7-310D-64E4CF895247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79E7D362-E4B5-8FBB-0504-A365CF5805E7}"/>
                </a:ext>
              </a:extLst>
            </p:cNvPr>
            <p:cNvSpPr txBox="1"/>
            <p:nvPr userDrawn="1"/>
          </p:nvSpPr>
          <p:spPr>
            <a:xfrm>
              <a:off x="1460234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222/49/49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4" name="Овал 143">
              <a:extLst>
                <a:ext uri="{FF2B5EF4-FFF2-40B4-BE49-F238E27FC236}">
                  <a16:creationId xmlns="" xmlns:a16="http://schemas.microsoft.com/office/drawing/2014/main" id="{4CE17CFB-37C1-E648-E7FF-07F2E25921CA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="" xmlns:a16="http://schemas.microsoft.com/office/drawing/2014/main" id="{C9B92861-B895-342A-23E2-54899C64CE30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230/176/168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CA2ADC7A-4A0B-CB10-E7F4-3483E161A916}"/>
              </a:ext>
            </a:extLst>
          </p:cNvPr>
          <p:cNvSpPr txBox="1"/>
          <p:nvPr/>
        </p:nvSpPr>
        <p:spPr>
          <a:xfrm>
            <a:off x="12539395" y="2019014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1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147" name="Группа 146">
            <a:extLst>
              <a:ext uri="{FF2B5EF4-FFF2-40B4-BE49-F238E27FC236}">
                <a16:creationId xmlns="" xmlns:a16="http://schemas.microsoft.com/office/drawing/2014/main" id="{C900B92E-6927-DABC-3611-A4511EB55E70}"/>
              </a:ext>
            </a:extLst>
          </p:cNvPr>
          <p:cNvGrpSpPr/>
          <p:nvPr/>
        </p:nvGrpSpPr>
        <p:grpSpPr>
          <a:xfrm>
            <a:off x="12381985" y="2326864"/>
            <a:ext cx="3067892" cy="488463"/>
            <a:chOff x="12383596" y="2326321"/>
            <a:chExt cx="3068292" cy="488349"/>
          </a:xfrm>
        </p:grpSpPr>
        <p:sp>
          <p:nvSpPr>
            <p:cNvPr id="148" name="Овал 147">
              <a:extLst>
                <a:ext uri="{FF2B5EF4-FFF2-40B4-BE49-F238E27FC236}">
                  <a16:creationId xmlns="" xmlns:a16="http://schemas.microsoft.com/office/drawing/2014/main" id="{05792773-139D-0F6E-485D-196C61711362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="" xmlns:a16="http://schemas.microsoft.com/office/drawing/2014/main" id="{B35C8758-FDE8-F959-D494-AF4B15D8659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217/216/235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0" name="Овал 149">
              <a:extLst>
                <a:ext uri="{FF2B5EF4-FFF2-40B4-BE49-F238E27FC236}">
                  <a16:creationId xmlns="" xmlns:a16="http://schemas.microsoft.com/office/drawing/2014/main" id="{3E7C0DF3-0AEF-0223-BE41-7227750C7F9F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="" xmlns:a16="http://schemas.microsoft.com/office/drawing/2014/main" id="{21B8C91E-AC5F-2AD0-31A2-FBF92B0CED16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2" name="Овал 151">
              <a:extLst>
                <a:ext uri="{FF2B5EF4-FFF2-40B4-BE49-F238E27FC236}">
                  <a16:creationId xmlns="" xmlns:a16="http://schemas.microsoft.com/office/drawing/2014/main" id="{AB5D6823-B606-3350-30F6-9D794751B9BA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="" xmlns:a16="http://schemas.microsoft.com/office/drawing/2014/main" id="{BFC40201-8123-0229-AD9B-7430F4D47F83}"/>
                </a:ext>
              </a:extLst>
            </p:cNvPr>
            <p:cNvSpPr txBox="1"/>
            <p:nvPr userDrawn="1"/>
          </p:nvSpPr>
          <p:spPr>
            <a:xfrm>
              <a:off x="1349035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235/235/235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4" name="Овал 153">
              <a:extLst>
                <a:ext uri="{FF2B5EF4-FFF2-40B4-BE49-F238E27FC236}">
                  <a16:creationId xmlns="" xmlns:a16="http://schemas.microsoft.com/office/drawing/2014/main" id="{9C05879E-F750-0891-FA1E-A63B5E33BCD3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70F1CDD6-DCD7-2B29-8D63-287E40309130}"/>
                </a:ext>
              </a:extLst>
            </p:cNvPr>
            <p:cNvSpPr txBox="1"/>
            <p:nvPr userDrawn="1"/>
          </p:nvSpPr>
          <p:spPr>
            <a:xfrm>
              <a:off x="1404915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252/223/215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6" name="Овал 155">
              <a:extLst>
                <a:ext uri="{FF2B5EF4-FFF2-40B4-BE49-F238E27FC236}">
                  <a16:creationId xmlns="" xmlns:a16="http://schemas.microsoft.com/office/drawing/2014/main" id="{2D586495-4381-59DF-EA31-4953215CCE78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746B5C84-44BA-1661-CD6F-E2F129BEA77C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211/245/226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58" name="TextBox 157">
            <a:extLst>
              <a:ext uri="{FF2B5EF4-FFF2-40B4-BE49-F238E27FC236}">
                <a16:creationId xmlns="" xmlns:a16="http://schemas.microsoft.com/office/drawing/2014/main" id="{1BF96724-26F0-D256-E5FA-83F9568E01D2}"/>
              </a:ext>
            </a:extLst>
          </p:cNvPr>
          <p:cNvSpPr txBox="1"/>
          <p:nvPr/>
        </p:nvSpPr>
        <p:spPr>
          <a:xfrm>
            <a:off x="12556387" y="2840736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159" name="Группа 158">
            <a:extLst>
              <a:ext uri="{FF2B5EF4-FFF2-40B4-BE49-F238E27FC236}">
                <a16:creationId xmlns="" xmlns:a16="http://schemas.microsoft.com/office/drawing/2014/main" id="{105CFF25-F11A-5353-5E76-AA031E9D1B42}"/>
              </a:ext>
            </a:extLst>
          </p:cNvPr>
          <p:cNvGrpSpPr/>
          <p:nvPr/>
        </p:nvGrpSpPr>
        <p:grpSpPr>
          <a:xfrm>
            <a:off x="12381986" y="3148586"/>
            <a:ext cx="3626266" cy="488463"/>
            <a:chOff x="12383596" y="3147852"/>
            <a:chExt cx="3626739" cy="488349"/>
          </a:xfrm>
        </p:grpSpPr>
        <p:sp>
          <p:nvSpPr>
            <p:cNvPr id="160" name="Овал 159">
              <a:extLst>
                <a:ext uri="{FF2B5EF4-FFF2-40B4-BE49-F238E27FC236}">
                  <a16:creationId xmlns="" xmlns:a16="http://schemas.microsoft.com/office/drawing/2014/main" id="{AB865DCD-ADB4-8F89-FC1E-F0ACECD09331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="" xmlns:a16="http://schemas.microsoft.com/office/drawing/2014/main" id="{94823C8F-D770-9DE4-C145-B022441F40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54/49/148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2" name="Овал 161">
              <a:extLst>
                <a:ext uri="{FF2B5EF4-FFF2-40B4-BE49-F238E27FC236}">
                  <a16:creationId xmlns="" xmlns:a16="http://schemas.microsoft.com/office/drawing/2014/main" id="{463884FC-EC57-4AB2-BE8A-1A3F50F1C60D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="" xmlns:a16="http://schemas.microsoft.com/office/drawing/2014/main" id="{53DDF8F7-72F2-79B7-9C87-BD0557FD7A09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</a:t>
              </a:r>
              <a:r>
                <a:rPr lang="en-US" sz="800" dirty="0">
                  <a:solidFill>
                    <a:srgbClr val="282A2E"/>
                  </a:solidFill>
                </a:rPr>
                <a:t>1</a:t>
              </a:r>
              <a:r>
                <a:rPr lang="ru-RU" sz="800" dirty="0">
                  <a:solidFill>
                    <a:srgbClr val="282A2E"/>
                  </a:solidFill>
                </a:rPr>
                <a:t>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4" name="Овал 163">
              <a:extLst>
                <a:ext uri="{FF2B5EF4-FFF2-40B4-BE49-F238E27FC236}">
                  <a16:creationId xmlns="" xmlns:a16="http://schemas.microsoft.com/office/drawing/2014/main" id="{B8FB622D-BE53-64AB-2AFE-CE1C2E3CC76A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="" xmlns:a16="http://schemas.microsoft.com/office/drawing/2014/main" id="{94D52BA0-AA2A-0662-537F-A3C7ABB9D9AF}"/>
                </a:ext>
              </a:extLst>
            </p:cNvPr>
            <p:cNvSpPr txBox="1"/>
            <p:nvPr userDrawn="1"/>
          </p:nvSpPr>
          <p:spPr>
            <a:xfrm>
              <a:off x="13490349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6" name="Овал 165">
              <a:extLst>
                <a:ext uri="{FF2B5EF4-FFF2-40B4-BE49-F238E27FC236}">
                  <a16:creationId xmlns="" xmlns:a16="http://schemas.microsoft.com/office/drawing/2014/main" id="{F79DDE0A-408C-8B1D-945A-C967DE3C8948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TextBox 166">
              <a:extLst>
                <a:ext uri="{FF2B5EF4-FFF2-40B4-BE49-F238E27FC236}">
                  <a16:creationId xmlns="" xmlns:a16="http://schemas.microsoft.com/office/drawing/2014/main" id="{B4489A90-DCE8-C4D1-B97C-F33DD6B9CC6E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169/211/253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8" name="Овал 167">
              <a:extLst>
                <a:ext uri="{FF2B5EF4-FFF2-40B4-BE49-F238E27FC236}">
                  <a16:creationId xmlns="" xmlns:a16="http://schemas.microsoft.com/office/drawing/2014/main" id="{880F845C-64F5-D692-3A7B-CB24C8D04B21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="" xmlns:a16="http://schemas.microsoft.com/office/drawing/2014/main" id="{F8258F91-0919-F191-F56F-888FDB60AC45}"/>
                </a:ext>
              </a:extLst>
            </p:cNvPr>
            <p:cNvSpPr txBox="1"/>
            <p:nvPr userDrawn="1"/>
          </p:nvSpPr>
          <p:spPr>
            <a:xfrm>
              <a:off x="1460234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70" name="Овал 169">
              <a:extLst>
                <a:ext uri="{FF2B5EF4-FFF2-40B4-BE49-F238E27FC236}">
                  <a16:creationId xmlns="" xmlns:a16="http://schemas.microsoft.com/office/drawing/2014/main" id="{F10F83ED-67DD-954B-2E2A-E33C2B0CE547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="" xmlns:a16="http://schemas.microsoft.com/office/drawing/2014/main" id="{6398FDE2-C2F1-28BC-58B0-F2F8AA496DFB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74" name="Рисунок 73">
            <a:extLst>
              <a:ext uri="{FF2B5EF4-FFF2-40B4-BE49-F238E27FC236}">
                <a16:creationId xmlns="" xmlns:a16="http://schemas.microsoft.com/office/drawing/2014/main" id="{7B141294-0FD5-74D4-7B9B-292CA82C27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743" y="570299"/>
            <a:ext cx="2944331" cy="1112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35832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958" indent="-258958" algn="l" defTabSz="1035832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874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790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270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623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48539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66455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84371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28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916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832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3748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1665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9581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497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13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43329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Прямоугольник 84">
            <a:extLst>
              <a:ext uri="{FF2B5EF4-FFF2-40B4-BE49-F238E27FC236}">
                <a16:creationId xmlns="" xmlns:a16="http://schemas.microsoft.com/office/drawing/2014/main" id="{E0037151-122E-6158-61D2-085E481A8ABE}"/>
              </a:ext>
            </a:extLst>
          </p:cNvPr>
          <p:cNvSpPr/>
          <p:nvPr/>
        </p:nvSpPr>
        <p:spPr>
          <a:xfrm>
            <a:off x="12399155" y="2"/>
            <a:ext cx="3594503" cy="506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C35E8A20-A37C-B48B-EC38-77CCC50ED771}"/>
              </a:ext>
            </a:extLst>
          </p:cNvPr>
          <p:cNvSpPr txBox="1"/>
          <p:nvPr/>
        </p:nvSpPr>
        <p:spPr>
          <a:xfrm>
            <a:off x="12556388" y="5378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87" name="Группа 86">
            <a:extLst>
              <a:ext uri="{FF2B5EF4-FFF2-40B4-BE49-F238E27FC236}">
                <a16:creationId xmlns="" xmlns:a16="http://schemas.microsoft.com/office/drawing/2014/main" id="{DCD05FFB-1159-8DF8-E139-5AD0B3764950}"/>
              </a:ext>
            </a:extLst>
          </p:cNvPr>
          <p:cNvGrpSpPr/>
          <p:nvPr/>
        </p:nvGrpSpPr>
        <p:grpSpPr>
          <a:xfrm>
            <a:off x="12381988" y="313224"/>
            <a:ext cx="2514776" cy="488463"/>
            <a:chOff x="12383596" y="313150"/>
            <a:chExt cx="2515103" cy="488349"/>
          </a:xfrm>
        </p:grpSpPr>
        <p:sp>
          <p:nvSpPr>
            <p:cNvPr id="88" name="Овал 87">
              <a:extLst>
                <a:ext uri="{FF2B5EF4-FFF2-40B4-BE49-F238E27FC236}">
                  <a16:creationId xmlns="" xmlns:a16="http://schemas.microsoft.com/office/drawing/2014/main" id="{EBD6ED51-D30D-B6D3-2E49-72687DE2199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TextBox 88">
              <a:extLst>
                <a:ext uri="{FF2B5EF4-FFF2-40B4-BE49-F238E27FC236}">
                  <a16:creationId xmlns="" xmlns:a16="http://schemas.microsoft.com/office/drawing/2014/main" id="{F3641B3F-9CED-21DD-9358-38796CD07EE2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rgbClr val="282A2E"/>
                  </a:solidFill>
                </a:rPr>
                <a:t>54</a:t>
              </a:r>
              <a:r>
                <a:rPr lang="ru-RU" sz="800" dirty="0">
                  <a:solidFill>
                    <a:srgbClr val="282A2E"/>
                  </a:solidFill>
                </a:rPr>
                <a:t>/</a:t>
              </a:r>
              <a:r>
                <a:rPr lang="en-US" sz="800" dirty="0">
                  <a:solidFill>
                    <a:srgbClr val="282A2E"/>
                  </a:solidFill>
                </a:rPr>
                <a:t>4</a:t>
              </a:r>
              <a:r>
                <a:rPr lang="ru-RU" sz="800" dirty="0">
                  <a:solidFill>
                    <a:srgbClr val="282A2E"/>
                  </a:solidFill>
                </a:rPr>
                <a:t>9/</a:t>
              </a:r>
              <a:r>
                <a:rPr lang="en-US" sz="8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90" name="Овал 89">
              <a:extLst>
                <a:ext uri="{FF2B5EF4-FFF2-40B4-BE49-F238E27FC236}">
                  <a16:creationId xmlns="" xmlns:a16="http://schemas.microsoft.com/office/drawing/2014/main" id="{03223D67-C48D-CB71-FC81-B73218EA21B0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TextBox 90">
              <a:extLst>
                <a:ext uri="{FF2B5EF4-FFF2-40B4-BE49-F238E27FC236}">
                  <a16:creationId xmlns="" xmlns:a16="http://schemas.microsoft.com/office/drawing/2014/main" id="{44F26264-CAC7-14C2-5BF7-FDB7348754B0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2" name="Овал 91">
              <a:extLst>
                <a:ext uri="{FF2B5EF4-FFF2-40B4-BE49-F238E27FC236}">
                  <a16:creationId xmlns="" xmlns:a16="http://schemas.microsoft.com/office/drawing/2014/main" id="{7714FE23-60EE-3A00-6F19-B44FA0E0EF9B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TextBox 92">
              <a:extLst>
                <a:ext uri="{FF2B5EF4-FFF2-40B4-BE49-F238E27FC236}">
                  <a16:creationId xmlns="" xmlns:a16="http://schemas.microsoft.com/office/drawing/2014/main" id="{17C68CAA-BFFA-55C5-6299-1105D5AF3119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40/42/46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4" name="Овал 93">
              <a:extLst>
                <a:ext uri="{FF2B5EF4-FFF2-40B4-BE49-F238E27FC236}">
                  <a16:creationId xmlns="" xmlns:a16="http://schemas.microsoft.com/office/drawing/2014/main" id="{38D17E49-17FC-B70B-B8E0-8F3298ED94CA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TextBox 94">
              <a:extLst>
                <a:ext uri="{FF2B5EF4-FFF2-40B4-BE49-F238E27FC236}">
                  <a16:creationId xmlns="" xmlns:a16="http://schemas.microsoft.com/office/drawing/2014/main" id="{C6CF8794-4DA3-2D7D-508F-4667AB76606D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255/255/255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973E3731-5E8E-DC3F-9715-A169A152BEC3}"/>
              </a:ext>
            </a:extLst>
          </p:cNvPr>
          <p:cNvSpPr txBox="1"/>
          <p:nvPr/>
        </p:nvSpPr>
        <p:spPr>
          <a:xfrm>
            <a:off x="12556388" y="78585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97" name="Группа 96">
            <a:extLst>
              <a:ext uri="{FF2B5EF4-FFF2-40B4-BE49-F238E27FC236}">
                <a16:creationId xmlns="" xmlns:a16="http://schemas.microsoft.com/office/drawing/2014/main" id="{16B9340C-9D37-28D1-F3C3-53488385E069}"/>
              </a:ext>
            </a:extLst>
          </p:cNvPr>
          <p:cNvGrpSpPr/>
          <p:nvPr/>
        </p:nvGrpSpPr>
        <p:grpSpPr>
          <a:xfrm>
            <a:off x="12381986" y="1093705"/>
            <a:ext cx="3626266" cy="966528"/>
            <a:chOff x="12383596" y="1093451"/>
            <a:chExt cx="3626739" cy="966303"/>
          </a:xfrm>
        </p:grpSpPr>
        <p:sp>
          <p:nvSpPr>
            <p:cNvPr id="98" name="Овал 97">
              <a:extLst>
                <a:ext uri="{FF2B5EF4-FFF2-40B4-BE49-F238E27FC236}">
                  <a16:creationId xmlns="" xmlns:a16="http://schemas.microsoft.com/office/drawing/2014/main" id="{DD37FB23-3D18-4A78-1F3B-ADD4597E2285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7C21E00B-93AC-D8AC-6B7B-D05EBD7CE7C2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52/111/194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0" name="Овал 99">
              <a:extLst>
                <a:ext uri="{FF2B5EF4-FFF2-40B4-BE49-F238E27FC236}">
                  <a16:creationId xmlns="" xmlns:a16="http://schemas.microsoft.com/office/drawing/2014/main" id="{C28E7126-7DDC-4111-0B46-AB46D7AF7F81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ED94E7E9-5B2D-8E16-4F83-6EBA203A582C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131/131/131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2" name="Овал 101">
              <a:extLst>
                <a:ext uri="{FF2B5EF4-FFF2-40B4-BE49-F238E27FC236}">
                  <a16:creationId xmlns="" xmlns:a16="http://schemas.microsoft.com/office/drawing/2014/main" id="{F041A50A-1541-3052-C43A-FF3DC6041EDF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="" xmlns:a16="http://schemas.microsoft.com/office/drawing/2014/main" id="{1A1181BE-8F35-9E0C-B9E1-18C66A1E3E82}"/>
                </a:ext>
              </a:extLst>
            </p:cNvPr>
            <p:cNvSpPr txBox="1"/>
            <p:nvPr userDrawn="1"/>
          </p:nvSpPr>
          <p:spPr>
            <a:xfrm>
              <a:off x="13490349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4" name="Овал 103">
              <a:extLst>
                <a:ext uri="{FF2B5EF4-FFF2-40B4-BE49-F238E27FC236}">
                  <a16:creationId xmlns="" xmlns:a16="http://schemas.microsoft.com/office/drawing/2014/main" id="{06056E5E-D391-1EED-EEBA-53C7E28AB584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="" xmlns:a16="http://schemas.microsoft.com/office/drawing/2014/main" id="{C403F018-8C8D-D287-C525-C18C02A7E445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227/104/70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6" name="Овал 105">
              <a:extLst>
                <a:ext uri="{FF2B5EF4-FFF2-40B4-BE49-F238E27FC236}">
                  <a16:creationId xmlns="" xmlns:a16="http://schemas.microsoft.com/office/drawing/2014/main" id="{4309AEF2-EABB-C55A-E8CF-86B54119227A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BC6A5E9B-0EB5-6828-8FBD-1C9A3930441C}"/>
                </a:ext>
              </a:extLst>
            </p:cNvPr>
            <p:cNvSpPr txBox="1"/>
            <p:nvPr userDrawn="1"/>
          </p:nvSpPr>
          <p:spPr>
            <a:xfrm>
              <a:off x="1460234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255/169/112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8" name="Овал 107">
              <a:extLst>
                <a:ext uri="{FF2B5EF4-FFF2-40B4-BE49-F238E27FC236}">
                  <a16:creationId xmlns="" xmlns:a16="http://schemas.microsoft.com/office/drawing/2014/main" id="{84BE2773-F90D-9AE5-EBEA-C66C844A1A3A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="" xmlns:a16="http://schemas.microsoft.com/office/drawing/2014/main" id="{3A4A2F1E-54E5-510C-3854-3F0EF937B094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255/215/172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0" name="Овал 109">
              <a:extLst>
                <a:ext uri="{FF2B5EF4-FFF2-40B4-BE49-F238E27FC236}">
                  <a16:creationId xmlns="" xmlns:a16="http://schemas.microsoft.com/office/drawing/2014/main" id="{F9EB1900-C2B0-0367-3AC5-19B111F2F875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="" xmlns:a16="http://schemas.microsoft.com/office/drawing/2014/main" id="{C7DFC4C0-664F-69C3-3280-70C0165600D3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87/140/123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2" name="Овал 111">
              <a:extLst>
                <a:ext uri="{FF2B5EF4-FFF2-40B4-BE49-F238E27FC236}">
                  <a16:creationId xmlns="" xmlns:a16="http://schemas.microsoft.com/office/drawing/2014/main" id="{9EB4D193-EA33-2B2B-EC4C-0FB12298F685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55B583F8-E01F-6632-7D4D-1CA660914415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70/170/152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4" name="Овал 113">
              <a:extLst>
                <a:ext uri="{FF2B5EF4-FFF2-40B4-BE49-F238E27FC236}">
                  <a16:creationId xmlns="" xmlns:a16="http://schemas.microsoft.com/office/drawing/2014/main" id="{7959260B-5763-274E-9B56-06F010537A87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D3C207FA-A0C4-0587-2CEC-EAFA1A02D925}"/>
                </a:ext>
              </a:extLst>
            </p:cNvPr>
            <p:cNvSpPr txBox="1"/>
            <p:nvPr userDrawn="1"/>
          </p:nvSpPr>
          <p:spPr>
            <a:xfrm>
              <a:off x="13490349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161/220/188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0B34D83D-2A4E-54A6-28F5-C5C5CC03B3E3}"/>
              </a:ext>
            </a:extLst>
          </p:cNvPr>
          <p:cNvSpPr txBox="1"/>
          <p:nvPr/>
        </p:nvSpPr>
        <p:spPr>
          <a:xfrm>
            <a:off x="12539397" y="3656981"/>
            <a:ext cx="2742100" cy="443150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117" name="Группа 116">
            <a:extLst>
              <a:ext uri="{FF2B5EF4-FFF2-40B4-BE49-F238E27FC236}">
                <a16:creationId xmlns="" xmlns:a16="http://schemas.microsoft.com/office/drawing/2014/main" id="{7D784C2F-9D26-EFE8-6B54-D40F0848A271}"/>
              </a:ext>
            </a:extLst>
          </p:cNvPr>
          <p:cNvGrpSpPr/>
          <p:nvPr/>
        </p:nvGrpSpPr>
        <p:grpSpPr>
          <a:xfrm>
            <a:off x="12381986" y="3964833"/>
            <a:ext cx="3626266" cy="1008182"/>
            <a:chOff x="12383596" y="3963908"/>
            <a:chExt cx="3626739" cy="1007948"/>
          </a:xfrm>
        </p:grpSpPr>
        <p:sp>
          <p:nvSpPr>
            <p:cNvPr id="118" name="Овал 117">
              <a:extLst>
                <a:ext uri="{FF2B5EF4-FFF2-40B4-BE49-F238E27FC236}">
                  <a16:creationId xmlns="" xmlns:a16="http://schemas.microsoft.com/office/drawing/2014/main" id="{CF6E4F45-D229-9B9D-383B-A2D4F9B099F5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5F6C9129-D9EB-0BE7-FA23-F72D653DE1CF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156/54/103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0" name="Овал 119">
              <a:extLst>
                <a:ext uri="{FF2B5EF4-FFF2-40B4-BE49-F238E27FC236}">
                  <a16:creationId xmlns="" xmlns:a16="http://schemas.microsoft.com/office/drawing/2014/main" id="{1C9DE5BB-E647-227F-AEEF-99BAB4008949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="" xmlns:a16="http://schemas.microsoft.com/office/drawing/2014/main" id="{04BAFB6C-B7C0-2E77-943B-9E30ED37541A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172/98/120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2" name="Овал 121">
              <a:extLst>
                <a:ext uri="{FF2B5EF4-FFF2-40B4-BE49-F238E27FC236}">
                  <a16:creationId xmlns="" xmlns:a16="http://schemas.microsoft.com/office/drawing/2014/main" id="{B61DC81A-5D43-3A1C-3C4B-8DB82760ADE5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3" name="TextBox 122">
              <a:extLst>
                <a:ext uri="{FF2B5EF4-FFF2-40B4-BE49-F238E27FC236}">
                  <a16:creationId xmlns="" xmlns:a16="http://schemas.microsoft.com/office/drawing/2014/main" id="{368D8607-1358-B766-CF37-B410D3FD92F6}"/>
                </a:ext>
              </a:extLst>
            </p:cNvPr>
            <p:cNvSpPr txBox="1"/>
            <p:nvPr userDrawn="1"/>
          </p:nvSpPr>
          <p:spPr>
            <a:xfrm>
              <a:off x="13490349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208/139/164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4" name="Овал 123">
              <a:extLst>
                <a:ext uri="{FF2B5EF4-FFF2-40B4-BE49-F238E27FC236}">
                  <a16:creationId xmlns="" xmlns:a16="http://schemas.microsoft.com/office/drawing/2014/main" id="{8E1B35D6-900E-7909-A3FF-1D029590D553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29C9EB06-8A5B-4702-EED8-549140890FD3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222/204/8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6" name="Овал 125">
              <a:extLst>
                <a:ext uri="{FF2B5EF4-FFF2-40B4-BE49-F238E27FC236}">
                  <a16:creationId xmlns="" xmlns:a16="http://schemas.microsoft.com/office/drawing/2014/main" id="{7A0E4622-68AE-2105-69CF-6EB00AB0AEEC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2A71655F-23F0-D912-2324-85251C9BB2DF}"/>
                </a:ext>
              </a:extLst>
            </p:cNvPr>
            <p:cNvSpPr txBox="1"/>
            <p:nvPr userDrawn="1"/>
          </p:nvSpPr>
          <p:spPr>
            <a:xfrm>
              <a:off x="1460234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208/222/84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8" name="Овал 127">
              <a:extLst>
                <a:ext uri="{FF2B5EF4-FFF2-40B4-BE49-F238E27FC236}">
                  <a16:creationId xmlns="" xmlns:a16="http://schemas.microsoft.com/office/drawing/2014/main" id="{0479AFD2-0B2D-84EE-70C0-71155D54C85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351645D7-3295-5547-226E-C44C39CD0B6D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230/237/133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0" name="Овал 129">
              <a:extLst>
                <a:ext uri="{FF2B5EF4-FFF2-40B4-BE49-F238E27FC236}">
                  <a16:creationId xmlns="" xmlns:a16="http://schemas.microsoft.com/office/drawing/2014/main" id="{E7FD44D3-1C75-D3A6-CD47-D2A26102EE75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56FDDB0B-986A-4309-82A8-8A786F786D9A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96/55/158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2" name="Овал 131">
              <a:extLst>
                <a:ext uri="{FF2B5EF4-FFF2-40B4-BE49-F238E27FC236}">
                  <a16:creationId xmlns="" xmlns:a16="http://schemas.microsoft.com/office/drawing/2014/main" id="{1BDFEEA8-219A-C1BC-FB76-1740F9F2894B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8AF37317-037B-FD38-6531-6E385620D4D4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137/108/196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4" name="Овал 133">
              <a:extLst>
                <a:ext uri="{FF2B5EF4-FFF2-40B4-BE49-F238E27FC236}">
                  <a16:creationId xmlns="" xmlns:a16="http://schemas.microsoft.com/office/drawing/2014/main" id="{96451233-3327-2DE4-5785-D60958735911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CD53C45E-3407-B1BB-4DD0-1BFDE40BCF4E}"/>
                </a:ext>
              </a:extLst>
            </p:cNvPr>
            <p:cNvSpPr txBox="1"/>
            <p:nvPr userDrawn="1"/>
          </p:nvSpPr>
          <p:spPr>
            <a:xfrm>
              <a:off x="13490349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184/158/255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6" name="Овал 135">
              <a:extLst>
                <a:ext uri="{FF2B5EF4-FFF2-40B4-BE49-F238E27FC236}">
                  <a16:creationId xmlns="" xmlns:a16="http://schemas.microsoft.com/office/drawing/2014/main" id="{B7C53FEB-44B5-ADBC-9EDA-E5E928801956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="" xmlns:a16="http://schemas.microsoft.com/office/drawing/2014/main" id="{7EFD151E-3E51-B3F7-0AD0-9D2E7BE4AFA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153/28/28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8" name="Овал 137">
              <a:extLst>
                <a:ext uri="{FF2B5EF4-FFF2-40B4-BE49-F238E27FC236}">
                  <a16:creationId xmlns="" xmlns:a16="http://schemas.microsoft.com/office/drawing/2014/main" id="{B67C5796-725F-2930-28B4-26D238D19832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C67B49BC-A6D8-43D2-CF9F-99BF7CE285EA}"/>
                </a:ext>
              </a:extLst>
            </p:cNvPr>
            <p:cNvSpPr txBox="1"/>
            <p:nvPr userDrawn="1"/>
          </p:nvSpPr>
          <p:spPr>
            <a:xfrm>
              <a:off x="1460234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222/49/49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0" name="Овал 139">
              <a:extLst>
                <a:ext uri="{FF2B5EF4-FFF2-40B4-BE49-F238E27FC236}">
                  <a16:creationId xmlns="" xmlns:a16="http://schemas.microsoft.com/office/drawing/2014/main" id="{95C36684-216D-A607-6252-89F787AC2753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AAD645BA-0B5F-0523-63E0-106557784CC3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230/176/168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01904E36-18A7-128D-CDD0-8772E98472A6}"/>
              </a:ext>
            </a:extLst>
          </p:cNvPr>
          <p:cNvSpPr txBox="1"/>
          <p:nvPr/>
        </p:nvSpPr>
        <p:spPr>
          <a:xfrm>
            <a:off x="12539397" y="2019017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1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143" name="Группа 142">
            <a:extLst>
              <a:ext uri="{FF2B5EF4-FFF2-40B4-BE49-F238E27FC236}">
                <a16:creationId xmlns="" xmlns:a16="http://schemas.microsoft.com/office/drawing/2014/main" id="{018F5CC7-544B-C9DB-D4C4-EA9EDD0E594D}"/>
              </a:ext>
            </a:extLst>
          </p:cNvPr>
          <p:cNvGrpSpPr/>
          <p:nvPr/>
        </p:nvGrpSpPr>
        <p:grpSpPr>
          <a:xfrm>
            <a:off x="12381987" y="2326864"/>
            <a:ext cx="3067892" cy="488463"/>
            <a:chOff x="12383596" y="2326321"/>
            <a:chExt cx="3068292" cy="488349"/>
          </a:xfrm>
        </p:grpSpPr>
        <p:sp>
          <p:nvSpPr>
            <p:cNvPr id="144" name="Овал 143">
              <a:extLst>
                <a:ext uri="{FF2B5EF4-FFF2-40B4-BE49-F238E27FC236}">
                  <a16:creationId xmlns="" xmlns:a16="http://schemas.microsoft.com/office/drawing/2014/main" id="{D6D9571E-4CC6-52A5-E000-902F8AC5BE6D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="" xmlns:a16="http://schemas.microsoft.com/office/drawing/2014/main" id="{3FFCF91B-4D35-73AB-0D76-2AF2055A72BB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217/216/235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6" name="Овал 145">
              <a:extLst>
                <a:ext uri="{FF2B5EF4-FFF2-40B4-BE49-F238E27FC236}">
                  <a16:creationId xmlns="" xmlns:a16="http://schemas.microsoft.com/office/drawing/2014/main" id="{5F118330-D019-F1EF-97FF-94996C432BEE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="" xmlns:a16="http://schemas.microsoft.com/office/drawing/2014/main" id="{45A4D836-F2BC-A9AA-4019-71C59416EE8D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8" name="Овал 147">
              <a:extLst>
                <a:ext uri="{FF2B5EF4-FFF2-40B4-BE49-F238E27FC236}">
                  <a16:creationId xmlns="" xmlns:a16="http://schemas.microsoft.com/office/drawing/2014/main" id="{1987A5A8-1B80-BF52-89C7-336C7CC695F9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9" name="TextBox 148">
              <a:extLst>
                <a:ext uri="{FF2B5EF4-FFF2-40B4-BE49-F238E27FC236}">
                  <a16:creationId xmlns="" xmlns:a16="http://schemas.microsoft.com/office/drawing/2014/main" id="{7C010FA8-7E24-74B2-7AD8-6ECD32A4276C}"/>
                </a:ext>
              </a:extLst>
            </p:cNvPr>
            <p:cNvSpPr txBox="1"/>
            <p:nvPr userDrawn="1"/>
          </p:nvSpPr>
          <p:spPr>
            <a:xfrm>
              <a:off x="1349035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235/235/235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0" name="Овал 149">
              <a:extLst>
                <a:ext uri="{FF2B5EF4-FFF2-40B4-BE49-F238E27FC236}">
                  <a16:creationId xmlns="" xmlns:a16="http://schemas.microsoft.com/office/drawing/2014/main" id="{01D5BE4C-BC30-2EFC-B310-687FA5952678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="" xmlns:a16="http://schemas.microsoft.com/office/drawing/2014/main" id="{FA9AAE71-9319-8E8A-15A6-7D31CE8A5E67}"/>
                </a:ext>
              </a:extLst>
            </p:cNvPr>
            <p:cNvSpPr txBox="1"/>
            <p:nvPr userDrawn="1"/>
          </p:nvSpPr>
          <p:spPr>
            <a:xfrm>
              <a:off x="1404915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252/223/215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2" name="Овал 151">
              <a:extLst>
                <a:ext uri="{FF2B5EF4-FFF2-40B4-BE49-F238E27FC236}">
                  <a16:creationId xmlns="" xmlns:a16="http://schemas.microsoft.com/office/drawing/2014/main" id="{25F3BDF1-790B-16C6-9F89-2C5554DC75F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="" xmlns:a16="http://schemas.microsoft.com/office/drawing/2014/main" id="{D0A0BB83-4017-BC0E-CFA0-BF6608AC6270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211/245/226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="" xmlns:a16="http://schemas.microsoft.com/office/drawing/2014/main" id="{9BA18F8C-8860-0583-98D1-C6BA65C8380D}"/>
              </a:ext>
            </a:extLst>
          </p:cNvPr>
          <p:cNvSpPr txBox="1"/>
          <p:nvPr/>
        </p:nvSpPr>
        <p:spPr>
          <a:xfrm>
            <a:off x="12556387" y="2840738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155" name="Группа 154">
            <a:extLst>
              <a:ext uri="{FF2B5EF4-FFF2-40B4-BE49-F238E27FC236}">
                <a16:creationId xmlns="" xmlns:a16="http://schemas.microsoft.com/office/drawing/2014/main" id="{0E72E0F9-79D9-4B2E-D079-B8BF5B517FEE}"/>
              </a:ext>
            </a:extLst>
          </p:cNvPr>
          <p:cNvGrpSpPr/>
          <p:nvPr/>
        </p:nvGrpSpPr>
        <p:grpSpPr>
          <a:xfrm>
            <a:off x="12381986" y="3148586"/>
            <a:ext cx="3626266" cy="488463"/>
            <a:chOff x="12383596" y="3147852"/>
            <a:chExt cx="3626739" cy="488349"/>
          </a:xfrm>
        </p:grpSpPr>
        <p:sp>
          <p:nvSpPr>
            <p:cNvPr id="156" name="Овал 155">
              <a:extLst>
                <a:ext uri="{FF2B5EF4-FFF2-40B4-BE49-F238E27FC236}">
                  <a16:creationId xmlns="" xmlns:a16="http://schemas.microsoft.com/office/drawing/2014/main" id="{666C7E3E-CEE5-EF89-9AF3-AA75682ACD33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041111D3-D0FF-012A-8571-CABB6B651F3D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54/49/148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8" name="Овал 157">
              <a:extLst>
                <a:ext uri="{FF2B5EF4-FFF2-40B4-BE49-F238E27FC236}">
                  <a16:creationId xmlns="" xmlns:a16="http://schemas.microsoft.com/office/drawing/2014/main" id="{942274C8-B097-B8E8-EEC8-E74EB0BACFC9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CD4F6972-840C-0A16-222F-986D61DE0D39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</a:t>
              </a:r>
              <a:r>
                <a:rPr lang="en-US" sz="800" dirty="0">
                  <a:solidFill>
                    <a:srgbClr val="282A2E"/>
                  </a:solidFill>
                </a:rPr>
                <a:t>1</a:t>
              </a:r>
              <a:r>
                <a:rPr lang="ru-RU" sz="800" dirty="0">
                  <a:solidFill>
                    <a:srgbClr val="282A2E"/>
                  </a:solidFill>
                </a:rPr>
                <a:t>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0" name="Овал 159">
              <a:extLst>
                <a:ext uri="{FF2B5EF4-FFF2-40B4-BE49-F238E27FC236}">
                  <a16:creationId xmlns="" xmlns:a16="http://schemas.microsoft.com/office/drawing/2014/main" id="{F562A8B5-173A-EA6E-CFC2-A5924103E184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TextBox 160">
              <a:extLst>
                <a:ext uri="{FF2B5EF4-FFF2-40B4-BE49-F238E27FC236}">
                  <a16:creationId xmlns="" xmlns:a16="http://schemas.microsoft.com/office/drawing/2014/main" id="{B52B0F27-3E6F-E28F-0186-5D96A204F13B}"/>
                </a:ext>
              </a:extLst>
            </p:cNvPr>
            <p:cNvSpPr txBox="1"/>
            <p:nvPr userDrawn="1"/>
          </p:nvSpPr>
          <p:spPr>
            <a:xfrm>
              <a:off x="13490349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2" name="Овал 161">
              <a:extLst>
                <a:ext uri="{FF2B5EF4-FFF2-40B4-BE49-F238E27FC236}">
                  <a16:creationId xmlns="" xmlns:a16="http://schemas.microsoft.com/office/drawing/2014/main" id="{E6C3951D-E9ED-2A13-F96E-8F8EEE9495A1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="" xmlns:a16="http://schemas.microsoft.com/office/drawing/2014/main" id="{B4B98F1E-4E6F-2350-8078-3E9052877D5E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169/211/253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4" name="Овал 163">
              <a:extLst>
                <a:ext uri="{FF2B5EF4-FFF2-40B4-BE49-F238E27FC236}">
                  <a16:creationId xmlns="" xmlns:a16="http://schemas.microsoft.com/office/drawing/2014/main" id="{AFD8CF11-6FCA-95FC-861D-E16282238DE3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="" xmlns:a16="http://schemas.microsoft.com/office/drawing/2014/main" id="{7B49FBB1-C4E2-FC05-978F-7A4FF9B12433}"/>
                </a:ext>
              </a:extLst>
            </p:cNvPr>
            <p:cNvSpPr txBox="1"/>
            <p:nvPr userDrawn="1"/>
          </p:nvSpPr>
          <p:spPr>
            <a:xfrm>
              <a:off x="1460234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6" name="Овал 165">
              <a:extLst>
                <a:ext uri="{FF2B5EF4-FFF2-40B4-BE49-F238E27FC236}">
                  <a16:creationId xmlns="" xmlns:a16="http://schemas.microsoft.com/office/drawing/2014/main" id="{BDAD250F-C834-1BFC-AC46-2CFC28A3D88D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TextBox 166">
              <a:extLst>
                <a:ext uri="{FF2B5EF4-FFF2-40B4-BE49-F238E27FC236}">
                  <a16:creationId xmlns="" xmlns:a16="http://schemas.microsoft.com/office/drawing/2014/main" id="{AE2FAE96-33AF-CDA1-FD88-08AF71A73D37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3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035832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958" indent="-258958" algn="l" defTabSz="1035832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874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790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270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623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48539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66455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84371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28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916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832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3748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1665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9581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497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13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43329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Прямоугольник 90">
            <a:extLst>
              <a:ext uri="{FF2B5EF4-FFF2-40B4-BE49-F238E27FC236}">
                <a16:creationId xmlns="" xmlns:a16="http://schemas.microsoft.com/office/drawing/2014/main" id="{3C93FCF7-B9E8-6663-D425-9E2F50FB5709}"/>
              </a:ext>
            </a:extLst>
          </p:cNvPr>
          <p:cNvSpPr/>
          <p:nvPr/>
        </p:nvSpPr>
        <p:spPr>
          <a:xfrm>
            <a:off x="12399156" y="2"/>
            <a:ext cx="3594503" cy="506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44A8155C-3627-645D-CE47-FD7E894C949B}"/>
              </a:ext>
            </a:extLst>
          </p:cNvPr>
          <p:cNvSpPr txBox="1"/>
          <p:nvPr/>
        </p:nvSpPr>
        <p:spPr>
          <a:xfrm>
            <a:off x="12556389" y="5378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93" name="Группа 92">
            <a:extLst>
              <a:ext uri="{FF2B5EF4-FFF2-40B4-BE49-F238E27FC236}">
                <a16:creationId xmlns="" xmlns:a16="http://schemas.microsoft.com/office/drawing/2014/main" id="{4BDFF3E5-BBCD-EB48-9225-2B7EA18B9CE7}"/>
              </a:ext>
            </a:extLst>
          </p:cNvPr>
          <p:cNvGrpSpPr/>
          <p:nvPr/>
        </p:nvGrpSpPr>
        <p:grpSpPr>
          <a:xfrm>
            <a:off x="12381989" y="313224"/>
            <a:ext cx="2514776" cy="488463"/>
            <a:chOff x="12383596" y="313150"/>
            <a:chExt cx="2515103" cy="488349"/>
          </a:xfrm>
        </p:grpSpPr>
        <p:sp>
          <p:nvSpPr>
            <p:cNvPr id="94" name="Овал 93">
              <a:extLst>
                <a:ext uri="{FF2B5EF4-FFF2-40B4-BE49-F238E27FC236}">
                  <a16:creationId xmlns="" xmlns:a16="http://schemas.microsoft.com/office/drawing/2014/main" id="{114B03A8-CD9C-5051-41D0-FA281D567FDD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TextBox 94">
              <a:extLst>
                <a:ext uri="{FF2B5EF4-FFF2-40B4-BE49-F238E27FC236}">
                  <a16:creationId xmlns="" xmlns:a16="http://schemas.microsoft.com/office/drawing/2014/main" id="{71EB678C-AD8A-B182-EECD-FDCE123C1436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rgbClr val="282A2E"/>
                  </a:solidFill>
                </a:rPr>
                <a:t>54</a:t>
              </a:r>
              <a:r>
                <a:rPr lang="ru-RU" sz="800" dirty="0">
                  <a:solidFill>
                    <a:srgbClr val="282A2E"/>
                  </a:solidFill>
                </a:rPr>
                <a:t>/</a:t>
              </a:r>
              <a:r>
                <a:rPr lang="en-US" sz="800" dirty="0">
                  <a:solidFill>
                    <a:srgbClr val="282A2E"/>
                  </a:solidFill>
                </a:rPr>
                <a:t>4</a:t>
              </a:r>
              <a:r>
                <a:rPr lang="ru-RU" sz="800" dirty="0">
                  <a:solidFill>
                    <a:srgbClr val="282A2E"/>
                  </a:solidFill>
                </a:rPr>
                <a:t>9/</a:t>
              </a:r>
              <a:r>
                <a:rPr lang="en-US" sz="8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96" name="Овал 95">
              <a:extLst>
                <a:ext uri="{FF2B5EF4-FFF2-40B4-BE49-F238E27FC236}">
                  <a16:creationId xmlns="" xmlns:a16="http://schemas.microsoft.com/office/drawing/2014/main" id="{D95B4D5D-711F-FB20-2A73-30CC0B4BDB5C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TextBox 96">
              <a:extLst>
                <a:ext uri="{FF2B5EF4-FFF2-40B4-BE49-F238E27FC236}">
                  <a16:creationId xmlns="" xmlns:a16="http://schemas.microsoft.com/office/drawing/2014/main" id="{861260C7-C152-E58B-740E-7C8B9FA628CA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8" name="Овал 97">
              <a:extLst>
                <a:ext uri="{FF2B5EF4-FFF2-40B4-BE49-F238E27FC236}">
                  <a16:creationId xmlns="" xmlns:a16="http://schemas.microsoft.com/office/drawing/2014/main" id="{018E68FF-309B-9EA7-D9FA-89799A399AF7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3D1ED460-22A6-F2A8-4224-627B7DE220E7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40/42/46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0" name="Овал 99">
              <a:extLst>
                <a:ext uri="{FF2B5EF4-FFF2-40B4-BE49-F238E27FC236}">
                  <a16:creationId xmlns="" xmlns:a16="http://schemas.microsoft.com/office/drawing/2014/main" id="{D2EB29BE-10E8-98C6-D871-0D7C27F4EB5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1CE08A5-837A-D5B1-A91F-68E840637F8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255/255/255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54A71BA6-9D3C-B174-18EE-1B7E95C68E0E}"/>
              </a:ext>
            </a:extLst>
          </p:cNvPr>
          <p:cNvSpPr txBox="1"/>
          <p:nvPr/>
        </p:nvSpPr>
        <p:spPr>
          <a:xfrm>
            <a:off x="12556389" y="78585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03" name="Группа 102">
            <a:extLst>
              <a:ext uri="{FF2B5EF4-FFF2-40B4-BE49-F238E27FC236}">
                <a16:creationId xmlns="" xmlns:a16="http://schemas.microsoft.com/office/drawing/2014/main" id="{21D69101-1AF5-C227-9055-8AFAC17049F2}"/>
              </a:ext>
            </a:extLst>
          </p:cNvPr>
          <p:cNvGrpSpPr/>
          <p:nvPr/>
        </p:nvGrpSpPr>
        <p:grpSpPr>
          <a:xfrm>
            <a:off x="12381986" y="1093705"/>
            <a:ext cx="3626266" cy="966528"/>
            <a:chOff x="12383596" y="1093451"/>
            <a:chExt cx="3626739" cy="966303"/>
          </a:xfrm>
        </p:grpSpPr>
        <p:sp>
          <p:nvSpPr>
            <p:cNvPr id="104" name="Овал 103">
              <a:extLst>
                <a:ext uri="{FF2B5EF4-FFF2-40B4-BE49-F238E27FC236}">
                  <a16:creationId xmlns="" xmlns:a16="http://schemas.microsoft.com/office/drawing/2014/main" id="{727CF49B-0CEE-CCAF-63BD-A3B0EB96063D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TextBox 104">
              <a:extLst>
                <a:ext uri="{FF2B5EF4-FFF2-40B4-BE49-F238E27FC236}">
                  <a16:creationId xmlns="" xmlns:a16="http://schemas.microsoft.com/office/drawing/2014/main" id="{D5E6E420-EAEA-3CB3-D782-D33927C58A2C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52/111/194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6" name="Овал 105">
              <a:extLst>
                <a:ext uri="{FF2B5EF4-FFF2-40B4-BE49-F238E27FC236}">
                  <a16:creationId xmlns="" xmlns:a16="http://schemas.microsoft.com/office/drawing/2014/main" id="{A12667DD-851B-7D51-0E1A-88F3C3602240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7AFB9332-D6D9-B04A-9476-44C73DED18F1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131/131/131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8" name="Овал 107">
              <a:extLst>
                <a:ext uri="{FF2B5EF4-FFF2-40B4-BE49-F238E27FC236}">
                  <a16:creationId xmlns="" xmlns:a16="http://schemas.microsoft.com/office/drawing/2014/main" id="{830BBFCA-A10C-65AC-5320-3DB9AF3439F3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="" xmlns:a16="http://schemas.microsoft.com/office/drawing/2014/main" id="{F6AEB7BE-B021-3C68-15B6-1F08C17CC3F1}"/>
                </a:ext>
              </a:extLst>
            </p:cNvPr>
            <p:cNvSpPr txBox="1"/>
            <p:nvPr userDrawn="1"/>
          </p:nvSpPr>
          <p:spPr>
            <a:xfrm>
              <a:off x="13490349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0" name="Овал 109">
              <a:extLst>
                <a:ext uri="{FF2B5EF4-FFF2-40B4-BE49-F238E27FC236}">
                  <a16:creationId xmlns="" xmlns:a16="http://schemas.microsoft.com/office/drawing/2014/main" id="{0A4E0862-138A-6E35-FBB1-7EA400AFB499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="" xmlns:a16="http://schemas.microsoft.com/office/drawing/2014/main" id="{8CB437B8-8887-CEF9-4554-B9E1C406A468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227/104/70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2" name="Овал 111">
              <a:extLst>
                <a:ext uri="{FF2B5EF4-FFF2-40B4-BE49-F238E27FC236}">
                  <a16:creationId xmlns="" xmlns:a16="http://schemas.microsoft.com/office/drawing/2014/main" id="{83198ADD-6CC9-0E06-7B22-1A69B4E99FC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2A9105B4-2373-3DE7-377B-8A4BF9C21942}"/>
                </a:ext>
              </a:extLst>
            </p:cNvPr>
            <p:cNvSpPr txBox="1"/>
            <p:nvPr userDrawn="1"/>
          </p:nvSpPr>
          <p:spPr>
            <a:xfrm>
              <a:off x="1460234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255/169/112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4" name="Овал 113">
              <a:extLst>
                <a:ext uri="{FF2B5EF4-FFF2-40B4-BE49-F238E27FC236}">
                  <a16:creationId xmlns="" xmlns:a16="http://schemas.microsoft.com/office/drawing/2014/main" id="{2DA4D869-E5AE-6164-E164-3F7E4D2B53CA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8C55C225-B91E-3B35-AA78-1D97F6D784FF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255/215/172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6" name="Овал 115">
              <a:extLst>
                <a:ext uri="{FF2B5EF4-FFF2-40B4-BE49-F238E27FC236}">
                  <a16:creationId xmlns="" xmlns:a16="http://schemas.microsoft.com/office/drawing/2014/main" id="{1C7D0540-A2AF-2AF4-4DB4-8F4A63234201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TextBox 116">
              <a:extLst>
                <a:ext uri="{FF2B5EF4-FFF2-40B4-BE49-F238E27FC236}">
                  <a16:creationId xmlns="" xmlns:a16="http://schemas.microsoft.com/office/drawing/2014/main" id="{8C6B3A6B-935A-34C8-578F-832CE4BA195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87/140/123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8" name="Овал 117">
              <a:extLst>
                <a:ext uri="{FF2B5EF4-FFF2-40B4-BE49-F238E27FC236}">
                  <a16:creationId xmlns="" xmlns:a16="http://schemas.microsoft.com/office/drawing/2014/main" id="{833C1028-EAF3-090F-AA32-02CB1C2D0B77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DA76A9C2-9F85-FE59-68D7-E78217E9DA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70/170/152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0" name="Овал 119">
              <a:extLst>
                <a:ext uri="{FF2B5EF4-FFF2-40B4-BE49-F238E27FC236}">
                  <a16:creationId xmlns="" xmlns:a16="http://schemas.microsoft.com/office/drawing/2014/main" id="{DC38EADC-0726-A39E-DCFB-C69DF7922781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TextBox 120">
              <a:extLst>
                <a:ext uri="{FF2B5EF4-FFF2-40B4-BE49-F238E27FC236}">
                  <a16:creationId xmlns="" xmlns:a16="http://schemas.microsoft.com/office/drawing/2014/main" id="{C298160E-6847-A3B4-34A9-05B67D092F79}"/>
                </a:ext>
              </a:extLst>
            </p:cNvPr>
            <p:cNvSpPr txBox="1"/>
            <p:nvPr userDrawn="1"/>
          </p:nvSpPr>
          <p:spPr>
            <a:xfrm>
              <a:off x="13490349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161/220/188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4BDFBD35-8030-5A3B-78F5-ABAB8CFD3182}"/>
              </a:ext>
            </a:extLst>
          </p:cNvPr>
          <p:cNvSpPr txBox="1"/>
          <p:nvPr/>
        </p:nvSpPr>
        <p:spPr>
          <a:xfrm>
            <a:off x="12539398" y="3656982"/>
            <a:ext cx="2742100" cy="443150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123" name="Группа 122">
            <a:extLst>
              <a:ext uri="{FF2B5EF4-FFF2-40B4-BE49-F238E27FC236}">
                <a16:creationId xmlns="" xmlns:a16="http://schemas.microsoft.com/office/drawing/2014/main" id="{6A8C0F72-BB99-EB5F-7C6B-AD3EFE060981}"/>
              </a:ext>
            </a:extLst>
          </p:cNvPr>
          <p:cNvGrpSpPr/>
          <p:nvPr/>
        </p:nvGrpSpPr>
        <p:grpSpPr>
          <a:xfrm>
            <a:off x="12381986" y="3964835"/>
            <a:ext cx="3626266" cy="1008182"/>
            <a:chOff x="12383596" y="3963908"/>
            <a:chExt cx="3626739" cy="1007948"/>
          </a:xfrm>
        </p:grpSpPr>
        <p:sp>
          <p:nvSpPr>
            <p:cNvPr id="124" name="Овал 123">
              <a:extLst>
                <a:ext uri="{FF2B5EF4-FFF2-40B4-BE49-F238E27FC236}">
                  <a16:creationId xmlns="" xmlns:a16="http://schemas.microsoft.com/office/drawing/2014/main" id="{E5FD7056-8ACC-1610-5215-AF446ED74103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E3C1D2BB-763F-EC21-05A1-7C1C7F3E3635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156/54/103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6" name="Овал 125">
              <a:extLst>
                <a:ext uri="{FF2B5EF4-FFF2-40B4-BE49-F238E27FC236}">
                  <a16:creationId xmlns="" xmlns:a16="http://schemas.microsoft.com/office/drawing/2014/main" id="{23BA380A-BEBA-13EF-29D4-A9886F65499A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38CB3AC2-D704-C453-BF28-814292A737FE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172/98/120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8" name="Овал 127">
              <a:extLst>
                <a:ext uri="{FF2B5EF4-FFF2-40B4-BE49-F238E27FC236}">
                  <a16:creationId xmlns="" xmlns:a16="http://schemas.microsoft.com/office/drawing/2014/main" id="{A61A38E9-25ED-54D4-AEE2-2CD867247B4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0CA10836-91CB-DF66-42F7-E70EF1DE64AE}"/>
                </a:ext>
              </a:extLst>
            </p:cNvPr>
            <p:cNvSpPr txBox="1"/>
            <p:nvPr userDrawn="1"/>
          </p:nvSpPr>
          <p:spPr>
            <a:xfrm>
              <a:off x="13490349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208/139/164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0" name="Овал 129">
              <a:extLst>
                <a:ext uri="{FF2B5EF4-FFF2-40B4-BE49-F238E27FC236}">
                  <a16:creationId xmlns="" xmlns:a16="http://schemas.microsoft.com/office/drawing/2014/main" id="{762BFE2D-5695-3B7D-EB45-9C94DB19D47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59E6AF32-1795-8A7A-4938-E7973DBE53C0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222/204/8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2" name="Овал 131">
              <a:extLst>
                <a:ext uri="{FF2B5EF4-FFF2-40B4-BE49-F238E27FC236}">
                  <a16:creationId xmlns="" xmlns:a16="http://schemas.microsoft.com/office/drawing/2014/main" id="{CA692709-81FF-B730-1AE1-C7F011C296A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3BB48C10-6BA7-87B4-A121-77C3D460D09C}"/>
                </a:ext>
              </a:extLst>
            </p:cNvPr>
            <p:cNvSpPr txBox="1"/>
            <p:nvPr userDrawn="1"/>
          </p:nvSpPr>
          <p:spPr>
            <a:xfrm>
              <a:off x="1460234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208/222/84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4" name="Овал 133">
              <a:extLst>
                <a:ext uri="{FF2B5EF4-FFF2-40B4-BE49-F238E27FC236}">
                  <a16:creationId xmlns="" xmlns:a16="http://schemas.microsoft.com/office/drawing/2014/main" id="{97918C7C-68BC-A7B2-2989-EB6AB70CFE34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DA68D40D-2DD7-82B0-BF0D-73FBD5AA7A79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230/237/133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6" name="Овал 135">
              <a:extLst>
                <a:ext uri="{FF2B5EF4-FFF2-40B4-BE49-F238E27FC236}">
                  <a16:creationId xmlns="" xmlns:a16="http://schemas.microsoft.com/office/drawing/2014/main" id="{E1A905C1-9EC0-0BA0-D031-13443241A325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TextBox 136">
              <a:extLst>
                <a:ext uri="{FF2B5EF4-FFF2-40B4-BE49-F238E27FC236}">
                  <a16:creationId xmlns="" xmlns:a16="http://schemas.microsoft.com/office/drawing/2014/main" id="{1EB2DDF9-F85B-9EC0-30BD-49EB94D948E0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96/55/158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8" name="Овал 137">
              <a:extLst>
                <a:ext uri="{FF2B5EF4-FFF2-40B4-BE49-F238E27FC236}">
                  <a16:creationId xmlns="" xmlns:a16="http://schemas.microsoft.com/office/drawing/2014/main" id="{548C2A9F-CD85-C0BE-2B74-F6E448C6825C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65D20803-2EE9-FE5D-88A1-E4A42D60B45C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137/108/196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0" name="Овал 139">
              <a:extLst>
                <a:ext uri="{FF2B5EF4-FFF2-40B4-BE49-F238E27FC236}">
                  <a16:creationId xmlns="" xmlns:a16="http://schemas.microsoft.com/office/drawing/2014/main" id="{D783A1EE-BDFC-CF5B-2570-7950CF393450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E86C29DE-9ACB-3BCC-9330-F2D86047234A}"/>
                </a:ext>
              </a:extLst>
            </p:cNvPr>
            <p:cNvSpPr txBox="1"/>
            <p:nvPr userDrawn="1"/>
          </p:nvSpPr>
          <p:spPr>
            <a:xfrm>
              <a:off x="13490349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184/158/255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2" name="Овал 141">
              <a:extLst>
                <a:ext uri="{FF2B5EF4-FFF2-40B4-BE49-F238E27FC236}">
                  <a16:creationId xmlns="" xmlns:a16="http://schemas.microsoft.com/office/drawing/2014/main" id="{75A199A4-5F0E-40D1-BF65-BE2CAA54ADD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FD32C8E0-CC17-E1A1-E784-86C505DD308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153/28/28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4" name="Овал 143">
              <a:extLst>
                <a:ext uri="{FF2B5EF4-FFF2-40B4-BE49-F238E27FC236}">
                  <a16:creationId xmlns="" xmlns:a16="http://schemas.microsoft.com/office/drawing/2014/main" id="{034DEA7D-20DD-8C54-2A8F-52E7339A0CE7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TextBox 144">
              <a:extLst>
                <a:ext uri="{FF2B5EF4-FFF2-40B4-BE49-F238E27FC236}">
                  <a16:creationId xmlns="" xmlns:a16="http://schemas.microsoft.com/office/drawing/2014/main" id="{A98E174E-D498-2972-11C0-7F32FF80D2BC}"/>
                </a:ext>
              </a:extLst>
            </p:cNvPr>
            <p:cNvSpPr txBox="1"/>
            <p:nvPr userDrawn="1"/>
          </p:nvSpPr>
          <p:spPr>
            <a:xfrm>
              <a:off x="1460234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222/49/49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6" name="Овал 145">
              <a:extLst>
                <a:ext uri="{FF2B5EF4-FFF2-40B4-BE49-F238E27FC236}">
                  <a16:creationId xmlns="" xmlns:a16="http://schemas.microsoft.com/office/drawing/2014/main" id="{384FAEB7-9ACB-847D-17C2-AEDFBC082F5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7" name="TextBox 146">
              <a:extLst>
                <a:ext uri="{FF2B5EF4-FFF2-40B4-BE49-F238E27FC236}">
                  <a16:creationId xmlns="" xmlns:a16="http://schemas.microsoft.com/office/drawing/2014/main" id="{572EFA03-E9F3-CD46-8F93-EC574F17B9E1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230/176/168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92927DCD-0E01-5E87-B647-D587E14A3FD6}"/>
              </a:ext>
            </a:extLst>
          </p:cNvPr>
          <p:cNvSpPr txBox="1"/>
          <p:nvPr/>
        </p:nvSpPr>
        <p:spPr>
          <a:xfrm>
            <a:off x="12539398" y="2019019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1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149" name="Группа 148">
            <a:extLst>
              <a:ext uri="{FF2B5EF4-FFF2-40B4-BE49-F238E27FC236}">
                <a16:creationId xmlns="" xmlns:a16="http://schemas.microsoft.com/office/drawing/2014/main" id="{BF7217FA-A9C1-87EE-44F3-A6A27A5485D3}"/>
              </a:ext>
            </a:extLst>
          </p:cNvPr>
          <p:cNvGrpSpPr/>
          <p:nvPr/>
        </p:nvGrpSpPr>
        <p:grpSpPr>
          <a:xfrm>
            <a:off x="12381988" y="2326864"/>
            <a:ext cx="3067892" cy="488463"/>
            <a:chOff x="12383596" y="2326321"/>
            <a:chExt cx="3068292" cy="488349"/>
          </a:xfrm>
        </p:grpSpPr>
        <p:sp>
          <p:nvSpPr>
            <p:cNvPr id="150" name="Овал 149">
              <a:extLst>
                <a:ext uri="{FF2B5EF4-FFF2-40B4-BE49-F238E27FC236}">
                  <a16:creationId xmlns="" xmlns:a16="http://schemas.microsoft.com/office/drawing/2014/main" id="{6A2AA897-F9DD-9836-9FB9-72FB73583167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1" name="TextBox 150">
              <a:extLst>
                <a:ext uri="{FF2B5EF4-FFF2-40B4-BE49-F238E27FC236}">
                  <a16:creationId xmlns="" xmlns:a16="http://schemas.microsoft.com/office/drawing/2014/main" id="{3408A9FB-6F41-CD79-BAC9-8AA5B6453DEE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217/216/235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2" name="Овал 151">
              <a:extLst>
                <a:ext uri="{FF2B5EF4-FFF2-40B4-BE49-F238E27FC236}">
                  <a16:creationId xmlns="" xmlns:a16="http://schemas.microsoft.com/office/drawing/2014/main" id="{F80B7E4E-B52E-76DE-F07F-DDA22E18E7FC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TextBox 152">
              <a:extLst>
                <a:ext uri="{FF2B5EF4-FFF2-40B4-BE49-F238E27FC236}">
                  <a16:creationId xmlns="" xmlns:a16="http://schemas.microsoft.com/office/drawing/2014/main" id="{DE28FF55-CF16-2B22-07DF-A90234C05023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4" name="Овал 153">
              <a:extLst>
                <a:ext uri="{FF2B5EF4-FFF2-40B4-BE49-F238E27FC236}">
                  <a16:creationId xmlns="" xmlns:a16="http://schemas.microsoft.com/office/drawing/2014/main" id="{E16D3B58-C1FA-61AB-F4E1-1B3B898C593C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75E0160C-BCF3-30B0-742E-289D79F54159}"/>
                </a:ext>
              </a:extLst>
            </p:cNvPr>
            <p:cNvSpPr txBox="1"/>
            <p:nvPr userDrawn="1"/>
          </p:nvSpPr>
          <p:spPr>
            <a:xfrm>
              <a:off x="1349035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235/235/235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6" name="Овал 155">
              <a:extLst>
                <a:ext uri="{FF2B5EF4-FFF2-40B4-BE49-F238E27FC236}">
                  <a16:creationId xmlns="" xmlns:a16="http://schemas.microsoft.com/office/drawing/2014/main" id="{D9F856B8-B8E0-420E-6DC4-56BD3F99D2F8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E2939952-F657-FB57-3520-FB8E50EDE28C}"/>
                </a:ext>
              </a:extLst>
            </p:cNvPr>
            <p:cNvSpPr txBox="1"/>
            <p:nvPr userDrawn="1"/>
          </p:nvSpPr>
          <p:spPr>
            <a:xfrm>
              <a:off x="1404915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252/223/215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8" name="Овал 157">
              <a:extLst>
                <a:ext uri="{FF2B5EF4-FFF2-40B4-BE49-F238E27FC236}">
                  <a16:creationId xmlns="" xmlns:a16="http://schemas.microsoft.com/office/drawing/2014/main" id="{989DCAB8-4A12-A3F7-0F1F-05590C0A4967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F7A2FA45-686F-84EC-48DB-116D073C963C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211/245/226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89EFAE2B-C8DB-6184-0750-452937AECA19}"/>
              </a:ext>
            </a:extLst>
          </p:cNvPr>
          <p:cNvSpPr txBox="1"/>
          <p:nvPr/>
        </p:nvSpPr>
        <p:spPr>
          <a:xfrm>
            <a:off x="12556387" y="2840740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161" name="Группа 160">
            <a:extLst>
              <a:ext uri="{FF2B5EF4-FFF2-40B4-BE49-F238E27FC236}">
                <a16:creationId xmlns="" xmlns:a16="http://schemas.microsoft.com/office/drawing/2014/main" id="{02E9A1F8-D5CD-3572-74A9-18C4ED65B13E}"/>
              </a:ext>
            </a:extLst>
          </p:cNvPr>
          <p:cNvGrpSpPr/>
          <p:nvPr/>
        </p:nvGrpSpPr>
        <p:grpSpPr>
          <a:xfrm>
            <a:off x="12381986" y="3148586"/>
            <a:ext cx="3626266" cy="488463"/>
            <a:chOff x="12383596" y="3147852"/>
            <a:chExt cx="3626739" cy="488349"/>
          </a:xfrm>
        </p:grpSpPr>
        <p:sp>
          <p:nvSpPr>
            <p:cNvPr id="162" name="Овал 161">
              <a:extLst>
                <a:ext uri="{FF2B5EF4-FFF2-40B4-BE49-F238E27FC236}">
                  <a16:creationId xmlns="" xmlns:a16="http://schemas.microsoft.com/office/drawing/2014/main" id="{44351BA5-4C8E-0837-8103-486A05F3147C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="" xmlns:a16="http://schemas.microsoft.com/office/drawing/2014/main" id="{1776A834-06E0-C107-4641-C45F84EB51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54/49/148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4" name="Овал 163">
              <a:extLst>
                <a:ext uri="{FF2B5EF4-FFF2-40B4-BE49-F238E27FC236}">
                  <a16:creationId xmlns="" xmlns:a16="http://schemas.microsoft.com/office/drawing/2014/main" id="{47CFC77F-7ECD-33C4-0C5B-C5558D5E8C01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TextBox 164">
              <a:extLst>
                <a:ext uri="{FF2B5EF4-FFF2-40B4-BE49-F238E27FC236}">
                  <a16:creationId xmlns="" xmlns:a16="http://schemas.microsoft.com/office/drawing/2014/main" id="{9E8F43A3-B369-00AB-07DD-CA609D8EA6B5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</a:t>
              </a:r>
              <a:r>
                <a:rPr lang="en-US" sz="800" dirty="0">
                  <a:solidFill>
                    <a:srgbClr val="282A2E"/>
                  </a:solidFill>
                </a:rPr>
                <a:t>1</a:t>
              </a:r>
              <a:r>
                <a:rPr lang="ru-RU" sz="800" dirty="0">
                  <a:solidFill>
                    <a:srgbClr val="282A2E"/>
                  </a:solidFill>
                </a:rPr>
                <a:t>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6" name="Овал 165">
              <a:extLst>
                <a:ext uri="{FF2B5EF4-FFF2-40B4-BE49-F238E27FC236}">
                  <a16:creationId xmlns="" xmlns:a16="http://schemas.microsoft.com/office/drawing/2014/main" id="{C497DA6B-421C-D461-2CA4-03791F38AD41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7" name="TextBox 166">
              <a:extLst>
                <a:ext uri="{FF2B5EF4-FFF2-40B4-BE49-F238E27FC236}">
                  <a16:creationId xmlns="" xmlns:a16="http://schemas.microsoft.com/office/drawing/2014/main" id="{65932952-32AC-1529-D7E4-5F58193FA2A7}"/>
                </a:ext>
              </a:extLst>
            </p:cNvPr>
            <p:cNvSpPr txBox="1"/>
            <p:nvPr userDrawn="1"/>
          </p:nvSpPr>
          <p:spPr>
            <a:xfrm>
              <a:off x="13490349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8" name="Овал 167">
              <a:extLst>
                <a:ext uri="{FF2B5EF4-FFF2-40B4-BE49-F238E27FC236}">
                  <a16:creationId xmlns="" xmlns:a16="http://schemas.microsoft.com/office/drawing/2014/main" id="{62C303A0-B160-C1F0-F3A9-53EF17E11B9E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9" name="TextBox 168">
              <a:extLst>
                <a:ext uri="{FF2B5EF4-FFF2-40B4-BE49-F238E27FC236}">
                  <a16:creationId xmlns="" xmlns:a16="http://schemas.microsoft.com/office/drawing/2014/main" id="{6684FB80-E70E-D454-04AD-F9958B5ADC5B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169/211/253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70" name="Овал 169">
              <a:extLst>
                <a:ext uri="{FF2B5EF4-FFF2-40B4-BE49-F238E27FC236}">
                  <a16:creationId xmlns="" xmlns:a16="http://schemas.microsoft.com/office/drawing/2014/main" id="{C30B8290-9B55-3F6C-B246-FB6EEF22950A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1" name="TextBox 170">
              <a:extLst>
                <a:ext uri="{FF2B5EF4-FFF2-40B4-BE49-F238E27FC236}">
                  <a16:creationId xmlns="" xmlns:a16="http://schemas.microsoft.com/office/drawing/2014/main" id="{3CB22253-D192-2515-5E02-7A875E6C870B}"/>
                </a:ext>
              </a:extLst>
            </p:cNvPr>
            <p:cNvSpPr txBox="1"/>
            <p:nvPr userDrawn="1"/>
          </p:nvSpPr>
          <p:spPr>
            <a:xfrm>
              <a:off x="1460234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72" name="Овал 171">
              <a:extLst>
                <a:ext uri="{FF2B5EF4-FFF2-40B4-BE49-F238E27FC236}">
                  <a16:creationId xmlns="" xmlns:a16="http://schemas.microsoft.com/office/drawing/2014/main" id="{BF6F8A31-4AFD-C120-2CBA-650A917A4748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3" name="TextBox 172">
              <a:extLst>
                <a:ext uri="{FF2B5EF4-FFF2-40B4-BE49-F238E27FC236}">
                  <a16:creationId xmlns="" xmlns:a16="http://schemas.microsoft.com/office/drawing/2014/main" id="{DA5D5C12-81F7-E716-F189-29318F35948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="" xmlns:a16="http://schemas.microsoft.com/office/drawing/2014/main" id="{FE4C57E4-CA29-0B2E-CCCF-5B9392942E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5365" y="339781"/>
            <a:ext cx="2818754" cy="45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1035832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958" indent="-258958" algn="l" defTabSz="1035832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874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790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270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623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48539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66455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84371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28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916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832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3748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1665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9581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497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13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43329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Прямоугольник 85">
            <a:extLst>
              <a:ext uri="{FF2B5EF4-FFF2-40B4-BE49-F238E27FC236}">
                <a16:creationId xmlns="" xmlns:a16="http://schemas.microsoft.com/office/drawing/2014/main" id="{62948CCE-19B8-004B-7634-71B616A89D2F}"/>
              </a:ext>
            </a:extLst>
          </p:cNvPr>
          <p:cNvSpPr/>
          <p:nvPr/>
        </p:nvSpPr>
        <p:spPr>
          <a:xfrm>
            <a:off x="12399156" y="2"/>
            <a:ext cx="3594503" cy="506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D3FCEF6E-74C8-8ACD-5634-338683BC9FD8}"/>
              </a:ext>
            </a:extLst>
          </p:cNvPr>
          <p:cNvSpPr txBox="1"/>
          <p:nvPr/>
        </p:nvSpPr>
        <p:spPr>
          <a:xfrm>
            <a:off x="12556391" y="5378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88" name="Группа 87">
            <a:extLst>
              <a:ext uri="{FF2B5EF4-FFF2-40B4-BE49-F238E27FC236}">
                <a16:creationId xmlns="" xmlns:a16="http://schemas.microsoft.com/office/drawing/2014/main" id="{C532056D-FEA0-2AD9-8AF7-58D267636D55}"/>
              </a:ext>
            </a:extLst>
          </p:cNvPr>
          <p:cNvGrpSpPr/>
          <p:nvPr/>
        </p:nvGrpSpPr>
        <p:grpSpPr>
          <a:xfrm>
            <a:off x="12381990" y="313224"/>
            <a:ext cx="2514776" cy="488463"/>
            <a:chOff x="12383596" y="313150"/>
            <a:chExt cx="2515103" cy="488349"/>
          </a:xfrm>
        </p:grpSpPr>
        <p:sp>
          <p:nvSpPr>
            <p:cNvPr id="89" name="Овал 88">
              <a:extLst>
                <a:ext uri="{FF2B5EF4-FFF2-40B4-BE49-F238E27FC236}">
                  <a16:creationId xmlns="" xmlns:a16="http://schemas.microsoft.com/office/drawing/2014/main" id="{FF311108-1A7B-0B8A-4A32-F3CFEDBFB247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>
              <a:extLst>
                <a:ext uri="{FF2B5EF4-FFF2-40B4-BE49-F238E27FC236}">
                  <a16:creationId xmlns="" xmlns:a16="http://schemas.microsoft.com/office/drawing/2014/main" id="{A05AA513-F9FB-439C-F222-3C3F4BFFCAD3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rgbClr val="282A2E"/>
                  </a:solidFill>
                </a:rPr>
                <a:t>54</a:t>
              </a:r>
              <a:r>
                <a:rPr lang="ru-RU" sz="800" dirty="0">
                  <a:solidFill>
                    <a:srgbClr val="282A2E"/>
                  </a:solidFill>
                </a:rPr>
                <a:t>/</a:t>
              </a:r>
              <a:r>
                <a:rPr lang="en-US" sz="800" dirty="0">
                  <a:solidFill>
                    <a:srgbClr val="282A2E"/>
                  </a:solidFill>
                </a:rPr>
                <a:t>4</a:t>
              </a:r>
              <a:r>
                <a:rPr lang="ru-RU" sz="800" dirty="0">
                  <a:solidFill>
                    <a:srgbClr val="282A2E"/>
                  </a:solidFill>
                </a:rPr>
                <a:t>9/</a:t>
              </a:r>
              <a:r>
                <a:rPr lang="en-US" sz="8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91" name="Овал 90">
              <a:extLst>
                <a:ext uri="{FF2B5EF4-FFF2-40B4-BE49-F238E27FC236}">
                  <a16:creationId xmlns="" xmlns:a16="http://schemas.microsoft.com/office/drawing/2014/main" id="{12682D4E-A908-3499-501D-CE42938E7115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TextBox 91">
              <a:extLst>
                <a:ext uri="{FF2B5EF4-FFF2-40B4-BE49-F238E27FC236}">
                  <a16:creationId xmlns="" xmlns:a16="http://schemas.microsoft.com/office/drawing/2014/main" id="{61B9B031-3672-56BD-0485-4E0D976BACEB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3" name="Овал 92">
              <a:extLst>
                <a:ext uri="{FF2B5EF4-FFF2-40B4-BE49-F238E27FC236}">
                  <a16:creationId xmlns="" xmlns:a16="http://schemas.microsoft.com/office/drawing/2014/main" id="{9A8B998E-7CA0-BA6D-FA0B-46CF7D78E3C0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TextBox 93">
              <a:extLst>
                <a:ext uri="{FF2B5EF4-FFF2-40B4-BE49-F238E27FC236}">
                  <a16:creationId xmlns="" xmlns:a16="http://schemas.microsoft.com/office/drawing/2014/main" id="{EF44870A-37C0-309F-327B-A9375787DA8C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40/42/46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5" name="Овал 94">
              <a:extLst>
                <a:ext uri="{FF2B5EF4-FFF2-40B4-BE49-F238E27FC236}">
                  <a16:creationId xmlns="" xmlns:a16="http://schemas.microsoft.com/office/drawing/2014/main" id="{2C420AF2-3403-71CF-8383-EABBA9D6AE7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TextBox 95">
              <a:extLst>
                <a:ext uri="{FF2B5EF4-FFF2-40B4-BE49-F238E27FC236}">
                  <a16:creationId xmlns="" xmlns:a16="http://schemas.microsoft.com/office/drawing/2014/main" id="{9CB4C058-E40A-4ED8-7DC5-1DF108D4F4E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255/255/255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898E6FBA-EED6-2BBE-328A-C09D68CF18A4}"/>
              </a:ext>
            </a:extLst>
          </p:cNvPr>
          <p:cNvSpPr txBox="1"/>
          <p:nvPr/>
        </p:nvSpPr>
        <p:spPr>
          <a:xfrm>
            <a:off x="12556391" y="78585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98" name="Группа 97">
            <a:extLst>
              <a:ext uri="{FF2B5EF4-FFF2-40B4-BE49-F238E27FC236}">
                <a16:creationId xmlns="" xmlns:a16="http://schemas.microsoft.com/office/drawing/2014/main" id="{CC82C0B0-A185-F024-FDD0-BE5204C0B88E}"/>
              </a:ext>
            </a:extLst>
          </p:cNvPr>
          <p:cNvGrpSpPr/>
          <p:nvPr/>
        </p:nvGrpSpPr>
        <p:grpSpPr>
          <a:xfrm>
            <a:off x="12381986" y="1093705"/>
            <a:ext cx="3626266" cy="966528"/>
            <a:chOff x="12383596" y="1093451"/>
            <a:chExt cx="3626739" cy="966303"/>
          </a:xfrm>
        </p:grpSpPr>
        <p:sp>
          <p:nvSpPr>
            <p:cNvPr id="99" name="Овал 98">
              <a:extLst>
                <a:ext uri="{FF2B5EF4-FFF2-40B4-BE49-F238E27FC236}">
                  <a16:creationId xmlns="" xmlns:a16="http://schemas.microsoft.com/office/drawing/2014/main" id="{004BF039-8A12-2490-5C75-ACB1E06E7DA0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TextBox 99">
              <a:extLst>
                <a:ext uri="{FF2B5EF4-FFF2-40B4-BE49-F238E27FC236}">
                  <a16:creationId xmlns="" xmlns:a16="http://schemas.microsoft.com/office/drawing/2014/main" id="{9F3B017C-AB83-84BA-F2CB-022CD382468D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52/111/194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1" name="Овал 100">
              <a:extLst>
                <a:ext uri="{FF2B5EF4-FFF2-40B4-BE49-F238E27FC236}">
                  <a16:creationId xmlns="" xmlns:a16="http://schemas.microsoft.com/office/drawing/2014/main" id="{E5743CF2-FF65-892E-3BA9-CA42B97CF667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="" xmlns:a16="http://schemas.microsoft.com/office/drawing/2014/main" id="{CF2AF717-C812-9670-8F58-DC3969136AFD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131/131/131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3" name="Овал 102">
              <a:extLst>
                <a:ext uri="{FF2B5EF4-FFF2-40B4-BE49-F238E27FC236}">
                  <a16:creationId xmlns="" xmlns:a16="http://schemas.microsoft.com/office/drawing/2014/main" id="{BBF773B8-12C7-2DBE-E550-3955FDD3BCCD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="" xmlns:a16="http://schemas.microsoft.com/office/drawing/2014/main" id="{A16EF1BF-1C9F-D669-F517-60359016C740}"/>
                </a:ext>
              </a:extLst>
            </p:cNvPr>
            <p:cNvSpPr txBox="1"/>
            <p:nvPr userDrawn="1"/>
          </p:nvSpPr>
          <p:spPr>
            <a:xfrm>
              <a:off x="13490349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5" name="Овал 104">
              <a:extLst>
                <a:ext uri="{FF2B5EF4-FFF2-40B4-BE49-F238E27FC236}">
                  <a16:creationId xmlns="" xmlns:a16="http://schemas.microsoft.com/office/drawing/2014/main" id="{D6C08009-BA3F-AAE7-D192-BEA0427D3550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="" xmlns:a16="http://schemas.microsoft.com/office/drawing/2014/main" id="{668AE075-1933-8847-A445-3D377F40B82D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227/104/70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7" name="Овал 106">
              <a:extLst>
                <a:ext uri="{FF2B5EF4-FFF2-40B4-BE49-F238E27FC236}">
                  <a16:creationId xmlns="" xmlns:a16="http://schemas.microsoft.com/office/drawing/2014/main" id="{BA01057C-61CC-5A35-BEB9-90EF1377AA41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="" xmlns:a16="http://schemas.microsoft.com/office/drawing/2014/main" id="{5CA49D9A-3690-1D46-C3FF-0E1AC4AE00E5}"/>
                </a:ext>
              </a:extLst>
            </p:cNvPr>
            <p:cNvSpPr txBox="1"/>
            <p:nvPr userDrawn="1"/>
          </p:nvSpPr>
          <p:spPr>
            <a:xfrm>
              <a:off x="1460234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255/169/112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09" name="Овал 108">
              <a:extLst>
                <a:ext uri="{FF2B5EF4-FFF2-40B4-BE49-F238E27FC236}">
                  <a16:creationId xmlns="" xmlns:a16="http://schemas.microsoft.com/office/drawing/2014/main" id="{6D3E8A3C-5DC1-AE5B-3844-F4FFA03B6379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TextBox 109">
              <a:extLst>
                <a:ext uri="{FF2B5EF4-FFF2-40B4-BE49-F238E27FC236}">
                  <a16:creationId xmlns="" xmlns:a16="http://schemas.microsoft.com/office/drawing/2014/main" id="{C7F7CEE9-E623-F8DB-83E1-616DBA3DD66A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255/215/172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1" name="Овал 110">
              <a:extLst>
                <a:ext uri="{FF2B5EF4-FFF2-40B4-BE49-F238E27FC236}">
                  <a16:creationId xmlns="" xmlns:a16="http://schemas.microsoft.com/office/drawing/2014/main" id="{0EA45719-1B65-38AE-F788-038FD28A7DEC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TextBox 111">
              <a:extLst>
                <a:ext uri="{FF2B5EF4-FFF2-40B4-BE49-F238E27FC236}">
                  <a16:creationId xmlns="" xmlns:a16="http://schemas.microsoft.com/office/drawing/2014/main" id="{70D0AD75-702A-CD40-6324-EA98EF2D339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87/140/123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3" name="Овал 112">
              <a:extLst>
                <a:ext uri="{FF2B5EF4-FFF2-40B4-BE49-F238E27FC236}">
                  <a16:creationId xmlns="" xmlns:a16="http://schemas.microsoft.com/office/drawing/2014/main" id="{BFD95280-5052-6622-BB2B-D130599EF9B5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TextBox 113">
              <a:extLst>
                <a:ext uri="{FF2B5EF4-FFF2-40B4-BE49-F238E27FC236}">
                  <a16:creationId xmlns="" xmlns:a16="http://schemas.microsoft.com/office/drawing/2014/main" id="{D6B4F322-1466-F78E-8512-9655D968E01E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70/170/152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5" name="Овал 114">
              <a:extLst>
                <a:ext uri="{FF2B5EF4-FFF2-40B4-BE49-F238E27FC236}">
                  <a16:creationId xmlns="" xmlns:a16="http://schemas.microsoft.com/office/drawing/2014/main" id="{B02CD464-CF29-C01F-616F-549B3C6C92E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="" xmlns:a16="http://schemas.microsoft.com/office/drawing/2014/main" id="{33D24F07-13A0-474F-D314-E24BA58D3241}"/>
                </a:ext>
              </a:extLst>
            </p:cNvPr>
            <p:cNvSpPr txBox="1"/>
            <p:nvPr userDrawn="1"/>
          </p:nvSpPr>
          <p:spPr>
            <a:xfrm>
              <a:off x="13490349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161/220/188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17" name="TextBox 116">
            <a:extLst>
              <a:ext uri="{FF2B5EF4-FFF2-40B4-BE49-F238E27FC236}">
                <a16:creationId xmlns="" xmlns:a16="http://schemas.microsoft.com/office/drawing/2014/main" id="{007D5E5C-B521-69A9-96D6-D6BCCAFA812E}"/>
              </a:ext>
            </a:extLst>
          </p:cNvPr>
          <p:cNvSpPr txBox="1"/>
          <p:nvPr/>
        </p:nvSpPr>
        <p:spPr>
          <a:xfrm>
            <a:off x="12539400" y="3656983"/>
            <a:ext cx="2742100" cy="443150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118" name="Группа 117">
            <a:extLst>
              <a:ext uri="{FF2B5EF4-FFF2-40B4-BE49-F238E27FC236}">
                <a16:creationId xmlns="" xmlns:a16="http://schemas.microsoft.com/office/drawing/2014/main" id="{F0AB3788-5131-FACD-AF9F-66956F7F8831}"/>
              </a:ext>
            </a:extLst>
          </p:cNvPr>
          <p:cNvGrpSpPr/>
          <p:nvPr/>
        </p:nvGrpSpPr>
        <p:grpSpPr>
          <a:xfrm>
            <a:off x="12381986" y="3964838"/>
            <a:ext cx="3626266" cy="1008182"/>
            <a:chOff x="12383596" y="3963908"/>
            <a:chExt cx="3626739" cy="1007948"/>
          </a:xfrm>
        </p:grpSpPr>
        <p:sp>
          <p:nvSpPr>
            <p:cNvPr id="119" name="Овал 118">
              <a:extLst>
                <a:ext uri="{FF2B5EF4-FFF2-40B4-BE49-F238E27FC236}">
                  <a16:creationId xmlns="" xmlns:a16="http://schemas.microsoft.com/office/drawing/2014/main" id="{7C157679-9D39-CB11-E3EA-4E96B41D6C9D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="" xmlns:a16="http://schemas.microsoft.com/office/drawing/2014/main" id="{117ADCE7-CEC7-DEAD-0DE5-8C9E9DCBAECC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156/54/103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1" name="Овал 120">
              <a:extLst>
                <a:ext uri="{FF2B5EF4-FFF2-40B4-BE49-F238E27FC236}">
                  <a16:creationId xmlns="" xmlns:a16="http://schemas.microsoft.com/office/drawing/2014/main" id="{D1DE9B5A-93CD-189A-3678-F883605C27AF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TextBox 121">
              <a:extLst>
                <a:ext uri="{FF2B5EF4-FFF2-40B4-BE49-F238E27FC236}">
                  <a16:creationId xmlns="" xmlns:a16="http://schemas.microsoft.com/office/drawing/2014/main" id="{965A77D9-72E3-79C2-8C44-334A7D0A85E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172/98/120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3" name="Овал 122">
              <a:extLst>
                <a:ext uri="{FF2B5EF4-FFF2-40B4-BE49-F238E27FC236}">
                  <a16:creationId xmlns="" xmlns:a16="http://schemas.microsoft.com/office/drawing/2014/main" id="{3501A912-EE11-AA9D-C08E-9CA509246C6E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TextBox 123">
              <a:extLst>
                <a:ext uri="{FF2B5EF4-FFF2-40B4-BE49-F238E27FC236}">
                  <a16:creationId xmlns="" xmlns:a16="http://schemas.microsoft.com/office/drawing/2014/main" id="{452B8E38-23FF-D350-5E9C-12C592D69001}"/>
                </a:ext>
              </a:extLst>
            </p:cNvPr>
            <p:cNvSpPr txBox="1"/>
            <p:nvPr userDrawn="1"/>
          </p:nvSpPr>
          <p:spPr>
            <a:xfrm>
              <a:off x="13490349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208/139/164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5" name="Овал 124">
              <a:extLst>
                <a:ext uri="{FF2B5EF4-FFF2-40B4-BE49-F238E27FC236}">
                  <a16:creationId xmlns="" xmlns:a16="http://schemas.microsoft.com/office/drawing/2014/main" id="{C0964AF2-BBC9-4301-9171-9022C12A2533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TextBox 125">
              <a:extLst>
                <a:ext uri="{FF2B5EF4-FFF2-40B4-BE49-F238E27FC236}">
                  <a16:creationId xmlns="" xmlns:a16="http://schemas.microsoft.com/office/drawing/2014/main" id="{EE200B9A-82FA-2EE6-1E06-A06169E75D2B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222/204/8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7" name="Овал 126">
              <a:extLst>
                <a:ext uri="{FF2B5EF4-FFF2-40B4-BE49-F238E27FC236}">
                  <a16:creationId xmlns="" xmlns:a16="http://schemas.microsoft.com/office/drawing/2014/main" id="{20131E2A-C91A-B3F6-0C44-2A2D4B9ABC83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TextBox 127">
              <a:extLst>
                <a:ext uri="{FF2B5EF4-FFF2-40B4-BE49-F238E27FC236}">
                  <a16:creationId xmlns="" xmlns:a16="http://schemas.microsoft.com/office/drawing/2014/main" id="{57EFB5D9-6486-717E-A5B5-ED223CEE29C6}"/>
                </a:ext>
              </a:extLst>
            </p:cNvPr>
            <p:cNvSpPr txBox="1"/>
            <p:nvPr userDrawn="1"/>
          </p:nvSpPr>
          <p:spPr>
            <a:xfrm>
              <a:off x="1460234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208/222/84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29" name="Овал 128">
              <a:extLst>
                <a:ext uri="{FF2B5EF4-FFF2-40B4-BE49-F238E27FC236}">
                  <a16:creationId xmlns="" xmlns:a16="http://schemas.microsoft.com/office/drawing/2014/main" id="{FEDDC7F1-AB43-94BC-86D3-56E1F4E1F734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TextBox 129">
              <a:extLst>
                <a:ext uri="{FF2B5EF4-FFF2-40B4-BE49-F238E27FC236}">
                  <a16:creationId xmlns="" xmlns:a16="http://schemas.microsoft.com/office/drawing/2014/main" id="{2E6601DE-F541-DB35-8C78-951D62188448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230/237/133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1" name="Овал 130">
              <a:extLst>
                <a:ext uri="{FF2B5EF4-FFF2-40B4-BE49-F238E27FC236}">
                  <a16:creationId xmlns="" xmlns:a16="http://schemas.microsoft.com/office/drawing/2014/main" id="{1FA7655F-4102-D4A4-1C54-462B0919528B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="" xmlns:a16="http://schemas.microsoft.com/office/drawing/2014/main" id="{664F5670-3718-BED4-55D2-EA70C1B357C4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96/55/158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3" name="Овал 132">
              <a:extLst>
                <a:ext uri="{FF2B5EF4-FFF2-40B4-BE49-F238E27FC236}">
                  <a16:creationId xmlns="" xmlns:a16="http://schemas.microsoft.com/office/drawing/2014/main" id="{5CC8D0D9-190E-FFE5-FA8C-7E2CCD624A99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TextBox 133">
              <a:extLst>
                <a:ext uri="{FF2B5EF4-FFF2-40B4-BE49-F238E27FC236}">
                  <a16:creationId xmlns="" xmlns:a16="http://schemas.microsoft.com/office/drawing/2014/main" id="{621F75D8-877B-BB77-21D1-70B462A6050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137/108/196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5" name="Овал 134">
              <a:extLst>
                <a:ext uri="{FF2B5EF4-FFF2-40B4-BE49-F238E27FC236}">
                  <a16:creationId xmlns="" xmlns:a16="http://schemas.microsoft.com/office/drawing/2014/main" id="{3D72B2A1-4AB9-A91D-47AA-510B810D0CBB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TextBox 135">
              <a:extLst>
                <a:ext uri="{FF2B5EF4-FFF2-40B4-BE49-F238E27FC236}">
                  <a16:creationId xmlns="" xmlns:a16="http://schemas.microsoft.com/office/drawing/2014/main" id="{FE13B0CB-4630-894A-BA5A-E642BB0E757C}"/>
                </a:ext>
              </a:extLst>
            </p:cNvPr>
            <p:cNvSpPr txBox="1"/>
            <p:nvPr userDrawn="1"/>
          </p:nvSpPr>
          <p:spPr>
            <a:xfrm>
              <a:off x="13490349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184/158/255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7" name="Овал 136">
              <a:extLst>
                <a:ext uri="{FF2B5EF4-FFF2-40B4-BE49-F238E27FC236}">
                  <a16:creationId xmlns="" xmlns:a16="http://schemas.microsoft.com/office/drawing/2014/main" id="{465CDFE4-8782-74F4-2930-F48A6E002B5D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="" xmlns:a16="http://schemas.microsoft.com/office/drawing/2014/main" id="{1B02A453-06FA-301A-6310-6134A2552CCA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153/28/28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39" name="Овал 138">
              <a:extLst>
                <a:ext uri="{FF2B5EF4-FFF2-40B4-BE49-F238E27FC236}">
                  <a16:creationId xmlns="" xmlns:a16="http://schemas.microsoft.com/office/drawing/2014/main" id="{31C0618F-2003-8CB4-0CC1-495E617F6B2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TextBox 139">
              <a:extLst>
                <a:ext uri="{FF2B5EF4-FFF2-40B4-BE49-F238E27FC236}">
                  <a16:creationId xmlns="" xmlns:a16="http://schemas.microsoft.com/office/drawing/2014/main" id="{E4188BDF-375B-EEE3-976C-87650A722DFA}"/>
                </a:ext>
              </a:extLst>
            </p:cNvPr>
            <p:cNvSpPr txBox="1"/>
            <p:nvPr userDrawn="1"/>
          </p:nvSpPr>
          <p:spPr>
            <a:xfrm>
              <a:off x="1460234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222/49/49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1" name="Овал 140">
              <a:extLst>
                <a:ext uri="{FF2B5EF4-FFF2-40B4-BE49-F238E27FC236}">
                  <a16:creationId xmlns="" xmlns:a16="http://schemas.microsoft.com/office/drawing/2014/main" id="{C9C96B67-C5C3-9672-25E9-644D3D6F8CB2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TextBox 141">
              <a:extLst>
                <a:ext uri="{FF2B5EF4-FFF2-40B4-BE49-F238E27FC236}">
                  <a16:creationId xmlns="" xmlns:a16="http://schemas.microsoft.com/office/drawing/2014/main" id="{ACCD9A15-7781-2794-1A10-FD932FAD2A80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230/176/168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3" name="TextBox 142">
            <a:extLst>
              <a:ext uri="{FF2B5EF4-FFF2-40B4-BE49-F238E27FC236}">
                <a16:creationId xmlns="" xmlns:a16="http://schemas.microsoft.com/office/drawing/2014/main" id="{B684F1DF-7E67-D199-4021-81FC03736E2E}"/>
              </a:ext>
            </a:extLst>
          </p:cNvPr>
          <p:cNvSpPr txBox="1"/>
          <p:nvPr/>
        </p:nvSpPr>
        <p:spPr>
          <a:xfrm>
            <a:off x="12539400" y="2019020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1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144" name="Группа 143">
            <a:extLst>
              <a:ext uri="{FF2B5EF4-FFF2-40B4-BE49-F238E27FC236}">
                <a16:creationId xmlns="" xmlns:a16="http://schemas.microsoft.com/office/drawing/2014/main" id="{D6565332-5E3B-02A9-1F16-EECBAC1B4116}"/>
              </a:ext>
            </a:extLst>
          </p:cNvPr>
          <p:cNvGrpSpPr/>
          <p:nvPr/>
        </p:nvGrpSpPr>
        <p:grpSpPr>
          <a:xfrm>
            <a:off x="12381988" y="2326864"/>
            <a:ext cx="3067892" cy="488463"/>
            <a:chOff x="12383596" y="2326321"/>
            <a:chExt cx="3068292" cy="488349"/>
          </a:xfrm>
        </p:grpSpPr>
        <p:sp>
          <p:nvSpPr>
            <p:cNvPr id="145" name="Овал 144">
              <a:extLst>
                <a:ext uri="{FF2B5EF4-FFF2-40B4-BE49-F238E27FC236}">
                  <a16:creationId xmlns="" xmlns:a16="http://schemas.microsoft.com/office/drawing/2014/main" id="{3FB36166-9B44-FC98-6B19-E88A86D81A6F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TextBox 145">
              <a:extLst>
                <a:ext uri="{FF2B5EF4-FFF2-40B4-BE49-F238E27FC236}">
                  <a16:creationId xmlns="" xmlns:a16="http://schemas.microsoft.com/office/drawing/2014/main" id="{9D718C75-1FA4-AE89-49C6-0A8E0459CC7A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217/216/235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7" name="Овал 146">
              <a:extLst>
                <a:ext uri="{FF2B5EF4-FFF2-40B4-BE49-F238E27FC236}">
                  <a16:creationId xmlns="" xmlns:a16="http://schemas.microsoft.com/office/drawing/2014/main" id="{25C6B553-5CC7-F21D-AEE4-3BA237C54C34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TextBox 147">
              <a:extLst>
                <a:ext uri="{FF2B5EF4-FFF2-40B4-BE49-F238E27FC236}">
                  <a16:creationId xmlns="" xmlns:a16="http://schemas.microsoft.com/office/drawing/2014/main" id="{E77B81E0-AED2-9304-4A45-E5B6C41EF1E0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49" name="Овал 148">
              <a:extLst>
                <a:ext uri="{FF2B5EF4-FFF2-40B4-BE49-F238E27FC236}">
                  <a16:creationId xmlns="" xmlns:a16="http://schemas.microsoft.com/office/drawing/2014/main" id="{7075B772-1C3E-882C-BF1C-7474F3B8EB7E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0" name="TextBox 149">
              <a:extLst>
                <a:ext uri="{FF2B5EF4-FFF2-40B4-BE49-F238E27FC236}">
                  <a16:creationId xmlns="" xmlns:a16="http://schemas.microsoft.com/office/drawing/2014/main" id="{D56C2D22-A243-BACA-7DDB-9881D8708167}"/>
                </a:ext>
              </a:extLst>
            </p:cNvPr>
            <p:cNvSpPr txBox="1"/>
            <p:nvPr userDrawn="1"/>
          </p:nvSpPr>
          <p:spPr>
            <a:xfrm>
              <a:off x="1349035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235/235/235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1" name="Овал 150">
              <a:extLst>
                <a:ext uri="{FF2B5EF4-FFF2-40B4-BE49-F238E27FC236}">
                  <a16:creationId xmlns="" xmlns:a16="http://schemas.microsoft.com/office/drawing/2014/main" id="{E7F16F81-A454-40EA-1752-284ACADF0BA2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TextBox 151">
              <a:extLst>
                <a:ext uri="{FF2B5EF4-FFF2-40B4-BE49-F238E27FC236}">
                  <a16:creationId xmlns="" xmlns:a16="http://schemas.microsoft.com/office/drawing/2014/main" id="{478B6AD7-AAA1-E619-EAF5-6C9F21438A3B}"/>
                </a:ext>
              </a:extLst>
            </p:cNvPr>
            <p:cNvSpPr txBox="1"/>
            <p:nvPr userDrawn="1"/>
          </p:nvSpPr>
          <p:spPr>
            <a:xfrm>
              <a:off x="1404915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252/223/215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3" name="Овал 152">
              <a:extLst>
                <a:ext uri="{FF2B5EF4-FFF2-40B4-BE49-F238E27FC236}">
                  <a16:creationId xmlns="" xmlns:a16="http://schemas.microsoft.com/office/drawing/2014/main" id="{1CD74B22-8B76-1AFF-635C-C866A4269896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4" name="TextBox 153">
              <a:extLst>
                <a:ext uri="{FF2B5EF4-FFF2-40B4-BE49-F238E27FC236}">
                  <a16:creationId xmlns="" xmlns:a16="http://schemas.microsoft.com/office/drawing/2014/main" id="{F4D18428-39CA-9268-00AB-7029E64D8E6B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211/245/226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55" name="TextBox 154">
            <a:extLst>
              <a:ext uri="{FF2B5EF4-FFF2-40B4-BE49-F238E27FC236}">
                <a16:creationId xmlns="" xmlns:a16="http://schemas.microsoft.com/office/drawing/2014/main" id="{AD2DD20A-F2D0-9F9F-2E78-90962E241CB3}"/>
              </a:ext>
            </a:extLst>
          </p:cNvPr>
          <p:cNvSpPr txBox="1"/>
          <p:nvPr/>
        </p:nvSpPr>
        <p:spPr>
          <a:xfrm>
            <a:off x="12556387" y="2840741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156" name="Группа 155">
            <a:extLst>
              <a:ext uri="{FF2B5EF4-FFF2-40B4-BE49-F238E27FC236}">
                <a16:creationId xmlns="" xmlns:a16="http://schemas.microsoft.com/office/drawing/2014/main" id="{5385A85A-BE86-6E1C-8877-1FCD4F09A9A2}"/>
              </a:ext>
            </a:extLst>
          </p:cNvPr>
          <p:cNvGrpSpPr/>
          <p:nvPr/>
        </p:nvGrpSpPr>
        <p:grpSpPr>
          <a:xfrm>
            <a:off x="12381986" y="3148586"/>
            <a:ext cx="3626266" cy="488463"/>
            <a:chOff x="12383596" y="3147852"/>
            <a:chExt cx="3626739" cy="488349"/>
          </a:xfrm>
        </p:grpSpPr>
        <p:sp>
          <p:nvSpPr>
            <p:cNvPr id="157" name="Овал 156">
              <a:extLst>
                <a:ext uri="{FF2B5EF4-FFF2-40B4-BE49-F238E27FC236}">
                  <a16:creationId xmlns="" xmlns:a16="http://schemas.microsoft.com/office/drawing/2014/main" id="{14ECF33B-77E6-BBAA-650B-931C390B7679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8" name="TextBox 157">
              <a:extLst>
                <a:ext uri="{FF2B5EF4-FFF2-40B4-BE49-F238E27FC236}">
                  <a16:creationId xmlns="" xmlns:a16="http://schemas.microsoft.com/office/drawing/2014/main" id="{42A3A93F-74ED-AEF0-16BE-C85C842E6899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54/49/148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59" name="Овал 158">
              <a:extLst>
                <a:ext uri="{FF2B5EF4-FFF2-40B4-BE49-F238E27FC236}">
                  <a16:creationId xmlns="" xmlns:a16="http://schemas.microsoft.com/office/drawing/2014/main" id="{143C188C-3163-C2E9-2A81-41B03B7D5C19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TextBox 159">
              <a:extLst>
                <a:ext uri="{FF2B5EF4-FFF2-40B4-BE49-F238E27FC236}">
                  <a16:creationId xmlns="" xmlns:a16="http://schemas.microsoft.com/office/drawing/2014/main" id="{D03C6048-2831-83B5-2022-E9443BFEB213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</a:t>
              </a:r>
              <a:r>
                <a:rPr lang="en-US" sz="800" dirty="0">
                  <a:solidFill>
                    <a:srgbClr val="282A2E"/>
                  </a:solidFill>
                </a:rPr>
                <a:t>1</a:t>
              </a:r>
              <a:r>
                <a:rPr lang="ru-RU" sz="800" dirty="0">
                  <a:solidFill>
                    <a:srgbClr val="282A2E"/>
                  </a:solidFill>
                </a:rPr>
                <a:t>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1" name="Овал 160">
              <a:extLst>
                <a:ext uri="{FF2B5EF4-FFF2-40B4-BE49-F238E27FC236}">
                  <a16:creationId xmlns="" xmlns:a16="http://schemas.microsoft.com/office/drawing/2014/main" id="{04BD6DD3-C042-8463-3FE3-158382785C4D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2" name="TextBox 161">
              <a:extLst>
                <a:ext uri="{FF2B5EF4-FFF2-40B4-BE49-F238E27FC236}">
                  <a16:creationId xmlns="" xmlns:a16="http://schemas.microsoft.com/office/drawing/2014/main" id="{9D3B5A99-7232-C51A-016A-0164CEEA168C}"/>
                </a:ext>
              </a:extLst>
            </p:cNvPr>
            <p:cNvSpPr txBox="1"/>
            <p:nvPr userDrawn="1"/>
          </p:nvSpPr>
          <p:spPr>
            <a:xfrm>
              <a:off x="13490349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3" name="Овал 162">
              <a:extLst>
                <a:ext uri="{FF2B5EF4-FFF2-40B4-BE49-F238E27FC236}">
                  <a16:creationId xmlns="" xmlns:a16="http://schemas.microsoft.com/office/drawing/2014/main" id="{C70262D3-AFFC-491A-C037-BAF45D742D78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TextBox 163">
              <a:extLst>
                <a:ext uri="{FF2B5EF4-FFF2-40B4-BE49-F238E27FC236}">
                  <a16:creationId xmlns="" xmlns:a16="http://schemas.microsoft.com/office/drawing/2014/main" id="{2492D926-4694-7231-F062-A8EFF062976D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169/211/253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5" name="Овал 164">
              <a:extLst>
                <a:ext uri="{FF2B5EF4-FFF2-40B4-BE49-F238E27FC236}">
                  <a16:creationId xmlns="" xmlns:a16="http://schemas.microsoft.com/office/drawing/2014/main" id="{41449994-9928-4892-D2AE-6749132F2AE1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TextBox 165">
              <a:extLst>
                <a:ext uri="{FF2B5EF4-FFF2-40B4-BE49-F238E27FC236}">
                  <a16:creationId xmlns="" xmlns:a16="http://schemas.microsoft.com/office/drawing/2014/main" id="{D2A36F20-62E5-E530-FC1D-6D9E7693385D}"/>
                </a:ext>
              </a:extLst>
            </p:cNvPr>
            <p:cNvSpPr txBox="1"/>
            <p:nvPr userDrawn="1"/>
          </p:nvSpPr>
          <p:spPr>
            <a:xfrm>
              <a:off x="1460234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67" name="Овал 166">
              <a:extLst>
                <a:ext uri="{FF2B5EF4-FFF2-40B4-BE49-F238E27FC236}">
                  <a16:creationId xmlns="" xmlns:a16="http://schemas.microsoft.com/office/drawing/2014/main" id="{661FF1A9-402A-4AAC-678A-7C54196A350B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8" name="TextBox 167">
              <a:extLst>
                <a:ext uri="{FF2B5EF4-FFF2-40B4-BE49-F238E27FC236}">
                  <a16:creationId xmlns="" xmlns:a16="http://schemas.microsoft.com/office/drawing/2014/main" id="{A880E9E2-2A7B-4DC1-3842-1347062879DB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67" name="Рисунок 66">
            <a:extLst>
              <a:ext uri="{FF2B5EF4-FFF2-40B4-BE49-F238E27FC236}">
                <a16:creationId xmlns="" xmlns:a16="http://schemas.microsoft.com/office/drawing/2014/main" id="{BF34B19B-417B-EED6-AF86-50956632670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03130" y="348074"/>
            <a:ext cx="2094366" cy="458500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="" xmlns:a16="http://schemas.microsoft.com/office/drawing/2014/main" id="{3F60AEC6-824A-6BD9-1464-8610D3E767C0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5367" y="339781"/>
            <a:ext cx="2818750" cy="45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7" r:id="rId17"/>
  </p:sldLayoutIdLst>
  <p:txStyles>
    <p:titleStyle>
      <a:lvl1pPr algn="l" defTabSz="1035832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958" indent="-258958" algn="l" defTabSz="1035832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874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790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270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623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48539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66455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84371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28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916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832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3748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1665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9581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497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13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43329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2F45EB1-B3CC-B794-C3CB-331C5116F339}"/>
              </a:ext>
            </a:extLst>
          </p:cNvPr>
          <p:cNvSpPr/>
          <p:nvPr/>
        </p:nvSpPr>
        <p:spPr>
          <a:xfrm>
            <a:off x="12399156" y="2"/>
            <a:ext cx="3594503" cy="5068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583" tIns="51792" rIns="103583" bIns="51792"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87728D1D-82C6-F3AA-85D1-B58386847B2E}"/>
              </a:ext>
            </a:extLst>
          </p:cNvPr>
          <p:cNvSpPr txBox="1"/>
          <p:nvPr/>
        </p:nvSpPr>
        <p:spPr>
          <a:xfrm>
            <a:off x="12556392" y="5378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="" xmlns:a16="http://schemas.microsoft.com/office/drawing/2014/main" id="{73773A4C-EB25-1AEF-A66D-D48D82C0C4E2}"/>
              </a:ext>
            </a:extLst>
          </p:cNvPr>
          <p:cNvGrpSpPr/>
          <p:nvPr/>
        </p:nvGrpSpPr>
        <p:grpSpPr>
          <a:xfrm>
            <a:off x="12381991" y="313224"/>
            <a:ext cx="2514776" cy="488463"/>
            <a:chOff x="12383596" y="313150"/>
            <a:chExt cx="2515103" cy="488349"/>
          </a:xfrm>
        </p:grpSpPr>
        <p:sp>
          <p:nvSpPr>
            <p:cNvPr id="5" name="Овал 4">
              <a:extLst>
                <a:ext uri="{FF2B5EF4-FFF2-40B4-BE49-F238E27FC236}">
                  <a16:creationId xmlns="" xmlns:a16="http://schemas.microsoft.com/office/drawing/2014/main" id="{536DEFD7-5976-47BA-7A05-52D802C5CA12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="" xmlns:a16="http://schemas.microsoft.com/office/drawing/2014/main" id="{A057F186-E57F-AD4D-3964-6BF2F172C883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>
                  <a:solidFill>
                    <a:srgbClr val="282A2E"/>
                  </a:solidFill>
                </a:rPr>
                <a:t>54</a:t>
              </a:r>
              <a:r>
                <a:rPr lang="ru-RU" sz="800" dirty="0">
                  <a:solidFill>
                    <a:srgbClr val="282A2E"/>
                  </a:solidFill>
                </a:rPr>
                <a:t>/</a:t>
              </a:r>
              <a:r>
                <a:rPr lang="en-US" sz="800" dirty="0">
                  <a:solidFill>
                    <a:srgbClr val="282A2E"/>
                  </a:solidFill>
                </a:rPr>
                <a:t>4</a:t>
              </a:r>
              <a:r>
                <a:rPr lang="ru-RU" sz="800" dirty="0">
                  <a:solidFill>
                    <a:srgbClr val="282A2E"/>
                  </a:solidFill>
                </a:rPr>
                <a:t>9/</a:t>
              </a:r>
              <a:r>
                <a:rPr lang="en-US" sz="8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="" xmlns:a16="http://schemas.microsoft.com/office/drawing/2014/main" id="{C9EF1A92-EC3E-3DC2-D709-96F4938C54D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="" xmlns:a16="http://schemas.microsoft.com/office/drawing/2014/main" id="{F94CC025-59CD-E237-2FCA-DEE961333D7C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1F769D60-8BE1-90AD-78F9-452D04CAF50A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="" xmlns:a16="http://schemas.microsoft.com/office/drawing/2014/main" id="{FE3BE261-E486-B29F-BF3B-1F6CEBA1ACD9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40/42/46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="" xmlns:a16="http://schemas.microsoft.com/office/drawing/2014/main" id="{6CA876A8-FB94-A570-DF44-AE8D5E0DB975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D11EE855-CA64-F8BF-C3C8-C6CCA2C92633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255/255/255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4D987779-CB13-017A-2098-B2274DAAF4E0}"/>
              </a:ext>
            </a:extLst>
          </p:cNvPr>
          <p:cNvSpPr txBox="1"/>
          <p:nvPr/>
        </p:nvSpPr>
        <p:spPr>
          <a:xfrm>
            <a:off x="12556392" y="785856"/>
            <a:ext cx="1863415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="" xmlns:a16="http://schemas.microsoft.com/office/drawing/2014/main" id="{B1A81D32-9260-D226-A11D-8E56997864C0}"/>
              </a:ext>
            </a:extLst>
          </p:cNvPr>
          <p:cNvGrpSpPr/>
          <p:nvPr/>
        </p:nvGrpSpPr>
        <p:grpSpPr>
          <a:xfrm>
            <a:off x="12381986" y="1093705"/>
            <a:ext cx="3626266" cy="966528"/>
            <a:chOff x="12383596" y="1093451"/>
            <a:chExt cx="3626739" cy="966303"/>
          </a:xfrm>
        </p:grpSpPr>
        <p:sp>
          <p:nvSpPr>
            <p:cNvPr id="15" name="Овал 14">
              <a:extLst>
                <a:ext uri="{FF2B5EF4-FFF2-40B4-BE49-F238E27FC236}">
                  <a16:creationId xmlns="" xmlns:a16="http://schemas.microsoft.com/office/drawing/2014/main" id="{F3C12604-F07B-D917-8883-433B20C274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67C0673B-6155-958A-E2B5-810B1352A2C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52/111/194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="" xmlns:a16="http://schemas.microsoft.com/office/drawing/2014/main" id="{5EFFEA6E-D20F-751C-A2C2-6088390C57C6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="" xmlns:a16="http://schemas.microsoft.com/office/drawing/2014/main" id="{B2D57CE7-DEE1-9F9F-5616-AB44A8AA8203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131/131/131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="" xmlns:a16="http://schemas.microsoft.com/office/drawing/2014/main" id="{461CE9F3-5809-26DC-C752-04D011AC32A7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09A84866-7D77-4BB3-AFAF-A5060932E578}"/>
                </a:ext>
              </a:extLst>
            </p:cNvPr>
            <p:cNvSpPr txBox="1"/>
            <p:nvPr userDrawn="1"/>
          </p:nvSpPr>
          <p:spPr>
            <a:xfrm>
              <a:off x="13490349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="" xmlns:a16="http://schemas.microsoft.com/office/drawing/2014/main" id="{74DF71B1-183A-1425-FEC7-D01F2EE62F18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="" xmlns:a16="http://schemas.microsoft.com/office/drawing/2014/main" id="{FC26D260-1C08-B4DD-1C6C-1DB953757A96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227/104/70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="" xmlns:a16="http://schemas.microsoft.com/office/drawing/2014/main" id="{520BE496-230D-635F-1060-0A635D98445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26FCCD63-EADF-99D7-6CD9-723473FFEA2D}"/>
                </a:ext>
              </a:extLst>
            </p:cNvPr>
            <p:cNvSpPr txBox="1"/>
            <p:nvPr userDrawn="1"/>
          </p:nvSpPr>
          <p:spPr>
            <a:xfrm>
              <a:off x="14602342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255/169/112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="" xmlns:a16="http://schemas.microsoft.com/office/drawing/2014/main" id="{954235C1-D69D-95E1-159A-8A14932C695F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="" xmlns:a16="http://schemas.microsoft.com/office/drawing/2014/main" id="{C7ABCE2D-7438-0687-E2F8-C34F468B41DC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255/215/172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="" xmlns:a16="http://schemas.microsoft.com/office/drawing/2014/main" id="{E405C2BE-C7E4-6B60-A313-C365E691FFCE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08AF0EEF-2318-CAB4-EE4A-09B34BA6B561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87/140/123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="" xmlns:a16="http://schemas.microsoft.com/office/drawing/2014/main" id="{55FEB656-9028-30CC-A180-FFB206C7B89E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CDAB30AD-16F8-5800-20D2-E5D00CCC7AF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70/170/152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="" xmlns:a16="http://schemas.microsoft.com/office/drawing/2014/main" id="{ABBDB62B-AC1B-7BD2-697C-92279E4D50F6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="" xmlns:a16="http://schemas.microsoft.com/office/drawing/2014/main" id="{13DA1542-39E5-F15F-EACA-E248DA4154E4}"/>
                </a:ext>
              </a:extLst>
            </p:cNvPr>
            <p:cNvSpPr txBox="1"/>
            <p:nvPr userDrawn="1"/>
          </p:nvSpPr>
          <p:spPr>
            <a:xfrm>
              <a:off x="13490349" y="1844360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161/220/188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B97FB303-AC88-AC91-AC74-6889DDB815DA}"/>
              </a:ext>
            </a:extLst>
          </p:cNvPr>
          <p:cNvSpPr txBox="1"/>
          <p:nvPr/>
        </p:nvSpPr>
        <p:spPr>
          <a:xfrm>
            <a:off x="12539401" y="3656983"/>
            <a:ext cx="2742100" cy="443150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="" xmlns:a16="http://schemas.microsoft.com/office/drawing/2014/main" id="{64050EB1-EFDF-DDEA-A885-32B32232004B}"/>
              </a:ext>
            </a:extLst>
          </p:cNvPr>
          <p:cNvGrpSpPr/>
          <p:nvPr/>
        </p:nvGrpSpPr>
        <p:grpSpPr>
          <a:xfrm>
            <a:off x="12381986" y="3964840"/>
            <a:ext cx="3626266" cy="1008182"/>
            <a:chOff x="12383596" y="3963908"/>
            <a:chExt cx="3626739" cy="1007948"/>
          </a:xfrm>
        </p:grpSpPr>
        <p:sp>
          <p:nvSpPr>
            <p:cNvPr id="35" name="Овал 34">
              <a:extLst>
                <a:ext uri="{FF2B5EF4-FFF2-40B4-BE49-F238E27FC236}">
                  <a16:creationId xmlns="" xmlns:a16="http://schemas.microsoft.com/office/drawing/2014/main" id="{1358A0B4-DCAF-C79F-7D47-96628A211C11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ECEA78A-1072-5EF3-E76B-8FE852D93C45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156/54/103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="" xmlns:a16="http://schemas.microsoft.com/office/drawing/2014/main" id="{3705E196-48F8-ABF3-2B3E-71B9D74A121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4110624-40C2-54F5-1393-AE7EF88445F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172/98/120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="" xmlns:a16="http://schemas.microsoft.com/office/drawing/2014/main" id="{F2490B30-553A-DD70-0F98-7E88B672BC8E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49641278-E4E8-1997-781B-A02EA3B7E329}"/>
                </a:ext>
              </a:extLst>
            </p:cNvPr>
            <p:cNvSpPr txBox="1"/>
            <p:nvPr userDrawn="1"/>
          </p:nvSpPr>
          <p:spPr>
            <a:xfrm>
              <a:off x="13490349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208/139/164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="" xmlns:a16="http://schemas.microsoft.com/office/drawing/2014/main" id="{54B80D6F-8E10-2A48-1C69-B92F3CA26F5E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="" xmlns:a16="http://schemas.microsoft.com/office/drawing/2014/main" id="{03C8FF93-EA72-3208-6636-98A454096E38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222/204/8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="" xmlns:a16="http://schemas.microsoft.com/office/drawing/2014/main" id="{92FE5B1A-B6FB-38DF-97F1-F284AE4EAA9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F9B0BBF4-D5E2-5261-CCCE-A9C8EBCF54C6}"/>
                </a:ext>
              </a:extLst>
            </p:cNvPr>
            <p:cNvSpPr txBox="1"/>
            <p:nvPr userDrawn="1"/>
          </p:nvSpPr>
          <p:spPr>
            <a:xfrm>
              <a:off x="14602342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208/222/84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="" xmlns:a16="http://schemas.microsoft.com/office/drawing/2014/main" id="{C967A3B6-7451-42DA-A6D7-3AD62F882C69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BAA6C975-98F6-51DD-608A-DAF904C439F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230/237/133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="" xmlns:a16="http://schemas.microsoft.com/office/drawing/2014/main" id="{290ECCC2-B104-B4C5-64A6-B451C2B2EDF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928AD003-C0B3-671F-098F-0C21EF8FCE36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96/55/158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="" xmlns:a16="http://schemas.microsoft.com/office/drawing/2014/main" id="{DB037AF4-A263-43BB-9065-275CE3EA96B8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65E5754E-D72A-3CDF-B416-ACFAC1A6CA65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137/108/196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="" xmlns:a16="http://schemas.microsoft.com/office/drawing/2014/main" id="{CAB4EF78-0533-8476-A7C5-0C087EEC2C9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B618C176-867A-09B1-42EF-A0077CC7697F}"/>
                </a:ext>
              </a:extLst>
            </p:cNvPr>
            <p:cNvSpPr txBox="1"/>
            <p:nvPr userDrawn="1"/>
          </p:nvSpPr>
          <p:spPr>
            <a:xfrm>
              <a:off x="13490349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184/158/255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="" xmlns:a16="http://schemas.microsoft.com/office/drawing/2014/main" id="{4F9A3F61-817B-2550-6764-20F697E33F9C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="" xmlns:a16="http://schemas.microsoft.com/office/drawing/2014/main" id="{5A1DC255-8E6C-83CD-BC07-6A677677F557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153/28/28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="" xmlns:a16="http://schemas.microsoft.com/office/drawing/2014/main" id="{7ACC6FE0-ACC5-9AA7-9E53-08FAA4A0201D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80A121AF-643A-FD89-7D85-0D2D1EBF508B}"/>
                </a:ext>
              </a:extLst>
            </p:cNvPr>
            <p:cNvSpPr txBox="1"/>
            <p:nvPr userDrawn="1"/>
          </p:nvSpPr>
          <p:spPr>
            <a:xfrm>
              <a:off x="14602342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222/49/49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="" xmlns:a16="http://schemas.microsoft.com/office/drawing/2014/main" id="{8719D218-CB25-249A-F27D-E16487B01BF8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="" xmlns:a16="http://schemas.microsoft.com/office/drawing/2014/main" id="{F0663A02-175D-7954-BF83-0C9F07AA5992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230/176/168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6A1DAEF2-F828-92F9-0A98-8FE2D387635F}"/>
              </a:ext>
            </a:extLst>
          </p:cNvPr>
          <p:cNvSpPr txBox="1"/>
          <p:nvPr/>
        </p:nvSpPr>
        <p:spPr>
          <a:xfrm>
            <a:off x="12539401" y="2019022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1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="" xmlns:a16="http://schemas.microsoft.com/office/drawing/2014/main" id="{2E48B1E9-5A63-2166-77C5-A8B363BF0455}"/>
              </a:ext>
            </a:extLst>
          </p:cNvPr>
          <p:cNvGrpSpPr/>
          <p:nvPr/>
        </p:nvGrpSpPr>
        <p:grpSpPr>
          <a:xfrm>
            <a:off x="12381988" y="2326864"/>
            <a:ext cx="3067892" cy="488463"/>
            <a:chOff x="12383596" y="2326321"/>
            <a:chExt cx="3068292" cy="488349"/>
          </a:xfrm>
        </p:grpSpPr>
        <p:sp>
          <p:nvSpPr>
            <p:cNvPr id="61" name="Овал 60">
              <a:extLst>
                <a:ext uri="{FF2B5EF4-FFF2-40B4-BE49-F238E27FC236}">
                  <a16:creationId xmlns="" xmlns:a16="http://schemas.microsoft.com/office/drawing/2014/main" id="{A725F10F-6768-DD93-BCE7-BF144F6584FB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="" xmlns:a16="http://schemas.microsoft.com/office/drawing/2014/main" id="{D8B45A2B-8F20-2B44-D332-CD6581DF4FF2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217/216/235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="" xmlns:a16="http://schemas.microsoft.com/office/drawing/2014/main" id="{5162192A-A299-5099-4ED4-E2D691D863B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="" xmlns:a16="http://schemas.microsoft.com/office/drawing/2014/main" id="{85EE2A29-EE76-015F-FAD6-7099A2F71626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="" xmlns:a16="http://schemas.microsoft.com/office/drawing/2014/main" id="{D5EA46C1-4A71-CDFB-42C7-E5C59CCB3E5D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="" xmlns:a16="http://schemas.microsoft.com/office/drawing/2014/main" id="{03855C1B-34FD-109A-2BB4-5A453ED03E60}"/>
                </a:ext>
              </a:extLst>
            </p:cNvPr>
            <p:cNvSpPr txBox="1"/>
            <p:nvPr userDrawn="1"/>
          </p:nvSpPr>
          <p:spPr>
            <a:xfrm>
              <a:off x="1349035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235/235/235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="" xmlns:a16="http://schemas.microsoft.com/office/drawing/2014/main" id="{86F25E88-5C16-C19C-CD2A-F83B4099EA75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="" xmlns:a16="http://schemas.microsoft.com/office/drawing/2014/main" id="{D189FEB9-3E95-60DF-ED4A-CF0957BBA5B5}"/>
                </a:ext>
              </a:extLst>
            </p:cNvPr>
            <p:cNvSpPr txBox="1"/>
            <p:nvPr userDrawn="1"/>
          </p:nvSpPr>
          <p:spPr>
            <a:xfrm>
              <a:off x="14049153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252/223/215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="" xmlns:a16="http://schemas.microsoft.com/office/drawing/2014/main" id="{84194F42-9977-01C3-1B51-42DE44DE128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="" xmlns:a16="http://schemas.microsoft.com/office/drawing/2014/main" id="{299BEEA4-6B71-743C-6922-BE1FF93E30F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211/245/226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1A333997-8BF6-43AB-AEFC-4F6717673860}"/>
              </a:ext>
            </a:extLst>
          </p:cNvPr>
          <p:cNvSpPr txBox="1"/>
          <p:nvPr/>
        </p:nvSpPr>
        <p:spPr>
          <a:xfrm>
            <a:off x="12556387" y="2840743"/>
            <a:ext cx="2742100" cy="273873"/>
          </a:xfrm>
          <a:prstGeom prst="rect">
            <a:avLst/>
          </a:prstGeom>
          <a:noFill/>
        </p:spPr>
        <p:txBody>
          <a:bodyPr wrap="square" lIns="103583" tIns="51792" rIns="103583" bIns="51792" rtlCol="0">
            <a:spAutoFit/>
          </a:bodyPr>
          <a:lstStyle/>
          <a:p>
            <a:r>
              <a:rPr lang="ru-RU" sz="11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="" xmlns:a16="http://schemas.microsoft.com/office/drawing/2014/main" id="{EB981A98-1A8F-537B-C1CD-B9E798012123}"/>
              </a:ext>
            </a:extLst>
          </p:cNvPr>
          <p:cNvGrpSpPr/>
          <p:nvPr/>
        </p:nvGrpSpPr>
        <p:grpSpPr>
          <a:xfrm>
            <a:off x="12381986" y="3148586"/>
            <a:ext cx="3626266" cy="488463"/>
            <a:chOff x="12383596" y="3147852"/>
            <a:chExt cx="3626739" cy="488349"/>
          </a:xfrm>
        </p:grpSpPr>
        <p:sp>
          <p:nvSpPr>
            <p:cNvPr id="73" name="Овал 72">
              <a:extLst>
                <a:ext uri="{FF2B5EF4-FFF2-40B4-BE49-F238E27FC236}">
                  <a16:creationId xmlns="" xmlns:a16="http://schemas.microsoft.com/office/drawing/2014/main" id="{458D4886-9F48-1D99-AB3C-AEF765DBCFCC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="" xmlns:a16="http://schemas.microsoft.com/office/drawing/2014/main" id="{E8F3EFB4-8DFD-1748-02F1-58F1C2B7D22B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54/49/148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="" xmlns:a16="http://schemas.microsoft.com/office/drawing/2014/main" id="{8B412663-1269-6393-40D0-5E66DD19D354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="" xmlns:a16="http://schemas.microsoft.com/office/drawing/2014/main" id="{3111AFE0-56D1-0CF6-67EA-D8412A26054A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52/1</a:t>
              </a:r>
              <a:r>
                <a:rPr lang="en-US" sz="800" dirty="0">
                  <a:solidFill>
                    <a:srgbClr val="282A2E"/>
                  </a:solidFill>
                </a:rPr>
                <a:t>1</a:t>
              </a:r>
              <a:r>
                <a:rPr lang="ru-RU" sz="800" dirty="0">
                  <a:solidFill>
                    <a:srgbClr val="282A2E"/>
                  </a:solidFill>
                </a:rPr>
                <a:t>1/194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="" xmlns:a16="http://schemas.microsoft.com/office/drawing/2014/main" id="{51533FCE-1E8B-DC97-0D36-020255937D3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="" xmlns:a16="http://schemas.microsoft.com/office/drawing/2014/main" id="{9523F5BD-2750-3C7D-FC41-3ED5FBC657F6}"/>
                </a:ext>
              </a:extLst>
            </p:cNvPr>
            <p:cNvSpPr txBox="1"/>
            <p:nvPr userDrawn="1"/>
          </p:nvSpPr>
          <p:spPr>
            <a:xfrm>
              <a:off x="13490349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125/187/252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="" xmlns:a16="http://schemas.microsoft.com/office/drawing/2014/main" id="{19847533-EA27-04F3-00CB-941445B744DF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="" xmlns:a16="http://schemas.microsoft.com/office/drawing/2014/main" id="{FA3AF7B5-5F14-5D17-8D18-C9D085A2D8FD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169/211/253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="" xmlns:a16="http://schemas.microsoft.com/office/drawing/2014/main" id="{179D3D52-58CB-9CF4-860C-A6E0A5A738F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="" xmlns:a16="http://schemas.microsoft.com/office/drawing/2014/main" id="{2B201638-5F8B-70A9-E548-445C928E4FF0}"/>
                </a:ext>
              </a:extLst>
            </p:cNvPr>
            <p:cNvSpPr txBox="1"/>
            <p:nvPr userDrawn="1"/>
          </p:nvSpPr>
          <p:spPr>
            <a:xfrm>
              <a:off x="14602342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207/232/255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="" xmlns:a16="http://schemas.microsoft.com/office/drawing/2014/main" id="{69B6B319-AA1A-7605-1ADC-C2F4B427C226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="" xmlns:a16="http://schemas.microsoft.com/office/drawing/2014/main" id="{7AE7B183-676C-3A49-C76B-59B95F0AFF6D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153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dirty="0">
                  <a:solidFill>
                    <a:srgbClr val="282A2E"/>
                  </a:solidFill>
                </a:rPr>
                <a:t>191/191/191</a:t>
              </a:r>
              <a:endParaRPr lang="en-US" sz="8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112" name="Рисунок 111">
            <a:extLst>
              <a:ext uri="{FF2B5EF4-FFF2-40B4-BE49-F238E27FC236}">
                <a16:creationId xmlns="" xmlns:a16="http://schemas.microsoft.com/office/drawing/2014/main" id="{82770B23-F4EE-F97E-D901-18E89BD6CC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5367" y="339781"/>
            <a:ext cx="2818750" cy="45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5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1035832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8958" indent="-258958" algn="l" defTabSz="1035832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76874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94790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1270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330623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848539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366455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884371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287" indent="-258958" algn="l" defTabSz="1035832" rtl="0" eaLnBrk="1" latinLnBrk="0" hangingPunct="1">
        <a:lnSpc>
          <a:spcPct val="90000"/>
        </a:lnSpc>
        <a:spcBef>
          <a:spcPts val="56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7916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5832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3748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1665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89581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497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25413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43329" algn="l" defTabSz="10358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Прямоугольник 90">
            <a:extLst>
              <a:ext uri="{FF2B5EF4-FFF2-40B4-BE49-F238E27FC236}">
                <a16:creationId xmlns="" xmlns:a16="http://schemas.microsoft.com/office/drawing/2014/main" id="{3C93FCF7-B9E8-6663-D425-9E2F50FB5709}"/>
              </a:ext>
            </a:extLst>
          </p:cNvPr>
          <p:cNvSpPr/>
          <p:nvPr userDrawn="1"/>
        </p:nvSpPr>
        <p:spPr>
          <a:xfrm>
            <a:off x="12399153" y="1"/>
            <a:ext cx="3594502" cy="50684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ru-RU" sz="1800">
              <a:solidFill>
                <a:srgbClr val="FFFFFF"/>
              </a:solidFill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44A8155C-3627-645D-CE47-FD7E894C949B}"/>
              </a:ext>
            </a:extLst>
          </p:cNvPr>
          <p:cNvSpPr txBox="1"/>
          <p:nvPr userDrawn="1"/>
        </p:nvSpPr>
        <p:spPr>
          <a:xfrm>
            <a:off x="12556385" y="5375"/>
            <a:ext cx="1863414" cy="24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93" name="Группа 92">
            <a:extLst>
              <a:ext uri="{FF2B5EF4-FFF2-40B4-BE49-F238E27FC236}">
                <a16:creationId xmlns="" xmlns:a16="http://schemas.microsoft.com/office/drawing/2014/main" id="{4BDFF3E5-BBCD-EB48-9225-2B7EA18B9CE7}"/>
              </a:ext>
            </a:extLst>
          </p:cNvPr>
          <p:cNvGrpSpPr/>
          <p:nvPr userDrawn="1"/>
        </p:nvGrpSpPr>
        <p:grpSpPr>
          <a:xfrm>
            <a:off x="12381984" y="313222"/>
            <a:ext cx="2514776" cy="473120"/>
            <a:chOff x="12383596" y="313150"/>
            <a:chExt cx="2515103" cy="473010"/>
          </a:xfrm>
        </p:grpSpPr>
        <p:sp>
          <p:nvSpPr>
            <p:cNvPr id="94" name="Овал 93">
              <a:extLst>
                <a:ext uri="{FF2B5EF4-FFF2-40B4-BE49-F238E27FC236}">
                  <a16:creationId xmlns="" xmlns:a16="http://schemas.microsoft.com/office/drawing/2014/main" id="{114B03A8-CD9C-5051-41D0-FA281D567FDD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="" xmlns:a16="http://schemas.microsoft.com/office/drawing/2014/main" id="{71EB678C-AD8A-B182-EECD-FDCE123C1436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96" name="Овал 95">
              <a:extLst>
                <a:ext uri="{FF2B5EF4-FFF2-40B4-BE49-F238E27FC236}">
                  <a16:creationId xmlns="" xmlns:a16="http://schemas.microsoft.com/office/drawing/2014/main" id="{D95B4D5D-711F-FB20-2A73-30CC0B4BDB5C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="" xmlns:a16="http://schemas.microsoft.com/office/drawing/2014/main" id="{861260C7-C152-E58B-740E-7C8B9FA628CA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8" name="Овал 97">
              <a:extLst>
                <a:ext uri="{FF2B5EF4-FFF2-40B4-BE49-F238E27FC236}">
                  <a16:creationId xmlns="" xmlns:a16="http://schemas.microsoft.com/office/drawing/2014/main" id="{018E68FF-309B-9EA7-D9FA-89799A399AF7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99" name="TextBox 98">
              <a:extLst>
                <a:ext uri="{FF2B5EF4-FFF2-40B4-BE49-F238E27FC236}">
                  <a16:creationId xmlns="" xmlns:a16="http://schemas.microsoft.com/office/drawing/2014/main" id="{3D1ED460-22A6-F2A8-4224-627B7DE220E7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0" name="Овал 99">
              <a:extLst>
                <a:ext uri="{FF2B5EF4-FFF2-40B4-BE49-F238E27FC236}">
                  <a16:creationId xmlns="" xmlns:a16="http://schemas.microsoft.com/office/drawing/2014/main" id="{D2EB29BE-10E8-98C6-D871-0D7C27F4EB5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="" xmlns:a16="http://schemas.microsoft.com/office/drawing/2014/main" id="{D1CE08A5-837A-D5B1-A91F-68E840637F8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54A71BA6-9D3C-B174-18EE-1B7E95C68E0E}"/>
              </a:ext>
            </a:extLst>
          </p:cNvPr>
          <p:cNvSpPr txBox="1"/>
          <p:nvPr userDrawn="1"/>
        </p:nvSpPr>
        <p:spPr>
          <a:xfrm>
            <a:off x="12556385" y="785856"/>
            <a:ext cx="1863414" cy="24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03" name="Группа 102">
            <a:extLst>
              <a:ext uri="{FF2B5EF4-FFF2-40B4-BE49-F238E27FC236}">
                <a16:creationId xmlns="" xmlns:a16="http://schemas.microsoft.com/office/drawing/2014/main" id="{21D69101-1AF5-C227-9055-8AFAC17049F2}"/>
              </a:ext>
            </a:extLst>
          </p:cNvPr>
          <p:cNvGrpSpPr/>
          <p:nvPr userDrawn="1"/>
        </p:nvGrpSpPr>
        <p:grpSpPr>
          <a:xfrm>
            <a:off x="12381985" y="1093704"/>
            <a:ext cx="3626267" cy="951184"/>
            <a:chOff x="12383596" y="1093451"/>
            <a:chExt cx="3626739" cy="950964"/>
          </a:xfrm>
        </p:grpSpPr>
        <p:sp>
          <p:nvSpPr>
            <p:cNvPr id="104" name="Овал 103">
              <a:extLst>
                <a:ext uri="{FF2B5EF4-FFF2-40B4-BE49-F238E27FC236}">
                  <a16:creationId xmlns="" xmlns:a16="http://schemas.microsoft.com/office/drawing/2014/main" id="{727CF49B-0CEE-CCAF-63BD-A3B0EB96063D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="" xmlns:a16="http://schemas.microsoft.com/office/drawing/2014/main" id="{D5E6E420-EAEA-3CB3-D782-D33927C58A2C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6" name="Овал 105">
              <a:extLst>
                <a:ext uri="{FF2B5EF4-FFF2-40B4-BE49-F238E27FC236}">
                  <a16:creationId xmlns="" xmlns:a16="http://schemas.microsoft.com/office/drawing/2014/main" id="{A12667DD-851B-7D51-0E1A-88F3C3602240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7" name="TextBox 106">
              <a:extLst>
                <a:ext uri="{FF2B5EF4-FFF2-40B4-BE49-F238E27FC236}">
                  <a16:creationId xmlns="" xmlns:a16="http://schemas.microsoft.com/office/drawing/2014/main" id="{7AFB9332-D6D9-B04A-9476-44C73DED18F1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8" name="Овал 107">
              <a:extLst>
                <a:ext uri="{FF2B5EF4-FFF2-40B4-BE49-F238E27FC236}">
                  <a16:creationId xmlns="" xmlns:a16="http://schemas.microsoft.com/office/drawing/2014/main" id="{830BBFCA-A10C-65AC-5320-3DB9AF3439F3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09" name="TextBox 108">
              <a:extLst>
                <a:ext uri="{FF2B5EF4-FFF2-40B4-BE49-F238E27FC236}">
                  <a16:creationId xmlns="" xmlns:a16="http://schemas.microsoft.com/office/drawing/2014/main" id="{F6AEB7BE-B021-3C68-15B6-1F08C17CC3F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0" name="Овал 109">
              <a:extLst>
                <a:ext uri="{FF2B5EF4-FFF2-40B4-BE49-F238E27FC236}">
                  <a16:creationId xmlns="" xmlns:a16="http://schemas.microsoft.com/office/drawing/2014/main" id="{0A4E0862-138A-6E35-FBB1-7EA400AFB499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="" xmlns:a16="http://schemas.microsoft.com/office/drawing/2014/main" id="{8CB437B8-8887-CEF9-4554-B9E1C406A468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2" name="Овал 111">
              <a:extLst>
                <a:ext uri="{FF2B5EF4-FFF2-40B4-BE49-F238E27FC236}">
                  <a16:creationId xmlns="" xmlns:a16="http://schemas.microsoft.com/office/drawing/2014/main" id="{83198ADD-6CC9-0E06-7B22-1A69B4E99FC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13" name="TextBox 112">
              <a:extLst>
                <a:ext uri="{FF2B5EF4-FFF2-40B4-BE49-F238E27FC236}">
                  <a16:creationId xmlns="" xmlns:a16="http://schemas.microsoft.com/office/drawing/2014/main" id="{2A9105B4-2373-3DE7-377B-8A4BF9C21942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4" name="Овал 113">
              <a:extLst>
                <a:ext uri="{FF2B5EF4-FFF2-40B4-BE49-F238E27FC236}">
                  <a16:creationId xmlns="" xmlns:a16="http://schemas.microsoft.com/office/drawing/2014/main" id="{2DA4D869-E5AE-6164-E164-3F7E4D2B53CA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="" xmlns:a16="http://schemas.microsoft.com/office/drawing/2014/main" id="{8C55C225-B91E-3B35-AA78-1D97F6D784FF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6" name="Овал 115">
              <a:extLst>
                <a:ext uri="{FF2B5EF4-FFF2-40B4-BE49-F238E27FC236}">
                  <a16:creationId xmlns="" xmlns:a16="http://schemas.microsoft.com/office/drawing/2014/main" id="{1C7D0540-A2AF-2AF4-4DB4-8F4A63234201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17" name="TextBox 116">
              <a:extLst>
                <a:ext uri="{FF2B5EF4-FFF2-40B4-BE49-F238E27FC236}">
                  <a16:creationId xmlns="" xmlns:a16="http://schemas.microsoft.com/office/drawing/2014/main" id="{8C6B3A6B-935A-34C8-578F-832CE4BA195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8" name="Овал 117">
              <a:extLst>
                <a:ext uri="{FF2B5EF4-FFF2-40B4-BE49-F238E27FC236}">
                  <a16:creationId xmlns="" xmlns:a16="http://schemas.microsoft.com/office/drawing/2014/main" id="{833C1028-EAF3-090F-AA32-02CB1C2D0B77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="" xmlns:a16="http://schemas.microsoft.com/office/drawing/2014/main" id="{DA76A9C2-9F85-FE59-68D7-E78217E9DA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0" name="Овал 119">
              <a:extLst>
                <a:ext uri="{FF2B5EF4-FFF2-40B4-BE49-F238E27FC236}">
                  <a16:creationId xmlns="" xmlns:a16="http://schemas.microsoft.com/office/drawing/2014/main" id="{DC38EADC-0726-A39E-DCFB-C69DF7922781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="" xmlns:a16="http://schemas.microsoft.com/office/drawing/2014/main" id="{C298160E-6847-A3B4-34A9-05B67D092F79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4BDFBD35-8030-5A3B-78F5-ABAB8CFD3182}"/>
              </a:ext>
            </a:extLst>
          </p:cNvPr>
          <p:cNvSpPr txBox="1"/>
          <p:nvPr userDrawn="1"/>
        </p:nvSpPr>
        <p:spPr>
          <a:xfrm>
            <a:off x="12539394" y="3656978"/>
            <a:ext cx="2742100" cy="24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123" name="Группа 122">
            <a:extLst>
              <a:ext uri="{FF2B5EF4-FFF2-40B4-BE49-F238E27FC236}">
                <a16:creationId xmlns="" xmlns:a16="http://schemas.microsoft.com/office/drawing/2014/main" id="{6A8C0F72-BB99-EB5F-7C6B-AD3EFE060981}"/>
              </a:ext>
            </a:extLst>
          </p:cNvPr>
          <p:cNvGrpSpPr/>
          <p:nvPr userDrawn="1"/>
        </p:nvGrpSpPr>
        <p:grpSpPr>
          <a:xfrm>
            <a:off x="12381985" y="3964826"/>
            <a:ext cx="3626267" cy="992839"/>
            <a:chOff x="12383596" y="3963908"/>
            <a:chExt cx="3626739" cy="992609"/>
          </a:xfrm>
        </p:grpSpPr>
        <p:sp>
          <p:nvSpPr>
            <p:cNvPr id="124" name="Овал 123">
              <a:extLst>
                <a:ext uri="{FF2B5EF4-FFF2-40B4-BE49-F238E27FC236}">
                  <a16:creationId xmlns="" xmlns:a16="http://schemas.microsoft.com/office/drawing/2014/main" id="{E5FD7056-8ACC-1610-5215-AF446ED74103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25" name="TextBox 124">
              <a:extLst>
                <a:ext uri="{FF2B5EF4-FFF2-40B4-BE49-F238E27FC236}">
                  <a16:creationId xmlns="" xmlns:a16="http://schemas.microsoft.com/office/drawing/2014/main" id="{E3C1D2BB-763F-EC21-05A1-7C1C7F3E3635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6" name="Овал 125">
              <a:extLst>
                <a:ext uri="{FF2B5EF4-FFF2-40B4-BE49-F238E27FC236}">
                  <a16:creationId xmlns="" xmlns:a16="http://schemas.microsoft.com/office/drawing/2014/main" id="{23BA380A-BEBA-13EF-29D4-A9886F65499A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="" xmlns:a16="http://schemas.microsoft.com/office/drawing/2014/main" id="{38CB3AC2-D704-C453-BF28-814292A737FE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8" name="Овал 127">
              <a:extLst>
                <a:ext uri="{FF2B5EF4-FFF2-40B4-BE49-F238E27FC236}">
                  <a16:creationId xmlns="" xmlns:a16="http://schemas.microsoft.com/office/drawing/2014/main" id="{A61A38E9-25ED-54D4-AEE2-2CD867247B4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="" xmlns:a16="http://schemas.microsoft.com/office/drawing/2014/main" id="{0CA10836-91CB-DF66-42F7-E70EF1DE64AE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30" name="Овал 129">
              <a:extLst>
                <a:ext uri="{FF2B5EF4-FFF2-40B4-BE49-F238E27FC236}">
                  <a16:creationId xmlns="" xmlns:a16="http://schemas.microsoft.com/office/drawing/2014/main" id="{762BFE2D-5695-3B7D-EB45-9C94DB19D47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="" xmlns:a16="http://schemas.microsoft.com/office/drawing/2014/main" id="{59E6AF32-1795-8A7A-4938-E7973DBE53C0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32" name="Овал 131">
              <a:extLst>
                <a:ext uri="{FF2B5EF4-FFF2-40B4-BE49-F238E27FC236}">
                  <a16:creationId xmlns="" xmlns:a16="http://schemas.microsoft.com/office/drawing/2014/main" id="{CA692709-81FF-B730-1AE1-C7F011C296A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="" xmlns:a16="http://schemas.microsoft.com/office/drawing/2014/main" id="{3BB48C10-6BA7-87B4-A121-77C3D460D09C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34" name="Овал 133">
              <a:extLst>
                <a:ext uri="{FF2B5EF4-FFF2-40B4-BE49-F238E27FC236}">
                  <a16:creationId xmlns="" xmlns:a16="http://schemas.microsoft.com/office/drawing/2014/main" id="{97918C7C-68BC-A7B2-2989-EB6AB70CFE34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="" xmlns:a16="http://schemas.microsoft.com/office/drawing/2014/main" id="{DA68D40D-2DD7-82B0-BF0D-73FBD5AA7A79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36" name="Овал 135">
              <a:extLst>
                <a:ext uri="{FF2B5EF4-FFF2-40B4-BE49-F238E27FC236}">
                  <a16:creationId xmlns="" xmlns:a16="http://schemas.microsoft.com/office/drawing/2014/main" id="{E1A905C1-9EC0-0BA0-D031-13443241A325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37" name="TextBox 136">
              <a:extLst>
                <a:ext uri="{FF2B5EF4-FFF2-40B4-BE49-F238E27FC236}">
                  <a16:creationId xmlns="" xmlns:a16="http://schemas.microsoft.com/office/drawing/2014/main" id="{1EB2DDF9-F85B-9EC0-30BD-49EB94D948E0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38" name="Овал 137">
              <a:extLst>
                <a:ext uri="{FF2B5EF4-FFF2-40B4-BE49-F238E27FC236}">
                  <a16:creationId xmlns="" xmlns:a16="http://schemas.microsoft.com/office/drawing/2014/main" id="{548C2A9F-CD85-C0BE-2B74-F6E448C6825C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39" name="TextBox 138">
              <a:extLst>
                <a:ext uri="{FF2B5EF4-FFF2-40B4-BE49-F238E27FC236}">
                  <a16:creationId xmlns="" xmlns:a16="http://schemas.microsoft.com/office/drawing/2014/main" id="{65D20803-2EE9-FE5D-88A1-E4A42D60B45C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40" name="Овал 139">
              <a:extLst>
                <a:ext uri="{FF2B5EF4-FFF2-40B4-BE49-F238E27FC236}">
                  <a16:creationId xmlns="" xmlns:a16="http://schemas.microsoft.com/office/drawing/2014/main" id="{D783A1EE-BDFC-CF5B-2570-7950CF393450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41" name="TextBox 140">
              <a:extLst>
                <a:ext uri="{FF2B5EF4-FFF2-40B4-BE49-F238E27FC236}">
                  <a16:creationId xmlns="" xmlns:a16="http://schemas.microsoft.com/office/drawing/2014/main" id="{E86C29DE-9ACB-3BCC-9330-F2D86047234A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42" name="Овал 141">
              <a:extLst>
                <a:ext uri="{FF2B5EF4-FFF2-40B4-BE49-F238E27FC236}">
                  <a16:creationId xmlns="" xmlns:a16="http://schemas.microsoft.com/office/drawing/2014/main" id="{75A199A4-5F0E-40D1-BF65-BE2CAA54ADD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43" name="TextBox 142">
              <a:extLst>
                <a:ext uri="{FF2B5EF4-FFF2-40B4-BE49-F238E27FC236}">
                  <a16:creationId xmlns="" xmlns:a16="http://schemas.microsoft.com/office/drawing/2014/main" id="{FD32C8E0-CC17-E1A1-E784-86C505DD308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44" name="Овал 143">
              <a:extLst>
                <a:ext uri="{FF2B5EF4-FFF2-40B4-BE49-F238E27FC236}">
                  <a16:creationId xmlns="" xmlns:a16="http://schemas.microsoft.com/office/drawing/2014/main" id="{034DEA7D-20DD-8C54-2A8F-52E7339A0CE7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45" name="TextBox 144">
              <a:extLst>
                <a:ext uri="{FF2B5EF4-FFF2-40B4-BE49-F238E27FC236}">
                  <a16:creationId xmlns="" xmlns:a16="http://schemas.microsoft.com/office/drawing/2014/main" id="{A98E174E-D498-2972-11C0-7F32FF80D2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46" name="Овал 145">
              <a:extLst>
                <a:ext uri="{FF2B5EF4-FFF2-40B4-BE49-F238E27FC236}">
                  <a16:creationId xmlns="" xmlns:a16="http://schemas.microsoft.com/office/drawing/2014/main" id="{384FAEB7-9ACB-847D-17C2-AEDFBC082F5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="" xmlns:a16="http://schemas.microsoft.com/office/drawing/2014/main" id="{572EFA03-E9F3-CD46-8F93-EC574F17B9E1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92927DCD-0E01-5E87-B647-D587E14A3FD6}"/>
              </a:ext>
            </a:extLst>
          </p:cNvPr>
          <p:cNvSpPr txBox="1"/>
          <p:nvPr userDrawn="1"/>
        </p:nvSpPr>
        <p:spPr>
          <a:xfrm>
            <a:off x="12539394" y="2019012"/>
            <a:ext cx="2742100" cy="24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149" name="Группа 148">
            <a:extLst>
              <a:ext uri="{FF2B5EF4-FFF2-40B4-BE49-F238E27FC236}">
                <a16:creationId xmlns="" xmlns:a16="http://schemas.microsoft.com/office/drawing/2014/main" id="{BF7217FA-A9C1-87EE-44F3-A6A27A5485D3}"/>
              </a:ext>
            </a:extLst>
          </p:cNvPr>
          <p:cNvGrpSpPr/>
          <p:nvPr userDrawn="1"/>
        </p:nvGrpSpPr>
        <p:grpSpPr>
          <a:xfrm>
            <a:off x="12381984" y="2326859"/>
            <a:ext cx="3067893" cy="473120"/>
            <a:chOff x="12383596" y="2326321"/>
            <a:chExt cx="3068292" cy="473010"/>
          </a:xfrm>
        </p:grpSpPr>
        <p:sp>
          <p:nvSpPr>
            <p:cNvPr id="150" name="Овал 149">
              <a:extLst>
                <a:ext uri="{FF2B5EF4-FFF2-40B4-BE49-F238E27FC236}">
                  <a16:creationId xmlns="" xmlns:a16="http://schemas.microsoft.com/office/drawing/2014/main" id="{6A2AA897-F9DD-9836-9FB9-72FB73583167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9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51" name="TextBox 150">
              <a:extLst>
                <a:ext uri="{FF2B5EF4-FFF2-40B4-BE49-F238E27FC236}">
                  <a16:creationId xmlns="" xmlns:a16="http://schemas.microsoft.com/office/drawing/2014/main" id="{3408A9FB-6F41-CD79-BAC9-8AA5B6453DEE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2" name="Овал 151">
              <a:extLst>
                <a:ext uri="{FF2B5EF4-FFF2-40B4-BE49-F238E27FC236}">
                  <a16:creationId xmlns="" xmlns:a16="http://schemas.microsoft.com/office/drawing/2014/main" id="{F80B7E4E-B52E-76DE-F07F-DDA22E18E7FC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53" name="TextBox 152">
              <a:extLst>
                <a:ext uri="{FF2B5EF4-FFF2-40B4-BE49-F238E27FC236}">
                  <a16:creationId xmlns="" xmlns:a16="http://schemas.microsoft.com/office/drawing/2014/main" id="{DE28FF55-CF16-2B22-07DF-A90234C05023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4" name="Овал 153">
              <a:extLst>
                <a:ext uri="{FF2B5EF4-FFF2-40B4-BE49-F238E27FC236}">
                  <a16:creationId xmlns="" xmlns:a16="http://schemas.microsoft.com/office/drawing/2014/main" id="{E16D3B58-C1FA-61AB-F4E1-1B3B898C593C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55" name="TextBox 154">
              <a:extLst>
                <a:ext uri="{FF2B5EF4-FFF2-40B4-BE49-F238E27FC236}">
                  <a16:creationId xmlns="" xmlns:a16="http://schemas.microsoft.com/office/drawing/2014/main" id="{75E0160C-BCF3-30B0-742E-289D79F54159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6" name="Овал 155">
              <a:extLst>
                <a:ext uri="{FF2B5EF4-FFF2-40B4-BE49-F238E27FC236}">
                  <a16:creationId xmlns="" xmlns:a16="http://schemas.microsoft.com/office/drawing/2014/main" id="{D9F856B8-B8E0-420E-6DC4-56BD3F99D2F8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57" name="TextBox 156">
              <a:extLst>
                <a:ext uri="{FF2B5EF4-FFF2-40B4-BE49-F238E27FC236}">
                  <a16:creationId xmlns="" xmlns:a16="http://schemas.microsoft.com/office/drawing/2014/main" id="{E2939952-F657-FB57-3520-FB8E50EDE28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8" name="Овал 157">
              <a:extLst>
                <a:ext uri="{FF2B5EF4-FFF2-40B4-BE49-F238E27FC236}">
                  <a16:creationId xmlns="" xmlns:a16="http://schemas.microsoft.com/office/drawing/2014/main" id="{989DCAB8-4A12-A3F7-0F1F-05590C0A4967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="" xmlns:a16="http://schemas.microsoft.com/office/drawing/2014/main" id="{F7A2FA45-686F-84EC-48DB-116D073C963C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60" name="TextBox 159">
            <a:extLst>
              <a:ext uri="{FF2B5EF4-FFF2-40B4-BE49-F238E27FC236}">
                <a16:creationId xmlns="" xmlns:a16="http://schemas.microsoft.com/office/drawing/2014/main" id="{89EFAE2B-C8DB-6184-0750-452937AECA19}"/>
              </a:ext>
            </a:extLst>
          </p:cNvPr>
          <p:cNvSpPr txBox="1"/>
          <p:nvPr userDrawn="1"/>
        </p:nvSpPr>
        <p:spPr>
          <a:xfrm>
            <a:off x="12556385" y="2840733"/>
            <a:ext cx="2742100" cy="246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161" name="Группа 160">
            <a:extLst>
              <a:ext uri="{FF2B5EF4-FFF2-40B4-BE49-F238E27FC236}">
                <a16:creationId xmlns="" xmlns:a16="http://schemas.microsoft.com/office/drawing/2014/main" id="{02E9A1F8-D5CD-3572-74A9-18C4ED65B13E}"/>
              </a:ext>
            </a:extLst>
          </p:cNvPr>
          <p:cNvGrpSpPr/>
          <p:nvPr userDrawn="1"/>
        </p:nvGrpSpPr>
        <p:grpSpPr>
          <a:xfrm>
            <a:off x="12381985" y="3148581"/>
            <a:ext cx="3626267" cy="473120"/>
            <a:chOff x="12383596" y="3147852"/>
            <a:chExt cx="3626739" cy="473010"/>
          </a:xfrm>
        </p:grpSpPr>
        <p:sp>
          <p:nvSpPr>
            <p:cNvPr id="162" name="Овал 161">
              <a:extLst>
                <a:ext uri="{FF2B5EF4-FFF2-40B4-BE49-F238E27FC236}">
                  <a16:creationId xmlns="" xmlns:a16="http://schemas.microsoft.com/office/drawing/2014/main" id="{44351BA5-4C8E-0837-8103-486A05F3147C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="" xmlns:a16="http://schemas.microsoft.com/office/drawing/2014/main" id="{1776A834-06E0-C107-4641-C45F84EB51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64" name="Овал 163">
              <a:extLst>
                <a:ext uri="{FF2B5EF4-FFF2-40B4-BE49-F238E27FC236}">
                  <a16:creationId xmlns="" xmlns:a16="http://schemas.microsoft.com/office/drawing/2014/main" id="{47CFC77F-7ECD-33C4-0C5B-C5558D5E8C01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="" xmlns:a16="http://schemas.microsoft.com/office/drawing/2014/main" id="{9E8F43A3-B369-00AB-07DD-CA609D8EA6B5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66" name="Овал 165">
              <a:extLst>
                <a:ext uri="{FF2B5EF4-FFF2-40B4-BE49-F238E27FC236}">
                  <a16:creationId xmlns="" xmlns:a16="http://schemas.microsoft.com/office/drawing/2014/main" id="{C497DA6B-421C-D461-2CA4-03791F38AD41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="" xmlns:a16="http://schemas.microsoft.com/office/drawing/2014/main" id="{65932952-32AC-1529-D7E4-5F58193FA2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68" name="Овал 167">
              <a:extLst>
                <a:ext uri="{FF2B5EF4-FFF2-40B4-BE49-F238E27FC236}">
                  <a16:creationId xmlns="" xmlns:a16="http://schemas.microsoft.com/office/drawing/2014/main" id="{62C303A0-B160-C1F0-F3A9-53EF17E11B9E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69" name="TextBox 168">
              <a:extLst>
                <a:ext uri="{FF2B5EF4-FFF2-40B4-BE49-F238E27FC236}">
                  <a16:creationId xmlns="" xmlns:a16="http://schemas.microsoft.com/office/drawing/2014/main" id="{6684FB80-E70E-D454-04AD-F9958B5ADC5B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0" name="Овал 169">
              <a:extLst>
                <a:ext uri="{FF2B5EF4-FFF2-40B4-BE49-F238E27FC236}">
                  <a16:creationId xmlns="" xmlns:a16="http://schemas.microsoft.com/office/drawing/2014/main" id="{C30B8290-9B55-3F6C-B246-FB6EEF22950A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="" xmlns:a16="http://schemas.microsoft.com/office/drawing/2014/main" id="{3CB22253-D192-2515-5E02-7A875E6C870B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2" name="Овал 171">
              <a:extLst>
                <a:ext uri="{FF2B5EF4-FFF2-40B4-BE49-F238E27FC236}">
                  <a16:creationId xmlns="" xmlns:a16="http://schemas.microsoft.com/office/drawing/2014/main" id="{BF6F8A31-4AFD-C120-2CBA-650A917A4748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ru-RU" sz="1800">
                <a:solidFill>
                  <a:srgbClr val="FFFFFF"/>
                </a:solidFill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="" xmlns:a16="http://schemas.microsoft.com/office/drawing/2014/main" id="{DA5D5C12-81F7-E716-F189-29318F35948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400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79" name="Рисунок 78">
            <a:extLst>
              <a:ext uri="{FF2B5EF4-FFF2-40B4-BE49-F238E27FC236}">
                <a16:creationId xmlns="" xmlns:a16="http://schemas.microsoft.com/office/drawing/2014/main" id="{FE4C57E4-CA29-0B2E-CCCF-5B9392942ED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75366" y="339779"/>
            <a:ext cx="2818753" cy="45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123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rosstat.gov.ru/labor_market_employment_salaries" TargetMode="External"/><Relationship Id="rId2" Type="http://schemas.openxmlformats.org/officeDocument/2006/relationships/hyperlink" Target="https://rosstat.gov.ru/" TargetMode="Externa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fedstat.ru/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sstat.gov.ru/monitoring?query=&#1055;-4&amp;heading=&amp;year=2024" TargetMode="External"/><Relationship Id="rId2" Type="http://schemas.openxmlformats.org/officeDocument/2006/relationships/hyperlink" Target="https://rosstat.gov.ru/" TargetMode="External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7.jpeg"/><Relationship Id="rId4" Type="http://schemas.openxmlformats.org/officeDocument/2006/relationships/hyperlink" Target="https://rosstat.gov.ru/monitoring?query=&#1047;&#1055;-&amp;heading=&amp;year=202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82638" y="4221883"/>
            <a:ext cx="6610707" cy="36521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№ ЗП-образование, № ЗП-</a:t>
            </a:r>
            <a:r>
              <a:rPr lang="ru-RU" dirty="0" err="1" smtClean="0"/>
              <a:t>соц</a:t>
            </a:r>
            <a:r>
              <a:rPr lang="ru-RU" dirty="0" smtClean="0"/>
              <a:t>, № ЗП-здрав, № ЗП-культура, № ЗП-наука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639" y="2349501"/>
            <a:ext cx="7272808" cy="1679461"/>
          </a:xfrm>
        </p:spPr>
        <p:txBody>
          <a:bodyPr/>
          <a:lstStyle/>
          <a:p>
            <a:r>
              <a:rPr lang="ru-RU" sz="2400" dirty="0" smtClean="0"/>
              <a:t>О качестве и порядке заполнения </a:t>
            </a:r>
            <a:r>
              <a:rPr lang="ru-RU" sz="2400" dirty="0"/>
              <a:t>отчетов </a:t>
            </a:r>
            <a:r>
              <a:rPr lang="ru-RU" sz="2400" dirty="0" smtClean="0"/>
              <a:t>                     по </a:t>
            </a:r>
            <a:r>
              <a:rPr lang="ru-RU" sz="2400" dirty="0"/>
              <a:t>формам федерального статистического наблюдения за численностью и оплатой труда отдельных категорий работников социальной сферы и науки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72001" y="5806058"/>
            <a:ext cx="1125917" cy="365210"/>
          </a:xfrm>
        </p:spPr>
        <p:txBody>
          <a:bodyPr/>
          <a:lstStyle/>
          <a:p>
            <a:pPr algn="l"/>
            <a:r>
              <a:rPr lang="ru-RU" sz="1200" dirty="0" smtClean="0"/>
              <a:t>04.12.2024</a:t>
            </a:r>
            <a:endParaRPr lang="ru-RU" sz="12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051273" y="5803780"/>
            <a:ext cx="4114264" cy="578342"/>
          </a:xfrm>
        </p:spPr>
        <p:txBody>
          <a:bodyPr/>
          <a:lstStyle/>
          <a:p>
            <a:r>
              <a:rPr lang="ru-RU" sz="1200" dirty="0" smtClean="0"/>
              <a:t>Локтева Лариса Анатольевна</a:t>
            </a:r>
          </a:p>
          <a:p>
            <a:r>
              <a:rPr lang="ru-RU" sz="1200" dirty="0"/>
              <a:t>н</a:t>
            </a:r>
            <a:r>
              <a:rPr lang="ru-RU" sz="1200" dirty="0" smtClean="0"/>
              <a:t>ачальник отдела статистики труда,</a:t>
            </a:r>
          </a:p>
          <a:p>
            <a:r>
              <a:rPr lang="ru-RU" sz="1200" dirty="0"/>
              <a:t>о</a:t>
            </a:r>
            <a:r>
              <a:rPr lang="ru-RU" sz="1200" dirty="0" smtClean="0"/>
              <a:t>бразования, науки и инноваций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7072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58598" y="4509914"/>
            <a:ext cx="10645238" cy="1152128"/>
          </a:xfrm>
          <a:prstGeom prst="roundRect">
            <a:avLst>
              <a:gd name="adj" fmla="val 820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27603" y="477466"/>
            <a:ext cx="9793088" cy="122413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РАСЧЕТ СРЕДНЕЙ ЗАРАБОТНОЙ ПЛАТЫ </a:t>
            </a:r>
            <a:br>
              <a:rPr lang="ru-RU" sz="2800" dirty="0" smtClean="0"/>
            </a:br>
            <a:r>
              <a:rPr lang="ru-RU" sz="2800" dirty="0" smtClean="0"/>
              <a:t>ПО ЦЕЛЕВОЙ КАТЕГОРИИ РАБОТНИКОВ (СЗП)                                 </a:t>
            </a:r>
            <a:r>
              <a:rPr lang="en-US" sz="2200" b="0" dirty="0" smtClean="0"/>
              <a:t>(</a:t>
            </a:r>
            <a:r>
              <a:rPr lang="ru-RU" sz="2200" b="0" dirty="0" smtClean="0"/>
              <a:t>за исключением «педагогов общего образования» и «преподавателей                                           и мастеров СПО и НПО»</a:t>
            </a:r>
            <a:r>
              <a:rPr lang="en-US" sz="2200" b="0" dirty="0" smtClean="0"/>
              <a:t>)</a:t>
            </a:r>
            <a:endParaRPr lang="ru-RU" sz="2200" b="0" dirty="0"/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35698" y="1917626"/>
            <a:ext cx="10668139" cy="703281"/>
          </a:xfrm>
          <a:prstGeom prst="roundRect">
            <a:avLst>
              <a:gd name="adj" fmla="val 8203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8013" y="1950855"/>
            <a:ext cx="10668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ru-RU" b="1" dirty="0">
                <a:solidFill>
                  <a:srgbClr val="363194"/>
                </a:solidFill>
              </a:rPr>
              <a:t> </a:t>
            </a:r>
            <a:r>
              <a:rPr lang="ru-RU" b="1" dirty="0" smtClean="0">
                <a:solidFill>
                  <a:srgbClr val="363194"/>
                </a:solidFill>
              </a:rPr>
              <a:t>Средняя заработная плата по целевой категории работников исчисляется                в отношение работников списочного состава</a:t>
            </a:r>
            <a:r>
              <a:rPr lang="en-US" b="1" dirty="0" smtClean="0">
                <a:solidFill>
                  <a:srgbClr val="363194"/>
                </a:solidFill>
              </a:rPr>
              <a:t>:</a:t>
            </a:r>
            <a:r>
              <a:rPr lang="ru-RU" b="1" dirty="0" smtClean="0">
                <a:solidFill>
                  <a:srgbClr val="363194"/>
                </a:solidFill>
              </a:rPr>
              <a:t> </a:t>
            </a:r>
            <a:endParaRPr lang="ru-RU" b="1" dirty="0">
              <a:solidFill>
                <a:srgbClr val="363194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598" y="4653930"/>
            <a:ext cx="102120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/>
              <a:t>ФОТ</a:t>
            </a:r>
            <a:r>
              <a:rPr lang="ru-RU" sz="1600" dirty="0" smtClean="0"/>
              <a:t> кат/</a:t>
            </a:r>
            <a:r>
              <a:rPr lang="ru-RU" sz="1600" dirty="0" err="1" smtClean="0"/>
              <a:t>сп</a:t>
            </a:r>
            <a:r>
              <a:rPr lang="ru-RU" sz="1600" dirty="0" smtClean="0"/>
              <a:t> - фонд начисленной заработной платы работников списочного состава по данной категории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>
              <a:lnSpc>
                <a:spcPct val="150000"/>
              </a:lnSpc>
            </a:pPr>
            <a:r>
              <a:rPr lang="ru-RU" sz="1600" b="1" dirty="0" smtClean="0"/>
              <a:t>Ч </a:t>
            </a:r>
            <a:r>
              <a:rPr lang="ru-RU" sz="1600" dirty="0" smtClean="0"/>
              <a:t>кат/</a:t>
            </a:r>
            <a:r>
              <a:rPr lang="ru-RU" sz="1600" dirty="0" err="1" smtClean="0"/>
              <a:t>сп</a:t>
            </a:r>
            <a:r>
              <a:rPr lang="ru-RU" sz="1600" dirty="0" smtClean="0"/>
              <a:t> – среднесписочная численность работников по данной категории</a:t>
            </a:r>
            <a:r>
              <a:rPr lang="en-US" sz="1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/>
              <a:t> </a:t>
            </a:r>
            <a:r>
              <a:rPr lang="en-US" sz="1600" b="1" dirty="0" smtClean="0"/>
              <a:t>n </a:t>
            </a:r>
            <a:r>
              <a:rPr lang="en-US" sz="1600" dirty="0" smtClean="0"/>
              <a:t>– </a:t>
            </a:r>
            <a:r>
              <a:rPr lang="ru-RU" sz="1600" dirty="0" smtClean="0"/>
              <a:t>количество месяцев в периоде.</a:t>
            </a:r>
            <a:r>
              <a:rPr lang="en-US" sz="1600" dirty="0" smtClean="0"/>
              <a:t> </a:t>
            </a:r>
            <a:endParaRPr lang="ru-RU" sz="1600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183888"/>
              </p:ext>
            </p:extLst>
          </p:nvPr>
        </p:nvGraphicFramePr>
        <p:xfrm>
          <a:off x="1702718" y="3213770"/>
          <a:ext cx="6917879" cy="10553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371137"/>
                <a:gridCol w="420951"/>
                <a:gridCol w="2339854"/>
                <a:gridCol w="761601"/>
              </a:tblGrid>
              <a:tr h="431448"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ru-RU" sz="3200" b="1" u="none" strike="noStrike" dirty="0">
                          <a:effectLst/>
                        </a:rPr>
                        <a:t>СЗП</a:t>
                      </a:r>
                      <a:endParaRPr lang="ru-RU" sz="3200" b="1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3200" b="0" u="none" strike="noStrike" dirty="0">
                          <a:effectLst/>
                        </a:rPr>
                        <a:t>=</a:t>
                      </a:r>
                      <a:endParaRPr lang="ru-RU" sz="32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3200" b="1" u="none" strike="noStrike" dirty="0" smtClean="0">
                          <a:effectLst/>
                        </a:rPr>
                        <a:t>ФОТ </a:t>
                      </a:r>
                      <a:r>
                        <a:rPr lang="ru-RU" sz="1600" u="none" strike="noStrike" dirty="0" smtClean="0">
                          <a:effectLst/>
                        </a:rPr>
                        <a:t>кат/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сп</a:t>
                      </a:r>
                      <a:endParaRPr lang="ru-RU" sz="3200" b="1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3200" u="none" strike="noStrike" dirty="0">
                          <a:effectLst/>
                        </a:rPr>
                        <a:t>/ </a:t>
                      </a:r>
                      <a:r>
                        <a:rPr lang="en-US" sz="3200" b="1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514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u="none" strike="noStrike" dirty="0">
                          <a:effectLst/>
                        </a:rPr>
                        <a:t>кат</a:t>
                      </a:r>
                      <a:endParaRPr lang="ru-RU" sz="1600" b="1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3200" b="1" u="none" strike="noStrike" dirty="0" smtClean="0">
                          <a:effectLst/>
                        </a:rPr>
                        <a:t>Ч</a:t>
                      </a:r>
                      <a:r>
                        <a:rPr lang="ru-RU" sz="3600" b="1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600" u="none" strike="noStrike" dirty="0" smtClean="0">
                          <a:effectLst/>
                        </a:rPr>
                        <a:t>кат/</a:t>
                      </a:r>
                      <a:r>
                        <a:rPr lang="ru-RU" sz="1600" u="none" strike="noStrike" dirty="0" err="1" smtClean="0">
                          <a:effectLst/>
                        </a:rPr>
                        <a:t>сп</a:t>
                      </a:r>
                      <a:endParaRPr lang="ru-RU" sz="3200" b="1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92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13">
            <a:extLst>
              <a:ext uri="{FF2B5EF4-FFF2-40B4-BE49-F238E27FC236}">
                <a16:creationId xmlns:a16="http://schemas.microsoft.com/office/drawing/2014/main" xmlns="" id="{BFD169DC-8F85-1575-9237-D16BFACEEAB0}"/>
              </a:ext>
            </a:extLst>
          </p:cNvPr>
          <p:cNvSpPr/>
          <p:nvPr/>
        </p:nvSpPr>
        <p:spPr>
          <a:xfrm>
            <a:off x="611078" y="937537"/>
            <a:ext cx="10756840" cy="639362"/>
          </a:xfrm>
          <a:prstGeom prst="roundRect">
            <a:avLst>
              <a:gd name="adj" fmla="val 8203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C38BADC8-03E8-4F59-230C-FFC3FE143957}"/>
              </a:ext>
            </a:extLst>
          </p:cNvPr>
          <p:cNvSpPr/>
          <p:nvPr/>
        </p:nvSpPr>
        <p:spPr>
          <a:xfrm>
            <a:off x="1464009" y="2980382"/>
            <a:ext cx="9551440" cy="379831"/>
          </a:xfrm>
          <a:prstGeom prst="roundRect">
            <a:avLst>
              <a:gd name="adj" fmla="val 1880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1588" algn="ctr" fontAlgn="base">
              <a:spcBef>
                <a:spcPct val="0"/>
              </a:spcBef>
              <a:spcAft>
                <a:spcPct val="0"/>
              </a:spcAft>
            </a:pPr>
            <a:endParaRPr lang="ru-RU" sz="1800" b="1" dirty="0">
              <a:solidFill>
                <a:schemeClr val="bg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9172" y="908437"/>
            <a:ext cx="9888058" cy="697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4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1800" b="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Средняя заработная плата </a:t>
            </a:r>
            <a:r>
              <a:rPr lang="ru-RU" sz="1800" b="1" dirty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целевых категорий «педагоги общего образования» </a:t>
            </a:r>
            <a:r>
              <a:rPr lang="ru-RU" sz="1800" b="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                           и </a:t>
            </a:r>
            <a:r>
              <a:rPr lang="ru-RU" sz="1800" b="1" dirty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«</a:t>
            </a:r>
            <a:r>
              <a:rPr lang="ru-RU" sz="1800" b="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преподаватели  и </a:t>
            </a:r>
            <a:r>
              <a:rPr lang="ru-RU" sz="1800" b="1" dirty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мастера СПО и </a:t>
            </a:r>
            <a:r>
              <a:rPr lang="ru-RU" sz="1800" b="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НПО» рассчитывается</a:t>
            </a:r>
            <a:r>
              <a:rPr lang="en-US" sz="1800" b="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:</a:t>
            </a:r>
            <a:endParaRPr lang="ru-RU" sz="1800" b="1" dirty="0">
              <a:solidFill>
                <a:srgbClr val="36319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:a16="http://schemas.microsoft.com/office/drawing/2014/main" xmlns="" id="{BFD169DC-8F85-1575-9237-D16BFACEEAB0}"/>
              </a:ext>
            </a:extLst>
          </p:cNvPr>
          <p:cNvSpPr/>
          <p:nvPr/>
        </p:nvSpPr>
        <p:spPr>
          <a:xfrm>
            <a:off x="616512" y="2493689"/>
            <a:ext cx="10758747" cy="1009913"/>
          </a:xfrm>
          <a:prstGeom prst="roundRect">
            <a:avLst>
              <a:gd name="adj" fmla="val 820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681" y="2444647"/>
            <a:ext cx="104980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/>
              <a:t>ФОТ</a:t>
            </a:r>
            <a:r>
              <a:rPr lang="ru-RU" sz="1300" dirty="0" smtClean="0"/>
              <a:t> кат/</a:t>
            </a:r>
            <a:r>
              <a:rPr lang="ru-RU" sz="1300" dirty="0" err="1" smtClean="0"/>
              <a:t>сп</a:t>
            </a:r>
            <a:r>
              <a:rPr lang="ru-RU" sz="1300" dirty="0" smtClean="0"/>
              <a:t> - фонд начисленной заработной платы работников списочного состава по данной категории</a:t>
            </a:r>
            <a:r>
              <a:rPr lang="en-US" sz="1300" dirty="0" smtClean="0"/>
              <a:t>;</a:t>
            </a:r>
            <a:endParaRPr lang="ru-RU" sz="1300" dirty="0" smtClean="0"/>
          </a:p>
          <a:p>
            <a:pPr algn="just"/>
            <a:r>
              <a:rPr lang="ru-RU" sz="1300" b="1" dirty="0"/>
              <a:t>ФОТ </a:t>
            </a:r>
            <a:r>
              <a:rPr lang="ru-RU" sz="1300" dirty="0" err="1" smtClean="0"/>
              <a:t>кр</a:t>
            </a:r>
            <a:r>
              <a:rPr lang="ru-RU" sz="1300" dirty="0" smtClean="0"/>
              <a:t>/</a:t>
            </a:r>
            <a:r>
              <a:rPr lang="ru-RU" sz="1300" dirty="0" err="1" smtClean="0"/>
              <a:t>сп</a:t>
            </a:r>
            <a:r>
              <a:rPr lang="ru-RU" sz="1300" dirty="0"/>
              <a:t> - фонд начисленной заработной платы работников списочного </a:t>
            </a:r>
            <a:r>
              <a:rPr lang="ru-RU" sz="1300" dirty="0" smtClean="0"/>
              <a:t>состава</a:t>
            </a:r>
            <a:r>
              <a:rPr lang="en-US" sz="1300" dirty="0" smtClean="0"/>
              <a:t> </a:t>
            </a:r>
            <a:r>
              <a:rPr lang="ru-RU" sz="1300" dirty="0" smtClean="0"/>
              <a:t>по </a:t>
            </a:r>
            <a:r>
              <a:rPr lang="ru-RU" sz="1300" dirty="0"/>
              <a:t>данной категории за </a:t>
            </a:r>
            <a:r>
              <a:rPr lang="ru-RU" sz="1300" dirty="0" smtClean="0"/>
              <a:t>возложение функций классного руководства </a:t>
            </a:r>
            <a:r>
              <a:rPr lang="en-US" sz="1300" dirty="0" smtClean="0"/>
              <a:t>(</a:t>
            </a:r>
            <a:r>
              <a:rPr lang="ru-RU" sz="1300" dirty="0" smtClean="0"/>
              <a:t>кураторство)</a:t>
            </a:r>
            <a:r>
              <a:rPr lang="en-US" sz="1300" dirty="0" smtClean="0"/>
              <a:t>;</a:t>
            </a:r>
          </a:p>
          <a:p>
            <a:pPr algn="just"/>
            <a:r>
              <a:rPr lang="ru-RU" sz="1300" b="1" dirty="0" smtClean="0"/>
              <a:t>Ч </a:t>
            </a:r>
            <a:r>
              <a:rPr lang="ru-RU" sz="1300" dirty="0" smtClean="0"/>
              <a:t>кат/</a:t>
            </a:r>
            <a:r>
              <a:rPr lang="ru-RU" sz="1300" dirty="0" err="1" smtClean="0"/>
              <a:t>сп</a:t>
            </a:r>
            <a:r>
              <a:rPr lang="ru-RU" sz="1300" dirty="0" smtClean="0"/>
              <a:t> – среднесписочная численность работников по данной категории</a:t>
            </a:r>
            <a:r>
              <a:rPr lang="en-US" sz="1300" dirty="0" smtClean="0"/>
              <a:t>;</a:t>
            </a:r>
          </a:p>
          <a:p>
            <a:pPr algn="just"/>
            <a:r>
              <a:rPr lang="ru-RU" sz="1300" b="1" dirty="0" smtClean="0"/>
              <a:t> </a:t>
            </a:r>
            <a:r>
              <a:rPr lang="en-US" sz="1300" b="1" dirty="0" smtClean="0"/>
              <a:t>n </a:t>
            </a:r>
            <a:r>
              <a:rPr lang="en-US" sz="1300" dirty="0" smtClean="0"/>
              <a:t>– </a:t>
            </a:r>
            <a:r>
              <a:rPr lang="ru-RU" sz="1300" dirty="0" smtClean="0"/>
              <a:t>количество месяцев в периоде</a:t>
            </a:r>
            <a:r>
              <a:rPr lang="ru-RU" sz="1400" dirty="0" smtClean="0"/>
              <a:t>.</a:t>
            </a:r>
            <a:r>
              <a:rPr lang="en-US" sz="1400" dirty="0" smtClean="0"/>
              <a:t> </a:t>
            </a:r>
            <a:endParaRPr lang="ru-RU" sz="1400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238224"/>
              </p:ext>
            </p:extLst>
          </p:nvPr>
        </p:nvGraphicFramePr>
        <p:xfrm>
          <a:off x="3621689" y="1712860"/>
          <a:ext cx="3863023" cy="57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8323"/>
                <a:gridCol w="266700"/>
                <a:gridCol w="165100"/>
                <a:gridCol w="2171700"/>
                <a:gridCol w="101600"/>
                <a:gridCol w="609600"/>
              </a:tblGrid>
              <a:tr h="2571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СЗП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=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ФОТ</a:t>
                      </a:r>
                      <a:r>
                        <a:rPr lang="ru-RU" sz="1100" u="none" strike="noStrike" dirty="0">
                          <a:effectLst/>
                        </a:rPr>
                        <a:t>кат/сп  -  </a:t>
                      </a:r>
                      <a:r>
                        <a:rPr lang="ru-RU" sz="1800" b="1" u="none" strike="noStrike" dirty="0">
                          <a:effectLst/>
                        </a:rPr>
                        <a:t>ФОТ</a:t>
                      </a:r>
                      <a:r>
                        <a:rPr lang="ru-RU" sz="1100" u="none" strike="noStrike" dirty="0">
                          <a:effectLst/>
                        </a:rPr>
                        <a:t>кр/сп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</a:rPr>
                        <a:t>/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effectLst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95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u="none" strike="noStrike" dirty="0">
                          <a:effectLst/>
                        </a:rPr>
                        <a:t>кат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</a:rPr>
                        <a:t>Ч</a:t>
                      </a:r>
                      <a:r>
                        <a:rPr lang="ru-RU" sz="1800" u="none" strike="noStrike" dirty="0">
                          <a:effectLst/>
                        </a:rPr>
                        <a:t> </a:t>
                      </a:r>
                      <a:r>
                        <a:rPr lang="ru-RU" sz="1100" u="none" strike="noStrike" dirty="0">
                          <a:effectLst/>
                        </a:rPr>
                        <a:t>кат/сп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Заголовок 1"/>
          <p:cNvSpPr txBox="1">
            <a:spLocks/>
          </p:cNvSpPr>
          <p:nvPr/>
        </p:nvSpPr>
        <p:spPr>
          <a:xfrm>
            <a:off x="609172" y="432047"/>
            <a:ext cx="8519957" cy="367842"/>
          </a:xfrm>
          <a:prstGeom prst="rect">
            <a:avLst/>
          </a:prstGeom>
        </p:spPr>
        <p:txBody>
          <a:bodyPr lIns="103583" tIns="51792" rIns="103583" bIns="51792" anchor="t">
            <a:noAutofit/>
          </a:bodyPr>
          <a:lstStyle>
            <a:lvl1pPr algn="l" defTabSz="10358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ОСОБЕННОСТЬ ФОРМЫ № ЗП-образования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" name="Прямоугольник: скругленные углы 5">
            <a:extLst>
              <a:ext uri="{FF2B5EF4-FFF2-40B4-BE49-F238E27FC236}">
                <a16:creationId xmlns="" xmlns:a16="http://schemas.microsoft.com/office/drawing/2014/main" id="{C38BADC8-03E8-4F59-230C-FFC3FE143957}"/>
              </a:ext>
            </a:extLst>
          </p:cNvPr>
          <p:cNvSpPr/>
          <p:nvPr/>
        </p:nvSpPr>
        <p:spPr>
          <a:xfrm>
            <a:off x="1285400" y="3717826"/>
            <a:ext cx="9577064" cy="533235"/>
          </a:xfrm>
          <a:prstGeom prst="roundRect">
            <a:avLst>
              <a:gd name="adj" fmla="val 18804"/>
            </a:avLst>
          </a:prstGeom>
          <a:solidFill>
            <a:srgbClr val="363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400" dirty="0">
                <a:solidFill>
                  <a:schemeClr val="bg1"/>
                </a:solidFill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bg1"/>
                </a:solidFill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ЗА СЧЕТ СРЕДСТВ ФЕДЕРАЛЬНОГО БЮДЖЕТА, ВЫПЛАЧЕННЫХ ЗА КЛАССНОЕ РУКОВОДСТВО (КУРАТОРСТВО)*» (ГР. 12)</a:t>
            </a:r>
            <a:endParaRPr lang="ru-RU" sz="1400" dirty="0">
              <a:solidFill>
                <a:schemeClr val="bg1"/>
              </a:solidFill>
              <a:latin typeface="Arial (Основной текст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089230" y="4389411"/>
            <a:ext cx="51345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с учётом: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выплат районного коэффициента;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выплат части отпускных, начисленных с суммы вознаграждения за классное руководство (кураторство);</a:t>
            </a:r>
          </a:p>
          <a:p>
            <a:pPr marL="285750" indent="-285750" algn="just">
              <a:spcAft>
                <a:spcPts val="0"/>
              </a:spcAft>
              <a:buFont typeface="Wingdings" pitchFamily="2" charset="2"/>
              <a:buChar char="ü"/>
            </a:pP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других выплат в соответствии с законодательством РФ</a:t>
            </a:r>
            <a:r>
              <a:rPr lang="ru-RU" sz="14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Arial (Основной текст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0552" y="4634515"/>
            <a:ext cx="5144555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заполняют только </a:t>
            </a:r>
            <a:r>
              <a:rPr lang="ru-RU" sz="13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по категориям «педагоги общего образования» и «преподаватели и мастера СПО и </a:t>
            </a: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НПО </a:t>
            </a:r>
            <a:r>
              <a:rPr lang="ru-RU" sz="13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с учётом входящих в них строк (на бланке это </a:t>
            </a: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стр. 05</a:t>
            </a:r>
            <a:r>
              <a:rPr lang="ru-RU" sz="13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, 06, </a:t>
            </a: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08-13) </a:t>
            </a:r>
            <a:r>
              <a:rPr lang="ru-RU" sz="13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и, соответственно </a:t>
            </a:r>
            <a:r>
              <a:rPr lang="ru-RU" sz="13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стр. 01-03</a:t>
            </a:r>
            <a:r>
              <a:rPr lang="ru-RU" sz="14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21087" y="5829789"/>
            <a:ext cx="106334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363194"/>
                </a:solidFill>
              </a:rPr>
              <a:t>УКАЗАННЫЕ ПОДХОДЫ ВЫРАБОТАНЫ НА МЕЖВЕДОМСТВЕННОЙ РАБОЧЕЙ ГРУППЕ ПРИ МИНТРУДЕ РОССИИ</a:t>
            </a:r>
            <a:endParaRPr lang="ru-RU" sz="1600" b="1" dirty="0">
              <a:solidFill>
                <a:srgbClr val="363194"/>
              </a:solidFill>
            </a:endParaRPr>
          </a:p>
        </p:txBody>
      </p:sp>
      <p:sp>
        <p:nvSpPr>
          <p:cNvPr id="19" name="Прямоугольник: скругленные углы 43">
            <a:extLst>
              <a:ext uri="{FF2B5EF4-FFF2-40B4-BE49-F238E27FC236}">
                <a16:creationId xmlns="" xmlns:a16="http://schemas.microsoft.com/office/drawing/2014/main" id="{6DEC49BF-4065-24C4-6B9A-8D266CD7D37D}"/>
              </a:ext>
            </a:extLst>
          </p:cNvPr>
          <p:cNvSpPr/>
          <p:nvPr/>
        </p:nvSpPr>
        <p:spPr>
          <a:xfrm>
            <a:off x="609172" y="4385854"/>
            <a:ext cx="5119968" cy="1311607"/>
          </a:xfrm>
          <a:prstGeom prst="roundRect">
            <a:avLst>
              <a:gd name="adj" fmla="val 13401"/>
            </a:avLst>
          </a:prstGeom>
          <a:noFill/>
          <a:ln w="19050">
            <a:solidFill>
              <a:srgbClr val="3631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0" name="Прямоугольник: скругленные углы 43">
            <a:extLst>
              <a:ext uri="{FF2B5EF4-FFF2-40B4-BE49-F238E27FC236}">
                <a16:creationId xmlns="" xmlns:a16="http://schemas.microsoft.com/office/drawing/2014/main" id="{6DEC49BF-4065-24C4-6B9A-8D266CD7D37D}"/>
              </a:ext>
            </a:extLst>
          </p:cNvPr>
          <p:cNvSpPr/>
          <p:nvPr/>
        </p:nvSpPr>
        <p:spPr>
          <a:xfrm>
            <a:off x="6072959" y="4389687"/>
            <a:ext cx="5294959" cy="1307774"/>
          </a:xfrm>
          <a:prstGeom prst="roundRect">
            <a:avLst>
              <a:gd name="adj" fmla="val 13401"/>
            </a:avLst>
          </a:prstGeom>
          <a:noFill/>
          <a:ln w="19050">
            <a:solidFill>
              <a:srgbClr val="3631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3" name="Стрелка: шеврон 13">
            <a:extLst>
              <a:ext uri="{FF2B5EF4-FFF2-40B4-BE49-F238E27FC236}">
                <a16:creationId xmlns="" xmlns:a16="http://schemas.microsoft.com/office/drawing/2014/main" id="{5A745BEE-CDE7-6AB8-CB3E-CBBAF8B02720}"/>
              </a:ext>
            </a:extLst>
          </p:cNvPr>
          <p:cNvSpPr/>
          <p:nvPr/>
        </p:nvSpPr>
        <p:spPr>
          <a:xfrm rot="16200000">
            <a:off x="5771067" y="5542299"/>
            <a:ext cx="241167" cy="333812"/>
          </a:xfrm>
          <a:prstGeom prst="chevron">
            <a:avLst>
              <a:gd name="adj" fmla="val 7198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63500" y="6192431"/>
            <a:ext cx="10748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800" dirty="0" smtClean="0">
              <a:latin typeface="Arial (Основной текст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8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*Показатель </a:t>
            </a:r>
            <a:r>
              <a:rPr lang="ru-RU" sz="8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был включен </a:t>
            </a:r>
            <a:r>
              <a:rPr lang="ru-RU" sz="800" dirty="0" smtClean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в форму, </a:t>
            </a:r>
            <a:r>
              <a:rPr lang="ru-RU" sz="800" dirty="0"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исключительно в целях обеспечения выполнения </a:t>
            </a:r>
            <a:r>
              <a:rPr lang="ru-RU" sz="800" dirty="0">
                <a:solidFill>
                  <a:srgbClr val="000000"/>
                </a:solidFill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подпункта «г» пункта 1 Перечня поручений Президента РФ по итогам совещания 24.11.2021г. с членами Правительства РФ от 30.11.2021г. № Пр-2253</a:t>
            </a:r>
            <a:r>
              <a:rPr lang="ru-RU" sz="800" dirty="0" smtClean="0">
                <a:solidFill>
                  <a:srgbClr val="000000"/>
                </a:solidFill>
                <a:latin typeface="Arial (Основной текст)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800" dirty="0">
              <a:latin typeface="Arial (Основной текст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" name="Соединительная линия уступом 30"/>
          <p:cNvCxnSpPr>
            <a:stCxn id="15" idx="1"/>
          </p:cNvCxnSpPr>
          <p:nvPr/>
        </p:nvCxnSpPr>
        <p:spPr>
          <a:xfrm rot="10800000" flipV="1">
            <a:off x="1126654" y="3984444"/>
            <a:ext cx="158746" cy="401410"/>
          </a:xfrm>
          <a:prstGeom prst="bent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15" idx="3"/>
          </p:cNvCxnSpPr>
          <p:nvPr/>
        </p:nvCxnSpPr>
        <p:spPr>
          <a:xfrm>
            <a:off x="10862464" y="3984444"/>
            <a:ext cx="152985" cy="401410"/>
          </a:xfrm>
          <a:prstGeom prst="bentConnector2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13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08614" y="1701602"/>
            <a:ext cx="6903216" cy="129614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ru-RU" sz="1400" dirty="0">
                <a:solidFill>
                  <a:schemeClr val="tx1"/>
                </a:solidFill>
              </a:rPr>
              <a:t>Среднесписочная численность за отчетный период заполняется </a:t>
            </a:r>
            <a:r>
              <a:rPr lang="ru-RU" sz="1400" b="1" dirty="0">
                <a:solidFill>
                  <a:schemeClr val="tx1"/>
                </a:solidFill>
              </a:rPr>
              <a:t>в среднем за 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lvl="0" algn="just">
              <a:defRPr/>
            </a:pPr>
            <a:endParaRPr lang="ru-RU" sz="1400" dirty="0">
              <a:solidFill>
                <a:schemeClr val="tx1"/>
              </a:solidFill>
            </a:endParaRPr>
          </a:p>
          <a:p>
            <a:pPr lvl="0" algn="just">
              <a:defRPr/>
            </a:pPr>
            <a:r>
              <a:rPr lang="ru-RU" sz="1400" dirty="0">
                <a:solidFill>
                  <a:schemeClr val="tx1"/>
                </a:solidFill>
              </a:rPr>
              <a:t>Заполнять </a:t>
            </a:r>
            <a:r>
              <a:rPr lang="ru-RU" sz="1400" b="1" dirty="0">
                <a:solidFill>
                  <a:schemeClr val="tx1"/>
                </a:solidFill>
              </a:rPr>
              <a:t>в среднем за период с начала года: </a:t>
            </a:r>
            <a:r>
              <a:rPr lang="ru-RU" sz="1400" dirty="0">
                <a:solidFill>
                  <a:schemeClr val="tx1"/>
                </a:solidFill>
              </a:rPr>
              <a:t>путем суммирования среднесписочной численности работников за все месяцы, истекшие за период с начала года, и деления полученной суммы на число месяцев за период с начала года, т.е. соответственно на 3, 6, 9 или 12.</a:t>
            </a: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66614" y="1701602"/>
            <a:ext cx="3888432" cy="4680520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FontTx/>
              <a:buAutoNum type="arabicPeriod"/>
              <a:defRPr/>
            </a:pPr>
            <a:r>
              <a:rPr lang="ru-RU" sz="1400" b="1" dirty="0">
                <a:solidFill>
                  <a:srgbClr val="363194"/>
                </a:solidFill>
              </a:rPr>
              <a:t>Среднесписочная численность</a:t>
            </a:r>
          </a:p>
          <a:p>
            <a:pPr lvl="0">
              <a:defRPr/>
            </a:pPr>
            <a:r>
              <a:rPr lang="ru-RU" sz="1400" b="1" dirty="0">
                <a:solidFill>
                  <a:srgbClr val="363194"/>
                </a:solidFill>
              </a:rPr>
              <a:t>работников </a:t>
            </a:r>
            <a:r>
              <a:rPr lang="ru-RU" sz="1400" dirty="0">
                <a:solidFill>
                  <a:srgbClr val="363194"/>
                </a:solidFill>
              </a:rPr>
              <a:t> указана за последний </a:t>
            </a:r>
          </a:p>
          <a:p>
            <a:pPr lvl="0">
              <a:defRPr/>
            </a:pPr>
            <a:r>
              <a:rPr lang="ru-RU" sz="1400" dirty="0">
                <a:solidFill>
                  <a:srgbClr val="363194"/>
                </a:solidFill>
              </a:rPr>
              <a:t>период месяц, квартал, на конец периода</a:t>
            </a:r>
            <a:endParaRPr lang="ru-RU" sz="1400" baseline="30000" dirty="0">
              <a:solidFill>
                <a:srgbClr val="363194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469664"/>
            <a:ext cx="8519957" cy="943906"/>
          </a:xfrm>
        </p:spPr>
        <p:txBody>
          <a:bodyPr>
            <a:noAutofit/>
          </a:bodyPr>
          <a:lstStyle/>
          <a:p>
            <a:r>
              <a:rPr lang="ru-RU" sz="2200" spc="-25" dirty="0">
                <a:cs typeface="Arial"/>
              </a:rPr>
              <a:t>ТИПИЧНЫЕ ОШИБКИ ОРГАНИЗАЦИЙ ПРИ ЗАПОЛНЕНИИ СВЕДЕНИЙ </a:t>
            </a:r>
            <a:r>
              <a:rPr lang="ru-RU" sz="2200" spc="-25" dirty="0" smtClean="0">
                <a:cs typeface="Arial"/>
              </a:rPr>
              <a:t>ПО </a:t>
            </a:r>
            <a:r>
              <a:rPr lang="ru-RU" sz="2200" spc="-25" dirty="0">
                <a:cs typeface="Arial"/>
              </a:rPr>
              <a:t>ФОРМАМ № ЗП</a:t>
            </a:r>
            <a:r>
              <a:rPr lang="ru-RU" sz="2200" baseline="30000" dirty="0"/>
              <a:t/>
            </a:r>
            <a:br>
              <a:rPr lang="ru-RU" sz="2200" baseline="30000" dirty="0"/>
            </a:br>
            <a:endParaRPr lang="ru-RU" sz="2200" dirty="0"/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66614" y="1269554"/>
            <a:ext cx="3888432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799062" y="1269554"/>
            <a:ext cx="6912768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19005" y="2997746"/>
            <a:ext cx="60928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ru-RU" sz="1400" b="1" spc="-25" dirty="0">
                <a:solidFill>
                  <a:srgbClr val="282A2E"/>
                </a:solidFill>
                <a:cs typeface="Arial"/>
              </a:rPr>
              <a:t>Пример расчета  среднесписочной численности</a:t>
            </a:r>
            <a:endParaRPr lang="ru-RU" sz="1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987239"/>
              </p:ext>
            </p:extLst>
          </p:nvPr>
        </p:nvGraphicFramePr>
        <p:xfrm>
          <a:off x="4871070" y="3305523"/>
          <a:ext cx="6768752" cy="29594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1219"/>
                <a:gridCol w="1525760"/>
                <a:gridCol w="810431"/>
                <a:gridCol w="3291342"/>
              </a:tblGrid>
              <a:tr h="3377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Месяц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Среднесписочная 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численность за месяц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Период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Расчёт среднесписочной численности</a:t>
                      </a:r>
                      <a:br>
                        <a:rPr lang="ru-RU" sz="1100" u="none" strike="noStrike">
                          <a:effectLst/>
                        </a:rPr>
                      </a:br>
                      <a:r>
                        <a:rPr lang="ru-RU" sz="1100" u="none" strike="noStrike">
                          <a:effectLst/>
                        </a:rPr>
                        <a:t> за период с начала отчётного года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1. Январь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Январь - 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март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15+15+16=46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46/3=15,3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2. Февраль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3. Март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4. Апрель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Январь -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июнь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15+15+16+16+16+15=93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93/6=15,5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5. Май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16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6. Июнь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7. Июль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Январь - </a:t>
                      </a:r>
                      <a:br>
                        <a:rPr lang="ru-RU" sz="1100" u="none" strike="noStrike">
                          <a:effectLst/>
                        </a:rPr>
                      </a:br>
                      <a:r>
                        <a:rPr lang="ru-RU" sz="1100" u="none" strike="noStrike">
                          <a:effectLst/>
                        </a:rPr>
                        <a:t>сентябрь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15+15+16+16+16+15+15+15+15=138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138/9=15,3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8. Август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9. Сентябрь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10. Октябрь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Январь - 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декабрь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15+15+16+16+16+15+15+15+15+10+10+10=168</a:t>
                      </a:r>
                      <a:br>
                        <a:rPr lang="ru-RU" sz="1100" u="none" strike="noStrike" dirty="0">
                          <a:effectLst/>
                        </a:rPr>
                      </a:br>
                      <a:r>
                        <a:rPr lang="ru-RU" sz="1100" u="none" strike="noStrike" dirty="0">
                          <a:effectLst/>
                        </a:rPr>
                        <a:t>168/12=14,0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11. Ноябрь</a:t>
                      </a:r>
                      <a:endParaRPr lang="ru-RU" sz="1100" b="0" i="0" u="none" strike="noStrike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8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12. Декабрь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 smtClean="0">
                          <a:effectLst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282A2E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7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84775" y="837506"/>
            <a:ext cx="4954143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5879182" y="837506"/>
            <a:ext cx="5715571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84775" y="1269554"/>
            <a:ext cx="4954143" cy="1224136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rgbClr val="363194"/>
                </a:solidFill>
              </a:rPr>
              <a:t>2. Из среднесписочной численности </a:t>
            </a:r>
            <a:r>
              <a:rPr lang="ru-RU" sz="1400" b="1" dirty="0" smtClean="0">
                <a:solidFill>
                  <a:srgbClr val="363194"/>
                </a:solidFill>
              </a:rPr>
              <a:t>исключены</a:t>
            </a:r>
            <a:r>
              <a:rPr lang="ru-RU" sz="1400" dirty="0" smtClean="0">
                <a:solidFill>
                  <a:srgbClr val="363194"/>
                </a:solidFill>
              </a:rPr>
              <a:t> работники, </a:t>
            </a:r>
            <a:r>
              <a:rPr lang="ru-RU" sz="1400" dirty="0">
                <a:solidFill>
                  <a:srgbClr val="363194"/>
                </a:solidFill>
              </a:rPr>
              <a:t>которые были на больничном</a:t>
            </a:r>
            <a:r>
              <a:rPr lang="ru-RU" sz="1400" dirty="0" smtClean="0">
                <a:solidFill>
                  <a:srgbClr val="363194"/>
                </a:solidFill>
              </a:rPr>
              <a:t>,                             </a:t>
            </a:r>
            <a:r>
              <a:rPr lang="ru-RU" sz="1400" dirty="0">
                <a:solidFill>
                  <a:srgbClr val="363194"/>
                </a:solidFill>
              </a:rPr>
              <a:t>в административном или очередном отпуске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5879183" y="1293148"/>
            <a:ext cx="5715570" cy="120054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b="1" dirty="0">
                <a:solidFill>
                  <a:schemeClr val="tx1"/>
                </a:solidFill>
              </a:rPr>
              <a:t>среднесписочную численность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chemeClr val="tx1"/>
                </a:solidFill>
              </a:rPr>
              <a:t>включаются</a:t>
            </a:r>
            <a:r>
              <a:rPr lang="ru-RU" sz="1400" dirty="0">
                <a:solidFill>
                  <a:schemeClr val="tx1"/>
                </a:solidFill>
              </a:rPr>
              <a:t> работники, </a:t>
            </a:r>
            <a:r>
              <a:rPr lang="ru-RU" sz="1400" b="1" dirty="0">
                <a:solidFill>
                  <a:schemeClr val="tx1"/>
                </a:solidFill>
              </a:rPr>
              <a:t>не явившиеся</a:t>
            </a:r>
            <a:r>
              <a:rPr lang="ru-RU" sz="1400" dirty="0">
                <a:solidFill>
                  <a:schemeClr val="tx1"/>
                </a:solidFill>
              </a:rPr>
              <a:t> на работу по болезни, </a:t>
            </a:r>
            <a:r>
              <a:rPr lang="ru-RU" sz="1400" b="1" dirty="0">
                <a:solidFill>
                  <a:schemeClr val="tx1"/>
                </a:solidFill>
              </a:rPr>
              <a:t>находившиеся</a:t>
            </a:r>
            <a:r>
              <a:rPr lang="ru-RU" sz="1400" dirty="0">
                <a:solidFill>
                  <a:schemeClr val="tx1"/>
                </a:solidFill>
              </a:rPr>
              <a:t> в ежегодных </a:t>
            </a:r>
            <a:r>
              <a:rPr lang="ru-RU" sz="1400" b="1" dirty="0">
                <a:solidFill>
                  <a:schemeClr val="tx1"/>
                </a:solidFill>
              </a:rPr>
              <a:t>отпусках</a:t>
            </a:r>
            <a:r>
              <a:rPr lang="ru-RU" sz="1400" dirty="0">
                <a:solidFill>
                  <a:schemeClr val="tx1"/>
                </a:solidFill>
              </a:rPr>
              <a:t>, в </a:t>
            </a:r>
            <a:r>
              <a:rPr lang="ru-RU" sz="1400" b="1" dirty="0">
                <a:solidFill>
                  <a:schemeClr val="tx1"/>
                </a:solidFill>
              </a:rPr>
              <a:t>отпусках</a:t>
            </a:r>
            <a:r>
              <a:rPr lang="ru-RU" sz="1400" dirty="0">
                <a:solidFill>
                  <a:schemeClr val="tx1"/>
                </a:solidFill>
              </a:rPr>
              <a:t> без сохранения заработной платы (п. 15 Указаний по заполнению формы № П-4).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9297" y="2627971"/>
            <a:ext cx="5009621" cy="372098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rgbClr val="363194"/>
                </a:solidFill>
              </a:rPr>
              <a:t>3. </a:t>
            </a:r>
            <a:r>
              <a:rPr lang="ru-RU" sz="1400" b="1" dirty="0" smtClean="0">
                <a:solidFill>
                  <a:srgbClr val="363194"/>
                </a:solidFill>
              </a:rPr>
              <a:t>Категории  работников указаны не в тех строках</a:t>
            </a:r>
            <a:r>
              <a:rPr lang="ru-RU" sz="1400" dirty="0" smtClean="0">
                <a:solidFill>
                  <a:srgbClr val="363194"/>
                </a:solidFill>
              </a:rPr>
              <a:t>: 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ф. № ЗП-образование - данные по: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 </a:t>
            </a:r>
            <a:r>
              <a:rPr lang="ru-RU" sz="1400" dirty="0" err="1" smtClean="0">
                <a:solidFill>
                  <a:srgbClr val="363194"/>
                </a:solidFill>
              </a:rPr>
              <a:t>педработникам</a:t>
            </a:r>
            <a:r>
              <a:rPr lang="ru-RU" sz="1400" dirty="0" smtClean="0">
                <a:solidFill>
                  <a:srgbClr val="363194"/>
                </a:solidFill>
              </a:rPr>
              <a:t> дополнительного </a:t>
            </a:r>
            <a:r>
              <a:rPr lang="ru-RU" sz="1400" dirty="0">
                <a:solidFill>
                  <a:srgbClr val="363194"/>
                </a:solidFill>
              </a:rPr>
              <a:t>образования детей (строка 07) </a:t>
            </a:r>
            <a:r>
              <a:rPr lang="ru-RU" sz="1400" dirty="0" smtClean="0">
                <a:solidFill>
                  <a:srgbClr val="363194"/>
                </a:solidFill>
              </a:rPr>
              <a:t>неверно указаны </a:t>
            </a:r>
            <a:r>
              <a:rPr lang="ru-RU" sz="1400" dirty="0">
                <a:solidFill>
                  <a:srgbClr val="363194"/>
                </a:solidFill>
              </a:rPr>
              <a:t>по строке 04, где отражаются данные по </a:t>
            </a:r>
            <a:r>
              <a:rPr lang="ru-RU" sz="1400" dirty="0" err="1" smtClean="0">
                <a:solidFill>
                  <a:srgbClr val="363194"/>
                </a:solidFill>
              </a:rPr>
              <a:t>педработникам</a:t>
            </a:r>
            <a:r>
              <a:rPr lang="ru-RU" sz="1400" dirty="0" smtClean="0">
                <a:solidFill>
                  <a:srgbClr val="363194"/>
                </a:solidFill>
              </a:rPr>
              <a:t> дошкольного </a:t>
            </a:r>
            <a:r>
              <a:rPr lang="ru-RU" sz="1400" dirty="0">
                <a:solidFill>
                  <a:srgbClr val="363194"/>
                </a:solidFill>
              </a:rPr>
              <a:t>образования или в стр. 14, где отражаются </a:t>
            </a:r>
            <a:r>
              <a:rPr lang="ru-RU" sz="1400" dirty="0" err="1" smtClean="0">
                <a:solidFill>
                  <a:srgbClr val="363194"/>
                </a:solidFill>
              </a:rPr>
              <a:t>педработники</a:t>
            </a:r>
            <a:r>
              <a:rPr lang="ru-RU" sz="1400" dirty="0" smtClean="0">
                <a:solidFill>
                  <a:srgbClr val="363194"/>
                </a:solidFill>
              </a:rPr>
              <a:t> </a:t>
            </a:r>
            <a:r>
              <a:rPr lang="ru-RU" sz="1400" dirty="0">
                <a:solidFill>
                  <a:srgbClr val="363194"/>
                </a:solidFill>
              </a:rPr>
              <a:t>дополнительного профессионального образования; </a:t>
            </a:r>
            <a:r>
              <a:rPr lang="ru-RU" sz="1400" dirty="0" smtClean="0">
                <a:solidFill>
                  <a:srgbClr val="363194"/>
                </a:solidFill>
              </a:rPr>
              <a:t> 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работникам </a:t>
            </a:r>
            <a:r>
              <a:rPr lang="ru-RU" sz="1400" dirty="0">
                <a:solidFill>
                  <a:srgbClr val="363194"/>
                </a:solidFill>
              </a:rPr>
              <a:t>культуры (</a:t>
            </a:r>
            <a:r>
              <a:rPr lang="ru-RU" sz="1400" dirty="0" smtClean="0">
                <a:solidFill>
                  <a:srgbClr val="363194"/>
                </a:solidFill>
              </a:rPr>
              <a:t>стр26)  неверно  указаны              </a:t>
            </a:r>
            <a:r>
              <a:rPr lang="ru-RU" sz="1400" dirty="0">
                <a:solidFill>
                  <a:srgbClr val="363194"/>
                </a:solidFill>
              </a:rPr>
              <a:t>в </a:t>
            </a:r>
            <a:r>
              <a:rPr lang="ru-RU" sz="1400" dirty="0" smtClean="0">
                <a:solidFill>
                  <a:srgbClr val="363194"/>
                </a:solidFill>
              </a:rPr>
              <a:t>прочем персонале </a:t>
            </a:r>
            <a:r>
              <a:rPr lang="ru-RU" sz="1400" dirty="0">
                <a:solidFill>
                  <a:srgbClr val="363194"/>
                </a:solidFill>
              </a:rPr>
              <a:t>(стр. 28); </a:t>
            </a:r>
            <a:endParaRPr lang="ru-RU" sz="1400" dirty="0" smtClean="0">
              <a:solidFill>
                <a:srgbClr val="363194"/>
              </a:solidFill>
            </a:endParaRP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ф</a:t>
            </a:r>
            <a:r>
              <a:rPr lang="ru-RU" sz="1400" dirty="0">
                <a:solidFill>
                  <a:srgbClr val="363194"/>
                </a:solidFill>
              </a:rPr>
              <a:t>. № ЗП-культура –специалистов (стр6) </a:t>
            </a:r>
            <a:r>
              <a:rPr lang="ru-RU" sz="1400" dirty="0" smtClean="0">
                <a:solidFill>
                  <a:srgbClr val="363194"/>
                </a:solidFill>
              </a:rPr>
              <a:t>показывают </a:t>
            </a:r>
            <a:r>
              <a:rPr lang="ru-RU" sz="1400" dirty="0">
                <a:solidFill>
                  <a:srgbClr val="363194"/>
                </a:solidFill>
              </a:rPr>
              <a:t>по стр.13-прочий персонал и т.п. </a:t>
            </a:r>
          </a:p>
        </p:txBody>
      </p:sp>
      <p:sp>
        <p:nvSpPr>
          <p:cNvPr id="12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5879183" y="2565697"/>
            <a:ext cx="5715570" cy="3783257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8891" y="2781722"/>
            <a:ext cx="5256584" cy="3654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b="1" dirty="0" smtClean="0"/>
              <a:t>Категории:</a:t>
            </a:r>
          </a:p>
          <a:p>
            <a:pPr indent="-285750" algn="just">
              <a:lnSpc>
                <a:spcPct val="113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ф. № ЗП-образование</a:t>
            </a:r>
            <a:endParaRPr lang="en-US" sz="1400" dirty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 smtClean="0"/>
              <a:t>- педагогические работники </a:t>
            </a:r>
            <a:r>
              <a:rPr lang="ru-RU" sz="1400" b="1" dirty="0"/>
              <a:t>дополнительного образования детей </a:t>
            </a:r>
            <a:r>
              <a:rPr lang="ru-RU" sz="1400" dirty="0" smtClean="0"/>
              <a:t>показываются </a:t>
            </a:r>
            <a:r>
              <a:rPr lang="ru-RU" sz="1400" dirty="0"/>
              <a:t>по </a:t>
            </a:r>
            <a:r>
              <a:rPr lang="ru-RU" sz="1400" b="1" dirty="0"/>
              <a:t>строке 07</a:t>
            </a:r>
            <a:r>
              <a:rPr lang="ru-RU" sz="1400" dirty="0"/>
              <a:t>,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 smtClean="0"/>
              <a:t>-       педагогические работники </a:t>
            </a:r>
            <a:r>
              <a:rPr lang="ru-RU" sz="1400" b="1" dirty="0"/>
              <a:t>дошкольного образования  </a:t>
            </a:r>
            <a:r>
              <a:rPr lang="ru-RU" sz="1400" dirty="0"/>
              <a:t>- по </a:t>
            </a:r>
            <a:r>
              <a:rPr lang="ru-RU" sz="1400" b="1" dirty="0"/>
              <a:t>строке 04</a:t>
            </a:r>
            <a:r>
              <a:rPr lang="ru-RU" sz="1400" dirty="0"/>
              <a:t>;</a:t>
            </a:r>
          </a:p>
          <a:p>
            <a:pPr marL="285750" indent="-28575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ru-RU" sz="1400" dirty="0" smtClean="0"/>
              <a:t>работники</a:t>
            </a:r>
            <a:r>
              <a:rPr lang="ru-RU" sz="1400" b="1" dirty="0" smtClean="0"/>
              <a:t> </a:t>
            </a:r>
            <a:r>
              <a:rPr lang="ru-RU" sz="1400" b="1" dirty="0"/>
              <a:t>культуры </a:t>
            </a:r>
            <a:r>
              <a:rPr lang="ru-RU" sz="1400" dirty="0"/>
              <a:t>– по </a:t>
            </a:r>
            <a:r>
              <a:rPr lang="ru-RU" sz="1400" b="1" dirty="0"/>
              <a:t>строке 26</a:t>
            </a:r>
            <a:r>
              <a:rPr lang="ru-RU" sz="1400" dirty="0" smtClean="0"/>
              <a:t>.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ru-RU" sz="1400" dirty="0"/>
          </a:p>
          <a:p>
            <a:pPr indent="-285750" algn="just">
              <a:lnSpc>
                <a:spcPct val="113000"/>
              </a:lnSpc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400" dirty="0" smtClean="0"/>
              <a:t>ф</a:t>
            </a:r>
            <a:r>
              <a:rPr lang="ru-RU" sz="1400" dirty="0"/>
              <a:t>. № </a:t>
            </a:r>
            <a:r>
              <a:rPr lang="ru-RU" sz="1400" b="1" dirty="0"/>
              <a:t>ЗП-культура специалисты </a:t>
            </a:r>
            <a:r>
              <a:rPr lang="ru-RU" sz="1400" dirty="0"/>
              <a:t>(например, помощник директора, библиотекарь, </a:t>
            </a:r>
            <a:r>
              <a:rPr lang="ru-RU" sz="1400" dirty="0" smtClean="0"/>
              <a:t>режиссёр-постановщик</a:t>
            </a:r>
            <a:r>
              <a:rPr lang="ru-RU" sz="1400" dirty="0"/>
              <a:t>, художник-постановщик и др.) </a:t>
            </a:r>
            <a:r>
              <a:rPr lang="ru-RU" sz="1400" dirty="0" smtClean="0"/>
              <a:t>– по </a:t>
            </a:r>
            <a:r>
              <a:rPr lang="ru-RU" sz="1400" b="1" dirty="0"/>
              <a:t>строке 6</a:t>
            </a:r>
            <a:r>
              <a:rPr lang="ru-RU" sz="1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87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614" y="431672"/>
            <a:ext cx="8103669" cy="516955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910632" y="950140"/>
            <a:ext cx="3394205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>
                <a:solidFill>
                  <a:srgbClr val="E36846"/>
                </a:solidFill>
              </a:rPr>
              <a:t>Неверно:</a:t>
            </a: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541565" y="948627"/>
            <a:ext cx="7170265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>
                <a:solidFill>
                  <a:srgbClr val="46AA98"/>
                </a:solidFill>
              </a:rPr>
              <a:t>Верно:</a:t>
            </a: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524403" y="1364428"/>
            <a:ext cx="7170265" cy="478199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400" dirty="0">
              <a:solidFill>
                <a:srgbClr val="363194"/>
              </a:solidFill>
            </a:endParaRPr>
          </a:p>
          <a:p>
            <a:endParaRPr lang="ru-RU" sz="1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910631" y="1341563"/>
            <a:ext cx="3394205" cy="4968551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sz="1200" dirty="0">
              <a:solidFill>
                <a:srgbClr val="363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75586" y="2177475"/>
            <a:ext cx="2664293" cy="3219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rgbClr val="363194"/>
                </a:solidFill>
              </a:rPr>
              <a:t>4. </a:t>
            </a:r>
            <a:r>
              <a:rPr lang="ru-RU" sz="1400" dirty="0" smtClean="0">
                <a:solidFill>
                  <a:srgbClr val="363194"/>
                </a:solidFill>
              </a:rPr>
              <a:t>Ошибочно учтены - </a:t>
            </a:r>
            <a:r>
              <a:rPr lang="ru-RU" sz="1400" b="1" dirty="0" smtClean="0">
                <a:solidFill>
                  <a:srgbClr val="363194"/>
                </a:solidFill>
              </a:rPr>
              <a:t>как единица лица</a:t>
            </a:r>
            <a:r>
              <a:rPr lang="ru-RU" sz="1400" dirty="0" smtClean="0">
                <a:solidFill>
                  <a:srgbClr val="363194"/>
                </a:solidFill>
              </a:rPr>
              <a:t>, работавшие </a:t>
            </a:r>
            <a:r>
              <a:rPr lang="ru-RU" sz="1400" b="1" dirty="0">
                <a:solidFill>
                  <a:srgbClr val="363194"/>
                </a:solidFill>
              </a:rPr>
              <a:t>неполное рабочее время </a:t>
            </a:r>
            <a:r>
              <a:rPr lang="ru-RU" sz="1400" b="1" dirty="0" smtClean="0">
                <a:solidFill>
                  <a:srgbClr val="363194"/>
                </a:solidFill>
              </a:rPr>
              <a:t>         </a:t>
            </a:r>
            <a:r>
              <a:rPr lang="ru-RU" sz="1400" dirty="0" smtClean="0">
                <a:solidFill>
                  <a:srgbClr val="363194"/>
                </a:solidFill>
              </a:rPr>
              <a:t>в </a:t>
            </a:r>
            <a:r>
              <a:rPr lang="ru-RU" sz="1400" dirty="0">
                <a:solidFill>
                  <a:srgbClr val="363194"/>
                </a:solidFill>
              </a:rPr>
              <a:t>соответствии                      </a:t>
            </a:r>
            <a:r>
              <a:rPr lang="ru-RU" sz="1400" dirty="0" smtClean="0">
                <a:solidFill>
                  <a:srgbClr val="363194"/>
                </a:solidFill>
              </a:rPr>
              <a:t>     с </a:t>
            </a:r>
            <a:r>
              <a:rPr lang="ru-RU" sz="1400" dirty="0">
                <a:solidFill>
                  <a:srgbClr val="363194"/>
                </a:solidFill>
              </a:rPr>
              <a:t>трудовым договором, штатным расписанием               (на неполной ставке) </a:t>
            </a:r>
            <a:r>
              <a:rPr lang="ru-RU" sz="1400" dirty="0" smtClean="0">
                <a:solidFill>
                  <a:srgbClr val="363194"/>
                </a:solidFill>
              </a:rPr>
              <a:t>                    или </a:t>
            </a:r>
            <a:r>
              <a:rPr lang="ru-RU" sz="1400" dirty="0">
                <a:solidFill>
                  <a:srgbClr val="363194"/>
                </a:solidFill>
              </a:rPr>
              <a:t>переведённых                       с письменного </a:t>
            </a:r>
            <a:r>
              <a:rPr lang="ru-RU" sz="1400" dirty="0" smtClean="0">
                <a:solidFill>
                  <a:srgbClr val="363194"/>
                </a:solidFill>
              </a:rPr>
              <a:t>согласия                  </a:t>
            </a:r>
            <a:r>
              <a:rPr lang="ru-RU" sz="1400" dirty="0">
                <a:solidFill>
                  <a:srgbClr val="363194"/>
                </a:solidFill>
              </a:rPr>
              <a:t>на работу на неполное рабочее время.</a:t>
            </a:r>
            <a:endParaRPr lang="ru-RU" sz="1400" baseline="30000" dirty="0">
              <a:solidFill>
                <a:srgbClr val="363194"/>
              </a:solidFill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sz="1400" dirty="0">
              <a:solidFill>
                <a:srgbClr val="363194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68797" y="4339886"/>
            <a:ext cx="38578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ru-RU" sz="1400" b="1" dirty="0" smtClean="0"/>
              <a:t>Обычный</a:t>
            </a:r>
            <a:endParaRPr lang="ru-RU" sz="1400" b="1" dirty="0"/>
          </a:p>
          <a:p>
            <a:pPr algn="ctr">
              <a:spcBef>
                <a:spcPts val="400"/>
              </a:spcBef>
            </a:pPr>
            <a:r>
              <a:rPr lang="ru-RU" sz="1400" dirty="0" smtClean="0"/>
              <a:t>Средняя </a:t>
            </a:r>
            <a:r>
              <a:rPr lang="ru-RU" sz="1400" dirty="0"/>
              <a:t>численность   не полностью </a:t>
            </a:r>
          </a:p>
          <a:p>
            <a:pPr algn="ctr">
              <a:spcBef>
                <a:spcPts val="400"/>
              </a:spcBef>
            </a:pPr>
            <a:r>
              <a:rPr lang="ru-RU" sz="1400" dirty="0"/>
              <a:t>занятых работников составит:</a:t>
            </a:r>
          </a:p>
          <a:p>
            <a:pPr algn="ctr">
              <a:spcBef>
                <a:spcPts val="400"/>
              </a:spcBef>
            </a:pPr>
            <a:r>
              <a:rPr lang="ru-RU" sz="1400" dirty="0"/>
              <a:t>[(20х4 + 18х5 + 20х4,5): 8]  : 20 = 1,6 человека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4558560" y="1424502"/>
            <a:ext cx="7170265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 smtClean="0"/>
              <a:t>       Такие </a:t>
            </a:r>
            <a:r>
              <a:rPr lang="ru-RU" sz="1400" dirty="0"/>
              <a:t>лица учитываются </a:t>
            </a:r>
            <a:r>
              <a:rPr lang="ru-RU" sz="1400" b="1" dirty="0"/>
              <a:t>пропорционально</a:t>
            </a:r>
            <a:r>
              <a:rPr lang="ru-RU" sz="1400" dirty="0"/>
              <a:t> отработанному времени.</a:t>
            </a:r>
            <a:endParaRPr lang="ru-RU" sz="1400" b="1" dirty="0"/>
          </a:p>
          <a:p>
            <a:pPr>
              <a:defRPr/>
            </a:pPr>
            <a:endParaRPr lang="ru-RU" sz="1400" b="1" i="1" spc="-25" dirty="0" smtClean="0">
              <a:cs typeface="Arial"/>
            </a:endParaRPr>
          </a:p>
          <a:p>
            <a:pPr>
              <a:defRPr/>
            </a:pPr>
            <a:r>
              <a:rPr lang="ru-RU" sz="1400" b="1" i="1" spc="-25" dirty="0" smtClean="0">
                <a:cs typeface="Arial"/>
              </a:rPr>
              <a:t>      Пример </a:t>
            </a:r>
            <a:r>
              <a:rPr lang="ru-RU" sz="1400" b="1" i="1" spc="-25" dirty="0">
                <a:cs typeface="Arial"/>
              </a:rPr>
              <a:t>расчета средней численности этой категории работников</a:t>
            </a:r>
            <a:endParaRPr lang="ru-RU" sz="1400" i="1" baseline="30000" dirty="0"/>
          </a:p>
          <a:p>
            <a:pPr>
              <a:lnSpc>
                <a:spcPct val="150000"/>
              </a:lnSpc>
              <a:buClr>
                <a:srgbClr val="004C92"/>
              </a:buClr>
            </a:pPr>
            <a:r>
              <a:rPr lang="ru-RU" sz="1400" dirty="0"/>
              <a:t>В организации 3 работника в апреле </a:t>
            </a:r>
            <a:r>
              <a:rPr lang="ru-RU" sz="1400" dirty="0" smtClean="0"/>
              <a:t>2024 </a:t>
            </a:r>
            <a:r>
              <a:rPr lang="ru-RU" sz="1400" dirty="0"/>
              <a:t>г. были заняты на работе неполное рабочее время: </a:t>
            </a:r>
          </a:p>
          <a:p>
            <a:pPr marL="285750" indent="-28575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1400" dirty="0"/>
              <a:t>Работник А отработал 20 дней в месяце по 4 часа в день.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1400" dirty="0"/>
              <a:t>Работник Б отработал 18 дней в месяце по 5 часов в день.</a:t>
            </a:r>
          </a:p>
          <a:p>
            <a:pPr marL="285750" indent="-285750">
              <a:buClr>
                <a:schemeClr val="tx1"/>
              </a:buClr>
              <a:buFont typeface="Wingdings" pitchFamily="2" charset="2"/>
              <a:buChar char="ü"/>
            </a:pPr>
            <a:r>
              <a:rPr lang="ru-RU" sz="1400" dirty="0"/>
              <a:t>Работник В отработал 20 дней в месяце по 4,5 часа в день.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ru-RU" sz="1400" dirty="0"/>
              <a:t> При пятидневной рабочей неделе работники должны отработать по 8 часов </a:t>
            </a:r>
            <a:r>
              <a:rPr lang="ru-RU" sz="1400" dirty="0" smtClean="0"/>
              <a:t>в день</a:t>
            </a:r>
            <a:r>
              <a:rPr lang="ru-RU" sz="1400" dirty="0"/>
              <a:t>.</a:t>
            </a:r>
          </a:p>
          <a:p>
            <a:pPr>
              <a:spcBef>
                <a:spcPts val="600"/>
              </a:spcBef>
            </a:pPr>
            <a:r>
              <a:rPr lang="ru-RU" sz="1400" dirty="0"/>
              <a:t> Пусть в данном месяце 20 рабочих дней.</a:t>
            </a:r>
          </a:p>
          <a:p>
            <a:pPr algn="ctr">
              <a:spcBef>
                <a:spcPts val="600"/>
              </a:spcBef>
            </a:pPr>
            <a:r>
              <a:rPr lang="ru-RU" sz="1400" b="1" dirty="0"/>
              <a:t>Способы расчета</a:t>
            </a:r>
            <a:r>
              <a:rPr lang="ru-RU" sz="1400" b="1" dirty="0" smtClean="0"/>
              <a:t>:</a:t>
            </a:r>
            <a:endParaRPr lang="ru-RU" sz="1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954297" y="4339886"/>
            <a:ext cx="3744416" cy="2082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/>
              <a:t>Упрощённый</a:t>
            </a:r>
          </a:p>
          <a:p>
            <a:pPr>
              <a:spcBef>
                <a:spcPts val="400"/>
              </a:spcBef>
            </a:pPr>
            <a:r>
              <a:rPr lang="ru-RU" sz="1400" dirty="0"/>
              <a:t>Работник А: 4 / 8 = 0,5 человека </a:t>
            </a:r>
          </a:p>
          <a:p>
            <a:r>
              <a:rPr lang="ru-RU" sz="1400" dirty="0"/>
              <a:t>Работник Б: 5 / 8 = 0,625 человека</a:t>
            </a:r>
          </a:p>
          <a:p>
            <a:r>
              <a:rPr lang="ru-RU" sz="1400" dirty="0"/>
              <a:t>Работник В: 4,5 / 8 = 0,563 человека</a:t>
            </a:r>
            <a:endParaRPr lang="ru-RU" sz="1400" b="1" dirty="0"/>
          </a:p>
          <a:p>
            <a:pPr algn="ctr"/>
            <a:endParaRPr lang="ru-RU" sz="1400" b="1" dirty="0">
              <a:solidFill>
                <a:srgbClr val="282A2E"/>
              </a:solidFill>
            </a:endParaRPr>
          </a:p>
          <a:p>
            <a:pPr algn="ctr"/>
            <a:r>
              <a:rPr lang="ru-RU" sz="1400" b="1" dirty="0">
                <a:solidFill>
                  <a:srgbClr val="282A2E"/>
                </a:solidFill>
              </a:rPr>
              <a:t>Средняя численность не полностью занятых работников составит:</a:t>
            </a:r>
          </a:p>
          <a:p>
            <a:pPr algn="ctr"/>
            <a:r>
              <a:rPr lang="ru-RU" sz="1400" dirty="0"/>
              <a:t>(0,5х20 + 0,625х18 + 0,563х20) : 20 = 1,6 человека </a:t>
            </a:r>
          </a:p>
        </p:txBody>
      </p:sp>
    </p:spTree>
    <p:extLst>
      <p:ext uri="{BB962C8B-B14F-4D97-AF65-F5344CB8AC3E}">
        <p14:creationId xmlns:p14="http://schemas.microsoft.com/office/powerpoint/2010/main" val="28832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49606" y="1402101"/>
            <a:ext cx="3024335" cy="4752528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5. </a:t>
            </a:r>
            <a:r>
              <a:rPr lang="ru-RU" sz="1400" b="1" dirty="0" smtClean="0">
                <a:solidFill>
                  <a:srgbClr val="363194"/>
                </a:solidFill>
              </a:rPr>
              <a:t>Ошибочно рассчитана средняя численность </a:t>
            </a:r>
            <a:r>
              <a:rPr lang="ru-RU" sz="1400" b="1" dirty="0">
                <a:solidFill>
                  <a:srgbClr val="363194"/>
                </a:solidFill>
              </a:rPr>
              <a:t>работников </a:t>
            </a:r>
            <a:r>
              <a:rPr lang="ru-RU" sz="1400" b="1" dirty="0" smtClean="0">
                <a:solidFill>
                  <a:srgbClr val="363194"/>
                </a:solidFill>
              </a:rPr>
              <a:t> </a:t>
            </a:r>
            <a:r>
              <a:rPr lang="ru-RU" sz="1400" dirty="0" smtClean="0">
                <a:solidFill>
                  <a:srgbClr val="363194"/>
                </a:solidFill>
              </a:rPr>
              <a:t>с </a:t>
            </a:r>
            <a:r>
              <a:rPr lang="ru-RU" sz="1400" dirty="0">
                <a:solidFill>
                  <a:srgbClr val="363194"/>
                </a:solidFill>
              </a:rPr>
              <a:t>начала года </a:t>
            </a:r>
            <a:r>
              <a:rPr lang="ru-RU" sz="1400" dirty="0" smtClean="0">
                <a:solidFill>
                  <a:srgbClr val="363194"/>
                </a:solidFill>
              </a:rPr>
              <a:t>                в </a:t>
            </a:r>
            <a:r>
              <a:rPr lang="ru-RU" sz="1400" dirty="0">
                <a:solidFill>
                  <a:srgbClr val="363194"/>
                </a:solidFill>
              </a:rPr>
              <a:t>случае:</a:t>
            </a:r>
          </a:p>
          <a:p>
            <a:pPr marL="285750" lvl="0" indent="-285750">
              <a:lnSpc>
                <a:spcPct val="150000"/>
              </a:lnSpc>
              <a:buFontTx/>
              <a:buChar char="-"/>
              <a:defRPr/>
            </a:pPr>
            <a:r>
              <a:rPr lang="ru-RU" sz="1400" dirty="0">
                <a:solidFill>
                  <a:srgbClr val="363194"/>
                </a:solidFill>
              </a:rPr>
              <a:t>увольнения </a:t>
            </a:r>
            <a:r>
              <a:rPr lang="ru-RU" sz="1400" dirty="0" smtClean="0">
                <a:solidFill>
                  <a:srgbClr val="363194"/>
                </a:solidFill>
              </a:rPr>
              <a:t>работника; </a:t>
            </a:r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23452" y="2997745"/>
            <a:ext cx="7592628" cy="3156883"/>
          </a:xfrm>
          <a:prstGeom prst="roundRect">
            <a:avLst>
              <a:gd name="adj" fmla="val 820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  <a:defRPr/>
            </a:pPr>
            <a:endParaRPr lang="ru-RU" sz="8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  <a:defRPr/>
            </a:pPr>
            <a:r>
              <a:rPr lang="ru-RU" sz="1400" b="1" i="1" dirty="0" smtClean="0">
                <a:solidFill>
                  <a:schemeClr val="tx1"/>
                </a:solidFill>
              </a:rPr>
              <a:t>Например,</a:t>
            </a:r>
            <a:r>
              <a:rPr lang="ru-RU" sz="1400" i="1" dirty="0" smtClean="0">
                <a:solidFill>
                  <a:schemeClr val="tx1"/>
                </a:solidFill>
              </a:rPr>
              <a:t> с 21 марта, </a:t>
            </a:r>
            <a:r>
              <a:rPr lang="ru-RU" sz="1400" i="1" dirty="0">
                <a:solidFill>
                  <a:schemeClr val="tx1"/>
                </a:solidFill>
              </a:rPr>
              <a:t>без замещения его должности новым </a:t>
            </a:r>
            <a:r>
              <a:rPr lang="ru-RU" sz="1400" i="1" dirty="0" smtClean="0">
                <a:solidFill>
                  <a:schemeClr val="tx1"/>
                </a:solidFill>
              </a:rPr>
              <a:t>работником                  в отчёте:</a:t>
            </a:r>
          </a:p>
          <a:p>
            <a:pPr algn="just">
              <a:lnSpc>
                <a:spcPct val="114000"/>
              </a:lnSpc>
              <a:defRPr/>
            </a:pPr>
            <a:endParaRPr lang="ru-RU" sz="1400" i="1" dirty="0" smtClean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ru-RU" sz="1400" i="1" dirty="0" smtClean="0">
                <a:solidFill>
                  <a:schemeClr val="tx1"/>
                </a:solidFill>
              </a:rPr>
              <a:t> за январь-март в </a:t>
            </a:r>
            <a:r>
              <a:rPr lang="ru-RU" sz="1400" spc="-25" dirty="0" smtClean="0">
                <a:solidFill>
                  <a:schemeClr val="tx1"/>
                </a:solidFill>
                <a:cs typeface="Arial"/>
              </a:rPr>
              <a:t>графе </a:t>
            </a:r>
            <a:r>
              <a:rPr lang="ru-RU" sz="1400" spc="-25" dirty="0">
                <a:solidFill>
                  <a:schemeClr val="tx1"/>
                </a:solidFill>
                <a:cs typeface="Arial"/>
              </a:rPr>
              <a:t>1 он </a:t>
            </a:r>
            <a:r>
              <a:rPr lang="ru-RU" sz="1400" spc="-25" dirty="0" smtClean="0">
                <a:solidFill>
                  <a:schemeClr val="tx1"/>
                </a:solidFill>
                <a:cs typeface="Arial"/>
              </a:rPr>
              <a:t>учитывается </a:t>
            </a:r>
            <a:r>
              <a:rPr lang="ru-RU" sz="1400" spc="-25" dirty="0">
                <a:solidFill>
                  <a:schemeClr val="tx1"/>
                </a:solidFill>
                <a:cs typeface="Arial"/>
              </a:rPr>
              <a:t>как </a:t>
            </a:r>
            <a:r>
              <a:rPr lang="ru-RU" sz="1400" spc="-25" dirty="0" smtClean="0">
                <a:solidFill>
                  <a:schemeClr val="tx1"/>
                </a:solidFill>
                <a:cs typeface="Arial"/>
              </a:rPr>
              <a:t>0,88 или </a:t>
            </a:r>
            <a:r>
              <a:rPr lang="ru-RU" sz="1400" i="1" spc="-25" dirty="0" smtClean="0">
                <a:solidFill>
                  <a:schemeClr val="tx1"/>
                </a:solidFill>
                <a:cs typeface="Arial"/>
              </a:rPr>
              <a:t>0,9 чел</a:t>
            </a:r>
            <a:r>
              <a:rPr lang="ru-RU" sz="1400" spc="-25" dirty="0" smtClean="0">
                <a:solidFill>
                  <a:schemeClr val="tx1"/>
                </a:solidFill>
                <a:cs typeface="Arial"/>
              </a:rPr>
              <a:t>.:</a:t>
            </a:r>
          </a:p>
          <a:p>
            <a:pPr algn="just">
              <a:lnSpc>
                <a:spcPct val="114000"/>
              </a:lnSpc>
              <a:defRPr/>
            </a:pPr>
            <a:r>
              <a:rPr lang="ru-RU" sz="1400" u="sng" dirty="0" smtClean="0">
                <a:solidFill>
                  <a:srgbClr val="282A2E"/>
                </a:solidFill>
              </a:rPr>
              <a:t>(</a:t>
            </a:r>
            <a:r>
              <a:rPr lang="ru-RU" sz="1400" dirty="0" smtClean="0">
                <a:solidFill>
                  <a:srgbClr val="282A2E"/>
                </a:solidFill>
              </a:rPr>
              <a:t>1 (</a:t>
            </a:r>
            <a:r>
              <a:rPr lang="ru-RU" sz="1400" dirty="0">
                <a:solidFill>
                  <a:srgbClr val="282A2E"/>
                </a:solidFill>
              </a:rPr>
              <a:t>за январь</a:t>
            </a:r>
            <a:r>
              <a:rPr lang="ru-RU" sz="1400" dirty="0" smtClean="0">
                <a:solidFill>
                  <a:srgbClr val="282A2E"/>
                </a:solidFill>
              </a:rPr>
              <a:t>) + 1 (за </a:t>
            </a:r>
            <a:r>
              <a:rPr lang="ru-RU" sz="1400" dirty="0">
                <a:solidFill>
                  <a:srgbClr val="282A2E"/>
                </a:solidFill>
              </a:rPr>
              <a:t>февраль) </a:t>
            </a:r>
            <a:r>
              <a:rPr lang="ru-RU" sz="1400" dirty="0" smtClean="0">
                <a:solidFill>
                  <a:srgbClr val="282A2E"/>
                </a:solidFill>
              </a:rPr>
              <a:t>+ 0,65 </a:t>
            </a:r>
            <a:r>
              <a:rPr lang="ru-RU" sz="1400" dirty="0">
                <a:solidFill>
                  <a:srgbClr val="282A2E"/>
                </a:solidFill>
              </a:rPr>
              <a:t>(за март</a:t>
            </a:r>
            <a:r>
              <a:rPr lang="ru-RU" sz="1400" dirty="0" smtClean="0">
                <a:solidFill>
                  <a:srgbClr val="282A2E"/>
                </a:solidFill>
              </a:rPr>
              <a:t>)) / 3 </a:t>
            </a:r>
            <a:r>
              <a:rPr lang="ru-RU" sz="1400" dirty="0">
                <a:solidFill>
                  <a:srgbClr val="282A2E"/>
                </a:solidFill>
              </a:rPr>
              <a:t>месяца (январь-март) = </a:t>
            </a:r>
            <a:r>
              <a:rPr lang="ru-RU" sz="1400" dirty="0" smtClean="0">
                <a:solidFill>
                  <a:srgbClr val="282A2E"/>
                </a:solidFill>
              </a:rPr>
              <a:t>0,88 чел., </a:t>
            </a:r>
          </a:p>
          <a:p>
            <a:pPr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      </a:t>
            </a:r>
            <a:endParaRPr lang="ru-RU" sz="1400" spc="-25" dirty="0" smtClean="0">
              <a:solidFill>
                <a:schemeClr val="tx1"/>
              </a:solidFill>
              <a:cs typeface="Arial"/>
            </a:endParaRPr>
          </a:p>
          <a:p>
            <a:pPr marL="285750" indent="-28575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ru-RU" sz="1400" i="1" dirty="0">
                <a:solidFill>
                  <a:srgbClr val="282A2E"/>
                </a:solidFill>
              </a:rPr>
              <a:t> за </a:t>
            </a:r>
            <a:r>
              <a:rPr lang="ru-RU" sz="1400" i="1" dirty="0" smtClean="0">
                <a:solidFill>
                  <a:srgbClr val="282A2E"/>
                </a:solidFill>
              </a:rPr>
              <a:t>январь-июнь в </a:t>
            </a:r>
            <a:r>
              <a:rPr lang="ru-RU" sz="1400" spc="-25" dirty="0">
                <a:solidFill>
                  <a:srgbClr val="282A2E"/>
                </a:solidFill>
                <a:cs typeface="Arial"/>
              </a:rPr>
              <a:t>графе 1 он учитывается как </a:t>
            </a:r>
            <a:r>
              <a:rPr lang="ru-RU" sz="1400" spc="-25" dirty="0" smtClean="0">
                <a:solidFill>
                  <a:srgbClr val="282A2E"/>
                </a:solidFill>
                <a:cs typeface="Arial"/>
              </a:rPr>
              <a:t>0,44 </a:t>
            </a:r>
            <a:r>
              <a:rPr lang="ru-RU" sz="1400" spc="-25" dirty="0">
                <a:solidFill>
                  <a:srgbClr val="282A2E"/>
                </a:solidFill>
                <a:cs typeface="Arial"/>
              </a:rPr>
              <a:t>или </a:t>
            </a:r>
            <a:r>
              <a:rPr lang="ru-RU" sz="1400" i="1" spc="-25" dirty="0" smtClean="0">
                <a:solidFill>
                  <a:srgbClr val="282A2E"/>
                </a:solidFill>
                <a:cs typeface="Arial"/>
              </a:rPr>
              <a:t>0,4 </a:t>
            </a:r>
            <a:r>
              <a:rPr lang="ru-RU" sz="1400" i="1" spc="-25" dirty="0">
                <a:solidFill>
                  <a:srgbClr val="282A2E"/>
                </a:solidFill>
                <a:cs typeface="Arial"/>
              </a:rPr>
              <a:t>чел</a:t>
            </a:r>
            <a:r>
              <a:rPr lang="ru-RU" sz="1400" spc="-25" dirty="0" smtClean="0">
                <a:solidFill>
                  <a:srgbClr val="282A2E"/>
                </a:solidFill>
                <a:cs typeface="Arial"/>
              </a:rPr>
              <a:t>.:</a:t>
            </a:r>
          </a:p>
          <a:p>
            <a:pPr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(1 (</a:t>
            </a:r>
            <a:r>
              <a:rPr lang="ru-RU" sz="1400" dirty="0">
                <a:solidFill>
                  <a:srgbClr val="282A2E"/>
                </a:solidFill>
              </a:rPr>
              <a:t>за январь</a:t>
            </a:r>
            <a:r>
              <a:rPr lang="ru-RU" sz="1400" dirty="0" smtClean="0">
                <a:solidFill>
                  <a:srgbClr val="282A2E"/>
                </a:solidFill>
              </a:rPr>
              <a:t>) + 1 (за </a:t>
            </a:r>
            <a:r>
              <a:rPr lang="ru-RU" sz="1400" dirty="0">
                <a:solidFill>
                  <a:srgbClr val="282A2E"/>
                </a:solidFill>
              </a:rPr>
              <a:t>февраль) </a:t>
            </a:r>
            <a:r>
              <a:rPr lang="ru-RU" sz="1400" dirty="0" smtClean="0">
                <a:solidFill>
                  <a:srgbClr val="282A2E"/>
                </a:solidFill>
              </a:rPr>
              <a:t>+ 0,65 </a:t>
            </a:r>
            <a:r>
              <a:rPr lang="ru-RU" sz="1400" dirty="0">
                <a:solidFill>
                  <a:srgbClr val="282A2E"/>
                </a:solidFill>
              </a:rPr>
              <a:t>(за март</a:t>
            </a:r>
            <a:r>
              <a:rPr lang="ru-RU" sz="1400" dirty="0" smtClean="0">
                <a:solidFill>
                  <a:srgbClr val="282A2E"/>
                </a:solidFill>
              </a:rPr>
              <a:t>)) /6  </a:t>
            </a:r>
            <a:r>
              <a:rPr lang="ru-RU" sz="1400" dirty="0">
                <a:solidFill>
                  <a:srgbClr val="282A2E"/>
                </a:solidFill>
              </a:rPr>
              <a:t>месяцев (январь-июнь) = </a:t>
            </a:r>
            <a:r>
              <a:rPr lang="ru-RU" sz="1400" dirty="0" smtClean="0">
                <a:solidFill>
                  <a:srgbClr val="282A2E"/>
                </a:solidFill>
              </a:rPr>
              <a:t>0,44 чел.,</a:t>
            </a:r>
          </a:p>
          <a:p>
            <a:pPr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    </a:t>
            </a:r>
            <a:endParaRPr lang="ru-RU" sz="1400" dirty="0">
              <a:solidFill>
                <a:srgbClr val="282A2E"/>
              </a:solidFill>
            </a:endParaRPr>
          </a:p>
          <a:p>
            <a:pPr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           где 0,65 (средняя численность за март) = 1 * 20 </a:t>
            </a:r>
            <a:r>
              <a:rPr lang="ru-RU" sz="1400" dirty="0">
                <a:solidFill>
                  <a:srgbClr val="282A2E"/>
                </a:solidFill>
              </a:rPr>
              <a:t>(отработанных кал. дней в марте</a:t>
            </a:r>
            <a:r>
              <a:rPr lang="ru-RU" sz="1400" dirty="0" smtClean="0">
                <a:solidFill>
                  <a:srgbClr val="282A2E"/>
                </a:solidFill>
              </a:rPr>
              <a:t>) / 31 </a:t>
            </a:r>
            <a:r>
              <a:rPr lang="ru-RU" sz="1400" dirty="0">
                <a:solidFill>
                  <a:srgbClr val="282A2E"/>
                </a:solidFill>
              </a:rPr>
              <a:t>кал. дней в марте. </a:t>
            </a: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36985" y="430159"/>
            <a:ext cx="8192332" cy="516955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5" y="947115"/>
            <a:ext cx="2944290" cy="289544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34966" y="947114"/>
            <a:ext cx="7599605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1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34966" y="1402100"/>
            <a:ext cx="7599607" cy="166765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2000"/>
              </a:lnSpc>
              <a:spcAft>
                <a:spcPts val="600"/>
              </a:spcAft>
              <a:defRPr/>
            </a:pPr>
            <a:endParaRPr lang="ru-RU" sz="1400" dirty="0" smtClean="0">
              <a:solidFill>
                <a:schemeClr val="tx1"/>
              </a:solidFill>
            </a:endParaRPr>
          </a:p>
          <a:p>
            <a:pPr algn="just">
              <a:lnSpc>
                <a:spcPct val="1120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Расчет </a:t>
            </a:r>
            <a:r>
              <a:rPr lang="ru-RU" sz="1400" dirty="0">
                <a:solidFill>
                  <a:schemeClr val="tx1"/>
                </a:solidFill>
              </a:rPr>
              <a:t>производится на основании приказов о приеме, переводе работников </a:t>
            </a:r>
            <a:r>
              <a:rPr lang="ru-RU" sz="1400" dirty="0" smtClean="0">
                <a:solidFill>
                  <a:schemeClr val="tx1"/>
                </a:solidFill>
              </a:rPr>
              <a:t>           </a:t>
            </a:r>
          </a:p>
          <a:p>
            <a:pPr algn="just">
              <a:lnSpc>
                <a:spcPct val="112000"/>
              </a:lnSpc>
              <a:spcAft>
                <a:spcPts val="600"/>
              </a:spcAft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 на </a:t>
            </a:r>
            <a:r>
              <a:rPr lang="ru-RU" sz="1400" dirty="0">
                <a:solidFill>
                  <a:schemeClr val="tx1"/>
                </a:solidFill>
              </a:rPr>
              <a:t>другую работу и прекращении трудового </a:t>
            </a:r>
            <a:r>
              <a:rPr lang="ru-RU" sz="1400" dirty="0" smtClean="0">
                <a:solidFill>
                  <a:schemeClr val="tx1"/>
                </a:solidFill>
              </a:rPr>
              <a:t>договора.</a:t>
            </a:r>
          </a:p>
          <a:p>
            <a:pPr algn="just">
              <a:lnSpc>
                <a:spcPct val="112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Среднесписочная численность с начала года учитывается:</a:t>
            </a:r>
          </a:p>
          <a:p>
            <a:pPr algn="just">
              <a:lnSpc>
                <a:spcPct val="112000"/>
              </a:lnSpc>
              <a:defRPr/>
            </a:pPr>
            <a:endParaRPr lang="ru-RU" sz="900" dirty="0" smtClean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14000"/>
              </a:lnSpc>
              <a:buFontTx/>
              <a:buChar char="-"/>
              <a:defRPr/>
            </a:pPr>
            <a:r>
              <a:rPr lang="ru-RU" sz="1400" b="1" dirty="0" smtClean="0">
                <a:solidFill>
                  <a:schemeClr val="tx1"/>
                </a:solidFill>
              </a:rPr>
              <a:t>в </a:t>
            </a:r>
            <a:r>
              <a:rPr lang="ru-RU" sz="1400" b="1" dirty="0">
                <a:solidFill>
                  <a:schemeClr val="tx1"/>
                </a:solidFill>
              </a:rPr>
              <a:t>случае увольнения </a:t>
            </a:r>
            <a:r>
              <a:rPr lang="ru-RU" sz="1400" b="1" dirty="0" smtClean="0">
                <a:solidFill>
                  <a:schemeClr val="tx1"/>
                </a:solidFill>
              </a:rPr>
              <a:t>работника списочного состава</a:t>
            </a:r>
            <a:endParaRPr lang="ru-RU" sz="800" b="1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  <a:defRPr/>
            </a:pPr>
            <a:endParaRPr lang="ru-RU" sz="1400" spc="-25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6830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2599" y="1429632"/>
            <a:ext cx="3024335" cy="480847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8000"/>
              </a:lnSpc>
              <a:defRPr/>
            </a:pPr>
            <a:r>
              <a:rPr lang="ru-RU" sz="1400" b="1" dirty="0">
                <a:solidFill>
                  <a:srgbClr val="363194"/>
                </a:solidFill>
              </a:rPr>
              <a:t>Ошибочно рассчитана </a:t>
            </a:r>
            <a:r>
              <a:rPr lang="ru-RU" sz="1400" b="1" dirty="0" smtClean="0">
                <a:solidFill>
                  <a:srgbClr val="363194"/>
                </a:solidFill>
              </a:rPr>
              <a:t>средняя </a:t>
            </a:r>
            <a:r>
              <a:rPr lang="ru-RU" sz="1400" b="1" dirty="0">
                <a:solidFill>
                  <a:srgbClr val="363194"/>
                </a:solidFill>
              </a:rPr>
              <a:t>численность работников </a:t>
            </a:r>
            <a:r>
              <a:rPr lang="ru-RU" sz="1400" b="1" dirty="0" smtClean="0">
                <a:solidFill>
                  <a:srgbClr val="363194"/>
                </a:solidFill>
              </a:rPr>
              <a:t> </a:t>
            </a:r>
            <a:r>
              <a:rPr lang="ru-RU" sz="1400" dirty="0" smtClean="0">
                <a:solidFill>
                  <a:srgbClr val="363194"/>
                </a:solidFill>
              </a:rPr>
              <a:t>с </a:t>
            </a:r>
            <a:r>
              <a:rPr lang="ru-RU" sz="1400" dirty="0">
                <a:solidFill>
                  <a:srgbClr val="363194"/>
                </a:solidFill>
              </a:rPr>
              <a:t>начала года </a:t>
            </a:r>
            <a:r>
              <a:rPr lang="ru-RU" sz="1400" dirty="0" smtClean="0">
                <a:solidFill>
                  <a:srgbClr val="363194"/>
                </a:solidFill>
              </a:rPr>
              <a:t>      в </a:t>
            </a:r>
            <a:r>
              <a:rPr lang="ru-RU" sz="1400" dirty="0">
                <a:solidFill>
                  <a:srgbClr val="363194"/>
                </a:solidFill>
              </a:rPr>
              <a:t>случае</a:t>
            </a:r>
            <a:r>
              <a:rPr lang="ru-RU" sz="1400" dirty="0" smtClean="0">
                <a:solidFill>
                  <a:srgbClr val="363194"/>
                </a:solidFill>
              </a:rPr>
              <a:t>:</a:t>
            </a:r>
          </a:p>
          <a:p>
            <a:pPr>
              <a:lnSpc>
                <a:spcPct val="118000"/>
              </a:lnSpc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 -   перехода </a:t>
            </a:r>
            <a:r>
              <a:rPr lang="ru-RU" sz="1400" dirty="0">
                <a:solidFill>
                  <a:srgbClr val="363194"/>
                </a:solidFill>
              </a:rPr>
              <a:t>в течение отчетного периода из одной категории в </a:t>
            </a:r>
            <a:r>
              <a:rPr lang="ru-RU" sz="1400" dirty="0" smtClean="0">
                <a:solidFill>
                  <a:srgbClr val="363194"/>
                </a:solidFill>
              </a:rPr>
              <a:t>другую;</a:t>
            </a:r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007877" y="1957311"/>
            <a:ext cx="7599605" cy="4104456"/>
          </a:xfrm>
          <a:prstGeom prst="roundRect">
            <a:avLst>
              <a:gd name="adj" fmla="val 820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  <a:defRPr/>
            </a:pPr>
            <a:r>
              <a:rPr lang="ru-RU" sz="1400" b="1" i="1" spc="-25" dirty="0" smtClean="0">
                <a:solidFill>
                  <a:schemeClr val="tx1"/>
                </a:solidFill>
                <a:cs typeface="Arial"/>
              </a:rPr>
              <a:t>Например</a:t>
            </a:r>
            <a:r>
              <a:rPr lang="ru-RU" sz="1400" b="1" i="1" spc="-25" dirty="0">
                <a:solidFill>
                  <a:schemeClr val="tx1"/>
                </a:solidFill>
                <a:cs typeface="Arial"/>
              </a:rPr>
              <a:t>,</a:t>
            </a:r>
            <a:r>
              <a:rPr lang="ru-RU" sz="1400" i="1" spc="-25" dirty="0">
                <a:solidFill>
                  <a:schemeClr val="tx1"/>
                </a:solidFill>
                <a:cs typeface="Arial"/>
              </a:rPr>
              <a:t> </a:t>
            </a:r>
            <a:r>
              <a:rPr lang="ru-RU" sz="1400" i="1" dirty="0">
                <a:solidFill>
                  <a:srgbClr val="282A2E"/>
                </a:solidFill>
              </a:rPr>
              <a:t>работник, трудоустроенный на полную ставку, 3,5 месяца занимал должность учителя, а с середины апреля переведен на должность </a:t>
            </a:r>
            <a:r>
              <a:rPr lang="ru-RU" sz="1400" i="1" dirty="0" smtClean="0">
                <a:solidFill>
                  <a:srgbClr val="282A2E"/>
                </a:solidFill>
              </a:rPr>
              <a:t>завуча                  </a:t>
            </a:r>
            <a:r>
              <a:rPr lang="ru-RU" sz="1400" i="1" spc="-25" dirty="0">
                <a:solidFill>
                  <a:schemeClr val="tx1"/>
                </a:solidFill>
                <a:cs typeface="Arial"/>
              </a:rPr>
              <a:t>в отчёте январь-сентябрь </a:t>
            </a:r>
            <a:r>
              <a:rPr lang="ru-RU" sz="1400" i="1" spc="-25" dirty="0" smtClean="0">
                <a:solidFill>
                  <a:schemeClr val="tx1"/>
                </a:solidFill>
                <a:cs typeface="Arial"/>
              </a:rPr>
              <a:t> в гр. 1</a:t>
            </a:r>
            <a:r>
              <a:rPr lang="ru-RU" sz="1400" b="1" i="1" spc="-25" dirty="0" smtClean="0">
                <a:solidFill>
                  <a:schemeClr val="tx1"/>
                </a:solidFill>
                <a:cs typeface="Arial"/>
              </a:rPr>
              <a:t>:</a:t>
            </a:r>
          </a:p>
          <a:p>
            <a:pPr algn="just">
              <a:lnSpc>
                <a:spcPct val="114000"/>
              </a:lnSpc>
              <a:defRPr/>
            </a:pPr>
            <a:endParaRPr lang="ru-RU" sz="1400" i="1" baseline="30000" dirty="0">
              <a:solidFill>
                <a:schemeClr val="tx1"/>
              </a:solidFill>
            </a:endParaRPr>
          </a:p>
          <a:p>
            <a:pPr lvl="0" indent="-28575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в </a:t>
            </a:r>
            <a:r>
              <a:rPr lang="ru-RU" sz="1400" dirty="0">
                <a:solidFill>
                  <a:srgbClr val="282A2E"/>
                </a:solidFill>
              </a:rPr>
              <a:t>строках отчета 05 и 06 он учтется как </a:t>
            </a:r>
            <a:r>
              <a:rPr lang="ru-RU" sz="1400" b="1" dirty="0" smtClean="0">
                <a:solidFill>
                  <a:srgbClr val="282A2E"/>
                </a:solidFill>
              </a:rPr>
              <a:t>0,4 чел</a:t>
            </a:r>
            <a:r>
              <a:rPr lang="ru-RU" sz="1400" dirty="0" smtClean="0">
                <a:solidFill>
                  <a:srgbClr val="282A2E"/>
                </a:solidFill>
              </a:rPr>
              <a:t>.:</a:t>
            </a:r>
          </a:p>
          <a:p>
            <a:pPr algn="just">
              <a:lnSpc>
                <a:spcPct val="114000"/>
              </a:lnSpc>
              <a:defRPr/>
            </a:pPr>
            <a:r>
              <a:rPr lang="ru-RU" sz="1300" dirty="0">
                <a:solidFill>
                  <a:srgbClr val="282A2E"/>
                </a:solidFill>
              </a:rPr>
              <a:t>(</a:t>
            </a:r>
            <a:r>
              <a:rPr lang="ru-RU" sz="1300" dirty="0" smtClean="0">
                <a:solidFill>
                  <a:srgbClr val="282A2E"/>
                </a:solidFill>
              </a:rPr>
              <a:t>1 (январь) + 1 (февраль) + 1 (март) + 0,5 (за апрель)) / 9 мес. = </a:t>
            </a:r>
            <a:r>
              <a:rPr lang="ru-RU" sz="1300" b="1" dirty="0" smtClean="0">
                <a:solidFill>
                  <a:srgbClr val="282A2E"/>
                </a:solidFill>
              </a:rPr>
              <a:t>0,4 чел</a:t>
            </a:r>
            <a:r>
              <a:rPr lang="ru-RU" sz="1300" dirty="0" smtClean="0">
                <a:solidFill>
                  <a:srgbClr val="282A2E"/>
                </a:solidFill>
              </a:rPr>
              <a:t>.</a:t>
            </a:r>
            <a:r>
              <a:rPr lang="ru-RU" sz="1300" u="sng" dirty="0" smtClean="0">
                <a:solidFill>
                  <a:srgbClr val="282A2E"/>
                </a:solidFill>
              </a:rPr>
              <a:t>,</a:t>
            </a:r>
            <a:r>
              <a:rPr lang="ru-RU" sz="1300" dirty="0" smtClean="0">
                <a:solidFill>
                  <a:srgbClr val="282A2E"/>
                </a:solidFill>
              </a:rPr>
              <a:t>. </a:t>
            </a:r>
            <a:endParaRPr lang="ru-RU" sz="1300" dirty="0">
              <a:solidFill>
                <a:srgbClr val="282A2E"/>
              </a:solidFill>
            </a:endParaRPr>
          </a:p>
          <a:p>
            <a:pPr lvl="0"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 </a:t>
            </a:r>
            <a:r>
              <a:rPr lang="ru-RU" sz="1400" dirty="0">
                <a:solidFill>
                  <a:srgbClr val="282A2E"/>
                </a:solidFill>
              </a:rPr>
              <a:t>В этих же строках будет показан фонд его заработной платы в качестве </a:t>
            </a:r>
            <a:r>
              <a:rPr lang="ru-RU" sz="1400" dirty="0" smtClean="0">
                <a:solidFill>
                  <a:srgbClr val="282A2E"/>
                </a:solidFill>
              </a:rPr>
              <a:t>учителя (гр.3).</a:t>
            </a:r>
          </a:p>
          <a:p>
            <a:pPr lvl="0" algn="just">
              <a:lnSpc>
                <a:spcPct val="114000"/>
              </a:lnSpc>
              <a:defRPr/>
            </a:pPr>
            <a:endParaRPr lang="ru-RU" sz="1400" dirty="0">
              <a:solidFill>
                <a:srgbClr val="282A2E"/>
              </a:solidFill>
            </a:endParaRPr>
          </a:p>
          <a:p>
            <a:pPr lvl="0" indent="-285750" algn="just">
              <a:lnSpc>
                <a:spcPct val="114000"/>
              </a:lnSpc>
              <a:buFont typeface="Wingdings" panose="05000000000000000000" pitchFamily="2" charset="2"/>
              <a:buChar char="ü"/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в </a:t>
            </a:r>
            <a:r>
              <a:rPr lang="ru-RU" sz="1400" dirty="0">
                <a:solidFill>
                  <a:srgbClr val="282A2E"/>
                </a:solidFill>
              </a:rPr>
              <a:t>строке 03 – как </a:t>
            </a:r>
            <a:r>
              <a:rPr lang="ru-RU" sz="1400" dirty="0" smtClean="0">
                <a:solidFill>
                  <a:srgbClr val="282A2E"/>
                </a:solidFill>
              </a:rPr>
              <a:t>0,6 чел.: </a:t>
            </a:r>
          </a:p>
          <a:p>
            <a:pPr lvl="0" algn="just">
              <a:lnSpc>
                <a:spcPct val="114000"/>
              </a:lnSpc>
              <a:defRPr/>
            </a:pPr>
            <a:r>
              <a:rPr lang="ru-RU" sz="1300" dirty="0" smtClean="0">
                <a:solidFill>
                  <a:srgbClr val="282A2E"/>
                </a:solidFill>
              </a:rPr>
              <a:t>(0,5 (апрель) + 1 (май) + 1 (июнь) + 1 (июль) + 1 (август) + 1 (сентябрь)) / 9 мес.=</a:t>
            </a:r>
            <a:r>
              <a:rPr lang="ru-RU" sz="1300" b="1" dirty="0" smtClean="0">
                <a:solidFill>
                  <a:srgbClr val="282A2E"/>
                </a:solidFill>
              </a:rPr>
              <a:t>0,6</a:t>
            </a:r>
            <a:r>
              <a:rPr lang="ru-RU" sz="1300" dirty="0" smtClean="0">
                <a:solidFill>
                  <a:srgbClr val="282A2E"/>
                </a:solidFill>
              </a:rPr>
              <a:t> </a:t>
            </a:r>
            <a:r>
              <a:rPr lang="ru-RU" sz="1300" b="1" dirty="0" smtClean="0">
                <a:solidFill>
                  <a:srgbClr val="282A2E"/>
                </a:solidFill>
              </a:rPr>
              <a:t>чел.</a:t>
            </a:r>
          </a:p>
          <a:p>
            <a:pPr lvl="0" algn="just">
              <a:lnSpc>
                <a:spcPct val="114000"/>
              </a:lnSpc>
              <a:defRPr/>
            </a:pPr>
            <a:r>
              <a:rPr lang="ru-RU" sz="1400" dirty="0" smtClean="0">
                <a:solidFill>
                  <a:srgbClr val="282A2E"/>
                </a:solidFill>
              </a:rPr>
              <a:t>По </a:t>
            </a:r>
            <a:r>
              <a:rPr lang="ru-RU" sz="1400" dirty="0">
                <a:solidFill>
                  <a:srgbClr val="282A2E"/>
                </a:solidFill>
              </a:rPr>
              <a:t>этой же строке пройдет  фонд его заработной платы на должности </a:t>
            </a:r>
            <a:r>
              <a:rPr lang="ru-RU" sz="1400" dirty="0" smtClean="0">
                <a:solidFill>
                  <a:srgbClr val="282A2E"/>
                </a:solidFill>
              </a:rPr>
              <a:t>завуча (гр. 3).</a:t>
            </a:r>
            <a:endParaRPr lang="ru-RU" sz="1400" dirty="0">
              <a:solidFill>
                <a:srgbClr val="282A2E"/>
              </a:solidFill>
            </a:endParaRPr>
          </a:p>
          <a:p>
            <a:pPr marL="396000" algn="just">
              <a:lnSpc>
                <a:spcPct val="114000"/>
              </a:lnSpc>
              <a:defRPr/>
            </a:pPr>
            <a:endParaRPr lang="ru-RU" sz="1300" dirty="0" smtClean="0">
              <a:solidFill>
                <a:srgbClr val="282A2E"/>
              </a:solidFill>
            </a:endParaRPr>
          </a:p>
          <a:p>
            <a:pPr marL="396000" algn="just">
              <a:lnSpc>
                <a:spcPct val="114000"/>
              </a:lnSpc>
              <a:defRPr/>
            </a:pPr>
            <a:r>
              <a:rPr lang="ru-RU" sz="1300" dirty="0" smtClean="0">
                <a:solidFill>
                  <a:srgbClr val="282A2E"/>
                </a:solidFill>
              </a:rPr>
              <a:t>где </a:t>
            </a:r>
            <a:r>
              <a:rPr lang="ru-RU" sz="1300" dirty="0">
                <a:solidFill>
                  <a:srgbClr val="282A2E"/>
                </a:solidFill>
              </a:rPr>
              <a:t>0,5 (средняя численность за апрель) = 1 * 15 (отработанных кал. дней в апреле) / 30 кал. дней в апреле. </a:t>
            </a:r>
          </a:p>
          <a:p>
            <a:pPr>
              <a:lnSpc>
                <a:spcPct val="114000"/>
              </a:lnSpc>
              <a:defRPr/>
            </a:pPr>
            <a:r>
              <a:rPr lang="ru-RU" sz="1400" b="1" spc="-25" dirty="0" smtClean="0">
                <a:solidFill>
                  <a:schemeClr val="tx1"/>
                </a:solidFill>
                <a:cs typeface="Arial"/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22599" y="430160"/>
            <a:ext cx="8103669" cy="516955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5" y="947115"/>
            <a:ext cx="2944290" cy="289544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38926" y="937799"/>
            <a:ext cx="7599605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1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74913" y="1429632"/>
            <a:ext cx="7599605" cy="48799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algn="just">
              <a:lnSpc>
                <a:spcPct val="114000"/>
              </a:lnSpc>
              <a:defRPr/>
            </a:pPr>
            <a:endParaRPr lang="ru-RU" sz="1400" b="1" spc="-25" dirty="0" smtClean="0">
              <a:solidFill>
                <a:schemeClr val="tx1"/>
              </a:solidFill>
              <a:cs typeface="Arial"/>
            </a:endParaRPr>
          </a:p>
          <a:p>
            <a:pPr algn="just">
              <a:lnSpc>
                <a:spcPct val="114000"/>
              </a:lnSpc>
              <a:defRPr/>
            </a:pPr>
            <a:r>
              <a:rPr lang="ru-RU" sz="1400" b="1" spc="-25" dirty="0" smtClean="0">
                <a:solidFill>
                  <a:schemeClr val="tx1"/>
                </a:solidFill>
                <a:cs typeface="Arial"/>
              </a:rPr>
              <a:t> -  в случае перехода в течение отчетного периода</a:t>
            </a:r>
            <a:r>
              <a:rPr lang="ru-RU" sz="1400" b="1" spc="-25" dirty="0">
                <a:solidFill>
                  <a:schemeClr val="tx1"/>
                </a:solidFill>
                <a:cs typeface="Arial"/>
              </a:rPr>
              <a:t> из одной категории в </a:t>
            </a:r>
            <a:r>
              <a:rPr lang="ru-RU" sz="1400" b="1" spc="-25" dirty="0" smtClean="0">
                <a:solidFill>
                  <a:schemeClr val="tx1"/>
                </a:solidFill>
                <a:cs typeface="Arial"/>
              </a:rPr>
              <a:t>другую: </a:t>
            </a:r>
          </a:p>
          <a:p>
            <a:pPr algn="just">
              <a:lnSpc>
                <a:spcPct val="114000"/>
              </a:lnSpc>
              <a:defRPr/>
            </a:pPr>
            <a:endParaRPr lang="ru-RU" sz="1400" b="1" spc="-25" dirty="0" smtClean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653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13724" y="1629594"/>
            <a:ext cx="7599605" cy="4104456"/>
          </a:xfrm>
          <a:prstGeom prst="roundRect">
            <a:avLst>
              <a:gd name="adj" fmla="val 820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algn="just">
              <a:lnSpc>
                <a:spcPct val="114000"/>
              </a:lnSpc>
              <a:defRPr/>
            </a:pPr>
            <a:endParaRPr lang="ru-RU" sz="1400" b="1" spc="-25" dirty="0" smtClean="0">
              <a:solidFill>
                <a:schemeClr val="tx1"/>
              </a:solidFill>
              <a:cs typeface="Arial"/>
            </a:endParaRPr>
          </a:p>
          <a:p>
            <a:pPr>
              <a:lnSpc>
                <a:spcPct val="114000"/>
              </a:lnSpc>
              <a:defRPr/>
            </a:pPr>
            <a:r>
              <a:rPr lang="ru-RU" sz="1400" b="1" i="1" spc="-25" dirty="0" smtClean="0">
                <a:solidFill>
                  <a:schemeClr val="tx1"/>
                </a:solidFill>
                <a:cs typeface="Arial"/>
              </a:rPr>
              <a:t>Например, </a:t>
            </a:r>
            <a:r>
              <a:rPr lang="ru-RU" sz="1400" i="1" dirty="0" smtClean="0">
                <a:solidFill>
                  <a:schemeClr val="tx1"/>
                </a:solidFill>
              </a:rPr>
              <a:t>слияние двух юридических лиц с октября. При этом, должность руководителя, подлившегося юридического лица, перешла в категорию «Заместители…».                                </a:t>
            </a:r>
          </a:p>
          <a:p>
            <a:pPr>
              <a:lnSpc>
                <a:spcPct val="114000"/>
              </a:lnSpc>
              <a:defRPr/>
            </a:pPr>
            <a:endParaRPr lang="ru-RU" sz="1400" i="1" dirty="0">
              <a:solidFill>
                <a:schemeClr val="tx1"/>
              </a:solidFill>
            </a:endParaRPr>
          </a:p>
          <a:p>
            <a:pPr>
              <a:lnSpc>
                <a:spcPct val="114000"/>
              </a:lnSpc>
              <a:defRPr/>
            </a:pPr>
            <a:r>
              <a:rPr lang="ru-RU" sz="1400" i="1" dirty="0" smtClean="0">
                <a:solidFill>
                  <a:schemeClr val="tx1"/>
                </a:solidFill>
              </a:rPr>
              <a:t>В отчёте за январь-декабрь гр. 1:</a:t>
            </a:r>
          </a:p>
          <a:p>
            <a:pPr marL="396000" algn="just">
              <a:lnSpc>
                <a:spcPct val="114000"/>
              </a:lnSpc>
              <a:defRPr/>
            </a:pPr>
            <a:endParaRPr lang="ru-RU" sz="800" i="1" dirty="0" smtClean="0">
              <a:solidFill>
                <a:schemeClr val="tx1"/>
              </a:solidFill>
            </a:endParaRPr>
          </a:p>
          <a:p>
            <a:pPr marL="396000" indent="-285750" algn="just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в строке 02 оба руководителя учтутся как (1*12+1*9) / 12= </a:t>
            </a:r>
            <a:r>
              <a:rPr lang="ru-RU" sz="1400" b="1" dirty="0" smtClean="0">
                <a:solidFill>
                  <a:schemeClr val="tx1"/>
                </a:solidFill>
              </a:rPr>
              <a:t>1,75 чел</a:t>
            </a:r>
            <a:r>
              <a:rPr lang="ru-RU" sz="1400" dirty="0" smtClean="0">
                <a:solidFill>
                  <a:schemeClr val="tx1"/>
                </a:solidFill>
              </a:rPr>
              <a:t>. или </a:t>
            </a:r>
            <a:r>
              <a:rPr lang="ru-RU" sz="1400" b="1" dirty="0" smtClean="0">
                <a:solidFill>
                  <a:schemeClr val="tx1"/>
                </a:solidFill>
              </a:rPr>
              <a:t>1,8 чел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marL="110250" algn="just">
              <a:lnSpc>
                <a:spcPct val="114000"/>
              </a:lnSpc>
            </a:pPr>
            <a:endParaRPr lang="ru-RU" sz="800" dirty="0" smtClean="0">
              <a:solidFill>
                <a:schemeClr val="tx1"/>
              </a:solidFill>
            </a:endParaRPr>
          </a:p>
          <a:p>
            <a:pPr marL="396000" indent="-285750" algn="just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</a:rPr>
              <a:t>в строке 03 руководитель, присоединенной организации, учтется как</a:t>
            </a:r>
          </a:p>
          <a:p>
            <a:pPr marL="110250" algn="just">
              <a:lnSpc>
                <a:spcPct val="114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      (1*3) / 12 = </a:t>
            </a:r>
            <a:r>
              <a:rPr lang="ru-RU" sz="1400" b="1" dirty="0" smtClean="0">
                <a:solidFill>
                  <a:schemeClr val="tx1"/>
                </a:solidFill>
              </a:rPr>
              <a:t>0,25 чел</a:t>
            </a:r>
            <a:r>
              <a:rPr lang="ru-RU" sz="1400" dirty="0" smtClean="0">
                <a:solidFill>
                  <a:schemeClr val="tx1"/>
                </a:solidFill>
              </a:rPr>
              <a:t>. или </a:t>
            </a:r>
            <a:r>
              <a:rPr lang="ru-RU" sz="1400" b="1" dirty="0" smtClean="0">
                <a:solidFill>
                  <a:schemeClr val="tx1"/>
                </a:solidFill>
              </a:rPr>
              <a:t>0,3 чел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84775" y="477466"/>
            <a:ext cx="8103669" cy="516955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5" y="947115"/>
            <a:ext cx="2944290" cy="289544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>
                <a:solidFill>
                  <a:srgbClr val="E36846"/>
                </a:solidFill>
              </a:rPr>
              <a:t>Неверно</a:t>
            </a:r>
            <a:r>
              <a:rPr lang="ru-RU" sz="1400" b="1" dirty="0" smtClean="0">
                <a:solidFill>
                  <a:srgbClr val="E36846"/>
                </a:solidFill>
              </a:rPr>
              <a:t>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38926" y="937799"/>
            <a:ext cx="7599605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2599" y="1413571"/>
            <a:ext cx="3024335" cy="424847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8000"/>
              </a:lnSpc>
              <a:defRPr/>
            </a:pPr>
            <a:r>
              <a:rPr lang="ru-RU" sz="1400" b="1" dirty="0">
                <a:solidFill>
                  <a:srgbClr val="363194"/>
                </a:solidFill>
              </a:rPr>
              <a:t>Ошибочно рассчитана </a:t>
            </a:r>
            <a:r>
              <a:rPr lang="ru-RU" sz="1400" b="1" dirty="0" smtClean="0">
                <a:solidFill>
                  <a:srgbClr val="363194"/>
                </a:solidFill>
              </a:rPr>
              <a:t>средняя </a:t>
            </a:r>
            <a:r>
              <a:rPr lang="ru-RU" sz="1400" b="1" dirty="0">
                <a:solidFill>
                  <a:srgbClr val="363194"/>
                </a:solidFill>
              </a:rPr>
              <a:t>численность работников </a:t>
            </a:r>
            <a:r>
              <a:rPr lang="ru-RU" sz="1400" dirty="0" smtClean="0">
                <a:solidFill>
                  <a:srgbClr val="363194"/>
                </a:solidFill>
              </a:rPr>
              <a:t>с </a:t>
            </a:r>
            <a:r>
              <a:rPr lang="ru-RU" sz="1400" dirty="0">
                <a:solidFill>
                  <a:srgbClr val="363194"/>
                </a:solidFill>
              </a:rPr>
              <a:t>начала года </a:t>
            </a:r>
            <a:r>
              <a:rPr lang="ru-RU" sz="1400" dirty="0" smtClean="0">
                <a:solidFill>
                  <a:srgbClr val="363194"/>
                </a:solidFill>
              </a:rPr>
              <a:t>              в </a:t>
            </a:r>
            <a:r>
              <a:rPr lang="ru-RU" sz="1400" dirty="0">
                <a:solidFill>
                  <a:srgbClr val="363194"/>
                </a:solidFill>
              </a:rPr>
              <a:t>случае</a:t>
            </a:r>
            <a:r>
              <a:rPr lang="ru-RU" sz="1400" dirty="0" smtClean="0">
                <a:solidFill>
                  <a:srgbClr val="363194"/>
                </a:solidFill>
              </a:rPr>
              <a:t>:</a:t>
            </a:r>
          </a:p>
          <a:p>
            <a:pPr lvl="0" indent="-285750">
              <a:lnSpc>
                <a:spcPct val="118000"/>
              </a:lnSpc>
              <a:buFontTx/>
              <a:buChar char="-"/>
              <a:defRPr/>
            </a:pPr>
            <a:r>
              <a:rPr lang="ru-RU" sz="1400" dirty="0" smtClean="0">
                <a:solidFill>
                  <a:srgbClr val="363194"/>
                </a:solidFill>
              </a:rPr>
              <a:t>в </a:t>
            </a:r>
            <a:r>
              <a:rPr lang="ru-RU" sz="1400" dirty="0">
                <a:solidFill>
                  <a:srgbClr val="363194"/>
                </a:solidFill>
              </a:rPr>
              <a:t>случае реорганизации </a:t>
            </a:r>
            <a:r>
              <a:rPr lang="ru-RU" sz="1400" dirty="0" smtClean="0">
                <a:solidFill>
                  <a:srgbClr val="363194"/>
                </a:solidFill>
              </a:rPr>
              <a:t>                      в </a:t>
            </a:r>
            <a:r>
              <a:rPr lang="ru-RU" sz="1400" dirty="0">
                <a:solidFill>
                  <a:srgbClr val="363194"/>
                </a:solidFill>
              </a:rPr>
              <a:t>организациях (слияния, разделения, выделения, преобразования)</a:t>
            </a:r>
            <a:endParaRPr lang="ru-RU" sz="1400" baseline="30000" dirty="0">
              <a:solidFill>
                <a:srgbClr val="363194"/>
              </a:solidFill>
            </a:endParaRP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3938926" y="1413570"/>
            <a:ext cx="7599605" cy="720079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4000"/>
              </a:lnSpc>
              <a:defRPr/>
            </a:pPr>
            <a:endParaRPr lang="ru-RU" sz="1400" b="1" spc="-25" dirty="0" smtClean="0">
              <a:solidFill>
                <a:schemeClr val="tx1"/>
              </a:solidFill>
              <a:cs typeface="Arial"/>
            </a:endParaRPr>
          </a:p>
          <a:p>
            <a:pPr lvl="0" algn="just">
              <a:lnSpc>
                <a:spcPct val="114000"/>
              </a:lnSpc>
              <a:buFontTx/>
              <a:buChar char="-"/>
              <a:defRPr/>
            </a:pPr>
            <a:r>
              <a:rPr lang="ru-RU" sz="1400" b="1" spc="-25" dirty="0">
                <a:solidFill>
                  <a:schemeClr val="tx1"/>
                </a:solidFill>
                <a:cs typeface="Arial"/>
              </a:rPr>
              <a:t> </a:t>
            </a:r>
            <a:r>
              <a:rPr lang="ru-RU" sz="1400" b="1" spc="-25" dirty="0" smtClean="0">
                <a:solidFill>
                  <a:schemeClr val="tx1"/>
                </a:solidFill>
                <a:cs typeface="Arial"/>
              </a:rPr>
              <a:t> в случае реорганизации в организациях </a:t>
            </a:r>
            <a:r>
              <a:rPr lang="ru-RU" sz="1400" b="1" dirty="0" smtClean="0">
                <a:solidFill>
                  <a:srgbClr val="282A2E"/>
                </a:solidFill>
              </a:rPr>
              <a:t>(слияния</a:t>
            </a:r>
            <a:r>
              <a:rPr lang="ru-RU" sz="1400" b="1" dirty="0">
                <a:solidFill>
                  <a:srgbClr val="282A2E"/>
                </a:solidFill>
              </a:rPr>
              <a:t>, разделения, выделения, преобразования)</a:t>
            </a:r>
            <a:endParaRPr lang="ru-RU" sz="1400" b="1" baseline="30000" dirty="0">
              <a:solidFill>
                <a:srgbClr val="282A2E"/>
              </a:solidFill>
            </a:endParaRPr>
          </a:p>
          <a:p>
            <a:pPr marL="396000" algn="just">
              <a:lnSpc>
                <a:spcPct val="114000"/>
              </a:lnSpc>
              <a:defRPr/>
            </a:pPr>
            <a:endParaRPr lang="ru-RU" sz="1400" b="1" spc="-25" dirty="0" smtClean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5974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22598" y="431856"/>
            <a:ext cx="8103669" cy="516955"/>
          </a:xfrm>
        </p:spPr>
        <p:txBody>
          <a:bodyPr>
            <a:normAutofit/>
          </a:bodyPr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05499" y="1629594"/>
            <a:ext cx="3394207" cy="424847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ru-RU" sz="1400" dirty="0" smtClean="0">
                <a:solidFill>
                  <a:srgbClr val="363194"/>
                </a:solidFill>
              </a:rPr>
              <a:t>6.</a:t>
            </a:r>
            <a:r>
              <a:rPr lang="en-US" sz="1400" dirty="0" smtClean="0">
                <a:solidFill>
                  <a:srgbClr val="363194"/>
                </a:solidFill>
              </a:rPr>
              <a:t> </a:t>
            </a:r>
            <a:r>
              <a:rPr lang="ru-RU" sz="1400" b="1" dirty="0" smtClean="0">
                <a:solidFill>
                  <a:srgbClr val="363194"/>
                </a:solidFill>
              </a:rPr>
              <a:t>Увеличена</a:t>
            </a:r>
            <a:r>
              <a:rPr lang="ru-RU" sz="1400" dirty="0" smtClean="0">
                <a:solidFill>
                  <a:srgbClr val="363194"/>
                </a:solidFill>
              </a:rPr>
              <a:t> средняя </a:t>
            </a:r>
            <a:r>
              <a:rPr lang="ru-RU" sz="1400" dirty="0">
                <a:solidFill>
                  <a:srgbClr val="363194"/>
                </a:solidFill>
              </a:rPr>
              <a:t>численность работников за счёт работающих </a:t>
            </a:r>
            <a:r>
              <a:rPr lang="ru-RU" sz="1400" b="1" dirty="0">
                <a:solidFill>
                  <a:srgbClr val="363194"/>
                </a:solidFill>
              </a:rPr>
              <a:t>по внутреннему совместительству </a:t>
            </a:r>
            <a:r>
              <a:rPr lang="ru-RU" sz="1400" b="1" dirty="0" smtClean="0">
                <a:solidFill>
                  <a:srgbClr val="363194"/>
                </a:solidFill>
              </a:rPr>
              <a:t>     (совмещению) за счёт</a:t>
            </a:r>
            <a:r>
              <a:rPr lang="ru-RU" sz="1400" dirty="0" smtClean="0">
                <a:solidFill>
                  <a:srgbClr val="363194"/>
                </a:solidFill>
              </a:rPr>
              <a:t>:</a:t>
            </a:r>
            <a:endParaRPr lang="ru-RU" sz="1400" dirty="0">
              <a:solidFill>
                <a:srgbClr val="363194"/>
              </a:solidFill>
            </a:endParaRPr>
          </a:p>
          <a:p>
            <a:pPr indent="45000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363194"/>
                </a:solidFill>
              </a:rPr>
              <a:t>сложения численности   </a:t>
            </a:r>
            <a:r>
              <a:rPr lang="ru-RU" sz="1400" dirty="0">
                <a:solidFill>
                  <a:srgbClr val="363194"/>
                </a:solidFill>
              </a:rPr>
              <a:t>2 </a:t>
            </a:r>
            <a:r>
              <a:rPr lang="ru-RU" sz="1400" dirty="0" smtClean="0">
                <a:solidFill>
                  <a:srgbClr val="363194"/>
                </a:solidFill>
              </a:rPr>
              <a:t>категории (</a:t>
            </a:r>
            <a:r>
              <a:rPr lang="ru-RU" sz="1400" dirty="0">
                <a:solidFill>
                  <a:srgbClr val="363194"/>
                </a:solidFill>
              </a:rPr>
              <a:t>по основной работе и </a:t>
            </a:r>
            <a:r>
              <a:rPr lang="ru-RU" sz="1400" dirty="0" smtClean="0">
                <a:solidFill>
                  <a:srgbClr val="363194"/>
                </a:solidFill>
              </a:rPr>
              <a:t>совместительству (совмещению))           и</a:t>
            </a:r>
            <a:r>
              <a:rPr lang="ru-RU" sz="1400" dirty="0">
                <a:solidFill>
                  <a:srgbClr val="363194"/>
                </a:solidFill>
              </a:rPr>
              <a:t>, получая вместо 1 – 1,5 работника;</a:t>
            </a:r>
          </a:p>
          <a:p>
            <a:pPr indent="450000">
              <a:lnSpc>
                <a:spcPct val="114000"/>
              </a:lnSpc>
              <a:buFontTx/>
              <a:buChar char="-"/>
            </a:pPr>
            <a:r>
              <a:rPr lang="ru-RU" sz="1400" dirty="0">
                <a:solidFill>
                  <a:srgbClr val="363194"/>
                </a:solidFill>
              </a:rPr>
              <a:t> </a:t>
            </a:r>
            <a:r>
              <a:rPr lang="ru-RU" sz="1400" dirty="0" smtClean="0">
                <a:solidFill>
                  <a:srgbClr val="363194"/>
                </a:solidFill>
              </a:rPr>
              <a:t>учёта  </a:t>
            </a:r>
            <a:r>
              <a:rPr lang="ru-RU" sz="1400" dirty="0">
                <a:solidFill>
                  <a:srgbClr val="363194"/>
                </a:solidFill>
              </a:rPr>
              <a:t>этого  работника </a:t>
            </a:r>
            <a:r>
              <a:rPr lang="ru-RU" sz="1400" dirty="0" smtClean="0">
                <a:solidFill>
                  <a:srgbClr val="363194"/>
                </a:solidFill>
              </a:rPr>
              <a:t>  2 </a:t>
            </a:r>
            <a:r>
              <a:rPr lang="ru-RU" sz="1400" dirty="0">
                <a:solidFill>
                  <a:srgbClr val="363194"/>
                </a:solidFill>
              </a:rPr>
              <a:t>раза: и по основной его категории, и отдельно по категории совместительства </a:t>
            </a:r>
            <a:r>
              <a:rPr lang="ru-RU" sz="1400" dirty="0" smtClean="0">
                <a:solidFill>
                  <a:srgbClr val="363194"/>
                </a:solidFill>
              </a:rPr>
              <a:t>(совмещения)</a:t>
            </a:r>
            <a:r>
              <a:rPr lang="en-US" sz="1400" dirty="0" smtClean="0">
                <a:solidFill>
                  <a:srgbClr val="363194"/>
                </a:solidFill>
              </a:rPr>
              <a:t>.</a:t>
            </a:r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157477" y="1629594"/>
            <a:ext cx="7449102" cy="424847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ru-RU" sz="1400" b="1" dirty="0" smtClean="0">
                <a:solidFill>
                  <a:schemeClr val="tx1"/>
                </a:solidFill>
              </a:rPr>
              <a:t>Работник</a:t>
            </a:r>
            <a:r>
              <a:rPr lang="ru-RU" sz="1400" dirty="0" smtClean="0">
                <a:solidFill>
                  <a:schemeClr val="tx1"/>
                </a:solidFill>
              </a:rPr>
              <a:t>, состоящий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b="1" dirty="0">
                <a:solidFill>
                  <a:schemeClr val="tx1"/>
                </a:solidFill>
              </a:rPr>
              <a:t>списочном составе</a:t>
            </a:r>
            <a:r>
              <a:rPr lang="ru-RU" sz="1400" dirty="0">
                <a:solidFill>
                  <a:schemeClr val="tx1"/>
                </a:solidFill>
              </a:rPr>
              <a:t> учреждения, который </a:t>
            </a:r>
            <a:r>
              <a:rPr lang="ru-RU" sz="1400" b="1" dirty="0">
                <a:solidFill>
                  <a:schemeClr val="tx1"/>
                </a:solidFill>
              </a:rPr>
              <a:t>совмещает две категории</a:t>
            </a:r>
            <a:r>
              <a:rPr lang="ru-RU" sz="1400" dirty="0">
                <a:solidFill>
                  <a:schemeClr val="tx1"/>
                </a:solidFill>
              </a:rPr>
              <a:t> - основную работу и работу по другой категории как по внутреннему совместительству (совмещению), так и договору </a:t>
            </a:r>
            <a:r>
              <a:rPr lang="ru-RU" sz="1400" dirty="0" smtClean="0">
                <a:solidFill>
                  <a:schemeClr val="tx1"/>
                </a:solidFill>
              </a:rPr>
              <a:t>ГПХ со своей организацией,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b="1" dirty="0">
                <a:solidFill>
                  <a:schemeClr val="tx1"/>
                </a:solidFill>
              </a:rPr>
              <a:t>отчёте </a:t>
            </a:r>
            <a:r>
              <a:rPr lang="ru-RU" sz="1400" b="1" dirty="0" smtClean="0">
                <a:solidFill>
                  <a:schemeClr val="tx1"/>
                </a:solidFill>
              </a:rPr>
              <a:t>учитывается </a:t>
            </a:r>
            <a:r>
              <a:rPr lang="ru-RU" sz="1400" b="1" dirty="0">
                <a:solidFill>
                  <a:schemeClr val="tx1"/>
                </a:solidFill>
              </a:rPr>
              <a:t>один раз по основной категории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endParaRPr lang="ru-RU" sz="1400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ru-RU" sz="1400" i="1" dirty="0">
                <a:solidFill>
                  <a:schemeClr val="tx1"/>
                </a:solidFill>
              </a:rPr>
              <a:t>В рамках </a:t>
            </a:r>
            <a:r>
              <a:rPr lang="ru-RU" sz="1400" b="1" i="1" dirty="0">
                <a:solidFill>
                  <a:schemeClr val="tx1"/>
                </a:solidFill>
              </a:rPr>
              <a:t>данного наблюдения </a:t>
            </a:r>
            <a:r>
              <a:rPr lang="ru-RU" sz="1400" i="1" dirty="0">
                <a:solidFill>
                  <a:schemeClr val="tx1"/>
                </a:solidFill>
              </a:rPr>
              <a:t>при определении </a:t>
            </a:r>
            <a:r>
              <a:rPr lang="ru-RU" sz="1400" b="1" i="1" dirty="0">
                <a:solidFill>
                  <a:schemeClr val="tx1"/>
                </a:solidFill>
              </a:rPr>
              <a:t>среднесписочной численности</a:t>
            </a:r>
            <a:r>
              <a:rPr lang="ru-RU" sz="1400" i="1" dirty="0">
                <a:solidFill>
                  <a:schemeClr val="tx1"/>
                </a:solidFill>
              </a:rPr>
              <a:t> работников </a:t>
            </a:r>
            <a:r>
              <a:rPr lang="ru-RU" sz="1400" b="1" i="1" dirty="0">
                <a:solidFill>
                  <a:schemeClr val="tx1"/>
                </a:solidFill>
              </a:rPr>
              <a:t>не учитывается</a:t>
            </a:r>
            <a:r>
              <a:rPr lang="ru-RU" sz="1400" i="1" dirty="0">
                <a:solidFill>
                  <a:schemeClr val="tx1"/>
                </a:solidFill>
              </a:rPr>
              <a:t> отработанное время работы </a:t>
            </a:r>
            <a:r>
              <a:rPr lang="ru-RU" sz="1400" b="1" i="1" dirty="0">
                <a:solidFill>
                  <a:schemeClr val="tx1"/>
                </a:solidFill>
              </a:rPr>
              <a:t>по внутреннему совмещению (совместительству</a:t>
            </a:r>
            <a:r>
              <a:rPr lang="ru-RU" sz="1400" b="1" i="1" dirty="0" smtClean="0">
                <a:solidFill>
                  <a:schemeClr val="tx1"/>
                </a:solidFill>
              </a:rPr>
              <a:t>).</a:t>
            </a:r>
            <a:endParaRPr lang="en-US" sz="1400" b="1" i="1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endParaRPr lang="ru-RU" sz="1400" i="1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ru-RU" sz="1400" i="1" dirty="0">
                <a:solidFill>
                  <a:schemeClr val="tx1"/>
                </a:solidFill>
              </a:rPr>
              <a:t>В ФЗП по гр.3 показывается сумма заработной платы с учётом оплаты труда по </a:t>
            </a:r>
            <a:r>
              <a:rPr lang="ru-RU" sz="1400" i="1" dirty="0" smtClean="0">
                <a:solidFill>
                  <a:schemeClr val="tx1"/>
                </a:solidFill>
              </a:rPr>
              <a:t>совместительству (совмещению); </a:t>
            </a:r>
            <a:r>
              <a:rPr lang="ru-RU" sz="1400" i="1" dirty="0">
                <a:solidFill>
                  <a:schemeClr val="tx1"/>
                </a:solidFill>
              </a:rPr>
              <a:t>в гр. 4 из </a:t>
            </a:r>
            <a:r>
              <a:rPr lang="ru-RU" sz="1400" i="1" dirty="0" err="1" smtClean="0">
                <a:solidFill>
                  <a:schemeClr val="tx1"/>
                </a:solidFill>
              </a:rPr>
              <a:t>гр</a:t>
            </a:r>
            <a:r>
              <a:rPr lang="en-US" sz="1400" i="1" dirty="0">
                <a:solidFill>
                  <a:schemeClr val="tx1"/>
                </a:solidFill>
              </a:rPr>
              <a:t>.</a:t>
            </a:r>
            <a:r>
              <a:rPr lang="ru-RU" sz="1400" i="1" dirty="0" smtClean="0">
                <a:solidFill>
                  <a:schemeClr val="tx1"/>
                </a:solidFill>
              </a:rPr>
              <a:t> </a:t>
            </a:r>
            <a:r>
              <a:rPr lang="ru-RU" sz="1400" i="1" dirty="0">
                <a:solidFill>
                  <a:schemeClr val="tx1"/>
                </a:solidFill>
              </a:rPr>
              <a:t>3 выделяется сумма, начисленная работнику за работу на условиях внутреннего  совместительства/ совмещения либо вознаграждение по договору </a:t>
            </a:r>
            <a:r>
              <a:rPr lang="ru-RU" sz="1400" i="1" dirty="0" smtClean="0">
                <a:solidFill>
                  <a:schemeClr val="tx1"/>
                </a:solidFill>
              </a:rPr>
              <a:t>ГПХ со своей организацией.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5" y="947114"/>
            <a:ext cx="3314160" cy="289545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222998" y="947114"/>
            <a:ext cx="7383581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45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62621" y="1485578"/>
            <a:ext cx="3394207" cy="4824536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ru-RU" sz="1400" dirty="0" smtClean="0">
                <a:solidFill>
                  <a:srgbClr val="363194"/>
                </a:solidFill>
              </a:rPr>
              <a:t>7.</a:t>
            </a:r>
            <a:r>
              <a:rPr lang="en-US" sz="1400" dirty="0" smtClean="0">
                <a:solidFill>
                  <a:srgbClr val="363194"/>
                </a:solidFill>
              </a:rPr>
              <a:t> </a:t>
            </a:r>
            <a:r>
              <a:rPr lang="ru-RU" sz="1400" b="1" dirty="0" smtClean="0">
                <a:solidFill>
                  <a:srgbClr val="363194"/>
                </a:solidFill>
              </a:rPr>
              <a:t>Ошибочно учитывают</a:t>
            </a:r>
            <a:r>
              <a:rPr lang="ru-RU" sz="1400" dirty="0" smtClean="0">
                <a:solidFill>
                  <a:srgbClr val="363194"/>
                </a:solidFill>
              </a:rPr>
              <a:t>  </a:t>
            </a:r>
            <a:r>
              <a:rPr lang="ru-RU" sz="1400" b="1" dirty="0" smtClean="0">
                <a:solidFill>
                  <a:srgbClr val="363194"/>
                </a:solidFill>
              </a:rPr>
              <a:t>внешних совместителей как внутреннее совмещение (совместительство):</a:t>
            </a:r>
          </a:p>
          <a:p>
            <a:pPr>
              <a:lnSpc>
                <a:spcPct val="114000"/>
              </a:lnSpc>
            </a:pPr>
            <a:r>
              <a:rPr lang="ru-RU" sz="1400" b="1" dirty="0" smtClean="0">
                <a:solidFill>
                  <a:srgbClr val="363194"/>
                </a:solidFill>
              </a:rPr>
              <a:t>- к</a:t>
            </a:r>
            <a:r>
              <a:rPr lang="ru-RU" sz="1400" dirty="0" smtClean="0">
                <a:solidFill>
                  <a:srgbClr val="363194"/>
                </a:solidFill>
              </a:rPr>
              <a:t> </a:t>
            </a:r>
            <a:r>
              <a:rPr lang="ru-RU" sz="1400" b="1" dirty="0" smtClean="0">
                <a:solidFill>
                  <a:srgbClr val="363194"/>
                </a:solidFill>
              </a:rPr>
              <a:t>средней численности </a:t>
            </a:r>
            <a:r>
              <a:rPr lang="ru-RU" sz="1400" dirty="0">
                <a:solidFill>
                  <a:srgbClr val="363194"/>
                </a:solidFill>
              </a:rPr>
              <a:t>работников </a:t>
            </a:r>
            <a:r>
              <a:rPr lang="ru-RU" sz="1400" b="1" dirty="0">
                <a:solidFill>
                  <a:srgbClr val="363194"/>
                </a:solidFill>
              </a:rPr>
              <a:t>списочного</a:t>
            </a:r>
            <a:r>
              <a:rPr lang="ru-RU" sz="1400" dirty="0">
                <a:solidFill>
                  <a:srgbClr val="363194"/>
                </a:solidFill>
              </a:rPr>
              <a:t> состава (без внешних совместителей) (гр. 1) </a:t>
            </a:r>
            <a:r>
              <a:rPr lang="ru-RU" sz="1400" b="1" dirty="0">
                <a:solidFill>
                  <a:srgbClr val="363194"/>
                </a:solidFill>
              </a:rPr>
              <a:t>прибавляют</a:t>
            </a:r>
            <a:r>
              <a:rPr lang="ru-RU" sz="1400" dirty="0">
                <a:solidFill>
                  <a:srgbClr val="363194"/>
                </a:solidFill>
              </a:rPr>
              <a:t> численность </a:t>
            </a:r>
            <a:r>
              <a:rPr lang="ru-RU" sz="1400" b="1" dirty="0">
                <a:solidFill>
                  <a:srgbClr val="363194"/>
                </a:solidFill>
              </a:rPr>
              <a:t>внешних</a:t>
            </a:r>
            <a:r>
              <a:rPr lang="ru-RU" sz="1400" dirty="0">
                <a:solidFill>
                  <a:srgbClr val="363194"/>
                </a:solidFill>
              </a:rPr>
              <a:t> совместителей, считая </a:t>
            </a:r>
            <a:r>
              <a:rPr lang="ru-RU" sz="1400" dirty="0" smtClean="0">
                <a:solidFill>
                  <a:srgbClr val="363194"/>
                </a:solidFill>
              </a:rPr>
              <a:t> это                           </a:t>
            </a:r>
            <a:r>
              <a:rPr lang="ru-RU" sz="1400" b="1" dirty="0" smtClean="0">
                <a:solidFill>
                  <a:srgbClr val="363194"/>
                </a:solidFill>
              </a:rPr>
              <a:t>внутренним совмещением (совместительством)</a:t>
            </a:r>
            <a:r>
              <a:rPr lang="ru-RU" sz="1400" dirty="0" smtClean="0">
                <a:solidFill>
                  <a:srgbClr val="363194"/>
                </a:solidFill>
              </a:rPr>
              <a:t> </a:t>
            </a:r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235543" y="1485579"/>
            <a:ext cx="7449102" cy="4824536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Средняя </a:t>
            </a:r>
            <a:r>
              <a:rPr lang="ru-RU" sz="1400" b="1" dirty="0">
                <a:solidFill>
                  <a:schemeClr val="tx1"/>
                </a:solidFill>
              </a:rPr>
              <a:t>численность внешних совместителей </a:t>
            </a:r>
            <a:r>
              <a:rPr lang="ru-RU" sz="1400" dirty="0">
                <a:solidFill>
                  <a:schemeClr val="tx1"/>
                </a:solidFill>
              </a:rPr>
              <a:t>отражается </a:t>
            </a:r>
            <a:r>
              <a:rPr lang="ru-RU" sz="1400" dirty="0" smtClean="0">
                <a:solidFill>
                  <a:schemeClr val="tx1"/>
                </a:solidFill>
              </a:rPr>
              <a:t>отдельно </a:t>
            </a:r>
            <a:r>
              <a:rPr lang="ru-RU" sz="1400" b="1" dirty="0" smtClean="0">
                <a:solidFill>
                  <a:schemeClr val="tx1"/>
                </a:solidFill>
              </a:rPr>
              <a:t>только               в </a:t>
            </a:r>
            <a:r>
              <a:rPr lang="ru-RU" sz="1400" b="1" dirty="0">
                <a:solidFill>
                  <a:schemeClr val="tx1"/>
                </a:solidFill>
              </a:rPr>
              <a:t>графе 2 бланка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endParaRPr lang="ru-RU" sz="1400" dirty="0" smtClean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Она </a:t>
            </a:r>
            <a:r>
              <a:rPr lang="ru-RU" sz="1400" b="1" dirty="0">
                <a:solidFill>
                  <a:schemeClr val="tx1"/>
                </a:solidFill>
              </a:rPr>
              <a:t>не учитываются </a:t>
            </a:r>
            <a:r>
              <a:rPr lang="ru-RU" sz="1400" dirty="0">
                <a:solidFill>
                  <a:schemeClr val="tx1"/>
                </a:solidFill>
              </a:rPr>
              <a:t>при расчёте целевых показателей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14000"/>
              </a:lnSpc>
            </a:pPr>
            <a:endParaRPr lang="ru-RU" sz="1400" dirty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ru-RU" sz="1400" dirty="0">
                <a:solidFill>
                  <a:schemeClr val="tx1"/>
                </a:solidFill>
              </a:rPr>
              <a:t>В отчёты всех форм </a:t>
            </a:r>
            <a:r>
              <a:rPr lang="ru-RU" sz="1400" b="1" dirty="0">
                <a:solidFill>
                  <a:schemeClr val="tx1"/>
                </a:solidFill>
              </a:rPr>
              <a:t>№ ЗП не включаются данные</a:t>
            </a:r>
            <a:r>
              <a:rPr lang="ru-RU" sz="1400" dirty="0">
                <a:solidFill>
                  <a:schemeClr val="tx1"/>
                </a:solidFill>
              </a:rPr>
              <a:t> о лицах, работающих </a:t>
            </a:r>
            <a:r>
              <a:rPr lang="ru-RU" sz="1400" b="1" dirty="0" smtClean="0">
                <a:solidFill>
                  <a:schemeClr val="tx1"/>
                </a:solidFill>
              </a:rPr>
              <a:t>только </a:t>
            </a:r>
            <a:r>
              <a:rPr lang="ru-RU" sz="1400" b="1" dirty="0">
                <a:solidFill>
                  <a:schemeClr val="tx1"/>
                </a:solidFill>
              </a:rPr>
              <a:t>по договорам гражданско-правового характера</a:t>
            </a:r>
            <a:r>
              <a:rPr lang="ru-RU" sz="1400" dirty="0">
                <a:solidFill>
                  <a:schemeClr val="tx1"/>
                </a:solidFill>
              </a:rPr>
              <a:t> и </a:t>
            </a:r>
            <a:r>
              <a:rPr lang="ru-RU" sz="1400" b="1" dirty="0">
                <a:solidFill>
                  <a:schemeClr val="tx1"/>
                </a:solidFill>
              </a:rPr>
              <a:t>не входящих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dirty="0" smtClean="0">
                <a:solidFill>
                  <a:schemeClr val="tx1"/>
                </a:solidFill>
              </a:rPr>
              <a:t>списочную численность </a:t>
            </a:r>
            <a:r>
              <a:rPr lang="ru-RU" sz="1400" dirty="0">
                <a:solidFill>
                  <a:schemeClr val="tx1"/>
                </a:solidFill>
              </a:rPr>
              <a:t>и в численность внешних совместителей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>
                <a:solidFill>
                  <a:schemeClr val="tx1"/>
                </a:solidFill>
              </a:rPr>
              <a:t>это касается и вознаграждения по договорам ГПХ). 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77652" y="477466"/>
            <a:ext cx="8103669" cy="516955"/>
          </a:xfrm>
          <a:prstGeom prst="rect">
            <a:avLst/>
          </a:prstGeom>
        </p:spPr>
        <p:txBody>
          <a:bodyPr lIns="103583" tIns="51792" rIns="103583" bIns="51792" anchor="t">
            <a:normAutofit/>
          </a:bodyPr>
          <a:lstStyle>
            <a:lvl1pPr algn="l" defTabSz="103583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5" y="1026923"/>
            <a:ext cx="3314160" cy="289545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301064" y="1026923"/>
            <a:ext cx="7383581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5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5">
            <a:extLst>
              <a:ext uri="{FF2B5EF4-FFF2-40B4-BE49-F238E27FC236}">
                <a16:creationId xmlns="" xmlns:a16="http://schemas.microsoft.com/office/drawing/2014/main" id="{EDD8D5CC-BCF0-6108-0040-9BBD76021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42293"/>
              </p:ext>
            </p:extLst>
          </p:nvPr>
        </p:nvGraphicFramePr>
        <p:xfrm>
          <a:off x="2916000" y="1485579"/>
          <a:ext cx="7131800" cy="2754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411">
                  <a:extLst>
                    <a:ext uri="{9D8B030D-6E8A-4147-A177-3AD203B41FA5}">
                      <a16:colId xmlns="" xmlns:a16="http://schemas.microsoft.com/office/drawing/2014/main" val="1742547620"/>
                    </a:ext>
                  </a:extLst>
                </a:gridCol>
                <a:gridCol w="627389">
                  <a:extLst>
                    <a:ext uri="{9D8B030D-6E8A-4147-A177-3AD203B41FA5}">
                      <a16:colId xmlns="" xmlns:a16="http://schemas.microsoft.com/office/drawing/2014/main" val="3731597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cap="none" spc="-1" dirty="0" smtClean="0"/>
                        <a:t>Федеральное статистическое наблюдение                                          численности и заработной платы работников                                                     по категориям в организациях социальной сферы и науки </a:t>
                      </a:r>
                      <a:endParaRPr lang="ru-RU" sz="14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02781579"/>
                  </a:ext>
                </a:extLst>
              </a:tr>
              <a:tr h="349239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cap="none" spc="-1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Показатели, разрабатываемые в рамках форм № ЗП</a:t>
                      </a:r>
                      <a:endParaRPr lang="ru-RU" sz="1400" b="1" kern="1200" cap="none" spc="-1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58262718"/>
                  </a:ext>
                </a:extLst>
              </a:tr>
              <a:tr h="43140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600"/>
                        </a:spcBef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Типичные ошибки организаций при заполнении сведений по формам № ЗП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18064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1035832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Проверка первичных данных 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22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015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Методики</a:t>
                      </a:r>
                      <a:r>
                        <a:rPr lang="ru-RU" sz="1400" b="1" baseline="0" dirty="0" smtClean="0">
                          <a:solidFill>
                            <a:schemeClr val="bg1"/>
                          </a:solidFill>
                        </a:rPr>
                        <a:t> расчёта ЗНР и КОЗНР</a:t>
                      </a:r>
                      <a:endParaRPr lang="ru-RU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24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43838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Публикация информации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solidFill>
                            <a:schemeClr val="bg1"/>
                          </a:solidFill>
                        </a:rPr>
                        <a:t>28</a:t>
                      </a:r>
                      <a:endParaRPr lang="ru-RU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5099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0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22598" y="477466"/>
            <a:ext cx="8103669" cy="516955"/>
          </a:xfrm>
        </p:spPr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4" y="948627"/>
            <a:ext cx="4024409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8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947113"/>
            <a:ext cx="6735509" cy="289545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702644" y="1341561"/>
            <a:ext cx="4024409" cy="1483037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ru-RU" sz="1400" dirty="0" smtClean="0">
                <a:solidFill>
                  <a:srgbClr val="363194"/>
                </a:solidFill>
              </a:rPr>
              <a:t>8.</a:t>
            </a:r>
            <a:r>
              <a:rPr lang="en-US" sz="1400" dirty="0" smtClean="0">
                <a:solidFill>
                  <a:srgbClr val="363194"/>
                </a:solidFill>
              </a:rPr>
              <a:t> </a:t>
            </a:r>
            <a:r>
              <a:rPr lang="ru-RU" sz="1400" dirty="0">
                <a:solidFill>
                  <a:srgbClr val="363194"/>
                </a:solidFill>
              </a:rPr>
              <a:t>Фонд оплаты </a:t>
            </a:r>
            <a:r>
              <a:rPr lang="ru-RU" sz="1400" dirty="0" smtClean="0">
                <a:solidFill>
                  <a:srgbClr val="363194"/>
                </a:solidFill>
              </a:rPr>
              <a:t>труда:</a:t>
            </a:r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ru-RU" sz="1400" dirty="0">
                <a:solidFill>
                  <a:srgbClr val="363194"/>
                </a:solidFill>
              </a:rPr>
              <a:t>указан за месяц, </a:t>
            </a:r>
            <a:r>
              <a:rPr lang="ru-RU" sz="1400" dirty="0" smtClean="0">
                <a:solidFill>
                  <a:srgbClr val="363194"/>
                </a:solidFill>
              </a:rPr>
              <a:t>квартал (</a:t>
            </a:r>
            <a:r>
              <a:rPr lang="ru-RU" sz="1400" b="1" dirty="0">
                <a:solidFill>
                  <a:srgbClr val="363194"/>
                </a:solidFill>
              </a:rPr>
              <a:t>без нарастания</a:t>
            </a:r>
            <a:r>
              <a:rPr lang="ru-RU" sz="1400" dirty="0">
                <a:solidFill>
                  <a:srgbClr val="363194"/>
                </a:solidFill>
              </a:rPr>
              <a:t>), </a:t>
            </a:r>
            <a:endParaRPr lang="ru-RU" sz="1400" dirty="0" smtClean="0">
              <a:solidFill>
                <a:srgbClr val="363194"/>
              </a:solidFill>
            </a:endParaRPr>
          </a:p>
          <a:p>
            <a:pPr marL="285750" indent="-285750">
              <a:lnSpc>
                <a:spcPct val="114000"/>
              </a:lnSpc>
              <a:buFontTx/>
              <a:buChar char="-"/>
            </a:pPr>
            <a:r>
              <a:rPr lang="ru-RU" sz="1400" dirty="0" smtClean="0">
                <a:solidFill>
                  <a:srgbClr val="363194"/>
                </a:solidFill>
              </a:rPr>
              <a:t>включены </a:t>
            </a:r>
            <a:r>
              <a:rPr lang="ru-RU" sz="1400" dirty="0">
                <a:solidFill>
                  <a:srgbClr val="363194"/>
                </a:solidFill>
              </a:rPr>
              <a:t>выплаты </a:t>
            </a:r>
            <a:r>
              <a:rPr lang="ru-RU" sz="1400" dirty="0" err="1" smtClean="0">
                <a:solidFill>
                  <a:srgbClr val="363194"/>
                </a:solidFill>
              </a:rPr>
              <a:t>соц</a:t>
            </a:r>
            <a:r>
              <a:rPr lang="en-US" sz="1400" dirty="0" smtClean="0">
                <a:solidFill>
                  <a:srgbClr val="363194"/>
                </a:solidFill>
              </a:rPr>
              <a:t>.</a:t>
            </a:r>
            <a:r>
              <a:rPr lang="ru-RU" sz="1400" dirty="0" smtClean="0">
                <a:solidFill>
                  <a:srgbClr val="363194"/>
                </a:solidFill>
              </a:rPr>
              <a:t>характера, </a:t>
            </a:r>
            <a:r>
              <a:rPr lang="ru-RU" sz="1400" dirty="0">
                <a:solidFill>
                  <a:srgbClr val="363194"/>
                </a:solidFill>
              </a:rPr>
              <a:t>пособия по временной трудоспособности </a:t>
            </a:r>
          </a:p>
        </p:txBody>
      </p:sp>
      <p:sp>
        <p:nvSpPr>
          <p:cNvPr id="1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1341562"/>
            <a:ext cx="6735508" cy="1483036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Указать с </a:t>
            </a:r>
            <a:r>
              <a:rPr lang="ru-RU" sz="1400" b="1" dirty="0">
                <a:solidFill>
                  <a:schemeClr val="tx1"/>
                </a:solidFill>
              </a:rPr>
              <a:t>нарастанием с начала года </a:t>
            </a:r>
            <a:r>
              <a:rPr lang="ru-RU" sz="1400" dirty="0">
                <a:solidFill>
                  <a:schemeClr val="tx1"/>
                </a:solidFill>
              </a:rPr>
              <a:t>– за </a:t>
            </a:r>
            <a:r>
              <a:rPr lang="ru-RU" sz="1400" dirty="0" smtClean="0">
                <a:solidFill>
                  <a:schemeClr val="tx1"/>
                </a:solidFill>
              </a:rPr>
              <a:t>1 </a:t>
            </a:r>
            <a:r>
              <a:rPr lang="ru-RU" sz="1400" dirty="0">
                <a:solidFill>
                  <a:schemeClr val="tx1"/>
                </a:solidFill>
              </a:rPr>
              <a:t>квартал, </a:t>
            </a:r>
            <a:r>
              <a:rPr lang="ru-RU" sz="1400" dirty="0" smtClean="0">
                <a:solidFill>
                  <a:schemeClr val="tx1"/>
                </a:solidFill>
              </a:rPr>
              <a:t>1 </a:t>
            </a:r>
            <a:r>
              <a:rPr lang="ru-RU" sz="1400" dirty="0">
                <a:solidFill>
                  <a:schemeClr val="tx1"/>
                </a:solidFill>
              </a:rPr>
              <a:t>полугодие, 9 месяцев, год (</a:t>
            </a:r>
            <a:r>
              <a:rPr lang="ru-RU" sz="1400" dirty="0" smtClean="0">
                <a:solidFill>
                  <a:schemeClr val="tx1"/>
                </a:solidFill>
              </a:rPr>
              <a:t>включая все </a:t>
            </a:r>
            <a:r>
              <a:rPr lang="ru-RU" sz="1400" dirty="0">
                <a:solidFill>
                  <a:schemeClr val="tx1"/>
                </a:solidFill>
              </a:rPr>
              <a:t>суммы, не зависимо от источников их формирования, статей смет и предоставленных налоговых льгот</a:t>
            </a:r>
            <a:r>
              <a:rPr lang="ru-RU" sz="1400" dirty="0" smtClean="0">
                <a:solidFill>
                  <a:schemeClr val="tx1"/>
                </a:solidFill>
              </a:rPr>
              <a:t>).</a:t>
            </a:r>
          </a:p>
          <a:p>
            <a:pPr lvl="0" algn="just">
              <a:lnSpc>
                <a:spcPct val="115000"/>
              </a:lnSpc>
              <a:defRPr/>
            </a:pPr>
            <a:r>
              <a:rPr lang="ru-RU" sz="1400" dirty="0" smtClean="0">
                <a:solidFill>
                  <a:schemeClr val="tx1"/>
                </a:solidFill>
              </a:rPr>
              <a:t>Выплаты </a:t>
            </a:r>
            <a:r>
              <a:rPr lang="ru-RU" sz="1400" dirty="0" smtClean="0">
                <a:solidFill>
                  <a:schemeClr val="tx1"/>
                </a:solidFill>
              </a:rPr>
              <a:t>соц. характера, пособия </a:t>
            </a:r>
            <a:r>
              <a:rPr lang="ru-RU" sz="1400" dirty="0">
                <a:solidFill>
                  <a:schemeClr val="tx1"/>
                </a:solidFill>
              </a:rPr>
              <a:t>по </a:t>
            </a:r>
            <a:r>
              <a:rPr lang="ru-RU" sz="1400" dirty="0" smtClean="0">
                <a:solidFill>
                  <a:schemeClr val="tx1"/>
                </a:solidFill>
              </a:rPr>
              <a:t>временной не </a:t>
            </a:r>
            <a:r>
              <a:rPr lang="ru-RU" sz="1400" dirty="0">
                <a:solidFill>
                  <a:schemeClr val="tx1"/>
                </a:solidFill>
              </a:rPr>
              <a:t>трудоспособности  </a:t>
            </a:r>
            <a:r>
              <a:rPr lang="ru-RU" sz="1400" b="1" dirty="0">
                <a:solidFill>
                  <a:schemeClr val="tx1"/>
                </a:solidFill>
              </a:rPr>
              <a:t>не </a:t>
            </a:r>
            <a:r>
              <a:rPr lang="ru-RU" sz="1400" b="1" dirty="0" smtClean="0">
                <a:solidFill>
                  <a:schemeClr val="tx1"/>
                </a:solidFill>
              </a:rPr>
              <a:t>учитывают </a:t>
            </a:r>
            <a:r>
              <a:rPr lang="ru-RU" sz="1400" b="1" dirty="0">
                <a:solidFill>
                  <a:schemeClr val="tx1"/>
                </a:solidFill>
              </a:rPr>
              <a:t>в ФОТ </a:t>
            </a:r>
            <a:r>
              <a:rPr lang="ru-RU" sz="1400" dirty="0">
                <a:solidFill>
                  <a:schemeClr val="tx1"/>
                </a:solidFill>
              </a:rPr>
              <a:t>работников.</a:t>
            </a:r>
          </a:p>
        </p:txBody>
      </p:sp>
      <p:sp>
        <p:nvSpPr>
          <p:cNvPr id="11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71732" y="3141763"/>
            <a:ext cx="4055321" cy="280831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363194"/>
                </a:solidFill>
              </a:rPr>
              <a:t>9. </a:t>
            </a:r>
            <a:r>
              <a:rPr lang="ru-RU" sz="1400" b="1" dirty="0" smtClean="0">
                <a:solidFill>
                  <a:srgbClr val="363194"/>
                </a:solidFill>
              </a:rPr>
              <a:t>Суммы </a:t>
            </a:r>
            <a:r>
              <a:rPr lang="ru-RU" sz="1400" b="1" dirty="0">
                <a:solidFill>
                  <a:srgbClr val="363194"/>
                </a:solidFill>
              </a:rPr>
              <a:t>доплат</a:t>
            </a:r>
            <a:r>
              <a:rPr lang="ru-RU" sz="1400" dirty="0">
                <a:solidFill>
                  <a:srgbClr val="363194"/>
                </a:solidFill>
              </a:rPr>
              <a:t> за внутреннее совместительство </a:t>
            </a:r>
            <a:r>
              <a:rPr lang="ru-RU" sz="1400" dirty="0" smtClean="0">
                <a:solidFill>
                  <a:srgbClr val="363194"/>
                </a:solidFill>
              </a:rPr>
              <a:t>(совмещение) </a:t>
            </a:r>
            <a:r>
              <a:rPr lang="ru-RU" sz="1400" dirty="0">
                <a:solidFill>
                  <a:srgbClr val="363194"/>
                </a:solidFill>
              </a:rPr>
              <a:t>(гр.4):</a:t>
            </a:r>
          </a:p>
          <a:p>
            <a:pPr indent="-28575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>
                <a:solidFill>
                  <a:srgbClr val="363194"/>
                </a:solidFill>
              </a:rPr>
              <a:t>не </a:t>
            </a:r>
            <a:r>
              <a:rPr lang="ru-RU" sz="1400" dirty="0" smtClean="0">
                <a:solidFill>
                  <a:srgbClr val="363194"/>
                </a:solidFill>
              </a:rPr>
              <a:t>показаны, </a:t>
            </a:r>
            <a:endParaRPr lang="ru-RU" sz="1400" dirty="0">
              <a:solidFill>
                <a:srgbClr val="363194"/>
              </a:solidFill>
            </a:endParaRPr>
          </a:p>
          <a:p>
            <a:pPr indent="-28575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363194"/>
                </a:solidFill>
              </a:rPr>
              <a:t>показаны без </a:t>
            </a:r>
            <a:r>
              <a:rPr lang="ru-RU" sz="1400" dirty="0">
                <a:solidFill>
                  <a:srgbClr val="363194"/>
                </a:solidFill>
              </a:rPr>
              <a:t>нарастания, </a:t>
            </a:r>
          </a:p>
          <a:p>
            <a:pPr indent="-28575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>
                <a:solidFill>
                  <a:srgbClr val="363194"/>
                </a:solidFill>
              </a:rPr>
              <a:t>п</a:t>
            </a:r>
            <a:r>
              <a:rPr lang="ru-RU" sz="1400" dirty="0" smtClean="0">
                <a:solidFill>
                  <a:srgbClr val="363194"/>
                </a:solidFill>
              </a:rPr>
              <a:t>оказаны по </a:t>
            </a:r>
            <a:r>
              <a:rPr lang="ru-RU" sz="1400" dirty="0">
                <a:solidFill>
                  <a:srgbClr val="363194"/>
                </a:solidFill>
              </a:rPr>
              <a:t>категории внутреннего </a:t>
            </a:r>
            <a:r>
              <a:rPr lang="ru-RU" sz="1400" dirty="0" smtClean="0">
                <a:solidFill>
                  <a:srgbClr val="363194"/>
                </a:solidFill>
              </a:rPr>
              <a:t>совместительства (совмещения), </a:t>
            </a:r>
            <a:r>
              <a:rPr lang="ru-RU" sz="1400" dirty="0">
                <a:solidFill>
                  <a:srgbClr val="363194"/>
                </a:solidFill>
              </a:rPr>
              <a:t>а не по основной должности </a:t>
            </a:r>
            <a:r>
              <a:rPr lang="ru-RU" sz="1400" dirty="0" smtClean="0">
                <a:solidFill>
                  <a:srgbClr val="363194"/>
                </a:solidFill>
              </a:rPr>
              <a:t>работника,</a:t>
            </a:r>
          </a:p>
          <a:p>
            <a:pPr indent="-285750" fontAlgn="base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1400" dirty="0" smtClean="0">
                <a:solidFill>
                  <a:srgbClr val="363194"/>
                </a:solidFill>
              </a:rPr>
              <a:t>показаны по итоговой строке, по входящим строкам данные отсутствуют               </a:t>
            </a:r>
            <a:r>
              <a:rPr lang="ru-RU" sz="1200" dirty="0" smtClean="0">
                <a:solidFill>
                  <a:srgbClr val="363194"/>
                </a:solidFill>
              </a:rPr>
              <a:t>(ф. № ЗП-образование, есть в. стр.5, нет в стр.6)</a:t>
            </a:r>
            <a:endParaRPr lang="ru-RU" sz="1200" dirty="0">
              <a:solidFill>
                <a:srgbClr val="363194"/>
              </a:solidFill>
            </a:endParaRPr>
          </a:p>
          <a:p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12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3141763"/>
            <a:ext cx="6735508" cy="2808312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ru-RU" sz="1400" dirty="0">
                <a:solidFill>
                  <a:schemeClr val="tx1"/>
                </a:solidFill>
              </a:rPr>
              <a:t>Суммы доплат </a:t>
            </a:r>
            <a:r>
              <a:rPr lang="ru-RU" sz="1400" b="1" dirty="0">
                <a:solidFill>
                  <a:schemeClr val="tx1"/>
                </a:solidFill>
              </a:rPr>
              <a:t>за внутреннее </a:t>
            </a:r>
            <a:r>
              <a:rPr lang="ru-RU" sz="1400" b="1" dirty="0" smtClean="0">
                <a:solidFill>
                  <a:schemeClr val="tx1"/>
                </a:solidFill>
              </a:rPr>
              <a:t>совместительство (совмещение) </a:t>
            </a:r>
            <a:r>
              <a:rPr lang="ru-RU" sz="1400" dirty="0">
                <a:solidFill>
                  <a:schemeClr val="tx1"/>
                </a:solidFill>
              </a:rPr>
              <a:t>в </a:t>
            </a:r>
            <a:r>
              <a:rPr lang="ru-RU" sz="1400" dirty="0" smtClean="0">
                <a:solidFill>
                  <a:schemeClr val="tx1"/>
                </a:solidFill>
              </a:rPr>
              <a:t>гр. </a:t>
            </a:r>
            <a:r>
              <a:rPr lang="ru-RU" sz="1400" dirty="0">
                <a:solidFill>
                  <a:schemeClr val="tx1"/>
                </a:solidFill>
              </a:rPr>
              <a:t>4 </a:t>
            </a:r>
            <a:r>
              <a:rPr lang="ru-RU" sz="1400" dirty="0" smtClean="0">
                <a:solidFill>
                  <a:schemeClr val="tx1"/>
                </a:solidFill>
              </a:rPr>
              <a:t>учитывать из </a:t>
            </a:r>
            <a:r>
              <a:rPr lang="ru-RU" sz="1400" dirty="0">
                <a:solidFill>
                  <a:schemeClr val="tx1"/>
                </a:solidFill>
              </a:rPr>
              <a:t>гр. </a:t>
            </a:r>
            <a:r>
              <a:rPr lang="ru-RU" sz="1400" dirty="0" smtClean="0">
                <a:solidFill>
                  <a:schemeClr val="tx1"/>
                </a:solidFill>
              </a:rPr>
              <a:t>3  </a:t>
            </a:r>
            <a:r>
              <a:rPr lang="ru-RU" sz="1400" b="1" dirty="0" smtClean="0">
                <a:solidFill>
                  <a:schemeClr val="tx1"/>
                </a:solidFill>
              </a:rPr>
              <a:t>с </a:t>
            </a:r>
            <a:r>
              <a:rPr lang="ru-RU" sz="1400" b="1" dirty="0">
                <a:solidFill>
                  <a:schemeClr val="tx1"/>
                </a:solidFill>
              </a:rPr>
              <a:t>нарастанием </a:t>
            </a:r>
            <a:r>
              <a:rPr lang="ru-RU" sz="1400" dirty="0">
                <a:solidFill>
                  <a:schemeClr val="tx1"/>
                </a:solidFill>
              </a:rPr>
              <a:t>- за </a:t>
            </a:r>
            <a:r>
              <a:rPr lang="ru-RU" sz="1400" dirty="0" smtClean="0">
                <a:solidFill>
                  <a:schemeClr val="tx1"/>
                </a:solidFill>
              </a:rPr>
              <a:t>1 квартал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smtClean="0">
                <a:solidFill>
                  <a:schemeClr val="tx1"/>
                </a:solidFill>
              </a:rPr>
              <a:t>1 </a:t>
            </a:r>
            <a:r>
              <a:rPr lang="ru-RU" sz="1400" dirty="0">
                <a:solidFill>
                  <a:schemeClr val="tx1"/>
                </a:solidFill>
              </a:rPr>
              <a:t>полугодие, 9 месяцев, год по основной должности </a:t>
            </a:r>
            <a:r>
              <a:rPr lang="ru-RU" sz="1400" dirty="0" smtClean="0">
                <a:solidFill>
                  <a:schemeClr val="tx1"/>
                </a:solidFill>
              </a:rPr>
              <a:t>работника, при наличии внутреннего совместительства (совмещения) из итоговой строки обязательно выделять суммы (гр. 4) во входящих строках</a:t>
            </a:r>
          </a:p>
          <a:p>
            <a:pPr algn="just">
              <a:lnSpc>
                <a:spcPct val="114000"/>
              </a:lnSpc>
            </a:pP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439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</a:t>
            </a:r>
            <a:endParaRPr lang="ru-RU" dirty="0"/>
          </a:p>
        </p:txBody>
      </p:sp>
      <p:sp>
        <p:nvSpPr>
          <p:cNvPr id="5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2600" y="948627"/>
            <a:ext cx="4104453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E36846"/>
                </a:solidFill>
              </a:rPr>
              <a:t>Неверно:</a:t>
            </a:r>
            <a:endParaRPr lang="ru-RU" sz="1400" b="1" dirty="0">
              <a:solidFill>
                <a:srgbClr val="E36846"/>
              </a:solidFill>
            </a:endParaRPr>
          </a:p>
        </p:txBody>
      </p:sp>
      <p:sp>
        <p:nvSpPr>
          <p:cNvPr id="6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947114"/>
            <a:ext cx="6735509" cy="28803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400" b="1" dirty="0" smtClean="0">
                <a:solidFill>
                  <a:srgbClr val="46AA98"/>
                </a:solidFill>
              </a:rPr>
              <a:t>Верно:</a:t>
            </a:r>
            <a:endParaRPr lang="ru-RU" sz="1400" b="1" dirty="0">
              <a:solidFill>
                <a:srgbClr val="46AA98"/>
              </a:solidFill>
            </a:endParaRPr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2598" y="1341562"/>
            <a:ext cx="4104455" cy="2520280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1400" dirty="0" smtClean="0">
                <a:solidFill>
                  <a:srgbClr val="363194"/>
                </a:solidFill>
              </a:rPr>
              <a:t>10. </a:t>
            </a:r>
            <a:r>
              <a:rPr lang="ru-RU" sz="1400" dirty="0" smtClean="0">
                <a:solidFill>
                  <a:srgbClr val="363194"/>
                </a:solidFill>
              </a:rPr>
              <a:t>Допущены в </a:t>
            </a:r>
            <a:r>
              <a:rPr lang="ru-RU" sz="1400" dirty="0">
                <a:solidFill>
                  <a:srgbClr val="363194"/>
                </a:solidFill>
              </a:rPr>
              <a:t>отчётах по </a:t>
            </a:r>
            <a:r>
              <a:rPr lang="ru-RU" sz="1400" b="1" dirty="0" smtClean="0">
                <a:solidFill>
                  <a:srgbClr val="363194"/>
                </a:solidFill>
              </a:rPr>
              <a:t>ф</a:t>
            </a:r>
            <a:r>
              <a:rPr lang="ru-RU" sz="1400" b="1" dirty="0">
                <a:solidFill>
                  <a:srgbClr val="363194"/>
                </a:solidFill>
              </a:rPr>
              <a:t>. № ЗП </a:t>
            </a:r>
            <a:r>
              <a:rPr lang="ru-RU" sz="1400" b="1" dirty="0" smtClean="0">
                <a:solidFill>
                  <a:srgbClr val="363194"/>
                </a:solidFill>
              </a:rPr>
              <a:t>расхождения </a:t>
            </a:r>
            <a:r>
              <a:rPr lang="ru-RU" sz="1400" b="1" dirty="0">
                <a:solidFill>
                  <a:srgbClr val="363194"/>
                </a:solidFill>
              </a:rPr>
              <a:t>с аналогичными </a:t>
            </a:r>
            <a:r>
              <a:rPr lang="ru-RU" sz="1400" b="1" dirty="0" smtClean="0">
                <a:solidFill>
                  <a:srgbClr val="363194"/>
                </a:solidFill>
              </a:rPr>
              <a:t>данными </a:t>
            </a:r>
            <a:r>
              <a:rPr lang="ru-RU" sz="1400" dirty="0" smtClean="0">
                <a:solidFill>
                  <a:srgbClr val="363194"/>
                </a:solidFill>
              </a:rPr>
              <a:t>этой </a:t>
            </a:r>
            <a:r>
              <a:rPr lang="ru-RU" sz="1400" dirty="0">
                <a:solidFill>
                  <a:srgbClr val="363194"/>
                </a:solidFill>
              </a:rPr>
              <a:t>организацией в форме </a:t>
            </a:r>
            <a:r>
              <a:rPr lang="ru-RU" sz="1400" b="1" dirty="0">
                <a:solidFill>
                  <a:srgbClr val="363194"/>
                </a:solidFill>
              </a:rPr>
              <a:t>№ </a:t>
            </a:r>
            <a:r>
              <a:rPr lang="ru-RU" sz="1400" b="1" dirty="0" smtClean="0">
                <a:solidFill>
                  <a:srgbClr val="363194"/>
                </a:solidFill>
              </a:rPr>
              <a:t>П-4                       </a:t>
            </a:r>
            <a:r>
              <a:rPr lang="ru-RU" sz="1400" dirty="0">
                <a:solidFill>
                  <a:srgbClr val="363194"/>
                </a:solidFill>
              </a:rPr>
              <a:t>за соответствующий </a:t>
            </a:r>
            <a:r>
              <a:rPr lang="ru-RU" sz="1400" dirty="0" smtClean="0">
                <a:solidFill>
                  <a:srgbClr val="363194"/>
                </a:solidFill>
              </a:rPr>
              <a:t>период</a:t>
            </a:r>
            <a:endParaRPr lang="en-US" sz="1400" dirty="0" smtClean="0">
              <a:solidFill>
                <a:srgbClr val="363194"/>
              </a:solidFill>
            </a:endParaRPr>
          </a:p>
        </p:txBody>
      </p:sp>
      <p:sp>
        <p:nvSpPr>
          <p:cNvPr id="1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1342908"/>
            <a:ext cx="6735509" cy="2518934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ru-RU" sz="1400" b="1" dirty="0">
                <a:solidFill>
                  <a:schemeClr val="tx1"/>
                </a:solidFill>
              </a:rPr>
              <a:t>Данные строки 01 </a:t>
            </a:r>
            <a:r>
              <a:rPr lang="ru-RU" sz="1400" dirty="0">
                <a:solidFill>
                  <a:schemeClr val="tx1"/>
                </a:solidFill>
              </a:rPr>
              <a:t>(фонд начисленной заработной платы работников за отчётный период) должны </a:t>
            </a:r>
            <a:r>
              <a:rPr lang="ru-RU" sz="1400" dirty="0" smtClean="0">
                <a:solidFill>
                  <a:schemeClr val="tx1"/>
                </a:solidFill>
              </a:rPr>
              <a:t>быть </a:t>
            </a:r>
            <a:r>
              <a:rPr lang="ru-RU" sz="1400" b="1" dirty="0" smtClean="0">
                <a:solidFill>
                  <a:schemeClr val="tx1"/>
                </a:solidFill>
              </a:rPr>
              <a:t>согласованы </a:t>
            </a:r>
            <a:r>
              <a:rPr lang="ru-RU" sz="1400" dirty="0" smtClean="0">
                <a:solidFill>
                  <a:schemeClr val="tx1"/>
                </a:solidFill>
              </a:rPr>
              <a:t>с </a:t>
            </a:r>
            <a:r>
              <a:rPr lang="ru-RU" sz="1400" dirty="0">
                <a:solidFill>
                  <a:schemeClr val="tx1"/>
                </a:solidFill>
              </a:rPr>
              <a:t>данными </a:t>
            </a:r>
            <a:r>
              <a:rPr lang="ru-RU" sz="1400" b="1" dirty="0">
                <a:solidFill>
                  <a:schemeClr val="tx1"/>
                </a:solidFill>
              </a:rPr>
              <a:t>строки 0</a:t>
            </a:r>
            <a:r>
              <a:rPr lang="ru-RU" sz="1400" dirty="0">
                <a:solidFill>
                  <a:schemeClr val="tx1"/>
                </a:solidFill>
              </a:rPr>
              <a:t>1 по соответствующим графам </a:t>
            </a:r>
            <a:r>
              <a:rPr lang="ru-RU" sz="1400" b="1" dirty="0">
                <a:solidFill>
                  <a:schemeClr val="tx1"/>
                </a:solidFill>
              </a:rPr>
              <a:t>формы № П-4 </a:t>
            </a:r>
            <a:r>
              <a:rPr lang="ru-RU" sz="1400" b="1" dirty="0" smtClean="0">
                <a:solidFill>
                  <a:schemeClr val="tx1"/>
                </a:solidFill>
              </a:rPr>
              <a:t> (накопительно) </a:t>
            </a:r>
            <a:r>
              <a:rPr lang="ru-RU" sz="1400" dirty="0" smtClean="0">
                <a:solidFill>
                  <a:schemeClr val="tx1"/>
                </a:solidFill>
              </a:rPr>
              <a:t>за </a:t>
            </a:r>
            <a:r>
              <a:rPr lang="ru-RU" sz="1400" dirty="0">
                <a:solidFill>
                  <a:schemeClr val="tx1"/>
                </a:solidFill>
              </a:rPr>
              <a:t>соответствующий </a:t>
            </a:r>
            <a:r>
              <a:rPr lang="ru-RU" sz="1400" dirty="0" smtClean="0">
                <a:solidFill>
                  <a:schemeClr val="tx1"/>
                </a:solidFill>
              </a:rPr>
              <a:t>период.</a:t>
            </a:r>
          </a:p>
          <a:p>
            <a:pPr algn="just">
              <a:lnSpc>
                <a:spcPct val="114000"/>
              </a:lnSpc>
            </a:pPr>
            <a:endParaRPr lang="ru-RU" sz="1400" dirty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r>
              <a:rPr lang="ru-RU" sz="1400" dirty="0" smtClean="0">
                <a:solidFill>
                  <a:schemeClr val="tx1"/>
                </a:solidFill>
              </a:rPr>
              <a:t>По </a:t>
            </a:r>
            <a:r>
              <a:rPr lang="ru-RU" sz="1400" dirty="0">
                <a:solidFill>
                  <a:schemeClr val="tx1"/>
                </a:solidFill>
              </a:rPr>
              <a:t>организациям, отчитывающимся</a:t>
            </a:r>
            <a:r>
              <a:rPr lang="ru-RU" sz="1400" b="1" dirty="0">
                <a:solidFill>
                  <a:schemeClr val="tx1"/>
                </a:solidFill>
              </a:rPr>
              <a:t> ежемесячно </a:t>
            </a:r>
            <a:r>
              <a:rPr lang="ru-RU" sz="1400" dirty="0">
                <a:solidFill>
                  <a:schemeClr val="tx1"/>
                </a:solidFill>
              </a:rPr>
              <a:t>– суммы </a:t>
            </a:r>
            <a:r>
              <a:rPr lang="ru-RU" sz="1400" b="1" dirty="0">
                <a:solidFill>
                  <a:schemeClr val="tx1"/>
                </a:solidFill>
              </a:rPr>
              <a:t>ФЗП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складываем </a:t>
            </a:r>
            <a:r>
              <a:rPr lang="ru-RU" sz="1400" b="1" dirty="0">
                <a:solidFill>
                  <a:schemeClr val="tx1"/>
                </a:solidFill>
              </a:rPr>
              <a:t>за каждый месяц с </a:t>
            </a:r>
            <a:r>
              <a:rPr lang="ru-RU" sz="1400" b="1" dirty="0" smtClean="0">
                <a:solidFill>
                  <a:schemeClr val="tx1"/>
                </a:solidFill>
              </a:rPr>
              <a:t>начала </a:t>
            </a:r>
            <a:r>
              <a:rPr lang="ru-RU" sz="1400" b="1" dirty="0">
                <a:solidFill>
                  <a:schemeClr val="tx1"/>
                </a:solidFill>
              </a:rPr>
              <a:t>отчётного периода</a:t>
            </a:r>
            <a:r>
              <a:rPr lang="ru-RU" sz="1400" dirty="0">
                <a:solidFill>
                  <a:schemeClr val="tx1"/>
                </a:solidFill>
              </a:rPr>
              <a:t>, по отчитывающимся </a:t>
            </a:r>
            <a:r>
              <a:rPr lang="ru-RU" sz="1400" b="1" dirty="0">
                <a:solidFill>
                  <a:schemeClr val="tx1"/>
                </a:solidFill>
              </a:rPr>
              <a:t>ежеквартально</a:t>
            </a:r>
            <a:r>
              <a:rPr lang="ru-RU" sz="1400" dirty="0">
                <a:solidFill>
                  <a:schemeClr val="tx1"/>
                </a:solidFill>
              </a:rPr>
              <a:t> – </a:t>
            </a:r>
            <a:r>
              <a:rPr lang="ru-RU" sz="1400" b="1" dirty="0">
                <a:solidFill>
                  <a:schemeClr val="tx1"/>
                </a:solidFill>
              </a:rPr>
              <a:t>суммы ФЗП </a:t>
            </a:r>
            <a:r>
              <a:rPr lang="ru-RU" sz="1400" b="1" dirty="0" smtClean="0">
                <a:solidFill>
                  <a:schemeClr val="tx1"/>
                </a:solidFill>
              </a:rPr>
              <a:t>в формах должны </a:t>
            </a:r>
            <a:r>
              <a:rPr lang="ru-RU" sz="1400" b="1" dirty="0">
                <a:solidFill>
                  <a:schemeClr val="tx1"/>
                </a:solidFill>
              </a:rPr>
              <a:t>совпадать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1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41693" y="3991457"/>
            <a:ext cx="4085359" cy="2462673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363194"/>
                </a:solidFill>
              </a:rPr>
              <a:t>11</a:t>
            </a:r>
            <a:r>
              <a:rPr lang="ru-RU" sz="1400" dirty="0" smtClean="0">
                <a:solidFill>
                  <a:srgbClr val="363194"/>
                </a:solidFill>
              </a:rPr>
              <a:t>. ф</a:t>
            </a:r>
            <a:r>
              <a:rPr lang="ru-RU" sz="1400" dirty="0">
                <a:solidFill>
                  <a:srgbClr val="363194"/>
                </a:solidFill>
              </a:rPr>
              <a:t>. №ЗП-образование </a:t>
            </a:r>
            <a:r>
              <a:rPr lang="ru-RU" sz="1400" dirty="0" smtClean="0">
                <a:solidFill>
                  <a:srgbClr val="363194"/>
                </a:solidFill>
              </a:rPr>
              <a:t>сумма доплат            </a:t>
            </a:r>
            <a:r>
              <a:rPr lang="ru-RU" sz="1400" dirty="0">
                <a:solidFill>
                  <a:srgbClr val="363194"/>
                </a:solidFill>
              </a:rPr>
              <a:t>«За счет средств </a:t>
            </a:r>
            <a:r>
              <a:rPr lang="ru-RU" sz="1400" b="1" dirty="0">
                <a:solidFill>
                  <a:srgbClr val="363194"/>
                </a:solidFill>
              </a:rPr>
              <a:t>федерального бюджета</a:t>
            </a:r>
            <a:r>
              <a:rPr lang="ru-RU" sz="1400" dirty="0">
                <a:solidFill>
                  <a:srgbClr val="363194"/>
                </a:solidFill>
              </a:rPr>
              <a:t>, выплаченных за </a:t>
            </a:r>
            <a:r>
              <a:rPr lang="ru-RU" sz="1400" b="1" dirty="0">
                <a:solidFill>
                  <a:srgbClr val="363194"/>
                </a:solidFill>
              </a:rPr>
              <a:t>классное руководство </a:t>
            </a:r>
            <a:r>
              <a:rPr lang="ru-RU" sz="1400" dirty="0">
                <a:solidFill>
                  <a:srgbClr val="363194"/>
                </a:solidFill>
              </a:rPr>
              <a:t>(кураторство)» (гр. 12): </a:t>
            </a:r>
            <a:endParaRPr lang="ru-RU" sz="1400" dirty="0" smtClean="0">
              <a:solidFill>
                <a:srgbClr val="363194"/>
              </a:solidFill>
            </a:endParaRPr>
          </a:p>
          <a:p>
            <a:pPr marL="285750" indent="-28575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363194"/>
                </a:solidFill>
              </a:rPr>
              <a:t>не показана,  </a:t>
            </a:r>
            <a:endParaRPr lang="ru-RU" sz="1400" dirty="0">
              <a:solidFill>
                <a:srgbClr val="363194"/>
              </a:solidFill>
            </a:endParaRPr>
          </a:p>
          <a:p>
            <a:pPr marL="285750" indent="-28575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363194"/>
                </a:solidFill>
              </a:rPr>
              <a:t>показана без </a:t>
            </a:r>
            <a:r>
              <a:rPr lang="ru-RU" sz="1400" dirty="0">
                <a:solidFill>
                  <a:srgbClr val="363194"/>
                </a:solidFill>
              </a:rPr>
              <a:t>нарастания, </a:t>
            </a:r>
          </a:p>
          <a:p>
            <a:pPr marL="285750" indent="-28575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363194"/>
                </a:solidFill>
              </a:rPr>
              <a:t>показана меньше</a:t>
            </a:r>
            <a:r>
              <a:rPr lang="ru-RU" sz="1400" dirty="0">
                <a:solidFill>
                  <a:srgbClr val="363194"/>
                </a:solidFill>
              </a:rPr>
              <a:t>, чем в предыдущий </a:t>
            </a:r>
            <a:r>
              <a:rPr lang="ru-RU" sz="1400" dirty="0" smtClean="0">
                <a:solidFill>
                  <a:srgbClr val="363194"/>
                </a:solidFill>
              </a:rPr>
              <a:t>период,</a:t>
            </a:r>
            <a:endParaRPr lang="ru-RU" sz="1400" dirty="0">
              <a:solidFill>
                <a:srgbClr val="363194"/>
              </a:solidFill>
            </a:endParaRPr>
          </a:p>
          <a:p>
            <a:pPr marL="285750" indent="-285750" fontAlgn="base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1400" dirty="0" smtClean="0">
                <a:solidFill>
                  <a:srgbClr val="363194"/>
                </a:solidFill>
              </a:rPr>
              <a:t>показана в рублях </a:t>
            </a:r>
            <a:endParaRPr lang="ru-RU" sz="1400" dirty="0">
              <a:solidFill>
                <a:srgbClr val="363194"/>
              </a:solidFill>
            </a:endParaRPr>
          </a:p>
        </p:txBody>
      </p:sp>
      <p:sp>
        <p:nvSpPr>
          <p:cNvPr id="12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4871070" y="3991457"/>
            <a:ext cx="6735509" cy="2462673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ru-RU" sz="1400" dirty="0">
                <a:solidFill>
                  <a:schemeClr val="tx1"/>
                </a:solidFill>
              </a:rPr>
              <a:t>Данные </a:t>
            </a:r>
            <a:r>
              <a:rPr lang="ru-RU" sz="1400" b="1" dirty="0">
                <a:solidFill>
                  <a:schemeClr val="tx1"/>
                </a:solidFill>
              </a:rPr>
              <a:t>графы 12 </a:t>
            </a:r>
            <a:r>
              <a:rPr lang="ru-RU" sz="1400" dirty="0">
                <a:solidFill>
                  <a:srgbClr val="363194"/>
                </a:solidFill>
              </a:rPr>
              <a:t>«За счет средств федерального бюджета, выплаченных за классное руководство (кураторство)» </a:t>
            </a:r>
            <a:r>
              <a:rPr lang="ru-RU" sz="1400" dirty="0" smtClean="0">
                <a:solidFill>
                  <a:schemeClr val="tx1"/>
                </a:solidFill>
              </a:rPr>
              <a:t>выделить </a:t>
            </a:r>
            <a:r>
              <a:rPr lang="ru-RU" sz="1400" dirty="0">
                <a:solidFill>
                  <a:schemeClr val="tx1"/>
                </a:solidFill>
              </a:rPr>
              <a:t>из гр. 6 и </a:t>
            </a:r>
            <a:r>
              <a:rPr lang="ru-RU" sz="1400" dirty="0" smtClean="0">
                <a:solidFill>
                  <a:schemeClr val="tx1"/>
                </a:solidFill>
              </a:rPr>
              <a:t>показать с </a:t>
            </a:r>
            <a:r>
              <a:rPr lang="ru-RU" sz="1400" dirty="0">
                <a:solidFill>
                  <a:schemeClr val="tx1"/>
                </a:solidFill>
              </a:rPr>
              <a:t>нарастанием с начала года, в тысячах рублей</a:t>
            </a:r>
          </a:p>
        </p:txBody>
      </p:sp>
    </p:spTree>
    <p:extLst>
      <p:ext uri="{BB962C8B-B14F-4D97-AF65-F5344CB8AC3E}">
        <p14:creationId xmlns:p14="http://schemas.microsoft.com/office/powerpoint/2010/main" val="159295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4691" y="1197547"/>
            <a:ext cx="7342723" cy="738000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endParaRPr lang="ru-RU" dirty="0"/>
          </a:p>
        </p:txBody>
      </p:sp>
      <p:sp>
        <p:nvSpPr>
          <p:cNvPr id="10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58904" y="5256350"/>
            <a:ext cx="6660438" cy="477700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24691" y="2134097"/>
            <a:ext cx="11114023" cy="595674"/>
          </a:xfrm>
          <a:prstGeom prst="roundRect">
            <a:avLst>
              <a:gd name="adj" fmla="val 8203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557" y="477466"/>
            <a:ext cx="8103669" cy="516955"/>
          </a:xfrm>
        </p:spPr>
        <p:txBody>
          <a:bodyPr>
            <a:normAutofit/>
          </a:bodyPr>
          <a:lstStyle/>
          <a:p>
            <a:r>
              <a:rPr lang="ru-RU" dirty="0"/>
              <a:t>ПРОВЕРКА ПЕРВИЧНЫХ ДАННЫХ </a:t>
            </a:r>
          </a:p>
        </p:txBody>
      </p:sp>
      <p:sp>
        <p:nvSpPr>
          <p:cNvPr id="9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01811" y="2882855"/>
            <a:ext cx="9587880" cy="453265"/>
          </a:xfrm>
          <a:prstGeom prst="roundRect">
            <a:avLst>
              <a:gd name="adj" fmla="val 8203"/>
            </a:avLst>
          </a:prstGeom>
          <a:solidFill>
            <a:srgbClr val="FCD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11782" y="2918948"/>
            <a:ext cx="1111402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rgbClr val="363194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3. Уровень средней заработной платы работников по категориям персонала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rgbClr val="363194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не должен быть ниже МРОТ: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24357" y="5287574"/>
            <a:ext cx="67390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Сравнить </a:t>
            </a:r>
            <a:r>
              <a:rPr lang="ru-RU" altLang="ru-RU" sz="1400" b="1" dirty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среднюю ЗП</a:t>
            </a:r>
            <a:r>
              <a:rPr lang="ru-RU" altLang="ru-RU" sz="1400" dirty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(руб.) со средней ЗП (руб.) предыдущего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периода.</a:t>
            </a:r>
            <a:endParaRPr lang="ru-RU" altLang="ru-RU" sz="1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1811" y="2206551"/>
            <a:ext cx="111826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Провести контроль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предыдущим периодом на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нарастание и на значность 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фонда начисленной заработной платы по каждой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категории работников;</a:t>
            </a:r>
            <a:endParaRPr lang="ru-RU" altLang="ru-RU" sz="1400" b="1" dirty="0">
              <a:solidFill>
                <a:srgbClr val="363194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96203" y="3501803"/>
            <a:ext cx="6092825" cy="16927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 algn="ctr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стр. 01, 02, 03:</a:t>
            </a:r>
            <a:endParaRPr lang="ru-RU" altLang="ru-RU" sz="1400" dirty="0"/>
          </a:p>
          <a:p>
            <a:pPr lvl="0"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242&lt;гр.3*1000/гр.1/</a:t>
            </a:r>
            <a:r>
              <a:rPr lang="en-US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&lt;500000</a:t>
            </a:r>
            <a:endParaRPr lang="ru-RU" altLang="ru-RU" sz="1400" dirty="0"/>
          </a:p>
          <a:p>
            <a:pPr lvl="0"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242&lt;гр.5*1000/гр.2/</a:t>
            </a:r>
            <a:r>
              <a:rPr lang="en-US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&lt;500000</a:t>
            </a:r>
          </a:p>
          <a:p>
            <a:pPr lvl="0"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400" dirty="0"/>
          </a:p>
          <a:p>
            <a:pPr marL="285750" lvl="0" indent="-285750" algn="ctr" defTabSz="9144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всех строк, кроме стр. 01,стр. 02, стр. 03</a:t>
            </a:r>
            <a:endParaRPr lang="ru-RU" altLang="ru-RU" sz="1400" dirty="0"/>
          </a:p>
          <a:p>
            <a:pPr lvl="0"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242&lt;гр.3*1000/гр.1/</a:t>
            </a:r>
            <a:r>
              <a:rPr lang="en-US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&lt;250000 </a:t>
            </a:r>
            <a:endParaRPr lang="ru-RU" altLang="ru-RU" sz="1400" dirty="0"/>
          </a:p>
          <a:p>
            <a:pPr lvl="0" indent="45085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</a:t>
            </a:r>
            <a:r>
              <a:rPr lang="ru-RU" altLang="ru-RU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242&lt;гр.5*1000/гр.2/</a:t>
            </a:r>
            <a:r>
              <a:rPr lang="en-US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&lt;250000 </a:t>
            </a:r>
            <a:r>
              <a:rPr lang="ru-RU" altLang="ru-RU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alt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9934" y="1341563"/>
            <a:ext cx="90436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Сравнить </a:t>
            </a:r>
            <a:r>
              <a:rPr lang="ru-RU" altLang="ru-RU" sz="1400" b="1" dirty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среднюю численность </a:t>
            </a:r>
            <a:r>
              <a:rPr lang="ru-RU" altLang="ru-RU" sz="1400" b="1" dirty="0" smtClean="0">
                <a:solidFill>
                  <a:srgbClr val="363194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 </a:t>
            </a:r>
            <a:r>
              <a:rPr lang="ru-RU" alt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предыдущем периодом по </a:t>
            </a:r>
            <a:r>
              <a:rPr lang="ru-RU" alt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каждой категории;</a:t>
            </a:r>
            <a:endParaRPr lang="ru-RU" alt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4357" y="3336120"/>
            <a:ext cx="18009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363194"/>
                </a:solidFill>
              </a:rPr>
              <a:t>По всем формам: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1811" y="5878066"/>
            <a:ext cx="106779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363194"/>
                </a:solidFill>
              </a:rPr>
              <a:t>Если показатели </a:t>
            </a:r>
            <a:r>
              <a:rPr lang="ru-RU" sz="1400" b="1" dirty="0">
                <a:solidFill>
                  <a:srgbClr val="363194"/>
                </a:solidFill>
              </a:rPr>
              <a:t>значительно</a:t>
            </a:r>
            <a:r>
              <a:rPr lang="ru-RU" sz="1400" dirty="0">
                <a:solidFill>
                  <a:srgbClr val="363194"/>
                </a:solidFill>
              </a:rPr>
              <a:t> больше/меньше, необходимо ещё раз проверить данные отчёта и, если они рассчитаны верно - в соответствии с Указаниями, то </a:t>
            </a:r>
            <a:r>
              <a:rPr lang="ru-RU" sz="1400" dirty="0" smtClean="0">
                <a:solidFill>
                  <a:srgbClr val="363194"/>
                </a:solidFill>
              </a:rPr>
              <a:t>в электронном виде объяснение  </a:t>
            </a:r>
            <a:r>
              <a:rPr lang="ru-RU" sz="1400" dirty="0">
                <a:solidFill>
                  <a:srgbClr val="363194"/>
                </a:solidFill>
              </a:rPr>
              <a:t>передать в Новосибирскстат. </a:t>
            </a:r>
          </a:p>
        </p:txBody>
      </p:sp>
    </p:spTree>
    <p:extLst>
      <p:ext uri="{BB962C8B-B14F-4D97-AF65-F5344CB8AC3E}">
        <p14:creationId xmlns:p14="http://schemas.microsoft.com/office/powerpoint/2010/main" val="22649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DD65A-503E-8E12-3243-017CD23F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7C252-1EB7-AEF1-21BA-C0D8A64F1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sz="2000" dirty="0" smtClean="0"/>
              <a:t>Методики расчёта ЗНР и КОЗНР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80207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586" y="397657"/>
            <a:ext cx="8663973" cy="1015914"/>
          </a:xfrm>
        </p:spPr>
        <p:txBody>
          <a:bodyPr>
            <a:noAutofit/>
          </a:bodyPr>
          <a:lstStyle/>
          <a:p>
            <a:r>
              <a:rPr lang="ru-RU" sz="2000" dirty="0" smtClean="0"/>
              <a:t>СРЕДНЕМЕСЯЧНАЯ НАЧИСЛЕННАЯ ЗАРАБОТНАЯ ПЛАТА НАЕМНЫХ РАБОТНИКОВ В ОРГАНИЗАЦИЯХ,                                               У ИНДИВИДУАЛЬНЫХ ПРЕДПРИНИМАТЕЛЕЙ И ФИЗИЧЕСКИХ ЛИЦ </a:t>
            </a: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622599" y="1413569"/>
            <a:ext cx="8104257" cy="293203"/>
          </a:xfrm>
        </p:spPr>
        <p:txBody>
          <a:bodyPr/>
          <a:lstStyle/>
          <a:p>
            <a:r>
              <a:rPr lang="ru-RU" dirty="0" smtClean="0"/>
              <a:t>(СРЕДНЕМЕСЯЧНЫЙ </a:t>
            </a:r>
            <a:r>
              <a:rPr lang="ru-RU" dirty="0"/>
              <a:t>ДОХОД ОТ ТРУДОВОЙ </a:t>
            </a:r>
            <a:r>
              <a:rPr lang="ru-RU" dirty="0" smtClean="0"/>
              <a:t>ДЕЯТЕЛЬНОСТИ)</a:t>
            </a:r>
            <a:endParaRPr lang="ru-RU" dirty="0"/>
          </a:p>
        </p:txBody>
      </p:sp>
      <p:graphicFrame>
        <p:nvGraphicFramePr>
          <p:cNvPr id="23" name="Таблица 22">
            <a:extLst>
              <a:ext uri="{FF2B5EF4-FFF2-40B4-BE49-F238E27FC236}">
                <a16:creationId xmlns="" xmlns:a16="http://schemas.microsoft.com/office/drawing/2014/main" id="{4C8D7978-61FD-E19B-9DA3-DE94C2CD6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960845"/>
              </p:ext>
            </p:extLst>
          </p:nvPr>
        </p:nvGraphicFramePr>
        <p:xfrm>
          <a:off x="693738" y="1773611"/>
          <a:ext cx="10937592" cy="41816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8796">
                  <a:extLst>
                    <a:ext uri="{9D8B030D-6E8A-4147-A177-3AD203B41FA5}">
                      <a16:colId xmlns="" xmlns:a16="http://schemas.microsoft.com/office/drawing/2014/main" val="3527119383"/>
                    </a:ext>
                  </a:extLst>
                </a:gridCol>
                <a:gridCol w="5468796">
                  <a:extLst>
                    <a:ext uri="{9D8B030D-6E8A-4147-A177-3AD203B41FA5}">
                      <a16:colId xmlns="" xmlns:a16="http://schemas.microsoft.com/office/drawing/2014/main" val="2044720064"/>
                    </a:ext>
                  </a:extLst>
                </a:gridCol>
              </a:tblGrid>
              <a:tr h="528743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МЕТОДИКА РАСЧЁТА (ЗНР)</a:t>
                      </a:r>
                      <a:endParaRPr lang="ru-RU" sz="1400" dirty="0"/>
                    </a:p>
                  </a:txBody>
                  <a:tcPr marL="3605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МЕТОДИКА РАСЧЁТА КВАРТАЛЬНОЙ ОЦЕНКИ (КОЗНР)</a:t>
                      </a:r>
                      <a:endParaRPr lang="ru-RU" sz="1400" dirty="0"/>
                    </a:p>
                  </a:txBody>
                  <a:tcPr marL="32446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712695"/>
                  </a:ext>
                </a:extLst>
              </a:tr>
              <a:tr h="4737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Цель: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8911508"/>
                  </a:ext>
                </a:extLst>
              </a:tr>
              <a:tr h="1284061">
                <a:tc>
                  <a:txBody>
                    <a:bodyPr/>
                    <a:lstStyle/>
                    <a:p>
                      <a:pPr marL="0" marR="0" indent="0" algn="l" defTabSz="103583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Внедрение обновлённых международных стандартов                            в области статистики труда, принятых Международными конференциями статистики труда (МКСТ) и МОТ, касающихся расширения охвата всех категорий наёмных работников</a:t>
                      </a:r>
                    </a:p>
                    <a:p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Ежеквартальный мониторинг среднемесячной начисленной заработной платы отдельных категорий работников,                            в отношении которых предусмотрены мероприятия                            по повышению оплаты труда в соответствии с Указами Президента РФ в части её соотношения со средней заработной платой в регионе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00722518"/>
                  </a:ext>
                </a:extLst>
              </a:tr>
              <a:tr h="4737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Утверждена приказом Росстата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8604329"/>
                  </a:ext>
                </a:extLst>
              </a:tr>
              <a:tr h="47376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14.04.2016  № 188                                                                                        (изменения от 13.04.2017 № 239)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09.11.2016 г. № 713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396319"/>
                  </a:ext>
                </a:extLst>
              </a:tr>
              <a:tr h="47376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Рассчитывается Росстатом по России, ФО и субъектам РФ: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4422189"/>
                  </a:ext>
                </a:extLst>
              </a:tr>
              <a:tr h="473765"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отчётный год 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1 квартал, 1 полугодие, 9 месяцев отчётного года</a:t>
                      </a:r>
                      <a:endParaRPr lang="ru-RU" sz="14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79202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4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ПРОДОЛЖЕНИЕ</a:t>
            </a:r>
            <a:endParaRPr lang="ru-RU" sz="2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C8D7978-61FD-E19B-9DA3-DE94C2CD6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51342"/>
              </p:ext>
            </p:extLst>
          </p:nvPr>
        </p:nvGraphicFramePr>
        <p:xfrm>
          <a:off x="729384" y="914611"/>
          <a:ext cx="10937592" cy="5317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8796">
                  <a:extLst>
                    <a:ext uri="{9D8B030D-6E8A-4147-A177-3AD203B41FA5}">
                      <a16:colId xmlns="" xmlns:a16="http://schemas.microsoft.com/office/drawing/2014/main" val="3527119383"/>
                    </a:ext>
                  </a:extLst>
                </a:gridCol>
                <a:gridCol w="5468796">
                  <a:extLst>
                    <a:ext uri="{9D8B030D-6E8A-4147-A177-3AD203B41FA5}">
                      <a16:colId xmlns="" xmlns:a16="http://schemas.microsoft.com/office/drawing/2014/main" val="2044720064"/>
                    </a:ext>
                  </a:extLst>
                </a:gridCol>
              </a:tblGrid>
              <a:tr h="57763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ИСТОЧНИКИ ИНФОРМАЦИИ:</a:t>
                      </a:r>
                      <a:endParaRPr lang="ru-RU" sz="1400" b="1" dirty="0"/>
                    </a:p>
                  </a:txBody>
                  <a:tcPr marL="3605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2446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712695"/>
                  </a:ext>
                </a:extLst>
              </a:tr>
              <a:tr h="536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Форма № П-4 «Сведения о численности                                          и заработной плате работников»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Форма № П-4 «Сведения о численности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заработной плате работников»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8911508"/>
                  </a:ext>
                </a:extLst>
              </a:tr>
              <a:tr h="536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Форма № 1-Т «Сведения о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заработной плате работников»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Форма № ПМ «Сведения об основных показателях деятельности малого предприятия»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00722518"/>
                  </a:ext>
                </a:extLst>
              </a:tr>
              <a:tr h="5361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Форма № ПМ «Сведения об основных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показателях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малого предприятия»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Форма № МП (микро) «Сведения об основных показателях деятельности микропредприятия»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58604329"/>
                  </a:ext>
                </a:extLst>
              </a:tr>
              <a:tr h="7362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Форма № МП (микро) «Сведения об основных показателях деятельности микропредприятия»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Информация о среднемесячной начисленной заработной плате наемных работников в организациях, у индивидуальных предпринимателей и физических лиц за предыдущий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0396319"/>
                  </a:ext>
                </a:extLst>
              </a:tr>
              <a:tr h="8886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Выборочное наблюдение доходов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населения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участия в социальных программах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форма</a:t>
                      </a:r>
                      <a:r>
                        <a:rPr lang="ru-RU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– доходы (ОДН)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4422189"/>
                  </a:ext>
                </a:extLst>
              </a:tr>
              <a:tr h="8041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Выборочное обследование рабочей силы (ОРС)                       (до 2016 г. – выборочное обследование населения                             по проблемам занятости)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79202856"/>
                  </a:ext>
                </a:extLst>
              </a:tr>
              <a:tr h="70259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Данные МВД России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72000" marR="72000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74622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08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ПРОДОЛЖЕНИЕ</a:t>
            </a:r>
            <a:endParaRPr lang="ru-RU" sz="2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4C8D7978-61FD-E19B-9DA3-DE94C2CD6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89263"/>
              </p:ext>
            </p:extLst>
          </p:nvPr>
        </p:nvGraphicFramePr>
        <p:xfrm>
          <a:off x="694606" y="1053531"/>
          <a:ext cx="10937592" cy="43153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5782">
                  <a:extLst>
                    <a:ext uri="{9D8B030D-6E8A-4147-A177-3AD203B41FA5}">
                      <a16:colId xmlns="" xmlns:a16="http://schemas.microsoft.com/office/drawing/2014/main" val="3527119383"/>
                    </a:ext>
                  </a:extLst>
                </a:gridCol>
                <a:gridCol w="5931810">
                  <a:extLst>
                    <a:ext uri="{9D8B030D-6E8A-4147-A177-3AD203B41FA5}">
                      <a16:colId xmlns="" xmlns:a16="http://schemas.microsoft.com/office/drawing/2014/main" val="2044720064"/>
                    </a:ext>
                  </a:extLst>
                </a:gridCol>
              </a:tblGrid>
              <a:tr h="38298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АЛГОРИТМ РАСЧЁТА ПОКАЗАТЕЛЯ:</a:t>
                      </a:r>
                      <a:endParaRPr lang="ru-RU" sz="1400" b="1" dirty="0"/>
                    </a:p>
                  </a:txBody>
                  <a:tcPr marL="3605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32446" marR="3605" marT="3605" marB="0" anchor="ctr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712695"/>
                  </a:ext>
                </a:extLst>
              </a:tr>
              <a:tr h="3932396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месj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общj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общj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 мес.,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где: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месj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среднечасовая начисленная заработная плата наемных работников в организациях, у индивидуальных предпринимателей и физических лиц в j - ом субъекте РФ (руб.);</a:t>
                      </a:r>
                    </a:p>
                    <a:p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общj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годовой фонд оплаты труда все наёмных работников в j - ом субъекте РФ (руб.);</a:t>
                      </a: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общj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общая численность все наёмных работников в j - ом субъекте РФ (чел.)</a:t>
                      </a:r>
                    </a:p>
                    <a:p>
                      <a:endParaRPr lang="ru-RU" sz="2000" dirty="0"/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КОЗНР </a:t>
                      </a:r>
                      <a:r>
                        <a:rPr lang="ru-RU" sz="1600" b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</a:t>
                      </a:r>
                      <a:r>
                        <a:rPr lang="en-US" sz="1600" b="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en-US" sz="16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(</a:t>
                      </a:r>
                      <a:r>
                        <a:rPr lang="ru-RU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ЗП</a:t>
                      </a:r>
                      <a:r>
                        <a:rPr lang="ru-RU" sz="1600" b="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</a:t>
                      </a:r>
                      <a:r>
                        <a:rPr lang="en-US" sz="1600" b="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К</a:t>
                      </a:r>
                      <a:r>
                        <a:rPr lang="en-US" sz="1600" b="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600" b="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600" b="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где: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b="1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 РФ;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en-US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год, в котором рассчитывается показатель;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ru-RU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ЗП</a:t>
                      </a:r>
                      <a:r>
                        <a:rPr lang="ru-RU" sz="1200" kern="1200" baseline="-25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среднемесячная начисленная заработная плата наёмных работников организаций по полному кругу организаций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субъекте РФ за 1 квартал, (1 полугодие,  9 месяцев)  текущего года (руб.);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коэффициент соотношения среднемесячной начисленной заработной платы наёмных работников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организациях, у индивидуальных предпринимателей  и физических лиц со среднемесячной начисленной заработной платой наёмных работников организаций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предыдущий год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ом субъекте РФ;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ЗНР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ЗП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где: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ЗНР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среднемесячная начисленная заработная плата наёмных работников в организациях,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индивидуальных предпринимателей и физических лиц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субъекта РФ в предыдущем году (руб.);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ЗП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</a:t>
                      </a:r>
                      <a:r>
                        <a:rPr lang="en-US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среднемесячная начисленная заработная плата наёмных работников организаций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субъекта РФ  в предыдущем году (руб.)</a:t>
                      </a:r>
                      <a:endParaRPr lang="ru-RU" sz="1200" dirty="0"/>
                    </a:p>
                  </a:txBody>
                  <a:tcPr marL="68580" marR="68580" marT="0" marB="0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8911508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96221" y="5374011"/>
            <a:ext cx="1094521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algn="just" defTabSz="914400">
              <a:lnSpc>
                <a:spcPct val="150000"/>
              </a:lnSpc>
              <a:buClr>
                <a:srgbClr val="283583"/>
              </a:buClr>
              <a:defRPr/>
            </a:pPr>
            <a:r>
              <a:rPr lang="ru-RU" sz="1400" b="1" dirty="0" smtClean="0"/>
              <a:t>МЕТОДИКИ РАСЧЁТА И ИНФОРМАЦИЮ МОЖНО НАЙТИ НА ОФИЦИАЛЬНОМ САЙТЕ РОССТАТА В СЕТИ ИНТЕРНЕТ</a:t>
            </a:r>
          </a:p>
          <a:p>
            <a:pPr marL="571500" indent="-285750" algn="just" defTabSz="914400">
              <a:lnSpc>
                <a:spcPct val="150000"/>
              </a:lnSpc>
              <a:buClr>
                <a:srgbClr val="283583"/>
              </a:buClr>
              <a:buFont typeface="Wingdings" pitchFamily="2" charset="2"/>
              <a:buChar char="ü"/>
              <a:defRPr/>
            </a:pPr>
            <a:r>
              <a:rPr lang="ru-RU" sz="1400" dirty="0" smtClean="0">
                <a:solidFill>
                  <a:srgbClr val="282A2E"/>
                </a:solidFill>
                <a:cs typeface="Times New Roman" pitchFamily="18" charset="0"/>
              </a:rPr>
              <a:t> П</a:t>
            </a: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УТЬ </a:t>
            </a:r>
            <a:r>
              <a:rPr lang="ru-RU" sz="1400" dirty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СЛЕДОВАНИЯ</a:t>
            </a: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1400" b="1" spc="-25" dirty="0">
                <a:solidFill>
                  <a:srgbClr val="363194"/>
                </a:solidFill>
                <a:cs typeface="Arial"/>
                <a:hlinkClick r:id="rId2"/>
              </a:rPr>
              <a:t>https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://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rosstat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gov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ru</a:t>
            </a:r>
            <a:r>
              <a:rPr lang="ru-RU" sz="1400" b="1" spc="-25" dirty="0">
                <a:solidFill>
                  <a:srgbClr val="363194"/>
                </a:solidFill>
                <a:cs typeface="Arial"/>
              </a:rPr>
              <a:t>  </a:t>
            </a:r>
            <a:r>
              <a:rPr lang="ru-RU" sz="1400" kern="0" dirty="0">
                <a:solidFill>
                  <a:srgbClr val="282A2E"/>
                </a:solidFill>
              </a:rPr>
              <a:t>в разделе  Главная страница / </a:t>
            </a:r>
            <a:r>
              <a:rPr lang="ru-RU" sz="1400" kern="0" dirty="0" smtClean="0">
                <a:solidFill>
                  <a:srgbClr val="282A2E"/>
                </a:solidFill>
              </a:rPr>
              <a:t>Статистика </a:t>
            </a:r>
            <a:r>
              <a:rPr lang="ru-RU" sz="1400" kern="0" dirty="0">
                <a:solidFill>
                  <a:srgbClr val="282A2E"/>
                </a:solidFill>
              </a:rPr>
              <a:t>/ </a:t>
            </a:r>
            <a:r>
              <a:rPr lang="ru-RU" sz="1400" kern="0" dirty="0" smtClean="0">
                <a:solidFill>
                  <a:srgbClr val="282A2E"/>
                </a:solidFill>
              </a:rPr>
              <a:t>Официальная статистика /</a:t>
            </a:r>
            <a:r>
              <a:rPr lang="ru-RU" sz="1400" kern="0" dirty="0">
                <a:solidFill>
                  <a:srgbClr val="282A2E"/>
                </a:solidFill>
              </a:rPr>
              <a:t> </a:t>
            </a:r>
            <a:r>
              <a:rPr lang="ru-RU" sz="1400" kern="0" dirty="0" smtClean="0">
                <a:solidFill>
                  <a:srgbClr val="282A2E"/>
                </a:solidFill>
              </a:rPr>
              <a:t>Рынок   труда</a:t>
            </a:r>
            <a:r>
              <a:rPr lang="ru-RU" sz="1400" kern="0" dirty="0">
                <a:solidFill>
                  <a:srgbClr val="282A2E"/>
                </a:solidFill>
              </a:rPr>
              <a:t>, занятость и заработная </a:t>
            </a:r>
            <a:r>
              <a:rPr lang="ru-RU" sz="1400" kern="0" dirty="0" smtClean="0">
                <a:solidFill>
                  <a:srgbClr val="282A2E"/>
                </a:solidFill>
              </a:rPr>
              <a:t>плата </a:t>
            </a:r>
            <a:r>
              <a:rPr lang="en-US" sz="1400" kern="0" dirty="0">
                <a:solidFill>
                  <a:srgbClr val="282A2E"/>
                </a:solidFill>
              </a:rPr>
              <a:t>(</a:t>
            </a:r>
            <a:r>
              <a:rPr lang="en-US" sz="1400" b="1" kern="0" dirty="0">
                <a:solidFill>
                  <a:srgbClr val="282A2E"/>
                </a:solidFill>
                <a:hlinkClick r:id="rId3"/>
              </a:rPr>
              <a:t>https://rosstat.gov.ru/labor_market_employment_salaries</a:t>
            </a:r>
            <a:r>
              <a:rPr lang="en-US" sz="1400" kern="0" dirty="0" smtClean="0">
                <a:solidFill>
                  <a:srgbClr val="282A2E"/>
                </a:solidFill>
              </a:rPr>
              <a:t>) 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99117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DD65A-503E-8E12-3243-017CD23F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79" y="2470733"/>
            <a:ext cx="1229338" cy="1724029"/>
          </a:xfrm>
        </p:spPr>
        <p:txBody>
          <a:bodyPr>
            <a:normAutofit/>
          </a:bodyPr>
          <a:lstStyle/>
          <a:p>
            <a:r>
              <a:rPr lang="ru-RU" dirty="0"/>
              <a:t>5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7C252-1EB7-AEF1-21BA-C0D8A64F1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Публикация </a:t>
            </a:r>
            <a:r>
              <a:rPr lang="ru-RU" sz="2000" dirty="0" smtClean="0"/>
              <a:t>информации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561658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: скругленные углы 43">
            <a:extLst>
              <a:ext uri="{FF2B5EF4-FFF2-40B4-BE49-F238E27FC236}">
                <a16:creationId xmlns="" xmlns:a16="http://schemas.microsoft.com/office/drawing/2014/main" id="{5EB33FC4-2DE2-35CB-CA72-1D0486494D8D}"/>
              </a:ext>
            </a:extLst>
          </p:cNvPr>
          <p:cNvSpPr/>
          <p:nvPr/>
        </p:nvSpPr>
        <p:spPr>
          <a:xfrm>
            <a:off x="693738" y="837507"/>
            <a:ext cx="6265564" cy="349631"/>
          </a:xfrm>
          <a:prstGeom prst="roundRect">
            <a:avLst>
              <a:gd name="adj" fmla="val 13401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ПУБЛИКАЦИЯ ОФИЦИАЛЬНОЙ ИНФОРМАЦИИ</a:t>
            </a:r>
            <a:r>
              <a:rPr lang="ru-RU" sz="2200" dirty="0">
                <a:solidFill>
                  <a:srgbClr val="283583"/>
                </a:solidFill>
              </a:rPr>
              <a:t/>
            </a:r>
            <a:br>
              <a:rPr lang="ru-RU" sz="2200" dirty="0">
                <a:solidFill>
                  <a:srgbClr val="283583"/>
                </a:solidFill>
              </a:rPr>
            </a:br>
            <a:endParaRPr lang="ru-RU" sz="22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86694" y="3717827"/>
            <a:ext cx="1022945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4C92"/>
              </a:buClr>
              <a:buFont typeface="Wingdings" pitchFamily="2" charset="2"/>
              <a:buChar char="v"/>
            </a:pPr>
            <a:r>
              <a:rPr lang="ru-RU" sz="1400" b="1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В Единой межведомственной информационно-статистической системе (ЕМИСС)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Путь следования: 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  <a:hlinkClick r:id="rId2"/>
              </a:rPr>
              <a:t>https://fedstat.ru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</a:rPr>
              <a:t> </a:t>
            </a:r>
            <a:r>
              <a:rPr lang="ru-RU" sz="1400" spc="-25" dirty="0" smtClean="0">
                <a:solidFill>
                  <a:srgbClr val="282A2E"/>
                </a:solidFill>
                <a:cs typeface="Arial"/>
              </a:rPr>
              <a:t>/Ведомства / 1. Федеральная служба государственной статистики / 1.30 Рынок труда 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282A2E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4C92"/>
              </a:buClr>
              <a:buSzTx/>
              <a:buFont typeface="Wingdings" pitchFamily="2" charset="2"/>
              <a:buChar char="v"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82A2E"/>
                </a:solidFill>
                <a:effectLst/>
                <a:ea typeface="Times New Roman" pitchFamily="18" charset="0"/>
                <a:cs typeface="Arial" pitchFamily="34" charset="0"/>
              </a:rPr>
              <a:t>На официальном сайте Росстата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282A2E"/>
                </a:solidFill>
                <a:effectLst/>
                <a:cs typeface="Arial" pitchFamily="34" charset="0"/>
              </a:rPr>
              <a:t> </a:t>
            </a: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Путь следования</a:t>
            </a:r>
            <a:r>
              <a:rPr lang="ru-RU" sz="1400" b="1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  <a:hlinkClick r:id=""/>
              </a:rPr>
              <a:t>https://</a:t>
            </a:r>
            <a:r>
              <a:rPr lang="en-US" sz="1400" b="1" spc="-25" dirty="0" smtClean="0">
                <a:solidFill>
                  <a:srgbClr val="282A2E"/>
                </a:solidFill>
                <a:cs typeface="Arial"/>
                <a:hlinkClick r:id=""/>
              </a:rPr>
              <a:t>rosstat.gov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  <a:hlinkClick r:id=""/>
              </a:rPr>
              <a:t>.</a:t>
            </a:r>
            <a:r>
              <a:rPr lang="en-US" sz="1400" b="1" spc="-25" dirty="0" smtClean="0">
                <a:solidFill>
                  <a:srgbClr val="282A2E"/>
                </a:solidFill>
                <a:cs typeface="Arial"/>
                <a:hlinkClick r:id=""/>
              </a:rPr>
              <a:t>ru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  <a:hlinkClick r:id=""/>
              </a:rPr>
              <a:t> /</a:t>
            </a:r>
            <a:r>
              <a:rPr lang="ru-RU" sz="1400" b="1" spc="-25" dirty="0" smtClean="0">
                <a:solidFill>
                  <a:srgbClr val="282A2E"/>
                </a:solidFill>
                <a:cs typeface="Arial"/>
              </a:rPr>
              <a:t> </a:t>
            </a:r>
            <a:r>
              <a:rPr lang="ru-RU" sz="1400" spc="-25" dirty="0" smtClean="0">
                <a:solidFill>
                  <a:srgbClr val="282A2E"/>
                </a:solidFill>
                <a:cs typeface="Arial"/>
              </a:rPr>
              <a:t>Главная страница / Статистика / Официальная статистика / </a:t>
            </a: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Рынок труда, занятость и заработная плата /  Заработная плата отдельных категорий работников социальной сферы и науки</a:t>
            </a:r>
            <a:r>
              <a:rPr kumimoji="0" lang="ru-RU" sz="1400" b="0" i="0" u="none" strike="noStrike" cap="none" spc="-25" normalizeH="0" baseline="0" dirty="0" smtClean="0">
                <a:ln>
                  <a:noFill/>
                </a:ln>
                <a:solidFill>
                  <a:srgbClr val="282A2E"/>
                </a:solidFill>
                <a:effectLst/>
                <a:cs typeface="Arial"/>
              </a:rPr>
              <a:t>  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4C92"/>
              </a:buClr>
            </a:pPr>
            <a:endParaRPr lang="ru-RU" sz="1400" b="1" dirty="0" smtClean="0">
              <a:solidFill>
                <a:srgbClr val="282A2E"/>
              </a:solidFill>
              <a:ea typeface="Times New Roman" pitchFamily="18" charset="0"/>
              <a:cs typeface="Arial" pitchFamily="34" charset="0"/>
            </a:endParaRPr>
          </a:p>
          <a:p>
            <a:pPr indent="450850"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4C92"/>
              </a:buClr>
              <a:buFont typeface="Wingdings" pitchFamily="2" charset="2"/>
              <a:buChar char="v"/>
            </a:pPr>
            <a:r>
              <a:rPr lang="ru-RU" sz="1400" b="1" dirty="0" smtClean="0">
                <a:solidFill>
                  <a:srgbClr val="282A2E"/>
                </a:solidFill>
                <a:ea typeface="Times New Roman" pitchFamily="18" charset="0"/>
                <a:cs typeface="Arial" pitchFamily="34" charset="0"/>
              </a:rPr>
              <a:t>На </a:t>
            </a:r>
            <a:r>
              <a:rPr lang="ru-RU" sz="1400" b="1" dirty="0">
                <a:solidFill>
                  <a:srgbClr val="282A2E"/>
                </a:solidFill>
                <a:ea typeface="Times New Roman" pitchFamily="18" charset="0"/>
                <a:cs typeface="Arial" pitchFamily="34" charset="0"/>
              </a:rPr>
              <a:t>официальном сайте Новосибирскстата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4C92"/>
              </a:buClr>
            </a:pP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         Путь </a:t>
            </a:r>
            <a:r>
              <a:rPr lang="ru-RU" sz="1400" dirty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следования: </a:t>
            </a:r>
            <a:r>
              <a:rPr lang="ru-RU" sz="1400" b="1" u="sng" spc="-25" dirty="0">
                <a:solidFill>
                  <a:srgbClr val="7DBBFC"/>
                </a:solidFill>
                <a:cs typeface="Arial"/>
                <a:hlinkClick r:id="" action="ppaction://noaction"/>
              </a:rPr>
              <a:t>https://</a:t>
            </a:r>
            <a:r>
              <a:rPr lang="ru-RU" sz="1400" b="1" u="sng" dirty="0">
                <a:solidFill>
                  <a:srgbClr val="7DBBFC"/>
                </a:solidFill>
              </a:rPr>
              <a:t>54.rosstat.gov.ru</a:t>
            </a:r>
            <a:r>
              <a:rPr lang="ru-RU" sz="1400" spc="-25" dirty="0">
                <a:solidFill>
                  <a:srgbClr val="282A2E"/>
                </a:solidFill>
                <a:cs typeface="Arial"/>
                <a:hlinkClick r:id="" action="ppaction://noaction"/>
              </a:rPr>
              <a:t>/</a:t>
            </a:r>
            <a:r>
              <a:rPr lang="ru-RU" sz="1400" spc="-25" dirty="0">
                <a:solidFill>
                  <a:srgbClr val="282A2E"/>
                </a:solidFill>
                <a:cs typeface="Arial"/>
              </a:rPr>
              <a:t> Главная страница / Статистика / Официальная статистика </a:t>
            </a:r>
            <a:r>
              <a:rPr lang="ru-RU" sz="1400" spc="-25" dirty="0" smtClean="0">
                <a:solidFill>
                  <a:srgbClr val="282A2E"/>
                </a:solidFill>
                <a:cs typeface="Arial"/>
              </a:rPr>
              <a:t>/ Уровень жизни»/ Оплата труда отдельных категорий работников социальной сферы и науки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282A2E"/>
              </a:solidFill>
              <a:effectLst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1200" y="1928682"/>
            <a:ext cx="113816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82A2E"/>
                </a:solidFill>
              </a:rPr>
              <a:t>В соответствии п. 1.30.25 ФПСР, информация: </a:t>
            </a:r>
          </a:p>
          <a:p>
            <a:r>
              <a:rPr lang="ru-RU" sz="1400" dirty="0" smtClean="0">
                <a:solidFill>
                  <a:srgbClr val="282A2E"/>
                </a:solidFill>
              </a:rPr>
              <a:t>-  среднемесячный  доход от трудовой деятельности (ЗНР) по России и субъектам РФ – ежегодно – </a:t>
            </a:r>
            <a:r>
              <a:rPr lang="ru-RU" sz="1400" b="1" dirty="0" smtClean="0">
                <a:solidFill>
                  <a:srgbClr val="363194"/>
                </a:solidFill>
              </a:rPr>
              <a:t>15 апреля</a:t>
            </a:r>
            <a:r>
              <a:rPr lang="ru-RU" sz="1400" b="1" dirty="0" smtClean="0">
                <a:solidFill>
                  <a:srgbClr val="282A2E"/>
                </a:solidFill>
              </a:rPr>
              <a:t>; </a:t>
            </a:r>
          </a:p>
          <a:p>
            <a:r>
              <a:rPr lang="ru-RU" sz="1400" dirty="0" smtClean="0">
                <a:solidFill>
                  <a:srgbClr val="282A2E"/>
                </a:solidFill>
              </a:rPr>
              <a:t>- оценка среднемесячного дохода от трудовой деятельности (КОЗНР) по России и субъектам РФ – ежеквартально </a:t>
            </a:r>
            <a:r>
              <a:rPr lang="ru-RU" sz="1400" b="1" dirty="0" smtClean="0">
                <a:solidFill>
                  <a:srgbClr val="363194"/>
                </a:solidFill>
              </a:rPr>
              <a:t>на 35-39 рабочий день после отчётного периода.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00355" y="840181"/>
            <a:ext cx="6502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rgbClr val="363194"/>
                </a:solidFill>
                <a:ea typeface="Times New Roman" pitchFamily="18" charset="0"/>
                <a:cs typeface="Times New Roman" pitchFamily="18" charset="0"/>
              </a:rPr>
              <a:t>Официальная статистическая информация публикуется: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01201" y="1194682"/>
            <a:ext cx="111149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282A2E"/>
                </a:solidFill>
              </a:rPr>
              <a:t>В соответствии п. 1.30.23 </a:t>
            </a:r>
            <a:r>
              <a:rPr lang="ru-RU" sz="1400" dirty="0" smtClean="0">
                <a:solidFill>
                  <a:srgbClr val="282A2E"/>
                </a:solidFill>
              </a:rPr>
              <a:t>ФПСР</a:t>
            </a: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:</a:t>
            </a:r>
            <a:endParaRPr lang="ru-RU" sz="1400" dirty="0">
              <a:solidFill>
                <a:srgbClr val="282A2E"/>
              </a:solidFill>
              <a:ea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solidFill>
                  <a:srgbClr val="282A2E"/>
                </a:solidFill>
              </a:rPr>
              <a:t>ежегодно  – </a:t>
            </a:r>
            <a:r>
              <a:rPr lang="ru-RU" sz="1400" b="1" dirty="0">
                <a:solidFill>
                  <a:srgbClr val="363194"/>
                </a:solidFill>
              </a:rPr>
              <a:t>15 апреля</a:t>
            </a:r>
            <a:r>
              <a:rPr lang="ru-RU" sz="1400" dirty="0">
                <a:solidFill>
                  <a:srgbClr val="282A2E"/>
                </a:solidFill>
              </a:rPr>
              <a:t>,</a:t>
            </a:r>
          </a:p>
          <a:p>
            <a:r>
              <a:rPr lang="ru-RU" sz="1400" dirty="0">
                <a:solidFill>
                  <a:srgbClr val="282A2E"/>
                </a:solidFill>
              </a:rPr>
              <a:t>ежеквартально (1, 2, 3 кварталы) - </a:t>
            </a:r>
            <a:r>
              <a:rPr lang="ru-RU" sz="1400" b="1" dirty="0">
                <a:solidFill>
                  <a:srgbClr val="363194"/>
                </a:solidFill>
              </a:rPr>
              <a:t>на 35-39 рабочий день после отчётного периода</a:t>
            </a:r>
            <a:r>
              <a:rPr lang="ru-RU" sz="1400" dirty="0">
                <a:solidFill>
                  <a:srgbClr val="282A2E"/>
                </a:solidFill>
              </a:rPr>
              <a:t>.</a:t>
            </a:r>
          </a:p>
        </p:txBody>
      </p:sp>
      <p:sp>
        <p:nvSpPr>
          <p:cNvPr id="13" name="Прямоугольник: скругленные углы 43">
            <a:extLst>
              <a:ext uri="{FF2B5EF4-FFF2-40B4-BE49-F238E27FC236}">
                <a16:creationId xmlns="" xmlns:a16="http://schemas.microsoft.com/office/drawing/2014/main" id="{5EB33FC4-2DE2-35CB-CA72-1D0486494D8D}"/>
              </a:ext>
            </a:extLst>
          </p:cNvPr>
          <p:cNvSpPr/>
          <p:nvPr/>
        </p:nvSpPr>
        <p:spPr>
          <a:xfrm>
            <a:off x="704007" y="3079605"/>
            <a:ext cx="3902475" cy="349631"/>
          </a:xfrm>
          <a:prstGeom prst="roundRect">
            <a:avLst>
              <a:gd name="adj" fmla="val 13401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1200" y="3069754"/>
            <a:ext cx="3801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>
                <a:solidFill>
                  <a:srgbClr val="363194"/>
                </a:solidFill>
                <a:ea typeface="Times New Roman" pitchFamily="18" charset="0"/>
                <a:cs typeface="Times New Roman" pitchFamily="18" charset="0"/>
              </a:rPr>
              <a:t>Размещается в сети «Интернет»: </a:t>
            </a:r>
            <a:endParaRPr lang="ru-RU" sz="1800" dirty="0">
              <a:solidFill>
                <a:srgbClr val="363194"/>
              </a:solidFill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84" b="38527"/>
          <a:stretch/>
        </p:blipFill>
        <p:spPr>
          <a:xfrm>
            <a:off x="693738" y="3566688"/>
            <a:ext cx="705422" cy="8258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" t="10695" r="2493" b="33194"/>
          <a:stretch/>
        </p:blipFill>
        <p:spPr>
          <a:xfrm>
            <a:off x="679382" y="4408289"/>
            <a:ext cx="719778" cy="9758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5" t="10850" r="2848" b="25909"/>
          <a:stretch/>
        </p:blipFill>
        <p:spPr>
          <a:xfrm>
            <a:off x="669638" y="5384167"/>
            <a:ext cx="695573" cy="10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599" y="477467"/>
            <a:ext cx="8103669" cy="516955"/>
          </a:xfrm>
        </p:spPr>
        <p:txBody>
          <a:bodyPr>
            <a:noAutofit/>
          </a:bodyPr>
          <a:lstStyle/>
          <a:p>
            <a:r>
              <a:rPr lang="ru-RU" sz="2000" dirty="0"/>
              <a:t>ИНФОРМАЦИЯ ПО п. 1.30.23 ФПСР ПУБЛИКУЕТСЯ                      В РАЗРЕЗАХ</a:t>
            </a:r>
            <a:r>
              <a:rPr lang="en-US" sz="2000" dirty="0"/>
              <a:t>:</a:t>
            </a:r>
            <a:endParaRPr lang="ru-RU" sz="20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34078462"/>
              </p:ext>
            </p:extLst>
          </p:nvPr>
        </p:nvGraphicFramePr>
        <p:xfrm>
          <a:off x="693738" y="1413570"/>
          <a:ext cx="9865964" cy="4725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55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DD65A-503E-8E12-3243-017CD23F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7C252-1EB7-AEF1-21BA-C0D8A64F1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spc="-1" dirty="0"/>
              <a:t>Федеральное статистическое наблюдение                                          численности и заработной платы работников </a:t>
            </a:r>
            <a:r>
              <a:rPr lang="ru-RU" sz="2000" spc="-1" dirty="0" smtClean="0"/>
              <a:t>по </a:t>
            </a:r>
            <a:r>
              <a:rPr lang="ru-RU" sz="2000" spc="-1" dirty="0"/>
              <a:t>категориям в организациях социальной сферы и науки </a:t>
            </a:r>
            <a:endParaRPr lang="ru-RU" sz="20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522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B2CA6D6B-4977-BAAC-E69D-CE3307519A58}"/>
              </a:ext>
            </a:extLst>
          </p:cNvPr>
          <p:cNvSpPr/>
          <p:nvPr/>
        </p:nvSpPr>
        <p:spPr>
          <a:xfrm>
            <a:off x="601201" y="4530145"/>
            <a:ext cx="4729243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ru-RU" sz="2000" dirty="0">
                <a:solidFill>
                  <a:srgbClr val="363194"/>
                </a:solidFill>
              </a:rPr>
              <a:t>Электронная почта Новосибирскстата</a:t>
            </a:r>
          </a:p>
          <a:p>
            <a:pPr>
              <a:spcBef>
                <a:spcPts val="600"/>
              </a:spcBef>
            </a:pPr>
            <a:r>
              <a:rPr lang="ru-RU" sz="2000" dirty="0">
                <a:solidFill>
                  <a:srgbClr val="363194"/>
                </a:solidFill>
              </a:rPr>
              <a:t>54</a:t>
            </a:r>
            <a:r>
              <a:rPr lang="en-US" sz="2000" dirty="0">
                <a:solidFill>
                  <a:srgbClr val="363194"/>
                </a:solidFill>
              </a:rPr>
              <a:t>@rosstat.gov.ru</a:t>
            </a:r>
            <a:endParaRPr lang="ru-RU" sz="2000" dirty="0">
              <a:solidFill>
                <a:srgbClr val="363194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F1333606-E649-432C-0656-6450C860E1CD}"/>
              </a:ext>
            </a:extLst>
          </p:cNvPr>
          <p:cNvSpPr/>
          <p:nvPr/>
        </p:nvSpPr>
        <p:spPr>
          <a:xfrm>
            <a:off x="601201" y="5418886"/>
            <a:ext cx="54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ru-RU" dirty="0">
                <a:solidFill>
                  <a:srgbClr val="363194"/>
                </a:solidFill>
              </a:rPr>
              <a:t>тел. (383) </a:t>
            </a:r>
            <a:r>
              <a:rPr lang="ru-RU" dirty="0" smtClean="0">
                <a:solidFill>
                  <a:srgbClr val="363194"/>
                </a:solidFill>
              </a:rPr>
              <a:t>202-05-18 Локтева Л.А.</a:t>
            </a:r>
            <a:endParaRPr lang="ru-RU" dirty="0">
              <a:solidFill>
                <a:srgbClr val="36319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01" y="5843925"/>
            <a:ext cx="10462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тел. исполнителей (383) 309-25-60  (доп. 610, 293, 434, 244)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45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54">
            <a:extLst>
              <a:ext uri="{FF2B5EF4-FFF2-40B4-BE49-F238E27FC236}">
                <a16:creationId xmlns="" xmlns:a16="http://schemas.microsoft.com/office/drawing/2014/main" id="{EE488385-6EAD-456C-EB71-6EF556742AE3}"/>
              </a:ext>
            </a:extLst>
          </p:cNvPr>
          <p:cNvSpPr/>
          <p:nvPr/>
        </p:nvSpPr>
        <p:spPr>
          <a:xfrm>
            <a:off x="2494807" y="1557586"/>
            <a:ext cx="9025192" cy="3645594"/>
          </a:xfrm>
          <a:prstGeom prst="roundRect">
            <a:avLst>
              <a:gd name="adj" fmla="val 8203"/>
            </a:avLst>
          </a:prstGeom>
          <a:solidFill>
            <a:srgbClr val="CFE8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000"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Информационное обеспечение реализации мониторинга Указов Президента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РФ: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от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7 мая 2012 г. № 597 «О мероприятиях по реализации государственной социальной политики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»,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endParaRPr lang="ru-RU" sz="14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от 1 июня 2012 г. № 761 «О национальной стратегии действий в интересах детей на 2012 – 2017 годы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»,</a:t>
            </a:r>
          </a:p>
          <a:p>
            <a:pPr algn="just"/>
            <a:endParaRPr lang="ru-RU" sz="14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от 28 декабря 2012 г. № 1688 «О некоторых мерах по реализации государственной политики в сфере защиты детей-сирот и детей, оставшихся без попечения родителей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».</a:t>
            </a:r>
          </a:p>
          <a:p>
            <a:endParaRPr lang="ru-RU" sz="1400" dirty="0" smtClean="0">
              <a:solidFill>
                <a:schemeClr val="tx1"/>
              </a:solidFill>
              <a:cs typeface="Arial" pitchFamily="34" charset="0"/>
            </a:endParaRPr>
          </a:p>
          <a:p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Во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исполнение: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поручения, содержащегося в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п. 10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Перечня Поручений Президента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РФ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от 17 июля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2012 г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№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Пр-1798, по обеспечению неотложных задач социально-экономического развития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РФ, </a:t>
            </a:r>
            <a:endParaRPr lang="ru-RU" sz="1400" dirty="0">
              <a:solidFill>
                <a:schemeClr val="tx1"/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поручения Правительства </a:t>
            </a:r>
            <a:r>
              <a:rPr lang="ru-RU" sz="1400" dirty="0" smtClean="0">
                <a:solidFill>
                  <a:schemeClr val="tx1"/>
                </a:solidFill>
                <a:cs typeface="Arial" pitchFamily="34" charset="0"/>
              </a:rPr>
              <a:t>РФ </a:t>
            </a:r>
            <a:r>
              <a:rPr lang="ru-RU" sz="1400" dirty="0">
                <a:solidFill>
                  <a:schemeClr val="tx1"/>
                </a:solidFill>
                <a:cs typeface="Arial" pitchFamily="34" charset="0"/>
              </a:rPr>
              <a:t>от 19 сентября 2012 г. № ОГ-П12-5559 об организации ежеквартального статистического наблюдения показателей заработной платы отдельных (целевых) категорий работников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89825" y="405458"/>
            <a:ext cx="11578413" cy="7920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200" cap="all" spc="-1" dirty="0"/>
              <a:t>федеральное статистическое наблюдение </a:t>
            </a:r>
            <a:r>
              <a:rPr lang="ru-RU" sz="2200" cap="all" spc="-1" dirty="0" smtClean="0"/>
              <a:t>                                         Численности и </a:t>
            </a:r>
            <a:r>
              <a:rPr lang="ru-RU" sz="2200" cap="all" spc="-1" dirty="0"/>
              <a:t>заработной платы работников </a:t>
            </a:r>
            <a:r>
              <a:rPr lang="ru-RU" sz="2200" cap="all" spc="-1" dirty="0" smtClean="0"/>
              <a:t>                                                    по </a:t>
            </a:r>
            <a:r>
              <a:rPr lang="ru-RU" sz="2200" cap="all" spc="-1" dirty="0"/>
              <a:t>категориям </a:t>
            </a:r>
            <a:r>
              <a:rPr lang="ru-RU" sz="2200" cap="all" spc="-1" dirty="0" smtClean="0"/>
              <a:t>в организациях социальной </a:t>
            </a:r>
            <a:r>
              <a:rPr lang="ru-RU" sz="2200" cap="all" spc="-1" dirty="0"/>
              <a:t>сферы и науки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9825" y="1557586"/>
            <a:ext cx="2017092" cy="581459"/>
          </a:xfrm>
          <a:prstGeom prst="rect">
            <a:avLst/>
          </a:prstGeom>
          <a:noFill/>
          <a:ln>
            <a:noFill/>
          </a:ln>
        </p:spPr>
        <p:txBody>
          <a:bodyPr wrap="square" lIns="88154" tIns="44078" rIns="88154" bIns="44078" rtlCol="0">
            <a:spAutoFit/>
          </a:bodyPr>
          <a:lstStyle/>
          <a:p>
            <a:r>
              <a:rPr lang="ru-RU" sz="1600" b="1" spc="-1" dirty="0" smtClean="0">
                <a:solidFill>
                  <a:srgbClr val="363194"/>
                </a:solidFill>
              </a:rPr>
              <a:t>ЦЕЛЬ НАБЛЮДЕНИЯ:</a:t>
            </a:r>
            <a:endParaRPr lang="ru-RU" sz="1600" b="1" dirty="0">
              <a:solidFill>
                <a:srgbClr val="363194"/>
              </a:solidFill>
              <a:latin typeface="Arial (Основной текст)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9825" y="5271030"/>
            <a:ext cx="2017092" cy="581459"/>
          </a:xfrm>
          <a:prstGeom prst="rect">
            <a:avLst/>
          </a:prstGeom>
          <a:noFill/>
          <a:ln>
            <a:noFill/>
          </a:ln>
        </p:spPr>
        <p:txBody>
          <a:bodyPr wrap="square" lIns="88154" tIns="44078" rIns="88154" bIns="44078" rtlCol="0">
            <a:spAutoFit/>
          </a:bodyPr>
          <a:lstStyle/>
          <a:p>
            <a:r>
              <a:rPr lang="ru-RU" sz="1600" b="1" spc="-1" dirty="0" smtClean="0">
                <a:solidFill>
                  <a:srgbClr val="363194"/>
                </a:solidFill>
              </a:rPr>
              <a:t>ЗАДАЧА НАБЛЮДЕНИЯ:</a:t>
            </a:r>
            <a:endParaRPr lang="ru-RU" sz="1600" b="1" dirty="0">
              <a:solidFill>
                <a:srgbClr val="363194"/>
              </a:solidFill>
              <a:latin typeface="Arial (Основной текст)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467458" y="5271030"/>
            <a:ext cx="9052543" cy="1029207"/>
            <a:chOff x="2760030" y="5203180"/>
            <a:chExt cx="8792891" cy="1029207"/>
          </a:xfrm>
        </p:grpSpPr>
        <p:sp>
          <p:nvSpPr>
            <p:cNvPr id="16" name="Прямоугольник: скругленные углы 9">
              <a:extLst>
                <a:ext uri="{FF2B5EF4-FFF2-40B4-BE49-F238E27FC236}">
                  <a16:creationId xmlns="" xmlns:a16="http://schemas.microsoft.com/office/drawing/2014/main" id="{98F15169-C0E8-EC3F-D89E-C59EE17E48D4}"/>
                </a:ext>
              </a:extLst>
            </p:cNvPr>
            <p:cNvSpPr/>
            <p:nvPr/>
          </p:nvSpPr>
          <p:spPr>
            <a:xfrm>
              <a:off x="2786595" y="5203180"/>
              <a:ext cx="8766326" cy="1029207"/>
            </a:xfrm>
            <a:prstGeom prst="roundRect">
              <a:avLst>
                <a:gd name="adj" fmla="val 8203"/>
              </a:avLst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2760030" y="5348451"/>
              <a:ext cx="879288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400" dirty="0" smtClean="0">
                  <a:latin typeface="Arial" pitchFamily="34" charset="0"/>
                  <a:cs typeface="Arial" pitchFamily="34" charset="0"/>
                </a:rPr>
                <a:t>Формирование официальной статистической информации о численности и уровне средней заработной платы работников сферы образования, здравоохранения, культуры, социальной сферы и науки организаций государственной и муниципальной форм собственности.</a:t>
              </a:r>
              <a:endParaRPr lang="ru-RU" sz="1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073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622" y="405458"/>
            <a:ext cx="8591965" cy="648072"/>
          </a:xfrm>
        </p:spPr>
        <p:txBody>
          <a:bodyPr>
            <a:noAutofit/>
          </a:bodyPr>
          <a:lstStyle/>
          <a:p>
            <a:r>
              <a:rPr lang="ru-RU" sz="2200" cap="all" spc="-1" dirty="0" smtClean="0"/>
              <a:t>НА ОФИЦИАЛЬНОМ САЙТЕ РОССТАТА В СЕТИ «ИНТЕРНЕТ» РАЗМЕЩЕНЫ</a:t>
            </a:r>
            <a:r>
              <a:rPr lang="en-US" sz="2200" cap="all" spc="-1" dirty="0" smtClean="0"/>
              <a:t>:</a:t>
            </a:r>
            <a:r>
              <a:rPr lang="ru-RU" sz="2200" cap="all" spc="-1" dirty="0" smtClean="0"/>
              <a:t> </a:t>
            </a:r>
            <a:endParaRPr lang="ru-RU" sz="2200" cap="all" spc="-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38822" y="4359661"/>
            <a:ext cx="9095359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285750" algn="just" defTabSz="914400">
              <a:lnSpc>
                <a:spcPct val="110000"/>
              </a:lnSpc>
              <a:buClr>
                <a:srgbClr val="283583"/>
              </a:buClr>
              <a:buFont typeface="Wingdings" pitchFamily="2" charset="2"/>
              <a:buChar char="ü"/>
              <a:defRPr/>
            </a:pPr>
            <a:r>
              <a:rPr lang="ru-RU" sz="1400" dirty="0" smtClean="0">
                <a:solidFill>
                  <a:srgbClr val="282A2E"/>
                </a:solidFill>
                <a:cs typeface="Times New Roman" pitchFamily="18" charset="0"/>
              </a:rPr>
              <a:t>П</a:t>
            </a: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УТЬ СЛЕДОВАНИЯ: </a:t>
            </a:r>
            <a:r>
              <a:rPr lang="en-US" sz="1400" b="1" spc="-25" dirty="0" smtClean="0">
                <a:solidFill>
                  <a:srgbClr val="363194"/>
                </a:solidFill>
                <a:cs typeface="Arial"/>
                <a:hlinkClick r:id="rId2"/>
              </a:rPr>
              <a:t>https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://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rosstat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gov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ru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в</a:t>
            </a:r>
            <a:r>
              <a:rPr kumimoji="0" lang="ru-RU" sz="1400" b="0" i="0" u="none" strike="noStrike" kern="0" cap="none" spc="0" normalizeH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 </a:t>
            </a:r>
            <a:r>
              <a:rPr lang="ru-RU" sz="1400" kern="0" dirty="0" smtClean="0">
                <a:solidFill>
                  <a:srgbClr val="282A2E"/>
                </a:solidFill>
              </a:rPr>
              <a:t>разделе  </a:t>
            </a:r>
            <a:r>
              <a:rPr lang="ru-RU" sz="1400" kern="0" dirty="0">
                <a:solidFill>
                  <a:srgbClr val="282A2E"/>
                </a:solidFill>
              </a:rPr>
              <a:t>Главная страница / Респондентам / Статистическая отчётность / </a:t>
            </a:r>
            <a:r>
              <a:rPr lang="ru-RU" sz="1400" b="1" dirty="0"/>
              <a:t> </a:t>
            </a:r>
            <a:r>
              <a:rPr lang="ru-RU" sz="1400" kern="0" dirty="0">
                <a:solidFill>
                  <a:srgbClr val="282A2E"/>
                </a:solidFill>
              </a:rPr>
              <a:t>Формы федерального статистического наблюдения и формы бухгалтерской (финансовой) </a:t>
            </a:r>
            <a:r>
              <a:rPr lang="ru-RU" sz="1400" kern="0" dirty="0" smtClean="0">
                <a:solidFill>
                  <a:srgbClr val="282A2E"/>
                </a:solidFill>
              </a:rPr>
              <a:t>отчетности  </a:t>
            </a:r>
            <a:r>
              <a:rPr lang="ru-RU" sz="1400" kern="0" dirty="0">
                <a:solidFill>
                  <a:srgbClr val="282A2E"/>
                </a:solidFill>
              </a:rPr>
              <a:t>/ Альбом форм федерального статистического наблюдения / ОКУД или номер формы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(</a:t>
            </a:r>
            <a:r>
              <a:rPr lang="en-US" sz="1400" b="1" kern="0" dirty="0" smtClean="0">
                <a:solidFill>
                  <a:srgbClr val="282A2E"/>
                </a:solidFill>
                <a:hlinkClick r:id="rId3"/>
              </a:rPr>
              <a:t>https</a:t>
            </a:r>
            <a:r>
              <a:rPr lang="en-US" sz="1400" b="1" kern="0" dirty="0">
                <a:solidFill>
                  <a:srgbClr val="282A2E"/>
                </a:solidFill>
                <a:hlinkClick r:id="rId3"/>
              </a:rPr>
              <a:t>://rosstat.gov.ru/monitoring?query=</a:t>
            </a:r>
            <a:r>
              <a:rPr lang="ru-RU" sz="1400" b="1" kern="0" dirty="0">
                <a:solidFill>
                  <a:srgbClr val="282A2E"/>
                </a:solidFill>
                <a:hlinkClick r:id="rId3"/>
              </a:rPr>
              <a:t>П-4&amp;</a:t>
            </a:r>
            <a:r>
              <a:rPr lang="en-US" sz="1400" b="1" kern="0" dirty="0">
                <a:solidFill>
                  <a:srgbClr val="282A2E"/>
                </a:solidFill>
                <a:hlinkClick r:id="rId3"/>
              </a:rPr>
              <a:t>heading=&amp;</a:t>
            </a:r>
            <a:r>
              <a:rPr lang="en-US" sz="1400" b="1" kern="0" dirty="0" smtClean="0">
                <a:solidFill>
                  <a:srgbClr val="282A2E"/>
                </a:solidFill>
                <a:hlinkClick r:id="rId3"/>
              </a:rPr>
              <a:t>year=2024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)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282A2E"/>
                </a:solidFill>
                <a:effectLst/>
                <a:uLnTx/>
                <a:uFillTx/>
              </a:rPr>
              <a:t> 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282A2E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83583"/>
              </a:buClr>
              <a:buSzTx/>
              <a:buFont typeface="Wingdings" pitchFamily="2" charset="2"/>
              <a:buChar char="v"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282A2E"/>
              </a:solidFill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8822" y="1679479"/>
            <a:ext cx="8884584" cy="1258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285750" algn="just" defTabSz="914400">
              <a:lnSpc>
                <a:spcPct val="110000"/>
              </a:lnSpc>
              <a:buClr>
                <a:srgbClr val="283583"/>
              </a:buClr>
              <a:buFont typeface="Wingdings" pitchFamily="2" charset="2"/>
              <a:buChar char="ü"/>
              <a:defRPr/>
            </a:pPr>
            <a:r>
              <a:rPr lang="ru-RU" sz="1400" dirty="0" smtClean="0">
                <a:solidFill>
                  <a:srgbClr val="282A2E"/>
                </a:solidFill>
                <a:ea typeface="Times New Roman" pitchFamily="18" charset="0"/>
                <a:cs typeface="Times New Roman" pitchFamily="18" charset="0"/>
              </a:rPr>
              <a:t>ПУТЬ СЛЕДОВАНИЯ: </a:t>
            </a:r>
            <a:r>
              <a:rPr lang="en-US" sz="1400" b="1" spc="-25" dirty="0" smtClean="0">
                <a:solidFill>
                  <a:srgbClr val="363194"/>
                </a:solidFill>
                <a:cs typeface="Arial"/>
                <a:hlinkClick r:id="rId2"/>
              </a:rPr>
              <a:t>https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://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rosstat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gov</a:t>
            </a:r>
            <a:r>
              <a:rPr lang="ru-RU" sz="1400" b="1" spc="-25" dirty="0">
                <a:solidFill>
                  <a:srgbClr val="363194"/>
                </a:solidFill>
                <a:cs typeface="Arial"/>
                <a:hlinkClick r:id="rId2"/>
              </a:rPr>
              <a:t>.</a:t>
            </a:r>
            <a:r>
              <a:rPr lang="en-US" sz="1400" b="1" spc="-25" dirty="0" err="1">
                <a:solidFill>
                  <a:srgbClr val="363194"/>
                </a:solidFill>
                <a:cs typeface="Arial"/>
                <a:hlinkClick r:id="rId2"/>
              </a:rPr>
              <a:t>ru</a:t>
            </a:r>
            <a:r>
              <a:rPr lang="ru-RU" sz="1400" b="1" spc="-25" dirty="0">
                <a:solidFill>
                  <a:srgbClr val="363194"/>
                </a:solidFill>
                <a:cs typeface="Arial"/>
              </a:rPr>
              <a:t>  </a:t>
            </a:r>
            <a:r>
              <a:rPr lang="ru-RU" sz="1400" kern="0" dirty="0">
                <a:solidFill>
                  <a:srgbClr val="282A2E"/>
                </a:solidFill>
              </a:rPr>
              <a:t>в разделе  </a:t>
            </a:r>
            <a:r>
              <a:rPr lang="ru-RU" sz="1400" kern="0" dirty="0" smtClean="0">
                <a:solidFill>
                  <a:srgbClr val="282A2E"/>
                </a:solidFill>
              </a:rPr>
              <a:t>Главная </a:t>
            </a:r>
            <a:r>
              <a:rPr lang="ru-RU" sz="1400" kern="0" dirty="0">
                <a:solidFill>
                  <a:srgbClr val="282A2E"/>
                </a:solidFill>
              </a:rPr>
              <a:t>страница / Респондентам </a:t>
            </a:r>
            <a:r>
              <a:rPr lang="ru-RU" sz="1400" kern="0" dirty="0" smtClean="0">
                <a:solidFill>
                  <a:srgbClr val="282A2E"/>
                </a:solidFill>
              </a:rPr>
              <a:t>/ Статистическая </a:t>
            </a:r>
            <a:r>
              <a:rPr lang="ru-RU" sz="1400" kern="0" dirty="0">
                <a:solidFill>
                  <a:srgbClr val="282A2E"/>
                </a:solidFill>
              </a:rPr>
              <a:t>отчётность / </a:t>
            </a:r>
            <a:r>
              <a:rPr lang="ru-RU" sz="1400" b="1" dirty="0"/>
              <a:t> </a:t>
            </a:r>
            <a:r>
              <a:rPr lang="ru-RU" sz="1400" kern="0" dirty="0">
                <a:solidFill>
                  <a:srgbClr val="282A2E"/>
                </a:solidFill>
              </a:rPr>
              <a:t>Формы федерального статистического наблюдения и формы бухгалтерской (финансовой) </a:t>
            </a:r>
            <a:r>
              <a:rPr lang="ru-RU" sz="1400" kern="0" dirty="0" smtClean="0">
                <a:solidFill>
                  <a:srgbClr val="282A2E"/>
                </a:solidFill>
              </a:rPr>
              <a:t>отчетности  /  Альбом </a:t>
            </a:r>
            <a:r>
              <a:rPr lang="ru-RU" sz="1400" kern="0" dirty="0">
                <a:solidFill>
                  <a:srgbClr val="282A2E"/>
                </a:solidFill>
              </a:rPr>
              <a:t>форм федерального статистического наблюдения /</a:t>
            </a:r>
            <a:r>
              <a:rPr lang="ru-RU" sz="1400" kern="0" dirty="0" smtClean="0">
                <a:solidFill>
                  <a:srgbClr val="282A2E"/>
                </a:solidFill>
              </a:rPr>
              <a:t> </a:t>
            </a:r>
            <a:r>
              <a:rPr lang="ru-RU" sz="1400" kern="0" dirty="0">
                <a:solidFill>
                  <a:srgbClr val="282A2E"/>
                </a:solidFill>
              </a:rPr>
              <a:t>ОКУД или номер </a:t>
            </a:r>
            <a:r>
              <a:rPr lang="ru-RU" sz="1400" kern="0" dirty="0" smtClean="0">
                <a:solidFill>
                  <a:srgbClr val="282A2E"/>
                </a:solidFill>
              </a:rPr>
              <a:t>формы </a:t>
            </a:r>
            <a:r>
              <a:rPr lang="en-US" sz="1400" kern="0" dirty="0" smtClean="0">
                <a:solidFill>
                  <a:srgbClr val="282A2E"/>
                </a:solidFill>
              </a:rPr>
              <a:t>(</a:t>
            </a:r>
            <a:r>
              <a:rPr lang="en-US" sz="1400" b="1" kern="0" dirty="0" smtClean="0">
                <a:solidFill>
                  <a:srgbClr val="282A2E"/>
                </a:solidFill>
                <a:hlinkClick r:id="rId4"/>
              </a:rPr>
              <a:t>https</a:t>
            </a:r>
            <a:r>
              <a:rPr lang="en-US" sz="1400" b="1" kern="0" dirty="0">
                <a:solidFill>
                  <a:srgbClr val="282A2E"/>
                </a:solidFill>
                <a:hlinkClick r:id="rId4"/>
              </a:rPr>
              <a:t>://rosstat.gov.ru/monitoring?query=</a:t>
            </a:r>
            <a:r>
              <a:rPr lang="ru-RU" sz="1400" b="1" kern="0" dirty="0">
                <a:solidFill>
                  <a:srgbClr val="282A2E"/>
                </a:solidFill>
                <a:hlinkClick r:id="rId4"/>
              </a:rPr>
              <a:t>ЗП-&amp;</a:t>
            </a:r>
            <a:r>
              <a:rPr lang="en-US" sz="1400" b="1" kern="0" dirty="0">
                <a:solidFill>
                  <a:srgbClr val="282A2E"/>
                </a:solidFill>
                <a:hlinkClick r:id="rId4"/>
              </a:rPr>
              <a:t>heading=&amp;</a:t>
            </a:r>
            <a:r>
              <a:rPr lang="en-US" sz="1400" b="1" kern="0" dirty="0" smtClean="0">
                <a:solidFill>
                  <a:srgbClr val="282A2E"/>
                </a:solidFill>
                <a:hlinkClick r:id="rId4"/>
              </a:rPr>
              <a:t>year=2024</a:t>
            </a:r>
            <a:r>
              <a:rPr lang="en-US" sz="1400" kern="0" dirty="0" smtClean="0">
                <a:solidFill>
                  <a:srgbClr val="282A2E"/>
                </a:solidFill>
              </a:rPr>
              <a:t>) </a:t>
            </a:r>
            <a:endParaRPr lang="ru-RU" sz="1400" kern="0" dirty="0">
              <a:solidFill>
                <a:srgbClr val="282A2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7537" y="1197546"/>
            <a:ext cx="102802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1400" b="1" dirty="0"/>
              <a:t>ЭЛЕКТРОННЫЕ ВЕРСИИ  ФОРМ (БЛАНКИ С УКАЗАНИЯМИ ПО ЗАПОЛНЕНИЮ ФОРМ):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1341" y="3243603"/>
            <a:ext cx="1068333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285750" algn="just" defTabSz="914400">
              <a:lnSpc>
                <a:spcPct val="150000"/>
              </a:lnSpc>
              <a:buClr>
                <a:srgbClr val="283583"/>
              </a:buClr>
              <a:buFont typeface="Wingdings" pitchFamily="2" charset="2"/>
              <a:buChar char="v"/>
              <a:defRPr/>
            </a:pPr>
            <a:r>
              <a:rPr lang="ru-RU" sz="1400" b="1" dirty="0"/>
              <a:t>УКАЗАНИЯ</a:t>
            </a:r>
            <a:r>
              <a:rPr lang="ru-RU" sz="1400" b="1" kern="0" dirty="0"/>
              <a:t> ПО ЗАПОЛНЕНИЮ ФОРМЫ ФЕДЕРАЛЬНОГО СТАТИСТИЧЕСКОГО НАБЛЮДЕНИЯ № П-4  «СВЕДЕНИЯ О ЧИСЛЕННОСТИ И  ЗАРАБОТНОЙ ПЛАТЕ РАБОТНИКОВ», УТВЕРЖДЕНЫ ПРИКАЗОМ РОССТАТА ОТ 22.12.2023  № ­678</a:t>
            </a:r>
            <a:r>
              <a:rPr lang="ru-RU" sz="1400" kern="0" dirty="0">
                <a:solidFill>
                  <a:srgbClr val="282A2E"/>
                </a:solidFill>
              </a:rPr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11108" b="31571"/>
          <a:stretch/>
        </p:blipFill>
        <p:spPr>
          <a:xfrm>
            <a:off x="1504681" y="1535443"/>
            <a:ext cx="1134141" cy="154694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4" t="11108" b="31571"/>
          <a:stretch/>
        </p:blipFill>
        <p:spPr>
          <a:xfrm>
            <a:off x="1504681" y="4305432"/>
            <a:ext cx="1134141" cy="1546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43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DD65A-503E-8E12-3243-017CD23F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7C252-1EB7-AEF1-21BA-C0D8A64F1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000" spc="-1" dirty="0">
                <a:solidFill>
                  <a:schemeClr val="tx1"/>
                </a:solidFill>
              </a:rPr>
              <a:t>П</a:t>
            </a:r>
            <a:r>
              <a:rPr lang="ru-RU" sz="2000" spc="-1" dirty="0" smtClean="0">
                <a:solidFill>
                  <a:schemeClr val="tx1"/>
                </a:solidFill>
              </a:rPr>
              <a:t>оказатели, разрабатываемые в рамках форм № ЗП</a:t>
            </a:r>
            <a:endParaRPr lang="ru-RU" sz="2000" spc="-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61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Соединитель: уступ 17">
            <a:extLst>
              <a:ext uri="{FF2B5EF4-FFF2-40B4-BE49-F238E27FC236}">
                <a16:creationId xmlns="" xmlns:a16="http://schemas.microsoft.com/office/drawing/2014/main" id="{DC87DF6E-8810-2DD5-0B97-A7B4D51FA2CE}"/>
              </a:ext>
            </a:extLst>
          </p:cNvPr>
          <p:cNvCxnSpPr/>
          <p:nvPr/>
        </p:nvCxnSpPr>
        <p:spPr>
          <a:xfrm rot="5400000">
            <a:off x="1909689" y="2201974"/>
            <a:ext cx="717735" cy="475861"/>
          </a:xfrm>
          <a:prstGeom prst="bentConnector3">
            <a:avLst>
              <a:gd name="adj1" fmla="val 3673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: уступ 24">
            <a:extLst>
              <a:ext uri="{FF2B5EF4-FFF2-40B4-BE49-F238E27FC236}">
                <a16:creationId xmlns="" xmlns:a16="http://schemas.microsoft.com/office/drawing/2014/main" id="{1B2EB8CD-320E-27C8-EB70-963B401E3B3C}"/>
              </a:ext>
            </a:extLst>
          </p:cNvPr>
          <p:cNvCxnSpPr/>
          <p:nvPr/>
        </p:nvCxnSpPr>
        <p:spPr>
          <a:xfrm rot="16200000" flipH="1">
            <a:off x="9799340" y="2205007"/>
            <a:ext cx="717735" cy="469795"/>
          </a:xfrm>
          <a:prstGeom prst="bentConnector3">
            <a:avLst>
              <a:gd name="adj1" fmla="val 363"/>
            </a:avLst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 20"/>
          <p:cNvSpPr>
            <a:spLocks noGrp="1"/>
          </p:cNvSpPr>
          <p:nvPr>
            <p:ph type="body" idx="4294967295"/>
          </p:nvPr>
        </p:nvSpPr>
        <p:spPr>
          <a:xfrm>
            <a:off x="6934110" y="2910491"/>
            <a:ext cx="4777720" cy="1015109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txBody>
          <a:bodyPr lIns="0" tIns="0" rIns="0" bIns="0"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1400" b="1" spc="-1" dirty="0">
                <a:solidFill>
                  <a:srgbClr val="363194"/>
                </a:solidFill>
              </a:rPr>
              <a:t>Уровень средней заработной платы</a:t>
            </a:r>
            <a:r>
              <a:rPr lang="ru-RU" sz="1800" b="1" spc="-1" dirty="0">
                <a:solidFill>
                  <a:srgbClr val="363194"/>
                </a:solidFill>
              </a:rPr>
              <a:t> </a:t>
            </a:r>
            <a:endParaRPr lang="ru-RU" sz="1800" b="1" spc="-1" dirty="0" smtClean="0">
              <a:solidFill>
                <a:srgbClr val="363194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400" dirty="0" smtClean="0"/>
              <a:t>работников </a:t>
            </a:r>
            <a:r>
              <a:rPr lang="ru-RU" sz="1400" dirty="0"/>
              <a:t>соответствующей категории</a:t>
            </a:r>
          </a:p>
        </p:txBody>
      </p:sp>
      <p:sp>
        <p:nvSpPr>
          <p:cNvPr id="7" name="Текст 20"/>
          <p:cNvSpPr>
            <a:spLocks noGrp="1"/>
          </p:cNvSpPr>
          <p:nvPr>
            <p:ph type="body" idx="4294967295"/>
          </p:nvPr>
        </p:nvSpPr>
        <p:spPr>
          <a:xfrm>
            <a:off x="778295" y="4316032"/>
            <a:ext cx="10873207" cy="1626505"/>
          </a:xfrm>
          <a:prstGeom prst="rect">
            <a:avLst/>
          </a:prstGeom>
          <a:solidFill>
            <a:schemeClr val="bg1"/>
          </a:solidFill>
          <a:ln w="12700">
            <a:noFill/>
            <a:prstDash val="dash"/>
          </a:ln>
        </p:spPr>
        <p:txBody>
          <a:bodyPr lIns="0" tIns="0" rIns="0" bIns="0" anchor="ctr">
            <a:noAutofit/>
          </a:bodyPr>
          <a:lstStyle/>
          <a:p>
            <a:pPr marL="93663" indent="26987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1400" b="1" dirty="0" smtClean="0">
              <a:solidFill>
                <a:srgbClr val="283583"/>
              </a:solidFill>
            </a:endParaRPr>
          </a:p>
          <a:p>
            <a:pPr marL="93663" indent="269875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1400" b="1" dirty="0" smtClean="0">
                <a:solidFill>
                  <a:srgbClr val="283583"/>
                </a:solidFill>
              </a:rPr>
              <a:t>Отношение </a:t>
            </a:r>
            <a:r>
              <a:rPr lang="ru-RU" sz="1400" dirty="0" smtClean="0"/>
              <a:t>средней </a:t>
            </a:r>
            <a:r>
              <a:rPr lang="ru-RU" sz="1400" i="1" dirty="0" smtClean="0"/>
              <a:t>заработной платы категорий работников за 1 квартал, 1 полугодие и 9 месяцев - к оценке, а за год - к среднемесячной начисленной </a:t>
            </a:r>
            <a:r>
              <a:rPr lang="ru-RU" sz="1400" dirty="0" smtClean="0"/>
              <a:t>заработной плате наемных работников в организациях, у индивидуальных предпринимателей и физических лиц (среднемесячному доходу от трудовой деятельности) по субъекту Российской Федерации; (по категории «педагогические работники дошкольных образовательных учреждений» - со средней заработной платой в сфере общего образования; по категории «педагогические работники учреждений дополнительного образования детей» - со средней     заработной платой учителей).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0943" y="346266"/>
            <a:ext cx="86606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cap="all" spc="-1" dirty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ПОКАЗАТЕЛИ, РАЗРАБАТЫВАЕМЫЕ В РАМКАХ </a:t>
            </a:r>
            <a:r>
              <a:rPr lang="ru-RU" sz="2200" b="1" cap="all" spc="-1" dirty="0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ФОРМ № </a:t>
            </a:r>
            <a:r>
              <a:rPr lang="ru-RU" sz="2200" b="1" cap="all" spc="-1" dirty="0" err="1" smtClean="0">
                <a:solidFill>
                  <a:srgbClr val="363194"/>
                </a:solidFill>
                <a:latin typeface="+mj-lt"/>
                <a:ea typeface="+mj-ea"/>
                <a:cs typeface="+mj-cs"/>
              </a:rPr>
              <a:t>зп</a:t>
            </a:r>
            <a:endParaRPr lang="ru-RU" sz="2200" b="1" cap="all" spc="-1" dirty="0">
              <a:solidFill>
                <a:srgbClr val="36319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Прямоугольник: скругленные углы 5">
            <a:extLst>
              <a:ext uri="{FF2B5EF4-FFF2-40B4-BE49-F238E27FC236}">
                <a16:creationId xmlns="" xmlns:a16="http://schemas.microsoft.com/office/drawing/2014/main" id="{C38BADC8-03E8-4F59-230C-FFC3FE143957}"/>
              </a:ext>
            </a:extLst>
          </p:cNvPr>
          <p:cNvSpPr/>
          <p:nvPr/>
        </p:nvSpPr>
        <p:spPr>
          <a:xfrm>
            <a:off x="2506486" y="1822348"/>
            <a:ext cx="7416824" cy="770951"/>
          </a:xfrm>
          <a:prstGeom prst="roundRect">
            <a:avLst>
              <a:gd name="adj" fmla="val 18804"/>
            </a:avLst>
          </a:prstGeom>
          <a:solidFill>
            <a:srgbClr val="3631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1588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 dirty="0">
                <a:solidFill>
                  <a:schemeClr val="bg1"/>
                </a:solidFill>
              </a:rPr>
              <a:t>ОРГАНИЗАЦИЙ ГОСУДАРСТВЕННОЙ И МУНИЦИПАЛЬНОЙ ФОРМ СОБСТВЕННОСТИ</a:t>
            </a:r>
            <a:endParaRPr lang="ru-RU" sz="1800" b="1" dirty="0">
              <a:solidFill>
                <a:schemeClr val="bg1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Прямоугольник: скругленные углы 43">
            <a:extLst>
              <a:ext uri="{FF2B5EF4-FFF2-40B4-BE49-F238E27FC236}">
                <a16:creationId xmlns="" xmlns:a16="http://schemas.microsoft.com/office/drawing/2014/main" id="{6DEC49BF-4065-24C4-6B9A-8D266CD7D37D}"/>
              </a:ext>
            </a:extLst>
          </p:cNvPr>
          <p:cNvSpPr/>
          <p:nvPr/>
        </p:nvSpPr>
        <p:spPr>
          <a:xfrm>
            <a:off x="689636" y="2798772"/>
            <a:ext cx="4973522" cy="1238549"/>
          </a:xfrm>
          <a:prstGeom prst="roundRect">
            <a:avLst>
              <a:gd name="adj" fmla="val 13401"/>
            </a:avLst>
          </a:prstGeom>
          <a:noFill/>
          <a:ln w="19050">
            <a:solidFill>
              <a:srgbClr val="3631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6157" y="2925739"/>
            <a:ext cx="4320480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400" b="1" spc="-1" dirty="0">
                <a:solidFill>
                  <a:srgbClr val="363194"/>
                </a:solidFill>
              </a:rPr>
              <a:t>Численность и фонд начисленной</a:t>
            </a:r>
          </a:p>
          <a:p>
            <a:pPr algn="ctr">
              <a:lnSpc>
                <a:spcPct val="150000"/>
              </a:lnSpc>
            </a:pPr>
            <a:r>
              <a:rPr lang="ru-RU" sz="1400" b="1" spc="-1" dirty="0">
                <a:solidFill>
                  <a:srgbClr val="363194"/>
                </a:solidFill>
              </a:rPr>
              <a:t> заработной платы </a:t>
            </a:r>
          </a:p>
          <a:p>
            <a:pPr algn="ctr">
              <a:lnSpc>
                <a:spcPct val="150000"/>
              </a:lnSpc>
            </a:pPr>
            <a:r>
              <a:rPr lang="ru-RU" sz="1400" dirty="0"/>
              <a:t>работников соответствующей </a:t>
            </a:r>
            <a:r>
              <a:rPr lang="ru-RU" sz="1400" dirty="0" smtClean="0"/>
              <a:t>категории</a:t>
            </a:r>
            <a:endParaRPr lang="ru-RU" sz="1400" dirty="0"/>
          </a:p>
        </p:txBody>
      </p:sp>
      <p:sp>
        <p:nvSpPr>
          <p:cNvPr id="14" name="Прямоугольник: скругленные углы 43">
            <a:extLst>
              <a:ext uri="{FF2B5EF4-FFF2-40B4-BE49-F238E27FC236}">
                <a16:creationId xmlns="" xmlns:a16="http://schemas.microsoft.com/office/drawing/2014/main" id="{6DEC49BF-4065-24C4-6B9A-8D266CD7D37D}"/>
              </a:ext>
            </a:extLst>
          </p:cNvPr>
          <p:cNvSpPr/>
          <p:nvPr/>
        </p:nvSpPr>
        <p:spPr>
          <a:xfrm>
            <a:off x="7006633" y="2798773"/>
            <a:ext cx="4680520" cy="1238549"/>
          </a:xfrm>
          <a:prstGeom prst="roundRect">
            <a:avLst>
              <a:gd name="adj" fmla="val 13401"/>
            </a:avLst>
          </a:prstGeom>
          <a:noFill/>
          <a:ln w="19050">
            <a:solidFill>
              <a:srgbClr val="3631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5" name="Прямоугольник: скругленные углы 5">
            <a:extLst>
              <a:ext uri="{FF2B5EF4-FFF2-40B4-BE49-F238E27FC236}">
                <a16:creationId xmlns="" xmlns:a16="http://schemas.microsoft.com/office/drawing/2014/main" id="{C38BADC8-03E8-4F59-230C-FFC3FE143957}"/>
              </a:ext>
            </a:extLst>
          </p:cNvPr>
          <p:cNvSpPr/>
          <p:nvPr/>
        </p:nvSpPr>
        <p:spPr>
          <a:xfrm>
            <a:off x="689637" y="4293891"/>
            <a:ext cx="11022194" cy="2088232"/>
          </a:xfrm>
          <a:prstGeom prst="roundRect">
            <a:avLst>
              <a:gd name="adj" fmla="val 18804"/>
            </a:avLst>
          </a:prstGeom>
          <a:noFill/>
          <a:ln w="19050">
            <a:solidFill>
              <a:srgbClr val="7DBB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0"/>
              </a:spcBef>
            </a:pPr>
            <a:endParaRPr lang="ru-RU" dirty="0">
              <a:solidFill>
                <a:srgbClr val="363194"/>
              </a:solidFill>
              <a:cs typeface="Arial Black"/>
            </a:endParaRP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="" xmlns:a16="http://schemas.microsoft.com/office/drawing/2014/main" id="{A99B89F0-98E0-8650-933C-8F4D295D957E}"/>
              </a:ext>
            </a:extLst>
          </p:cNvPr>
          <p:cNvCxnSpPr>
            <a:cxnSpLocks/>
          </p:cNvCxnSpPr>
          <p:nvPr/>
        </p:nvCxnSpPr>
        <p:spPr>
          <a:xfrm>
            <a:off x="6298508" y="2593298"/>
            <a:ext cx="0" cy="168405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20720" y="909514"/>
            <a:ext cx="11180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dirty="0" smtClean="0"/>
              <a:t>ВХОДЯТ В ПЕРЕЧЕНЬ ПОКАЗАТЕЛЕЙ ДЛЯ МОНИТОРИНГА ХОДА ИСПОЛНЕНИЯ ПОРУЧЕНИЙ, СОДЕРЖАЩИЙСЯ В УКАЗАХ ПРЕЗИДЕНТА РФ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4488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586" y="397656"/>
            <a:ext cx="8519957" cy="655874"/>
          </a:xfrm>
        </p:spPr>
        <p:txBody>
          <a:bodyPr>
            <a:noAutofit/>
          </a:bodyPr>
          <a:lstStyle/>
          <a:p>
            <a:r>
              <a:rPr lang="ru-RU" sz="2200" dirty="0" smtClean="0"/>
              <a:t>СЗП* ЦЕЛЕВОЙ </a:t>
            </a:r>
            <a:r>
              <a:rPr lang="ru-RU" sz="2200" dirty="0"/>
              <a:t>КАТЕГОРИИ СООТНОСИТСЯ </a:t>
            </a:r>
            <a:r>
              <a:rPr lang="ru-RU" sz="2200" dirty="0" smtClean="0"/>
              <a:t>                                С СООТВЕТСТВУЮЩИМ </a:t>
            </a:r>
            <a:r>
              <a:rPr lang="ru-RU" sz="2200" dirty="0"/>
              <a:t>ИНДИКАТОРОМ</a:t>
            </a:r>
          </a:p>
        </p:txBody>
      </p:sp>
      <p:sp>
        <p:nvSpPr>
          <p:cNvPr id="13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84001" y="5595180"/>
            <a:ext cx="4860000" cy="720000"/>
          </a:xfrm>
          <a:prstGeom prst="roundRect">
            <a:avLst>
              <a:gd name="adj" fmla="val 8203"/>
            </a:avLst>
          </a:prstGeom>
          <a:solidFill>
            <a:srgbClr val="D9DD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84001" y="4547580"/>
            <a:ext cx="4860000" cy="720000"/>
          </a:xfrm>
          <a:prstGeom prst="roundRect">
            <a:avLst>
              <a:gd name="adj" fmla="val 8203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3">
            <a:extLst>
              <a:ext uri="{FF2B5EF4-FFF2-40B4-BE49-F238E27FC236}">
                <a16:creationId xmlns="" xmlns:a16="http://schemas.microsoft.com/office/drawing/2014/main" id="{BFD169DC-8F85-1575-9237-D16BFACEEAB0}"/>
              </a:ext>
            </a:extLst>
          </p:cNvPr>
          <p:cNvSpPr/>
          <p:nvPr/>
        </p:nvSpPr>
        <p:spPr>
          <a:xfrm>
            <a:off x="684001" y="1244164"/>
            <a:ext cx="4860000" cy="2902412"/>
          </a:xfrm>
          <a:prstGeom prst="roundRect">
            <a:avLst>
              <a:gd name="adj" fmla="val 8203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20001" y="1257042"/>
            <a:ext cx="4680000" cy="270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/>
              <a:t>Медицинские работники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Социальные </a:t>
            </a:r>
            <a:r>
              <a:rPr lang="ru-RU" sz="1400" dirty="0"/>
              <a:t>работники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Научные </a:t>
            </a:r>
            <a:r>
              <a:rPr lang="ru-RU" sz="1400" dirty="0"/>
              <a:t>сотрудники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Работники </a:t>
            </a:r>
            <a:r>
              <a:rPr lang="ru-RU" sz="1400" dirty="0"/>
              <a:t>учреждений культуры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Педагоги </a:t>
            </a:r>
            <a:r>
              <a:rPr lang="ru-RU" sz="1400" dirty="0"/>
              <a:t>общего образования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Преподаватели </a:t>
            </a:r>
            <a:r>
              <a:rPr lang="ru-RU" sz="1400" dirty="0"/>
              <a:t>и мастера СПО и НПО </a:t>
            </a:r>
            <a:endParaRPr lang="ru-RU" sz="14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Преподаватели </a:t>
            </a:r>
            <a:r>
              <a:rPr lang="ru-RU" sz="1400" dirty="0"/>
              <a:t>учреждений высшего профессионального образования </a:t>
            </a:r>
            <a:r>
              <a:rPr lang="ru-RU" sz="1400" dirty="0" smtClean="0"/>
              <a:t>Педагогические </a:t>
            </a:r>
            <a:r>
              <a:rPr lang="ru-RU" sz="1400" dirty="0"/>
              <a:t>работники образовательных, медицинских организаций или организаций, оказывающих социальные услуги детям-сиротам и детям, оставшимся без попечения родителей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20001" y="4645909"/>
            <a:ext cx="4680000" cy="52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Педагоги дошкольных образовательных учреждений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74001" y="5693570"/>
            <a:ext cx="468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/>
              <a:t>Педагоги учреждений дополнительного образования детей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473925" y="1571985"/>
            <a:ext cx="40836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Среднемесячная начисленная заработная </a:t>
            </a:r>
            <a:endParaRPr lang="ru-RU" sz="1400" dirty="0" smtClean="0"/>
          </a:p>
          <a:p>
            <a:r>
              <a:rPr lang="ru-RU" sz="1400" dirty="0" smtClean="0"/>
              <a:t>плата </a:t>
            </a:r>
            <a:r>
              <a:rPr lang="ru-RU" sz="1400" dirty="0"/>
              <a:t>наемных </a:t>
            </a:r>
            <a:r>
              <a:rPr lang="ru-RU" sz="1400" dirty="0" smtClean="0"/>
              <a:t>работников  </a:t>
            </a:r>
            <a:r>
              <a:rPr lang="ru-RU" sz="1400" dirty="0"/>
              <a:t>в организациях, </a:t>
            </a:r>
            <a:endParaRPr lang="ru-RU" sz="1400" dirty="0" smtClean="0"/>
          </a:p>
          <a:p>
            <a:r>
              <a:rPr lang="ru-RU" sz="1400" dirty="0" smtClean="0"/>
              <a:t>у </a:t>
            </a:r>
            <a:r>
              <a:rPr lang="ru-RU" sz="1400" dirty="0"/>
              <a:t>индивидуальных предпринимателей </a:t>
            </a:r>
            <a:endParaRPr lang="ru-RU" sz="1400" dirty="0" smtClean="0"/>
          </a:p>
          <a:p>
            <a:r>
              <a:rPr lang="ru-RU" sz="1400" dirty="0" smtClean="0"/>
              <a:t>и </a:t>
            </a:r>
            <a:r>
              <a:rPr lang="ru-RU" sz="1400" dirty="0"/>
              <a:t>физических </a:t>
            </a:r>
            <a:r>
              <a:rPr lang="ru-RU" sz="1400" dirty="0" smtClean="0"/>
              <a:t>лиц (среднемесячный доход от трудовой </a:t>
            </a:r>
            <a:r>
              <a:rPr lang="ru-RU" sz="1400" dirty="0"/>
              <a:t>деятельности) </a:t>
            </a:r>
            <a:r>
              <a:rPr lang="ru-RU" sz="1400" dirty="0" smtClean="0"/>
              <a:t>(методика утверждена </a:t>
            </a:r>
            <a:r>
              <a:rPr lang="ru-RU" sz="1400" dirty="0"/>
              <a:t>приказом Росстата от 14.04.2016  № 188) </a:t>
            </a:r>
            <a:r>
              <a:rPr lang="ru-RU" sz="1400" dirty="0" smtClean="0"/>
              <a:t>  </a:t>
            </a:r>
          </a:p>
          <a:p>
            <a:r>
              <a:rPr lang="ru-RU" sz="1400" dirty="0" smtClean="0"/>
              <a:t>и                                                                               </a:t>
            </a:r>
            <a:r>
              <a:rPr lang="ru-RU" sz="1400" dirty="0"/>
              <a:t>квартальная оценка (методика утверждена приказом Росстата от </a:t>
            </a:r>
            <a:r>
              <a:rPr lang="ru-RU" sz="1400" dirty="0" smtClean="0"/>
              <a:t>09.11.2016 </a:t>
            </a:r>
            <a:r>
              <a:rPr lang="ru-RU" sz="1400" dirty="0"/>
              <a:t>г. № </a:t>
            </a:r>
            <a:r>
              <a:rPr lang="ru-RU" sz="1400" dirty="0" smtClean="0"/>
              <a:t>713)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53952" y="4655059"/>
            <a:ext cx="360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СЗП работников в сфере общего образования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679382" y="5707896"/>
            <a:ext cx="1412062" cy="307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/>
              <a:t>СЗП учителей </a:t>
            </a:r>
          </a:p>
        </p:txBody>
      </p:sp>
      <p:sp>
        <p:nvSpPr>
          <p:cNvPr id="15" name="Стрелка: шеврон 13">
            <a:extLst>
              <a:ext uri="{FF2B5EF4-FFF2-40B4-BE49-F238E27FC236}">
                <a16:creationId xmlns="" xmlns:a16="http://schemas.microsoft.com/office/drawing/2014/main" id="{5A745BEE-CDE7-6AB8-CB3E-CBBAF8B02720}"/>
              </a:ext>
            </a:extLst>
          </p:cNvPr>
          <p:cNvSpPr/>
          <p:nvPr/>
        </p:nvSpPr>
        <p:spPr>
          <a:xfrm>
            <a:off x="6196611" y="2514645"/>
            <a:ext cx="397976" cy="361450"/>
          </a:xfrm>
          <a:prstGeom prst="chevron">
            <a:avLst>
              <a:gd name="adj" fmla="val 7198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Стрелка: шеврон 13">
            <a:extLst>
              <a:ext uri="{FF2B5EF4-FFF2-40B4-BE49-F238E27FC236}">
                <a16:creationId xmlns="" xmlns:a16="http://schemas.microsoft.com/office/drawing/2014/main" id="{5A745BEE-CDE7-6AB8-CB3E-CBBAF8B02720}"/>
              </a:ext>
            </a:extLst>
          </p:cNvPr>
          <p:cNvSpPr/>
          <p:nvPr/>
        </p:nvSpPr>
        <p:spPr>
          <a:xfrm>
            <a:off x="6313746" y="4804195"/>
            <a:ext cx="397976" cy="361450"/>
          </a:xfrm>
          <a:prstGeom prst="chevron">
            <a:avLst>
              <a:gd name="adj" fmla="val 7198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: шеврон 13">
            <a:extLst>
              <a:ext uri="{FF2B5EF4-FFF2-40B4-BE49-F238E27FC236}">
                <a16:creationId xmlns="" xmlns:a16="http://schemas.microsoft.com/office/drawing/2014/main" id="{5A745BEE-CDE7-6AB8-CB3E-CBBAF8B02720}"/>
              </a:ext>
            </a:extLst>
          </p:cNvPr>
          <p:cNvSpPr/>
          <p:nvPr/>
        </p:nvSpPr>
        <p:spPr>
          <a:xfrm>
            <a:off x="6305537" y="5681095"/>
            <a:ext cx="397976" cy="361450"/>
          </a:xfrm>
          <a:prstGeom prst="chevron">
            <a:avLst>
              <a:gd name="adj" fmla="val 7198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4001" y="6433594"/>
            <a:ext cx="33025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*</a:t>
            </a:r>
            <a:r>
              <a:rPr lang="ru-RU" sz="1000" dirty="0"/>
              <a:t>СЗП </a:t>
            </a:r>
            <a:r>
              <a:rPr lang="ru-RU" sz="1000" dirty="0" smtClean="0"/>
              <a:t> –</a:t>
            </a:r>
            <a:r>
              <a:rPr lang="ru-RU" sz="1000" dirty="0"/>
              <a:t>з</a:t>
            </a:r>
            <a:r>
              <a:rPr lang="ru-RU" sz="1000" dirty="0" smtClean="0"/>
              <a:t>десь и далее  - </a:t>
            </a:r>
            <a:r>
              <a:rPr lang="ru-RU" sz="1000" dirty="0"/>
              <a:t>средняя </a:t>
            </a:r>
            <a:r>
              <a:rPr lang="ru-RU" sz="1000" dirty="0" smtClean="0"/>
              <a:t>заработная  </a:t>
            </a:r>
            <a:r>
              <a:rPr lang="ru-RU" sz="1000" dirty="0"/>
              <a:t>плата</a:t>
            </a:r>
          </a:p>
        </p:txBody>
      </p:sp>
    </p:spTree>
    <p:extLst>
      <p:ext uri="{BB962C8B-B14F-4D97-AF65-F5344CB8AC3E}">
        <p14:creationId xmlns:p14="http://schemas.microsoft.com/office/powerpoint/2010/main" val="41208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CDD65A-503E-8E12-3243-017CD23FC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987C252-1EB7-AEF1-21BA-C0D8A64F1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defRPr/>
            </a:pPr>
            <a:r>
              <a:rPr lang="ru-RU" sz="2000" dirty="0" smtClean="0"/>
              <a:t>Типичные ошибки организаций                               при заполнении сведений по формам № ЗП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5305824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лайд &quot;Содержание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Информационные слайды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Пусто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">
    <a:dk1>
      <a:srgbClr val="282A2E"/>
    </a:dk1>
    <a:lt1>
      <a:srgbClr val="FFFFFF"/>
    </a:lt1>
    <a:dk2>
      <a:srgbClr val="838383"/>
    </a:dk2>
    <a:lt2>
      <a:srgbClr val="BFBFBF"/>
    </a:lt2>
    <a:accent1>
      <a:srgbClr val="363194"/>
    </a:accent1>
    <a:accent2>
      <a:srgbClr val="E36846"/>
    </a:accent2>
    <a:accent3>
      <a:srgbClr val="346FC2"/>
    </a:accent3>
    <a:accent4>
      <a:srgbClr val="46AA98"/>
    </a:accent4>
    <a:accent5>
      <a:srgbClr val="7DBBFC"/>
    </a:accent5>
    <a:accent6>
      <a:srgbClr val="FFA970"/>
    </a:accent6>
    <a:hlink>
      <a:srgbClr val="7DBBFC"/>
    </a:hlink>
    <a:folHlink>
      <a:srgbClr val="83838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Шаблон_Новосибирскстат_NEW</Template>
  <TotalTime>4887</TotalTime>
  <Words>3651</Words>
  <Application>Microsoft Office PowerPoint</Application>
  <PresentationFormat>Произвольный</PresentationFormat>
  <Paragraphs>394</Paragraphs>
  <Slides>30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30</vt:i4>
      </vt:variant>
    </vt:vector>
  </HeadingPairs>
  <TitlesOfParts>
    <vt:vector size="43" baseType="lpstr">
      <vt:lpstr>Arial Unicode MS</vt:lpstr>
      <vt:lpstr>Arial</vt:lpstr>
      <vt:lpstr>Arial (Основной текст)</vt:lpstr>
      <vt:lpstr>Arial Black</vt:lpstr>
      <vt:lpstr>Calibri</vt:lpstr>
      <vt:lpstr>Times New Roman</vt:lpstr>
      <vt:lpstr>Wingdings</vt:lpstr>
      <vt:lpstr>Титульный слайд</vt:lpstr>
      <vt:lpstr>Слайд "Содержание"</vt:lpstr>
      <vt:lpstr>Слайды "Раздел"</vt:lpstr>
      <vt:lpstr>Информационные слайды</vt:lpstr>
      <vt:lpstr>Пустой слайд</vt:lpstr>
      <vt:lpstr>1_Слайды "Раздел"</vt:lpstr>
      <vt:lpstr>О качестве и порядке заполнения отчетов                      по формам федерального статистического наблюдения за численностью и оплатой труда отдельных категорий работников социальной сферы и науки</vt:lpstr>
      <vt:lpstr>Презентация PowerPoint</vt:lpstr>
      <vt:lpstr>1</vt:lpstr>
      <vt:lpstr>федеральное статистическое наблюдение                                          Численности и заработной платы работников                                                     по категориям в организациях социальной сферы и науки </vt:lpstr>
      <vt:lpstr>НА ОФИЦИАЛЬНОМ САЙТЕ РОССТАТА В СЕТИ «ИНТЕРНЕТ» РАЗМЕЩЕНЫ: </vt:lpstr>
      <vt:lpstr>2</vt:lpstr>
      <vt:lpstr>Презентация PowerPoint</vt:lpstr>
      <vt:lpstr>СЗП* ЦЕЛЕВОЙ КАТЕГОРИИ СООТНОСИТСЯ                                 С СООТВЕТСТВУЮЩИМ ИНДИКАТОРОМ</vt:lpstr>
      <vt:lpstr>3</vt:lpstr>
      <vt:lpstr>РАСЧЕТ СРЕДНЕЙ ЗАРАБОТНОЙ ПЛАТЫ  ПО ЦЕЛЕВОЙ КАТЕГОРИИ РАБОТНИКОВ (СЗП)                                 (за исключением «педагогов общего образования» и «преподавателей                                           и мастеров СПО и НПО»)</vt:lpstr>
      <vt:lpstr>Презентация PowerPoint</vt:lpstr>
      <vt:lpstr>ТИПИЧНЫЕ ОШИБКИ ОРГАНИЗАЦИЙ ПРИ ЗАПОЛНЕНИИ СВЕДЕНИЙ ПО ФОРМАМ № ЗП </vt:lpstr>
      <vt:lpstr>ПРОДОЛЖЕНИЕ</vt:lpstr>
      <vt:lpstr>ПРОДОЛЖЕНИЕ</vt:lpstr>
      <vt:lpstr>ПРОДОЛЖЕНИЕ</vt:lpstr>
      <vt:lpstr>ПРОДОЛЖЕНИЕ</vt:lpstr>
      <vt:lpstr>ПРОДОЛЖЕНИЕ</vt:lpstr>
      <vt:lpstr>ПРОДОЛЖЕНИЕ</vt:lpstr>
      <vt:lpstr>Презентация PowerPoint</vt:lpstr>
      <vt:lpstr>ПРОДОЛЖЕНИЕ</vt:lpstr>
      <vt:lpstr>ПРОДОЛЖЕНИЕ</vt:lpstr>
      <vt:lpstr>ПРОВЕРКА ПЕРВИЧНЫХ ДАННЫХ </vt:lpstr>
      <vt:lpstr>4</vt:lpstr>
      <vt:lpstr>СРЕДНЕМЕСЯЧНАЯ НАЧИСЛЕННАЯ ЗАРАБОТНАЯ ПЛАТА НАЕМНЫХ РАБОТНИКОВ В ОРГАНИЗАЦИЯХ,                                               У ИНДИВИДУАЛЬНЫХ ПРЕДПРИНИМАТЕЛЕЙ И ФИЗИЧЕСКИХ ЛИЦ </vt:lpstr>
      <vt:lpstr>ПРОДОЛЖЕНИЕ</vt:lpstr>
      <vt:lpstr>ПРОДОЛЖЕНИЕ</vt:lpstr>
      <vt:lpstr>5</vt:lpstr>
      <vt:lpstr>ПУБЛИКАЦИЯ ОФИЦИАЛЬНОЙ ИНФОРМАЦИИ </vt:lpstr>
      <vt:lpstr>ИНФОРМАЦИЯ ПО п. 1.30.23 ФПСР ПУБЛИКУЕТСЯ                      В РАЗРЕЗАХ: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и качество заполнения отчетов по формам федерального статистического наблюдения за численностью и оплатой труда отдельных категорий работников социальной сферы и науки</dc:title>
  <dc:creator>Шевченко Оксана Евгеньевна</dc:creator>
  <cp:lastModifiedBy>Саляева Вера Петровна</cp:lastModifiedBy>
  <cp:revision>337</cp:revision>
  <cp:lastPrinted>2024-11-22T03:42:55Z</cp:lastPrinted>
  <dcterms:created xsi:type="dcterms:W3CDTF">2024-11-01T02:28:15Z</dcterms:created>
  <dcterms:modified xsi:type="dcterms:W3CDTF">2024-12-02T10:40:19Z</dcterms:modified>
</cp:coreProperties>
</file>