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63" r:id="rId2"/>
  </p:sldIdLst>
  <p:sldSz cx="9144000" cy="5143500" type="screen16x9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74"/>
    <a:srgbClr val="F1F1F1"/>
    <a:srgbClr val="006600"/>
    <a:srgbClr val="1D3C7A"/>
    <a:srgbClr val="213969"/>
    <a:srgbClr val="332319"/>
    <a:srgbClr val="173A8D"/>
    <a:srgbClr val="C9A093"/>
    <a:srgbClr val="385592"/>
    <a:srgbClr val="3A58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54" d="100"/>
          <a:sy n="154" d="100"/>
        </p:scale>
        <p:origin x="336" y="108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6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100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7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1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60" y="1099297"/>
            <a:ext cx="7869891" cy="3533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5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5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5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8907" y="1"/>
            <a:ext cx="7839635" cy="10032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294893" y="1"/>
            <a:ext cx="7849107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Продолжительность стажа 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государственной гражданской службы  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для </a:t>
            </a:r>
            <a:r>
              <a:rPr lang="ru-RU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назначения пенсии 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за </a:t>
            </a:r>
            <a:r>
              <a:rPr lang="ru-RU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выслугу </a:t>
            </a:r>
            <a:r>
              <a:rPr lang="ru-RU" sz="2000" b="1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лет </a:t>
            </a:r>
            <a:endParaRPr lang="ru-RU" sz="2000" b="1" i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mbria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20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с </a:t>
            </a:r>
            <a:r>
              <a:rPr lang="ru-RU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1 января 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2017 года</a:t>
            </a:r>
            <a:endParaRPr lang="ru-RU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5" name="Picture 6" descr="C:\Users\oav\Desktop\flagnso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1187389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070039"/>
              </p:ext>
            </p:extLst>
          </p:nvPr>
        </p:nvGraphicFramePr>
        <p:xfrm>
          <a:off x="213623" y="1382488"/>
          <a:ext cx="8767089" cy="3635825"/>
        </p:xfrm>
        <a:graphic>
          <a:graphicData uri="http://schemas.openxmlformats.org/drawingml/2006/table">
            <a:tbl>
              <a:tblPr firstRow="1" firstCol="1">
                <a:tableStyleId>{21E4AEA4-8DFA-4A89-87EB-49C32662AFE0}</a:tableStyleId>
              </a:tblPr>
              <a:tblGrid>
                <a:gridCol w="3939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68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26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4364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2745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9335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6098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9393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43584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26881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419077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402313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377170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377170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452603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  <a:gridCol w="435840">
                  <a:extLst>
                    <a:ext uri="{9D8B030D-6E8A-4147-A177-3AD203B41FA5}">
                      <a16:colId xmlns="" xmlns:a16="http://schemas.microsoft.com/office/drawing/2014/main" val="20015"/>
                    </a:ext>
                  </a:extLst>
                </a:gridCol>
                <a:gridCol w="393932">
                  <a:extLst>
                    <a:ext uri="{9D8B030D-6E8A-4147-A177-3AD203B41FA5}">
                      <a16:colId xmlns="" xmlns:a16="http://schemas.microsoft.com/office/drawing/2014/main" val="20016"/>
                    </a:ext>
                  </a:extLst>
                </a:gridCol>
                <a:gridCol w="360406">
                  <a:extLst>
                    <a:ext uri="{9D8B030D-6E8A-4147-A177-3AD203B41FA5}">
                      <a16:colId xmlns="" xmlns:a16="http://schemas.microsoft.com/office/drawing/2014/main" val="20017"/>
                    </a:ext>
                  </a:extLst>
                </a:gridCol>
                <a:gridCol w="435840">
                  <a:extLst>
                    <a:ext uri="{9D8B030D-6E8A-4147-A177-3AD203B41FA5}">
                      <a16:colId xmlns="" xmlns:a16="http://schemas.microsoft.com/office/drawing/2014/main" val="20018"/>
                    </a:ext>
                  </a:extLst>
                </a:gridCol>
                <a:gridCol w="402313">
                  <a:extLst>
                    <a:ext uri="{9D8B030D-6E8A-4147-A177-3AD203B41FA5}">
                      <a16:colId xmlns="" xmlns:a16="http://schemas.microsoft.com/office/drawing/2014/main" val="20019"/>
                    </a:ext>
                  </a:extLst>
                </a:gridCol>
                <a:gridCol w="435840">
                  <a:extLst>
                    <a:ext uri="{9D8B030D-6E8A-4147-A177-3AD203B41FA5}">
                      <a16:colId xmlns="" xmlns:a16="http://schemas.microsoft.com/office/drawing/2014/main" val="20020"/>
                    </a:ext>
                  </a:extLst>
                </a:gridCol>
                <a:gridCol w="419077">
                  <a:extLst>
                    <a:ext uri="{9D8B030D-6E8A-4147-A177-3AD203B41FA5}">
                      <a16:colId xmlns="" xmlns:a16="http://schemas.microsoft.com/office/drawing/2014/main" val="20021"/>
                    </a:ext>
                  </a:extLst>
                </a:gridCol>
              </a:tblGrid>
              <a:tr h="27684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БЫЛО</a:t>
                      </a:r>
                      <a:endParaRPr lang="ru-RU" sz="1200" b="1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7518" marR="7518" marT="75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2017</a:t>
                      </a:r>
                      <a:endParaRPr lang="ru-RU" sz="1200" b="1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7518" marR="7518" marT="75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2018</a:t>
                      </a:r>
                      <a:endParaRPr lang="ru-RU" sz="1200" b="1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7518" marR="7518" marT="75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2019</a:t>
                      </a:r>
                      <a:endParaRPr lang="ru-RU" sz="1200" b="1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7518" marR="7518" marT="75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2020</a:t>
                      </a:r>
                      <a:endParaRPr lang="ru-RU" sz="1200" b="1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7518" marR="7518" marT="75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2021</a:t>
                      </a:r>
                      <a:endParaRPr lang="ru-RU" sz="1200" b="1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7518" marR="7518" marT="75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2022</a:t>
                      </a:r>
                      <a:endParaRPr lang="ru-RU" sz="1200" b="1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7518" marR="7518" marT="75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2023</a:t>
                      </a:r>
                      <a:endParaRPr lang="ru-RU" sz="1200" b="1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7518" marR="7518" marT="75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2024</a:t>
                      </a:r>
                      <a:endParaRPr lang="ru-RU" sz="1200" b="1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7518" marR="7518" marT="75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2025</a:t>
                      </a:r>
                      <a:endParaRPr lang="ru-RU" sz="1200" b="1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7518" marR="7518" marT="75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2026</a:t>
                      </a:r>
                      <a:endParaRPr lang="ru-RU" sz="1200" b="1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7518" marR="7518" marT="75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79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СТАЖ</a:t>
                      </a:r>
                      <a:endParaRPr lang="ru-RU" sz="8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ru-RU" sz="8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СТАЖ</a:t>
                      </a:r>
                      <a:endParaRPr lang="ru-RU" sz="8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ru-RU" sz="8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СТАЖ</a:t>
                      </a:r>
                      <a:endParaRPr lang="ru-RU" sz="8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ru-RU" sz="8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СТАЖ</a:t>
                      </a:r>
                      <a:endParaRPr lang="ru-RU" sz="8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ru-RU" sz="8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СТАЖ</a:t>
                      </a:r>
                      <a:endParaRPr lang="ru-RU" sz="8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ru-RU" sz="8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СТАЖ</a:t>
                      </a:r>
                      <a:endParaRPr lang="ru-RU" sz="8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ru-RU" sz="8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СТАЖ</a:t>
                      </a:r>
                      <a:endParaRPr lang="ru-RU" sz="8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ru-RU" sz="8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СТАЖ</a:t>
                      </a:r>
                      <a:endParaRPr lang="ru-RU" sz="8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ru-RU" sz="8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СТАЖ</a:t>
                      </a:r>
                      <a:endParaRPr lang="ru-RU" sz="8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ru-RU" sz="8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СТАЖ</a:t>
                      </a:r>
                      <a:endParaRPr lang="ru-RU" sz="8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ru-RU" sz="8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СТАЖ</a:t>
                      </a:r>
                      <a:endParaRPr lang="ru-RU" sz="8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ru-RU" sz="800" b="1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00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</a:t>
                      </a:r>
                      <a:endParaRPr lang="ru-RU" sz="1000" b="0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45</a:t>
                      </a:r>
                      <a:endParaRPr lang="ru-RU" sz="900" b="0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15,6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45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45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16,6</a:t>
                      </a: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45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17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45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17,6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45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18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45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18,6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45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19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45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19,6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45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20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45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00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</a:t>
                      </a:r>
                      <a:endParaRPr lang="ru-RU" sz="1000" b="0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48</a:t>
                      </a:r>
                      <a:endParaRPr lang="ru-RU" sz="900" b="0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16,6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48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48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17,6</a:t>
                      </a: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48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18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48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18,6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48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19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48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19,6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48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20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48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20,6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48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21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48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00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17</a:t>
                      </a:r>
                      <a:endParaRPr lang="ru-RU" sz="1000" b="0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51</a:t>
                      </a:r>
                      <a:endParaRPr lang="ru-RU" sz="900" b="0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17,6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51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51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18,6</a:t>
                      </a: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51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19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51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19,6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51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20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51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20,6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51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21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51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21,6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51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22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51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00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18</a:t>
                      </a:r>
                      <a:endParaRPr lang="ru-RU" sz="1000" b="0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54</a:t>
                      </a:r>
                      <a:endParaRPr lang="ru-RU" sz="900" b="0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18,6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54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54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19,6</a:t>
                      </a: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54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20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54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20,6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54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21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54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21,6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54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22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54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22,6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54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23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54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00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19</a:t>
                      </a:r>
                      <a:endParaRPr lang="ru-RU" sz="1000" b="0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57</a:t>
                      </a:r>
                      <a:endParaRPr lang="ru-RU" sz="900" b="0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19,6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57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57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20,6</a:t>
                      </a: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57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21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57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21,6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57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22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57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22,6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57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23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57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23,6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57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24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57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00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endParaRPr lang="ru-RU" sz="1000" b="0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60</a:t>
                      </a:r>
                      <a:endParaRPr lang="ru-RU" sz="900" b="0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20,6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60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60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21,6</a:t>
                      </a: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60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22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60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22,6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60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23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60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23,6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60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24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60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24,6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60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25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60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00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</a:t>
                      </a:r>
                      <a:endParaRPr lang="ru-RU" sz="1000" b="0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63</a:t>
                      </a:r>
                      <a:endParaRPr lang="ru-RU" sz="900" b="0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21,6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63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63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22,6</a:t>
                      </a: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63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23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63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23,6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63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24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63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24,6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63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25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63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25,6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63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63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00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22</a:t>
                      </a:r>
                      <a:endParaRPr lang="ru-RU" sz="1000" b="0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66</a:t>
                      </a:r>
                      <a:endParaRPr lang="ru-RU" sz="900" b="0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22,6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66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66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23,6</a:t>
                      </a: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66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24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66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24,6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66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25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66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25,6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66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66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26,6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66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27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66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00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23</a:t>
                      </a:r>
                      <a:endParaRPr lang="ru-RU" sz="1000" b="0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69</a:t>
                      </a:r>
                      <a:endParaRPr lang="ru-RU" sz="900" b="0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23,6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69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69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24,6</a:t>
                      </a: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69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25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69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25,6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69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69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26,6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69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27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69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27,6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69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28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69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00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24</a:t>
                      </a:r>
                      <a:endParaRPr lang="ru-RU" sz="1000" b="0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72</a:t>
                      </a:r>
                      <a:endParaRPr lang="ru-RU" sz="900" b="0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24,6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72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72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25,6</a:t>
                      </a: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72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72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26,6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72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27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72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27,6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72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28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72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28,6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72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29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72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00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</a:t>
                      </a:r>
                      <a:endParaRPr lang="ru-RU" sz="1000" b="0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7518" marR="7518" marT="7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bg1"/>
                          </a:solidFill>
                          <a:effectLst/>
                        </a:rPr>
                        <a:t>75</a:t>
                      </a:r>
                      <a:endParaRPr lang="ru-RU" sz="900" b="0" i="1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25,6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75</a:t>
                      </a:r>
                      <a:endParaRPr lang="ru-RU" sz="900" b="0" i="0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75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26,6</a:t>
                      </a: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75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27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75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27,6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75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28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75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28,6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75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29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75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29,6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75</a:t>
                      </a:r>
                      <a:endParaRPr lang="ru-RU" sz="900" b="0" i="1" u="none" strike="noStrike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30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75</a:t>
                      </a:r>
                      <a:endParaRPr lang="ru-RU" sz="900" b="0" i="1" u="none" strike="noStrike" dirty="0">
                        <a:effectLst/>
                        <a:latin typeface="Arial"/>
                      </a:endParaRPr>
                    </a:p>
                  </a:txBody>
                  <a:tcPr marL="7518" marR="7518" marT="7518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1" name="Выгнутая вверх стрелка 10"/>
          <p:cNvSpPr/>
          <p:nvPr/>
        </p:nvSpPr>
        <p:spPr>
          <a:xfrm>
            <a:off x="7859499" y="1197430"/>
            <a:ext cx="642251" cy="152400"/>
          </a:xfrm>
          <a:prstGeom prst="curvedDownArrow">
            <a:avLst>
              <a:gd name="adj1" fmla="val 25000"/>
              <a:gd name="adj2" fmla="val 77883"/>
              <a:gd name="adj3" fmla="val 4772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верх стрелка 12"/>
          <p:cNvSpPr/>
          <p:nvPr/>
        </p:nvSpPr>
        <p:spPr>
          <a:xfrm>
            <a:off x="7043061" y="1197430"/>
            <a:ext cx="642251" cy="152400"/>
          </a:xfrm>
          <a:prstGeom prst="curvedDownArrow">
            <a:avLst>
              <a:gd name="adj1" fmla="val 25000"/>
              <a:gd name="adj2" fmla="val 77883"/>
              <a:gd name="adj3" fmla="val 4772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верх стрелка 13"/>
          <p:cNvSpPr/>
          <p:nvPr/>
        </p:nvSpPr>
        <p:spPr>
          <a:xfrm>
            <a:off x="6193976" y="1197429"/>
            <a:ext cx="642251" cy="152400"/>
          </a:xfrm>
          <a:prstGeom prst="curvedDownArrow">
            <a:avLst>
              <a:gd name="adj1" fmla="val 25000"/>
              <a:gd name="adj2" fmla="val 77883"/>
              <a:gd name="adj3" fmla="val 4772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верх стрелка 14"/>
          <p:cNvSpPr/>
          <p:nvPr/>
        </p:nvSpPr>
        <p:spPr>
          <a:xfrm>
            <a:off x="5399319" y="1197430"/>
            <a:ext cx="642251" cy="152400"/>
          </a:xfrm>
          <a:prstGeom prst="curvedDownArrow">
            <a:avLst>
              <a:gd name="adj1" fmla="val 25000"/>
              <a:gd name="adj2" fmla="val 77883"/>
              <a:gd name="adj3" fmla="val 4772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Выгнутая вверх стрелка 15"/>
          <p:cNvSpPr/>
          <p:nvPr/>
        </p:nvSpPr>
        <p:spPr>
          <a:xfrm>
            <a:off x="4626433" y="1197430"/>
            <a:ext cx="642251" cy="152400"/>
          </a:xfrm>
          <a:prstGeom prst="curvedDownArrow">
            <a:avLst>
              <a:gd name="adj1" fmla="val 25000"/>
              <a:gd name="adj2" fmla="val 77883"/>
              <a:gd name="adj3" fmla="val 4772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Выгнутая вверх стрелка 16"/>
          <p:cNvSpPr/>
          <p:nvPr/>
        </p:nvSpPr>
        <p:spPr>
          <a:xfrm>
            <a:off x="3820887" y="1197430"/>
            <a:ext cx="642251" cy="152400"/>
          </a:xfrm>
          <a:prstGeom prst="curvedDownArrow">
            <a:avLst>
              <a:gd name="adj1" fmla="val 25000"/>
              <a:gd name="adj2" fmla="val 77883"/>
              <a:gd name="adj3" fmla="val 4772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Выгнутая вверх стрелка 17"/>
          <p:cNvSpPr/>
          <p:nvPr/>
        </p:nvSpPr>
        <p:spPr>
          <a:xfrm>
            <a:off x="3026229" y="1197429"/>
            <a:ext cx="642251" cy="152400"/>
          </a:xfrm>
          <a:prstGeom prst="curvedDownArrow">
            <a:avLst>
              <a:gd name="adj1" fmla="val 25000"/>
              <a:gd name="adj2" fmla="val 77883"/>
              <a:gd name="adj3" fmla="val 4772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Выгнутая вверх стрелка 18"/>
          <p:cNvSpPr/>
          <p:nvPr/>
        </p:nvSpPr>
        <p:spPr>
          <a:xfrm>
            <a:off x="2231567" y="1197429"/>
            <a:ext cx="642251" cy="152400"/>
          </a:xfrm>
          <a:prstGeom prst="curvedDownArrow">
            <a:avLst>
              <a:gd name="adj1" fmla="val 25000"/>
              <a:gd name="adj2" fmla="val 77883"/>
              <a:gd name="adj3" fmla="val 4772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Выгнутая вверх стрелка 19"/>
          <p:cNvSpPr/>
          <p:nvPr/>
        </p:nvSpPr>
        <p:spPr>
          <a:xfrm>
            <a:off x="1469570" y="1197429"/>
            <a:ext cx="642251" cy="152400"/>
          </a:xfrm>
          <a:prstGeom prst="curvedDownArrow">
            <a:avLst>
              <a:gd name="adj1" fmla="val 25000"/>
              <a:gd name="adj2" fmla="val 77883"/>
              <a:gd name="adj3" fmla="val 4772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Выгнутая вверх стрелка 20"/>
          <p:cNvSpPr/>
          <p:nvPr/>
        </p:nvSpPr>
        <p:spPr>
          <a:xfrm>
            <a:off x="690731" y="1197429"/>
            <a:ext cx="642251" cy="152400"/>
          </a:xfrm>
          <a:prstGeom prst="curvedDownArrow">
            <a:avLst>
              <a:gd name="adj1" fmla="val 25000"/>
              <a:gd name="adj2" fmla="val 77883"/>
              <a:gd name="adj3" fmla="val 4772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6935" y="977484"/>
            <a:ext cx="8708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+ 6 </a:t>
            </a:r>
            <a:r>
              <a:rPr lang="ru-RU" sz="9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месяцев</a:t>
            </a:r>
            <a:endParaRPr lang="ru-RU" sz="900" b="1" i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95594" y="990599"/>
            <a:ext cx="8708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+ 6 </a:t>
            </a:r>
            <a:r>
              <a:rPr lang="ru-RU" sz="9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месяцев</a:t>
            </a:r>
            <a:endParaRPr lang="ru-RU" sz="900" b="1" i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17466" y="988370"/>
            <a:ext cx="8708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+ 6 </a:t>
            </a:r>
            <a:r>
              <a:rPr lang="ru-RU" sz="9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месяцев</a:t>
            </a:r>
            <a:endParaRPr lang="ru-RU" sz="900" b="1" i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39346" y="990599"/>
            <a:ext cx="8708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+ 6 </a:t>
            </a:r>
            <a:r>
              <a:rPr lang="ru-RU" sz="9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месяцев</a:t>
            </a:r>
            <a:endParaRPr lang="ru-RU" sz="900" b="1" i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44492" y="979713"/>
            <a:ext cx="8708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+ 6 </a:t>
            </a:r>
            <a:r>
              <a:rPr lang="ru-RU" sz="9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месяцев</a:t>
            </a:r>
            <a:endParaRPr lang="ru-RU" sz="900" b="1" i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82484" y="966598"/>
            <a:ext cx="8708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+ 6 </a:t>
            </a:r>
            <a:r>
              <a:rPr lang="ru-RU" sz="9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месяцев</a:t>
            </a:r>
            <a:endParaRPr lang="ru-RU" sz="900" b="1" i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810503" y="979713"/>
            <a:ext cx="8708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+ 6 </a:t>
            </a:r>
            <a:r>
              <a:rPr lang="ru-RU" sz="9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месяцев</a:t>
            </a:r>
            <a:endParaRPr lang="ru-RU" sz="900" b="1" i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928754" y="966598"/>
            <a:ext cx="8708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+ 6 </a:t>
            </a:r>
            <a:r>
              <a:rPr lang="ru-RU" sz="9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месяцев</a:t>
            </a:r>
            <a:endParaRPr lang="ru-RU" sz="900" b="1" i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041566" y="979713"/>
            <a:ext cx="8708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+ 6 </a:t>
            </a:r>
            <a:r>
              <a:rPr lang="ru-RU" sz="9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месяцев</a:t>
            </a:r>
            <a:endParaRPr lang="ru-RU" sz="900" b="1" i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34007" y="990599"/>
            <a:ext cx="8708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+ 6 </a:t>
            </a:r>
            <a:r>
              <a:rPr lang="ru-RU" sz="9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месяцев</a:t>
            </a:r>
            <a:endParaRPr lang="ru-RU" sz="900" b="1" i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14456" y="695589"/>
            <a:ext cx="2329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i="1" dirty="0" smtClean="0"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</a:rPr>
              <a:t>с 2026 года – 20 лет</a:t>
            </a:r>
            <a:endParaRPr lang="ru-RU" sz="1600" b="1" i="1" dirty="0">
              <a:solidFill>
                <a:srgbClr val="C00000"/>
              </a:solidFill>
              <a:effectLst>
                <a:glow rad="127000">
                  <a:schemeClr val="bg1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0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10369</TotalTime>
  <Words>327</Words>
  <Application>Microsoft Office PowerPoint</Application>
  <PresentationFormat>Экран (16:9)</PresentationFormat>
  <Paragraphs>288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Theme</vt:lpstr>
      <vt:lpstr>Презентация PowerPoint</vt:lpstr>
    </vt:vector>
  </TitlesOfParts>
  <Company>PJSC "New Engineering Technologies"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Саляева Вера Петровна</cp:lastModifiedBy>
  <cp:revision>154</cp:revision>
  <cp:lastPrinted>2022-08-23T03:25:01Z</cp:lastPrinted>
  <dcterms:created xsi:type="dcterms:W3CDTF">2016-11-18T14:12:19Z</dcterms:created>
  <dcterms:modified xsi:type="dcterms:W3CDTF">2025-05-07T04:09:58Z</dcterms:modified>
</cp:coreProperties>
</file>