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6" r:id="rId2"/>
    <p:sldId id="261" r:id="rId3"/>
    <p:sldId id="262" r:id="rId4"/>
    <p:sldId id="276" r:id="rId5"/>
    <p:sldId id="263" r:id="rId6"/>
    <p:sldId id="264" r:id="rId7"/>
    <p:sldId id="277" r:id="rId8"/>
    <p:sldId id="265" r:id="rId9"/>
    <p:sldId id="266" r:id="rId10"/>
    <p:sldId id="278" r:id="rId11"/>
    <p:sldId id="279" r:id="rId12"/>
    <p:sldId id="267" r:id="rId13"/>
    <p:sldId id="280" r:id="rId14"/>
    <p:sldId id="268" r:id="rId15"/>
    <p:sldId id="281" r:id="rId16"/>
    <p:sldId id="282" r:id="rId17"/>
    <p:sldId id="283" r:id="rId18"/>
    <p:sldId id="269" r:id="rId19"/>
    <p:sldId id="270" r:id="rId20"/>
    <p:sldId id="284" r:id="rId21"/>
    <p:sldId id="275" r:id="rId22"/>
    <p:sldId id="271" r:id="rId23"/>
    <p:sldId id="285" r:id="rId24"/>
    <p:sldId id="272" r:id="rId25"/>
    <p:sldId id="274" r:id="rId2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4"/>
    <a:srgbClr val="F1F1F1"/>
    <a:srgbClr val="006600"/>
    <a:srgbClr val="1D3C7A"/>
    <a:srgbClr val="213969"/>
    <a:srgbClr val="332319"/>
    <a:srgbClr val="173A8D"/>
    <a:srgbClr val="C9A093"/>
    <a:srgbClr val="385592"/>
    <a:srgbClr val="3A5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944" y="-1002"/>
      </p:cViewPr>
      <p:guideLst>
        <p:guide orient="horz" pos="2160"/>
        <p:guide orient="horz" pos="162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91EC9-6F5A-44F0-AD0A-57D4B5B19649}" type="doc">
      <dgm:prSet loTypeId="urn:microsoft.com/office/officeart/2005/8/layout/pList2" loCatId="list" qsTypeId="urn:microsoft.com/office/officeart/2005/8/quickstyle/3d4" qsCatId="3D" csTypeId="urn:microsoft.com/office/officeart/2005/8/colors/colorful5" csCatId="colorful" phldr="1"/>
      <dgm:spPr/>
    </dgm:pt>
    <dgm:pt modelId="{FE9C0FBD-DC52-4D85-975B-8F8ABC3F7847}">
      <dgm:prSet phldrT="[Текст]" custT="1"/>
      <dgm:spPr/>
      <dgm:t>
        <a:bodyPr rIns="0" anchor="ctr"/>
        <a:lstStyle/>
        <a:p>
          <a:pPr algn="l"/>
          <a:r>
            <a:rPr lang="ru-RU" sz="1300" b="1" dirty="0" smtClean="0">
              <a:solidFill>
                <a:srgbClr val="1D3C7A"/>
              </a:solidFill>
            </a:rPr>
            <a:t>-  на момент освобождения от должности они имели право на страховую пенсию по старости (инвалидности) в соответствии с частью 1 статьи 8 и статьями 9, 30-33 Федерального закона         от 28.12.2013 № 400-ФЗ «О страховых пенсиях»</a:t>
          </a:r>
        </a:p>
        <a:p>
          <a:pPr algn="l"/>
          <a:r>
            <a:rPr lang="ru-RU" sz="1300" b="1" dirty="0" smtClean="0">
              <a:solidFill>
                <a:srgbClr val="1D3C7A"/>
              </a:solidFill>
            </a:rPr>
            <a:t>-  и непосредственно перед увольнением замещали должности муниципальной службы  не менее  12 полных месяцев</a:t>
          </a:r>
          <a:endParaRPr lang="ru-RU" sz="1300" b="1" dirty="0">
            <a:solidFill>
              <a:srgbClr val="1D3C7A"/>
            </a:solidFill>
          </a:endParaRPr>
        </a:p>
      </dgm:t>
    </dgm:pt>
    <dgm:pt modelId="{7957977B-5DE8-4B3B-983C-B928525087AE}" type="parTrans" cxnId="{96FE60E7-B4B3-406E-B41B-9A53B756EB2E}">
      <dgm:prSet/>
      <dgm:spPr/>
      <dgm:t>
        <a:bodyPr/>
        <a:lstStyle/>
        <a:p>
          <a:endParaRPr lang="ru-RU"/>
        </a:p>
      </dgm:t>
    </dgm:pt>
    <dgm:pt modelId="{63D4AA54-34E4-49A2-970D-3AD386C4620E}" type="sibTrans" cxnId="{96FE60E7-B4B3-406E-B41B-9A53B756EB2E}">
      <dgm:prSet/>
      <dgm:spPr/>
      <dgm:t>
        <a:bodyPr/>
        <a:lstStyle/>
        <a:p>
          <a:endParaRPr lang="ru-RU"/>
        </a:p>
      </dgm:t>
    </dgm:pt>
    <dgm:pt modelId="{AB3461F6-C8D7-4F3E-84C6-7495FB18023C}">
      <dgm:prSet phldrT="[Текст]"/>
      <dgm:spPr/>
      <dgm:t>
        <a:bodyPr rIns="36000" anchor="ctr"/>
        <a:lstStyle/>
        <a:p>
          <a:pPr algn="l"/>
          <a:r>
            <a:rPr lang="ru-RU" b="1" dirty="0" smtClean="0"/>
            <a:t>-  непосредственно перед увольнением они замещали должности муниципальной службы не менее одного полного месяца </a:t>
          </a:r>
        </a:p>
        <a:p>
          <a:pPr algn="l"/>
          <a:r>
            <a:rPr lang="ru-RU" b="1" dirty="0" smtClean="0"/>
            <a:t>-  суммарная продолжительность замещения таких должностей составляет не менее 12 полных месяцев</a:t>
          </a:r>
          <a:endParaRPr lang="ru-RU" b="1" dirty="0"/>
        </a:p>
      </dgm:t>
    </dgm:pt>
    <dgm:pt modelId="{293B2782-9FE4-4874-B339-B4B733975F9F}" type="parTrans" cxnId="{5DCB541D-0F27-4275-9F51-9F2E11D38980}">
      <dgm:prSet/>
      <dgm:spPr/>
      <dgm:t>
        <a:bodyPr/>
        <a:lstStyle/>
        <a:p>
          <a:endParaRPr lang="ru-RU"/>
        </a:p>
      </dgm:t>
    </dgm:pt>
    <dgm:pt modelId="{44E2A51B-A4AC-4987-95BF-2A08F8150AEB}" type="sibTrans" cxnId="{5DCB541D-0F27-4275-9F51-9F2E11D38980}">
      <dgm:prSet/>
      <dgm:spPr/>
      <dgm:t>
        <a:bodyPr/>
        <a:lstStyle/>
        <a:p>
          <a:endParaRPr lang="ru-RU"/>
        </a:p>
      </dgm:t>
    </dgm:pt>
    <dgm:pt modelId="{2A07918C-7417-43EB-A69C-04641392F767}" type="pres">
      <dgm:prSet presAssocID="{52491EC9-6F5A-44F0-AD0A-57D4B5B19649}" presName="Name0" presStyleCnt="0">
        <dgm:presLayoutVars>
          <dgm:dir/>
          <dgm:resizeHandles val="exact"/>
        </dgm:presLayoutVars>
      </dgm:prSet>
      <dgm:spPr/>
    </dgm:pt>
    <dgm:pt modelId="{4128AC0A-8604-4799-9EB9-734F2BAECF54}" type="pres">
      <dgm:prSet presAssocID="{52491EC9-6F5A-44F0-AD0A-57D4B5B19649}" presName="bkgdShp" presStyleLbl="alignAccFollowNode1" presStyleIdx="0" presStyleCnt="1"/>
      <dgm:spPr/>
    </dgm:pt>
    <dgm:pt modelId="{983597B7-391C-4ABB-8C61-09D8FCDF3F32}" type="pres">
      <dgm:prSet presAssocID="{52491EC9-6F5A-44F0-AD0A-57D4B5B19649}" presName="linComp" presStyleCnt="0"/>
      <dgm:spPr/>
    </dgm:pt>
    <dgm:pt modelId="{A5090B39-B6A0-4E77-8F32-350C1010815F}" type="pres">
      <dgm:prSet presAssocID="{FE9C0FBD-DC52-4D85-975B-8F8ABC3F7847}" presName="compNode" presStyleCnt="0"/>
      <dgm:spPr/>
    </dgm:pt>
    <dgm:pt modelId="{7D107512-F274-4075-809B-C6705D0241C0}" type="pres">
      <dgm:prSet presAssocID="{FE9C0FBD-DC52-4D85-975B-8F8ABC3F7847}" presName="node" presStyleLbl="node1" presStyleIdx="0" presStyleCnt="2">
        <dgm:presLayoutVars>
          <dgm:bulletEnabled val="1"/>
        </dgm:presLayoutVars>
      </dgm:prSet>
      <dgm:spPr/>
      <dgm:t>
        <a:bodyPr/>
        <a:lstStyle/>
        <a:p>
          <a:endParaRPr lang="ru-RU"/>
        </a:p>
      </dgm:t>
    </dgm:pt>
    <dgm:pt modelId="{F7F41093-EE9E-4681-989D-0D819D056369}" type="pres">
      <dgm:prSet presAssocID="{FE9C0FBD-DC52-4D85-975B-8F8ABC3F7847}" presName="invisiNode" presStyleLbl="node1" presStyleIdx="0" presStyleCnt="2"/>
      <dgm:spPr/>
    </dgm:pt>
    <dgm:pt modelId="{52D2BE5D-2BF3-49B5-845D-CE21FFD33459}" type="pres">
      <dgm:prSet presAssocID="{FE9C0FBD-DC52-4D85-975B-8F8ABC3F7847}" presName="imagNode" presStyleLbl="fgImgPlace1" presStyleIdx="0" presStyleCnt="2"/>
      <dgm:spPr/>
    </dgm:pt>
    <dgm:pt modelId="{FFBE77B5-DEC9-44D5-906D-6209F1B6CF5A}" type="pres">
      <dgm:prSet presAssocID="{63D4AA54-34E4-49A2-970D-3AD386C4620E}" presName="sibTrans" presStyleLbl="sibTrans2D1" presStyleIdx="0" presStyleCnt="0"/>
      <dgm:spPr/>
      <dgm:t>
        <a:bodyPr/>
        <a:lstStyle/>
        <a:p>
          <a:endParaRPr lang="ru-RU"/>
        </a:p>
      </dgm:t>
    </dgm:pt>
    <dgm:pt modelId="{08DC1585-CE8B-4B6C-AC36-AFBBFB1A0323}" type="pres">
      <dgm:prSet presAssocID="{AB3461F6-C8D7-4F3E-84C6-7495FB18023C}" presName="compNode" presStyleCnt="0"/>
      <dgm:spPr/>
    </dgm:pt>
    <dgm:pt modelId="{6B7A92BA-C37F-400B-B465-ECF9BBC9AEDC}" type="pres">
      <dgm:prSet presAssocID="{AB3461F6-C8D7-4F3E-84C6-7495FB18023C}" presName="node" presStyleLbl="node1" presStyleIdx="1" presStyleCnt="2">
        <dgm:presLayoutVars>
          <dgm:bulletEnabled val="1"/>
        </dgm:presLayoutVars>
      </dgm:prSet>
      <dgm:spPr/>
      <dgm:t>
        <a:bodyPr/>
        <a:lstStyle/>
        <a:p>
          <a:endParaRPr lang="ru-RU"/>
        </a:p>
      </dgm:t>
    </dgm:pt>
    <dgm:pt modelId="{2D8CE50B-98E7-4092-9790-04A1D7C8489F}" type="pres">
      <dgm:prSet presAssocID="{AB3461F6-C8D7-4F3E-84C6-7495FB18023C}" presName="invisiNode" presStyleLbl="node1" presStyleIdx="1" presStyleCnt="2"/>
      <dgm:spPr/>
    </dgm:pt>
    <dgm:pt modelId="{60A65ADC-C1D6-43E5-861E-96BC2063245E}" type="pres">
      <dgm:prSet presAssocID="{AB3461F6-C8D7-4F3E-84C6-7495FB18023C}" presName="imagNode" presStyleLbl="fgImgPlace1" presStyleIdx="1" presStyleCnt="2"/>
      <dgm:spPr/>
    </dgm:pt>
  </dgm:ptLst>
  <dgm:cxnLst>
    <dgm:cxn modelId="{5D5F0723-7A24-43A4-BB6F-29F4300998B8}" type="presOf" srcId="{52491EC9-6F5A-44F0-AD0A-57D4B5B19649}" destId="{2A07918C-7417-43EB-A69C-04641392F767}" srcOrd="0" destOrd="0" presId="urn:microsoft.com/office/officeart/2005/8/layout/pList2"/>
    <dgm:cxn modelId="{0F92DB6C-C9FC-4F31-88B0-E1814069E67F}" type="presOf" srcId="{FE9C0FBD-DC52-4D85-975B-8F8ABC3F7847}" destId="{7D107512-F274-4075-809B-C6705D0241C0}" srcOrd="0" destOrd="0" presId="urn:microsoft.com/office/officeart/2005/8/layout/pList2"/>
    <dgm:cxn modelId="{86656B2D-11C3-4F27-BBBA-F76C63FB72A9}" type="presOf" srcId="{63D4AA54-34E4-49A2-970D-3AD386C4620E}" destId="{FFBE77B5-DEC9-44D5-906D-6209F1B6CF5A}" srcOrd="0" destOrd="0" presId="urn:microsoft.com/office/officeart/2005/8/layout/pList2"/>
    <dgm:cxn modelId="{5DCB541D-0F27-4275-9F51-9F2E11D38980}" srcId="{52491EC9-6F5A-44F0-AD0A-57D4B5B19649}" destId="{AB3461F6-C8D7-4F3E-84C6-7495FB18023C}" srcOrd="1" destOrd="0" parTransId="{293B2782-9FE4-4874-B339-B4B733975F9F}" sibTransId="{44E2A51B-A4AC-4987-95BF-2A08F8150AEB}"/>
    <dgm:cxn modelId="{96FE60E7-B4B3-406E-B41B-9A53B756EB2E}" srcId="{52491EC9-6F5A-44F0-AD0A-57D4B5B19649}" destId="{FE9C0FBD-DC52-4D85-975B-8F8ABC3F7847}" srcOrd="0" destOrd="0" parTransId="{7957977B-5DE8-4B3B-983C-B928525087AE}" sibTransId="{63D4AA54-34E4-49A2-970D-3AD386C4620E}"/>
    <dgm:cxn modelId="{23D0BE5C-18FA-4524-9F4C-16F46B8649D9}" type="presOf" srcId="{AB3461F6-C8D7-4F3E-84C6-7495FB18023C}" destId="{6B7A92BA-C37F-400B-B465-ECF9BBC9AEDC}" srcOrd="0" destOrd="0" presId="urn:microsoft.com/office/officeart/2005/8/layout/pList2"/>
    <dgm:cxn modelId="{73074559-E752-4F1C-AEA4-A8EA33AAC658}" type="presParOf" srcId="{2A07918C-7417-43EB-A69C-04641392F767}" destId="{4128AC0A-8604-4799-9EB9-734F2BAECF54}" srcOrd="0" destOrd="0" presId="urn:microsoft.com/office/officeart/2005/8/layout/pList2"/>
    <dgm:cxn modelId="{BD90F3B4-17D0-4E05-A380-C6074A808FAB}" type="presParOf" srcId="{2A07918C-7417-43EB-A69C-04641392F767}" destId="{983597B7-391C-4ABB-8C61-09D8FCDF3F32}" srcOrd="1" destOrd="0" presId="urn:microsoft.com/office/officeart/2005/8/layout/pList2"/>
    <dgm:cxn modelId="{0AA5DD22-98A5-4C98-9487-3F09440F3AF1}" type="presParOf" srcId="{983597B7-391C-4ABB-8C61-09D8FCDF3F32}" destId="{A5090B39-B6A0-4E77-8F32-350C1010815F}" srcOrd="0" destOrd="0" presId="urn:microsoft.com/office/officeart/2005/8/layout/pList2"/>
    <dgm:cxn modelId="{F2967F45-EAB4-4C2C-AB94-5289DCF2B70F}" type="presParOf" srcId="{A5090B39-B6A0-4E77-8F32-350C1010815F}" destId="{7D107512-F274-4075-809B-C6705D0241C0}" srcOrd="0" destOrd="0" presId="urn:microsoft.com/office/officeart/2005/8/layout/pList2"/>
    <dgm:cxn modelId="{6F551670-B5E2-4A44-B689-97774052AA1A}" type="presParOf" srcId="{A5090B39-B6A0-4E77-8F32-350C1010815F}" destId="{F7F41093-EE9E-4681-989D-0D819D056369}" srcOrd="1" destOrd="0" presId="urn:microsoft.com/office/officeart/2005/8/layout/pList2"/>
    <dgm:cxn modelId="{35CF4730-3ACA-4FB6-BCD8-4101A1B25620}" type="presParOf" srcId="{A5090B39-B6A0-4E77-8F32-350C1010815F}" destId="{52D2BE5D-2BF3-49B5-845D-CE21FFD33459}" srcOrd="2" destOrd="0" presId="urn:microsoft.com/office/officeart/2005/8/layout/pList2"/>
    <dgm:cxn modelId="{743DC70B-4170-426B-ACB9-8DEF7EC102EE}" type="presParOf" srcId="{983597B7-391C-4ABB-8C61-09D8FCDF3F32}" destId="{FFBE77B5-DEC9-44D5-906D-6209F1B6CF5A}" srcOrd="1" destOrd="0" presId="urn:microsoft.com/office/officeart/2005/8/layout/pList2"/>
    <dgm:cxn modelId="{FE777B14-6ECB-4859-AE09-CC2B7E3C9E5F}" type="presParOf" srcId="{983597B7-391C-4ABB-8C61-09D8FCDF3F32}" destId="{08DC1585-CE8B-4B6C-AC36-AFBBFB1A0323}" srcOrd="2" destOrd="0" presId="urn:microsoft.com/office/officeart/2005/8/layout/pList2"/>
    <dgm:cxn modelId="{561EA4EA-D66C-460F-8306-0D433DBA265B}" type="presParOf" srcId="{08DC1585-CE8B-4B6C-AC36-AFBBFB1A0323}" destId="{6B7A92BA-C37F-400B-B465-ECF9BBC9AEDC}" srcOrd="0" destOrd="0" presId="urn:microsoft.com/office/officeart/2005/8/layout/pList2"/>
    <dgm:cxn modelId="{92B4DE99-E19A-4828-9CD9-4A43AB42652E}" type="presParOf" srcId="{08DC1585-CE8B-4B6C-AC36-AFBBFB1A0323}" destId="{2D8CE50B-98E7-4092-9790-04A1D7C8489F}" srcOrd="1" destOrd="0" presId="urn:microsoft.com/office/officeart/2005/8/layout/pList2"/>
    <dgm:cxn modelId="{8AA012C7-B310-4311-9C7E-BEAD1EB2564D}" type="presParOf" srcId="{08DC1585-CE8B-4B6C-AC36-AFBBFB1A0323}" destId="{60A65ADC-C1D6-43E5-861E-96BC2063245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CAB0A4-30D6-4554-BD90-307F75CDBD77}" type="doc">
      <dgm:prSet loTypeId="urn:microsoft.com/office/officeart/2008/layout/VerticalCurvedList" loCatId="list" qsTypeId="urn:microsoft.com/office/officeart/2005/8/quickstyle/3d4" qsCatId="3D" csTypeId="urn:microsoft.com/office/officeart/2005/8/colors/colorful5" csCatId="colorful" phldr="1"/>
      <dgm:spPr/>
      <dgm:t>
        <a:bodyPr/>
        <a:lstStyle/>
        <a:p>
          <a:endParaRPr lang="ru-RU"/>
        </a:p>
      </dgm:t>
    </dgm:pt>
    <dgm:pt modelId="{7C0E5001-729E-483D-A023-AC092B1C9336}">
      <dgm:prSet phldrT="[Текст]" custT="1"/>
      <dgm:spPr/>
      <dgm:t>
        <a:bodyPr/>
        <a:lstStyle/>
        <a:p>
          <a:r>
            <a:rPr lang="ru-RU" sz="1600" i="1" dirty="0" smtClean="0"/>
            <a:t>Лица, проходившие </a:t>
          </a:r>
          <a:r>
            <a:rPr lang="ru-RU" sz="1600" b="1" i="1" dirty="0" smtClean="0"/>
            <a:t>муниципальную службу</a:t>
          </a:r>
          <a:r>
            <a:rPr lang="ru-RU" sz="1600" i="1" dirty="0" smtClean="0"/>
            <a:t>, приобретшие право на пенсию за выслугу лет и уволенные со службы до 1 января 2017 года</a:t>
          </a:r>
          <a:endParaRPr lang="ru-RU" sz="1600" dirty="0"/>
        </a:p>
      </dgm:t>
    </dgm:pt>
    <dgm:pt modelId="{20DDA1EC-DBA0-49D3-9F93-40A517A9C36E}" type="parTrans" cxnId="{ED416689-DBE2-4A7C-A060-1E2F5F2DEA76}">
      <dgm:prSet/>
      <dgm:spPr/>
      <dgm:t>
        <a:bodyPr/>
        <a:lstStyle/>
        <a:p>
          <a:endParaRPr lang="ru-RU"/>
        </a:p>
      </dgm:t>
    </dgm:pt>
    <dgm:pt modelId="{B8EE3845-4736-49B2-BC6B-BE56487C1628}" type="sibTrans" cxnId="{ED416689-DBE2-4A7C-A060-1E2F5F2DEA76}">
      <dgm:prSet/>
      <dgm:spPr/>
      <dgm:t>
        <a:bodyPr/>
        <a:lstStyle/>
        <a:p>
          <a:endParaRPr lang="ru-RU"/>
        </a:p>
      </dgm:t>
    </dgm:pt>
    <dgm:pt modelId="{D6D6168A-EA6E-45F6-A194-9C49BE7323F5}">
      <dgm:prSet phldrT="[Текст]"/>
      <dgm:spPr/>
      <dgm:t>
        <a:bodyPr/>
        <a:lstStyle/>
        <a:p>
          <a:r>
            <a:rPr lang="ru-RU" i="1" dirty="0" smtClean="0"/>
            <a:t>Лица, продолжавшие замещать на 1 января 2017 года должности муниципальной службы, имевшие на этот день не менее 15 лет стажа и приобретшие до 1 января 2017 года право на страховую пенсию по старости (инвалидности)</a:t>
          </a:r>
          <a:endParaRPr lang="ru-RU" dirty="0"/>
        </a:p>
      </dgm:t>
    </dgm:pt>
    <dgm:pt modelId="{E403B1A5-F2E4-4E74-ADAB-80FFE72CB10A}" type="parTrans" cxnId="{939A0742-F2EC-4033-A5DD-83D7D71EFA0A}">
      <dgm:prSet/>
      <dgm:spPr/>
      <dgm:t>
        <a:bodyPr/>
        <a:lstStyle/>
        <a:p>
          <a:endParaRPr lang="ru-RU"/>
        </a:p>
      </dgm:t>
    </dgm:pt>
    <dgm:pt modelId="{744D3905-F4D8-460F-BD20-524F360930AA}" type="sibTrans" cxnId="{939A0742-F2EC-4033-A5DD-83D7D71EFA0A}">
      <dgm:prSet/>
      <dgm:spPr/>
      <dgm:t>
        <a:bodyPr/>
        <a:lstStyle/>
        <a:p>
          <a:endParaRPr lang="ru-RU"/>
        </a:p>
      </dgm:t>
    </dgm:pt>
    <dgm:pt modelId="{0B9B9ECE-5D32-43BB-BA2C-58E05AB3C65E}">
      <dgm:prSet custT="1"/>
      <dgm:spPr/>
      <dgm:t>
        <a:bodyPr/>
        <a:lstStyle/>
        <a:p>
          <a:r>
            <a:rPr lang="ru-RU" sz="1600" i="1" dirty="0" smtClean="0"/>
            <a:t>Лица, продолжавшие замещать на 1 января 2017 года должности муниципальной службы и имевшие на 1 января 2017 года стаж муниципальной службы для назначения пенсии за выслугу лет не менее 20 лет</a:t>
          </a:r>
        </a:p>
      </dgm:t>
    </dgm:pt>
    <dgm:pt modelId="{804EAE04-FBE7-4EE0-8C9A-B3B57CA57CFE}" type="parTrans" cxnId="{1C9FC54B-E32C-478F-8BD0-548896DAA5D1}">
      <dgm:prSet/>
      <dgm:spPr/>
      <dgm:t>
        <a:bodyPr/>
        <a:lstStyle/>
        <a:p>
          <a:endParaRPr lang="ru-RU"/>
        </a:p>
      </dgm:t>
    </dgm:pt>
    <dgm:pt modelId="{9465CFC0-4413-45D1-A082-9144E2410A2A}" type="sibTrans" cxnId="{1C9FC54B-E32C-478F-8BD0-548896DAA5D1}">
      <dgm:prSet/>
      <dgm:spPr/>
      <dgm:t>
        <a:bodyPr/>
        <a:lstStyle/>
        <a:p>
          <a:endParaRPr lang="ru-RU"/>
        </a:p>
      </dgm:t>
    </dgm:pt>
    <dgm:pt modelId="{5AFA2F51-09BA-4D9A-A621-08EF7CC28ABA}" type="pres">
      <dgm:prSet presAssocID="{08CAB0A4-30D6-4554-BD90-307F75CDBD77}" presName="Name0" presStyleCnt="0">
        <dgm:presLayoutVars>
          <dgm:chMax val="7"/>
          <dgm:chPref val="7"/>
          <dgm:dir/>
        </dgm:presLayoutVars>
      </dgm:prSet>
      <dgm:spPr/>
      <dgm:t>
        <a:bodyPr/>
        <a:lstStyle/>
        <a:p>
          <a:endParaRPr lang="ru-RU"/>
        </a:p>
      </dgm:t>
    </dgm:pt>
    <dgm:pt modelId="{74EDCD63-333C-4173-924E-71C35FDEF31C}" type="pres">
      <dgm:prSet presAssocID="{08CAB0A4-30D6-4554-BD90-307F75CDBD77}" presName="Name1" presStyleCnt="0"/>
      <dgm:spPr/>
    </dgm:pt>
    <dgm:pt modelId="{6FD4E0B9-F9B9-450F-B80A-B94A041583A7}" type="pres">
      <dgm:prSet presAssocID="{08CAB0A4-30D6-4554-BD90-307F75CDBD77}" presName="cycle" presStyleCnt="0"/>
      <dgm:spPr/>
    </dgm:pt>
    <dgm:pt modelId="{460D582B-E5E2-4D6A-A211-A2FA4CF5B90D}" type="pres">
      <dgm:prSet presAssocID="{08CAB0A4-30D6-4554-BD90-307F75CDBD77}" presName="srcNode" presStyleLbl="node1" presStyleIdx="0" presStyleCnt="3"/>
      <dgm:spPr/>
    </dgm:pt>
    <dgm:pt modelId="{50F65B1E-C04E-472B-A6EF-5BF4B1BAD80E}" type="pres">
      <dgm:prSet presAssocID="{08CAB0A4-30D6-4554-BD90-307F75CDBD77}" presName="conn" presStyleLbl="parChTrans1D2" presStyleIdx="0" presStyleCnt="1"/>
      <dgm:spPr/>
      <dgm:t>
        <a:bodyPr/>
        <a:lstStyle/>
        <a:p>
          <a:endParaRPr lang="ru-RU"/>
        </a:p>
      </dgm:t>
    </dgm:pt>
    <dgm:pt modelId="{F0FD75B7-4695-4759-970E-EBD7755D7F91}" type="pres">
      <dgm:prSet presAssocID="{08CAB0A4-30D6-4554-BD90-307F75CDBD77}" presName="extraNode" presStyleLbl="node1" presStyleIdx="0" presStyleCnt="3"/>
      <dgm:spPr/>
    </dgm:pt>
    <dgm:pt modelId="{8A9D968E-C923-44AD-8AAA-B58C24E8C240}" type="pres">
      <dgm:prSet presAssocID="{08CAB0A4-30D6-4554-BD90-307F75CDBD77}" presName="dstNode" presStyleLbl="node1" presStyleIdx="0" presStyleCnt="3"/>
      <dgm:spPr/>
    </dgm:pt>
    <dgm:pt modelId="{25BDD724-4909-4907-BA64-AC366E3C509D}" type="pres">
      <dgm:prSet presAssocID="{7C0E5001-729E-483D-A023-AC092B1C9336}" presName="text_1" presStyleLbl="node1" presStyleIdx="0" presStyleCnt="3">
        <dgm:presLayoutVars>
          <dgm:bulletEnabled val="1"/>
        </dgm:presLayoutVars>
      </dgm:prSet>
      <dgm:spPr/>
      <dgm:t>
        <a:bodyPr/>
        <a:lstStyle/>
        <a:p>
          <a:endParaRPr lang="ru-RU"/>
        </a:p>
      </dgm:t>
    </dgm:pt>
    <dgm:pt modelId="{D80A53FC-CABB-4299-A72B-BD306653C2F6}" type="pres">
      <dgm:prSet presAssocID="{7C0E5001-729E-483D-A023-AC092B1C9336}" presName="accent_1" presStyleCnt="0"/>
      <dgm:spPr/>
    </dgm:pt>
    <dgm:pt modelId="{0A85FAAC-22BA-4CE7-A888-F9CA763B659F}" type="pres">
      <dgm:prSet presAssocID="{7C0E5001-729E-483D-A023-AC092B1C9336}" presName="accentRepeatNode" presStyleLbl="solidFgAcc1" presStyleIdx="0" presStyleCnt="3"/>
      <dgm:spPr>
        <a:solidFill>
          <a:schemeClr val="accent2">
            <a:lumMod val="60000"/>
            <a:lumOff val="40000"/>
          </a:schemeClr>
        </a:solidFill>
      </dgm:spPr>
    </dgm:pt>
    <dgm:pt modelId="{AC6E37AD-0482-417D-A0A6-04BDECE1E0BB}" type="pres">
      <dgm:prSet presAssocID="{0B9B9ECE-5D32-43BB-BA2C-58E05AB3C65E}" presName="text_2" presStyleLbl="node1" presStyleIdx="1" presStyleCnt="3" custScaleY="118750">
        <dgm:presLayoutVars>
          <dgm:bulletEnabled val="1"/>
        </dgm:presLayoutVars>
      </dgm:prSet>
      <dgm:spPr/>
      <dgm:t>
        <a:bodyPr/>
        <a:lstStyle/>
        <a:p>
          <a:endParaRPr lang="ru-RU"/>
        </a:p>
      </dgm:t>
    </dgm:pt>
    <dgm:pt modelId="{8C3E1C2E-FDE7-4E12-ABFD-815A8BFB016E}" type="pres">
      <dgm:prSet presAssocID="{0B9B9ECE-5D32-43BB-BA2C-58E05AB3C65E}" presName="accent_2" presStyleCnt="0"/>
      <dgm:spPr/>
    </dgm:pt>
    <dgm:pt modelId="{785CAB59-F788-46C4-96DD-9DD6B0F4253A}" type="pres">
      <dgm:prSet presAssocID="{0B9B9ECE-5D32-43BB-BA2C-58E05AB3C65E}" presName="accentRepeatNode" presStyleLbl="solidFgAcc1" presStyleIdx="1" presStyleCnt="3"/>
      <dgm:spPr>
        <a:solidFill>
          <a:schemeClr val="accent5">
            <a:lumMod val="60000"/>
            <a:lumOff val="40000"/>
          </a:schemeClr>
        </a:solidFill>
      </dgm:spPr>
    </dgm:pt>
    <dgm:pt modelId="{17F93DCA-4FBA-4158-9640-EAC877400FDE}" type="pres">
      <dgm:prSet presAssocID="{D6D6168A-EA6E-45F6-A194-9C49BE7323F5}" presName="text_3" presStyleLbl="node1" presStyleIdx="2" presStyleCnt="3">
        <dgm:presLayoutVars>
          <dgm:bulletEnabled val="1"/>
        </dgm:presLayoutVars>
      </dgm:prSet>
      <dgm:spPr/>
      <dgm:t>
        <a:bodyPr/>
        <a:lstStyle/>
        <a:p>
          <a:endParaRPr lang="ru-RU"/>
        </a:p>
      </dgm:t>
    </dgm:pt>
    <dgm:pt modelId="{9CBBD4AC-3D5C-4687-83E7-46470CF92324}" type="pres">
      <dgm:prSet presAssocID="{D6D6168A-EA6E-45F6-A194-9C49BE7323F5}" presName="accent_3" presStyleCnt="0"/>
      <dgm:spPr/>
    </dgm:pt>
    <dgm:pt modelId="{776BADA7-405A-440D-BA89-BBEB0C4CE93F}" type="pres">
      <dgm:prSet presAssocID="{D6D6168A-EA6E-45F6-A194-9C49BE7323F5}" presName="accentRepeatNode" presStyleLbl="solidFgAcc1" presStyleIdx="2" presStyleCnt="3"/>
      <dgm:spPr>
        <a:solidFill>
          <a:schemeClr val="accent6">
            <a:lumMod val="60000"/>
            <a:lumOff val="40000"/>
          </a:schemeClr>
        </a:solidFill>
      </dgm:spPr>
    </dgm:pt>
  </dgm:ptLst>
  <dgm:cxnLst>
    <dgm:cxn modelId="{1C9FC54B-E32C-478F-8BD0-548896DAA5D1}" srcId="{08CAB0A4-30D6-4554-BD90-307F75CDBD77}" destId="{0B9B9ECE-5D32-43BB-BA2C-58E05AB3C65E}" srcOrd="1" destOrd="0" parTransId="{804EAE04-FBE7-4EE0-8C9A-B3B57CA57CFE}" sibTransId="{9465CFC0-4413-45D1-A082-9144E2410A2A}"/>
    <dgm:cxn modelId="{939A0742-F2EC-4033-A5DD-83D7D71EFA0A}" srcId="{08CAB0A4-30D6-4554-BD90-307F75CDBD77}" destId="{D6D6168A-EA6E-45F6-A194-9C49BE7323F5}" srcOrd="2" destOrd="0" parTransId="{E403B1A5-F2E4-4E74-ADAB-80FFE72CB10A}" sibTransId="{744D3905-F4D8-460F-BD20-524F360930AA}"/>
    <dgm:cxn modelId="{C31F368A-EBBA-4611-818C-6142C2517D2C}" type="presOf" srcId="{7C0E5001-729E-483D-A023-AC092B1C9336}" destId="{25BDD724-4909-4907-BA64-AC366E3C509D}" srcOrd="0" destOrd="0" presId="urn:microsoft.com/office/officeart/2008/layout/VerticalCurvedList"/>
    <dgm:cxn modelId="{C205E3F0-709B-4B47-8A55-5A0A6CA8BF03}" type="presOf" srcId="{B8EE3845-4736-49B2-BC6B-BE56487C1628}" destId="{50F65B1E-C04E-472B-A6EF-5BF4B1BAD80E}" srcOrd="0" destOrd="0" presId="urn:microsoft.com/office/officeart/2008/layout/VerticalCurvedList"/>
    <dgm:cxn modelId="{ED416689-DBE2-4A7C-A060-1E2F5F2DEA76}" srcId="{08CAB0A4-30D6-4554-BD90-307F75CDBD77}" destId="{7C0E5001-729E-483D-A023-AC092B1C9336}" srcOrd="0" destOrd="0" parTransId="{20DDA1EC-DBA0-49D3-9F93-40A517A9C36E}" sibTransId="{B8EE3845-4736-49B2-BC6B-BE56487C1628}"/>
    <dgm:cxn modelId="{3C375954-E55C-470B-9E5C-DA9C3D9B573B}" type="presOf" srcId="{0B9B9ECE-5D32-43BB-BA2C-58E05AB3C65E}" destId="{AC6E37AD-0482-417D-A0A6-04BDECE1E0BB}" srcOrd="0" destOrd="0" presId="urn:microsoft.com/office/officeart/2008/layout/VerticalCurvedList"/>
    <dgm:cxn modelId="{12625E12-8CC3-4688-9C8D-E771BDE47ABF}" type="presOf" srcId="{D6D6168A-EA6E-45F6-A194-9C49BE7323F5}" destId="{17F93DCA-4FBA-4158-9640-EAC877400FDE}" srcOrd="0" destOrd="0" presId="urn:microsoft.com/office/officeart/2008/layout/VerticalCurvedList"/>
    <dgm:cxn modelId="{0398D028-6D44-4EC0-8771-42E56998CC2F}" type="presOf" srcId="{08CAB0A4-30D6-4554-BD90-307F75CDBD77}" destId="{5AFA2F51-09BA-4D9A-A621-08EF7CC28ABA}" srcOrd="0" destOrd="0" presId="urn:microsoft.com/office/officeart/2008/layout/VerticalCurvedList"/>
    <dgm:cxn modelId="{258B47E0-F556-4FC7-A127-F95FB808E453}" type="presParOf" srcId="{5AFA2F51-09BA-4D9A-A621-08EF7CC28ABA}" destId="{74EDCD63-333C-4173-924E-71C35FDEF31C}" srcOrd="0" destOrd="0" presId="urn:microsoft.com/office/officeart/2008/layout/VerticalCurvedList"/>
    <dgm:cxn modelId="{6680C6C3-1B85-4A63-94FC-BD76B2E7D7B6}" type="presParOf" srcId="{74EDCD63-333C-4173-924E-71C35FDEF31C}" destId="{6FD4E0B9-F9B9-450F-B80A-B94A041583A7}" srcOrd="0" destOrd="0" presId="urn:microsoft.com/office/officeart/2008/layout/VerticalCurvedList"/>
    <dgm:cxn modelId="{C63D075C-B33B-425B-8CDF-CADC22C8FBD6}" type="presParOf" srcId="{6FD4E0B9-F9B9-450F-B80A-B94A041583A7}" destId="{460D582B-E5E2-4D6A-A211-A2FA4CF5B90D}" srcOrd="0" destOrd="0" presId="urn:microsoft.com/office/officeart/2008/layout/VerticalCurvedList"/>
    <dgm:cxn modelId="{A1E6C11D-C1AE-4651-8B83-945041FE40AD}" type="presParOf" srcId="{6FD4E0B9-F9B9-450F-B80A-B94A041583A7}" destId="{50F65B1E-C04E-472B-A6EF-5BF4B1BAD80E}" srcOrd="1" destOrd="0" presId="urn:microsoft.com/office/officeart/2008/layout/VerticalCurvedList"/>
    <dgm:cxn modelId="{12F417B7-7E10-4196-B121-6097A16FFFFD}" type="presParOf" srcId="{6FD4E0B9-F9B9-450F-B80A-B94A041583A7}" destId="{F0FD75B7-4695-4759-970E-EBD7755D7F91}" srcOrd="2" destOrd="0" presId="urn:microsoft.com/office/officeart/2008/layout/VerticalCurvedList"/>
    <dgm:cxn modelId="{D2F67617-CC50-4668-ABEB-CD1ABF89E179}" type="presParOf" srcId="{6FD4E0B9-F9B9-450F-B80A-B94A041583A7}" destId="{8A9D968E-C923-44AD-8AAA-B58C24E8C240}" srcOrd="3" destOrd="0" presId="urn:microsoft.com/office/officeart/2008/layout/VerticalCurvedList"/>
    <dgm:cxn modelId="{3F86C566-F6C8-45ED-9494-C6126C555DA0}" type="presParOf" srcId="{74EDCD63-333C-4173-924E-71C35FDEF31C}" destId="{25BDD724-4909-4907-BA64-AC366E3C509D}" srcOrd="1" destOrd="0" presId="urn:microsoft.com/office/officeart/2008/layout/VerticalCurvedList"/>
    <dgm:cxn modelId="{19C7489A-79AF-4BE0-A14E-A6216F8EB28B}" type="presParOf" srcId="{74EDCD63-333C-4173-924E-71C35FDEF31C}" destId="{D80A53FC-CABB-4299-A72B-BD306653C2F6}" srcOrd="2" destOrd="0" presId="urn:microsoft.com/office/officeart/2008/layout/VerticalCurvedList"/>
    <dgm:cxn modelId="{ECBA9A87-5591-4569-9BEC-4123DED854D4}" type="presParOf" srcId="{D80A53FC-CABB-4299-A72B-BD306653C2F6}" destId="{0A85FAAC-22BA-4CE7-A888-F9CA763B659F}" srcOrd="0" destOrd="0" presId="urn:microsoft.com/office/officeart/2008/layout/VerticalCurvedList"/>
    <dgm:cxn modelId="{EADDC5FD-A87C-4A62-849D-0DE5B11A781B}" type="presParOf" srcId="{74EDCD63-333C-4173-924E-71C35FDEF31C}" destId="{AC6E37AD-0482-417D-A0A6-04BDECE1E0BB}" srcOrd="3" destOrd="0" presId="urn:microsoft.com/office/officeart/2008/layout/VerticalCurvedList"/>
    <dgm:cxn modelId="{CDF81F65-832D-4F62-84FD-EE3BB65400A7}" type="presParOf" srcId="{74EDCD63-333C-4173-924E-71C35FDEF31C}" destId="{8C3E1C2E-FDE7-4E12-ABFD-815A8BFB016E}" srcOrd="4" destOrd="0" presId="urn:microsoft.com/office/officeart/2008/layout/VerticalCurvedList"/>
    <dgm:cxn modelId="{D3E47B51-D49A-41F2-B2F6-C4053434825B}" type="presParOf" srcId="{8C3E1C2E-FDE7-4E12-ABFD-815A8BFB016E}" destId="{785CAB59-F788-46C4-96DD-9DD6B0F4253A}" srcOrd="0" destOrd="0" presId="urn:microsoft.com/office/officeart/2008/layout/VerticalCurvedList"/>
    <dgm:cxn modelId="{4AD2F85A-042F-4C74-8D9E-E1665CD1704F}" type="presParOf" srcId="{74EDCD63-333C-4173-924E-71C35FDEF31C}" destId="{17F93DCA-4FBA-4158-9640-EAC877400FDE}" srcOrd="5" destOrd="0" presId="urn:microsoft.com/office/officeart/2008/layout/VerticalCurvedList"/>
    <dgm:cxn modelId="{52A94900-F232-4C6E-BF94-AB975D19C887}" type="presParOf" srcId="{74EDCD63-333C-4173-924E-71C35FDEF31C}" destId="{9CBBD4AC-3D5C-4687-83E7-46470CF92324}" srcOrd="6" destOrd="0" presId="urn:microsoft.com/office/officeart/2008/layout/VerticalCurvedList"/>
    <dgm:cxn modelId="{907A1012-0439-4C86-B0B1-076F5513A6AA}" type="presParOf" srcId="{9CBBD4AC-3D5C-4687-83E7-46470CF92324}" destId="{776BADA7-405A-440D-BA89-BBEB0C4CE93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C29025-3131-4691-9FA0-7E8F193606A2}" type="doc">
      <dgm:prSet loTypeId="urn:microsoft.com/office/officeart/2005/8/layout/vList4" loCatId="list" qsTypeId="urn:microsoft.com/office/officeart/2005/8/quickstyle/3d4" qsCatId="3D" csTypeId="urn:microsoft.com/office/officeart/2005/8/colors/colorful5" csCatId="colorful" phldr="1"/>
      <dgm:spPr/>
      <dgm:t>
        <a:bodyPr/>
        <a:lstStyle/>
        <a:p>
          <a:endParaRPr lang="ru-RU"/>
        </a:p>
      </dgm:t>
    </dgm:pt>
    <dgm:pt modelId="{C26CDE7E-1DA6-40FE-A326-08367E53C8F3}">
      <dgm:prSet phldrT="[Текст]"/>
      <dgm:spPr/>
      <dgm:t>
        <a:bodyPr/>
        <a:lstStyle/>
        <a:p>
          <a:r>
            <a:rPr lang="ru-RU" dirty="0" smtClean="0"/>
            <a:t>Возможность предусматривать уставом муниципального образования  установление ежемесячной доплаты к страховой пенсии по старости (инвалидности) депутатам, членам выборного органа, выборным должностным лицам, осуществлявшим свои полномочия на постоянной основе.</a:t>
          </a:r>
          <a:endParaRPr lang="ru-RU" dirty="0"/>
        </a:p>
      </dgm:t>
    </dgm:pt>
    <dgm:pt modelId="{69D4ED11-81FB-4EE2-B29B-BAF70ABFF2F2}" type="parTrans" cxnId="{BF288EC0-A237-437A-939E-136CEC43BADE}">
      <dgm:prSet/>
      <dgm:spPr/>
      <dgm:t>
        <a:bodyPr/>
        <a:lstStyle/>
        <a:p>
          <a:endParaRPr lang="ru-RU"/>
        </a:p>
      </dgm:t>
    </dgm:pt>
    <dgm:pt modelId="{8D696694-ED80-4E0D-B33F-E91CB11C9103}" type="sibTrans" cxnId="{BF288EC0-A237-437A-939E-136CEC43BADE}">
      <dgm:prSet/>
      <dgm:spPr/>
      <dgm:t>
        <a:bodyPr/>
        <a:lstStyle/>
        <a:p>
          <a:endParaRPr lang="ru-RU"/>
        </a:p>
      </dgm:t>
    </dgm:pt>
    <dgm:pt modelId="{9D5E5F72-265F-451D-9BEC-C8DA0EFF0176}" type="pres">
      <dgm:prSet presAssocID="{FEC29025-3131-4691-9FA0-7E8F193606A2}" presName="linear" presStyleCnt="0">
        <dgm:presLayoutVars>
          <dgm:dir/>
          <dgm:resizeHandles val="exact"/>
        </dgm:presLayoutVars>
      </dgm:prSet>
      <dgm:spPr/>
      <dgm:t>
        <a:bodyPr/>
        <a:lstStyle/>
        <a:p>
          <a:endParaRPr lang="ru-RU"/>
        </a:p>
      </dgm:t>
    </dgm:pt>
    <dgm:pt modelId="{EFB2DEC7-B0D7-4D41-B9CA-2313A7AC82A2}" type="pres">
      <dgm:prSet presAssocID="{C26CDE7E-1DA6-40FE-A326-08367E53C8F3}" presName="comp" presStyleCnt="0"/>
      <dgm:spPr/>
    </dgm:pt>
    <dgm:pt modelId="{0FC223A5-BFED-4D37-9990-6839CA0A2F57}" type="pres">
      <dgm:prSet presAssocID="{C26CDE7E-1DA6-40FE-A326-08367E53C8F3}" presName="box" presStyleLbl="node1" presStyleIdx="0" presStyleCnt="1"/>
      <dgm:spPr/>
      <dgm:t>
        <a:bodyPr/>
        <a:lstStyle/>
        <a:p>
          <a:endParaRPr lang="ru-RU"/>
        </a:p>
      </dgm:t>
    </dgm:pt>
    <dgm:pt modelId="{E3E33699-0C41-4CF1-8B1E-EA1D82A1146C}" type="pres">
      <dgm:prSet presAssocID="{C26CDE7E-1DA6-40FE-A326-08367E53C8F3}" presName="img" presStyleLbl="fgImgPlace1" presStyleIdx="0" presStyleCnt="1" custScaleX="100041" custLinFactNeighborX="1781" custLinFactNeighborY="-1325"/>
      <dgm:spPr/>
    </dgm:pt>
    <dgm:pt modelId="{61F5650F-3C4C-4B70-B1FF-A8AC87706804}" type="pres">
      <dgm:prSet presAssocID="{C26CDE7E-1DA6-40FE-A326-08367E53C8F3}" presName="text" presStyleLbl="node1" presStyleIdx="0" presStyleCnt="1">
        <dgm:presLayoutVars>
          <dgm:bulletEnabled val="1"/>
        </dgm:presLayoutVars>
      </dgm:prSet>
      <dgm:spPr/>
      <dgm:t>
        <a:bodyPr/>
        <a:lstStyle/>
        <a:p>
          <a:endParaRPr lang="ru-RU"/>
        </a:p>
      </dgm:t>
    </dgm:pt>
  </dgm:ptLst>
  <dgm:cxnLst>
    <dgm:cxn modelId="{A913720B-57CF-401C-A7A7-B5EFE65F5E7F}" type="presOf" srcId="{C26CDE7E-1DA6-40FE-A326-08367E53C8F3}" destId="{61F5650F-3C4C-4B70-B1FF-A8AC87706804}" srcOrd="1" destOrd="0" presId="urn:microsoft.com/office/officeart/2005/8/layout/vList4"/>
    <dgm:cxn modelId="{BF288EC0-A237-437A-939E-136CEC43BADE}" srcId="{FEC29025-3131-4691-9FA0-7E8F193606A2}" destId="{C26CDE7E-1DA6-40FE-A326-08367E53C8F3}" srcOrd="0" destOrd="0" parTransId="{69D4ED11-81FB-4EE2-B29B-BAF70ABFF2F2}" sibTransId="{8D696694-ED80-4E0D-B33F-E91CB11C9103}"/>
    <dgm:cxn modelId="{601C2765-5B30-4125-B739-18C4622DA089}" type="presOf" srcId="{C26CDE7E-1DA6-40FE-A326-08367E53C8F3}" destId="{0FC223A5-BFED-4D37-9990-6839CA0A2F57}" srcOrd="0" destOrd="0" presId="urn:microsoft.com/office/officeart/2005/8/layout/vList4"/>
    <dgm:cxn modelId="{4FC73FF1-7356-4ABF-933B-58F85C53EFCF}" type="presOf" srcId="{FEC29025-3131-4691-9FA0-7E8F193606A2}" destId="{9D5E5F72-265F-451D-9BEC-C8DA0EFF0176}" srcOrd="0" destOrd="0" presId="urn:microsoft.com/office/officeart/2005/8/layout/vList4"/>
    <dgm:cxn modelId="{42D2122D-8B3F-4876-B1E3-7F936F3EDE04}" type="presParOf" srcId="{9D5E5F72-265F-451D-9BEC-C8DA0EFF0176}" destId="{EFB2DEC7-B0D7-4D41-B9CA-2313A7AC82A2}" srcOrd="0" destOrd="0" presId="urn:microsoft.com/office/officeart/2005/8/layout/vList4"/>
    <dgm:cxn modelId="{81004D68-15EC-4140-BEB0-C6C8E3A953E4}" type="presParOf" srcId="{EFB2DEC7-B0D7-4D41-B9CA-2313A7AC82A2}" destId="{0FC223A5-BFED-4D37-9990-6839CA0A2F57}" srcOrd="0" destOrd="0" presId="urn:microsoft.com/office/officeart/2005/8/layout/vList4"/>
    <dgm:cxn modelId="{637001DD-4454-417E-89A4-B7877C8A6815}" type="presParOf" srcId="{EFB2DEC7-B0D7-4D41-B9CA-2313A7AC82A2}" destId="{E3E33699-0C41-4CF1-8B1E-EA1D82A1146C}" srcOrd="1" destOrd="0" presId="urn:microsoft.com/office/officeart/2005/8/layout/vList4"/>
    <dgm:cxn modelId="{2A64CD0F-AD2A-4206-9BE1-E98964DB2CC1}" type="presParOf" srcId="{EFB2DEC7-B0D7-4D41-B9CA-2313A7AC82A2}" destId="{61F5650F-3C4C-4B70-B1FF-A8AC8770680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C29025-3131-4691-9FA0-7E8F193606A2}" type="doc">
      <dgm:prSet loTypeId="urn:microsoft.com/office/officeart/2005/8/layout/vList4" loCatId="list" qsTypeId="urn:microsoft.com/office/officeart/2005/8/quickstyle/3d4" qsCatId="3D" csTypeId="urn:microsoft.com/office/officeart/2005/8/colors/colorful5" csCatId="colorful" phldr="1"/>
      <dgm:spPr/>
      <dgm:t>
        <a:bodyPr/>
        <a:lstStyle/>
        <a:p>
          <a:endParaRPr lang="ru-RU"/>
        </a:p>
      </dgm:t>
    </dgm:pt>
    <dgm:pt modelId="{C26CDE7E-1DA6-40FE-A326-08367E53C8F3}">
      <dgm:prSet phldrT="[Текст]"/>
      <dgm:spPr/>
      <dgm:t>
        <a:bodyPr/>
        <a:lstStyle/>
        <a:p>
          <a:r>
            <a:rPr lang="ru-RU" dirty="0" smtClean="0"/>
            <a:t>Ежемесячная доплата к страховой пенсии устанавливается лицам, уволенным (освобожденным от должности) в связи с прекращением полномочий (в том числе досрочно), за исключением прекращения полномочий в случаях, предусмотренных абзацем седьмым части 16 статьи 35, пунктами 2.1, 3, 6 - 9 части 6, частью 6.1 статьи 36, частью 7.1, пунктами 5 - 8 части 10, частью 10.1 статьи 40, частями 1 и 2 статьи 73 Федерального закона от 06.10.2003 № 131-ФЗ «Об общих принципах организации местного самоуправления в Российской Федерации»</a:t>
          </a:r>
        </a:p>
        <a:p>
          <a:endParaRPr lang="ru-RU" dirty="0"/>
        </a:p>
      </dgm:t>
    </dgm:pt>
    <dgm:pt modelId="{69D4ED11-81FB-4EE2-B29B-BAF70ABFF2F2}" type="parTrans" cxnId="{BF288EC0-A237-437A-939E-136CEC43BADE}">
      <dgm:prSet/>
      <dgm:spPr/>
      <dgm:t>
        <a:bodyPr/>
        <a:lstStyle/>
        <a:p>
          <a:endParaRPr lang="ru-RU"/>
        </a:p>
      </dgm:t>
    </dgm:pt>
    <dgm:pt modelId="{8D696694-ED80-4E0D-B33F-E91CB11C9103}" type="sibTrans" cxnId="{BF288EC0-A237-437A-939E-136CEC43BADE}">
      <dgm:prSet/>
      <dgm:spPr/>
      <dgm:t>
        <a:bodyPr/>
        <a:lstStyle/>
        <a:p>
          <a:endParaRPr lang="ru-RU"/>
        </a:p>
      </dgm:t>
    </dgm:pt>
    <dgm:pt modelId="{9D5E5F72-265F-451D-9BEC-C8DA0EFF0176}" type="pres">
      <dgm:prSet presAssocID="{FEC29025-3131-4691-9FA0-7E8F193606A2}" presName="linear" presStyleCnt="0">
        <dgm:presLayoutVars>
          <dgm:dir/>
          <dgm:resizeHandles val="exact"/>
        </dgm:presLayoutVars>
      </dgm:prSet>
      <dgm:spPr/>
      <dgm:t>
        <a:bodyPr/>
        <a:lstStyle/>
        <a:p>
          <a:endParaRPr lang="ru-RU"/>
        </a:p>
      </dgm:t>
    </dgm:pt>
    <dgm:pt modelId="{EFB2DEC7-B0D7-4D41-B9CA-2313A7AC82A2}" type="pres">
      <dgm:prSet presAssocID="{C26CDE7E-1DA6-40FE-A326-08367E53C8F3}" presName="comp" presStyleCnt="0"/>
      <dgm:spPr/>
    </dgm:pt>
    <dgm:pt modelId="{0FC223A5-BFED-4D37-9990-6839CA0A2F57}" type="pres">
      <dgm:prSet presAssocID="{C26CDE7E-1DA6-40FE-A326-08367E53C8F3}" presName="box" presStyleLbl="node1" presStyleIdx="0" presStyleCnt="1"/>
      <dgm:spPr/>
      <dgm:t>
        <a:bodyPr/>
        <a:lstStyle/>
        <a:p>
          <a:endParaRPr lang="ru-RU"/>
        </a:p>
      </dgm:t>
    </dgm:pt>
    <dgm:pt modelId="{E3E33699-0C41-4CF1-8B1E-EA1D82A1146C}" type="pres">
      <dgm:prSet presAssocID="{C26CDE7E-1DA6-40FE-A326-08367E53C8F3}" presName="img" presStyleLbl="fgImgPlace1" presStyleIdx="0" presStyleCnt="1" custScaleX="112570" custScaleY="104052" custLinFactNeighborX="-9088" custLinFactNeighborY="-3099"/>
      <dgm:spPr/>
    </dgm:pt>
    <dgm:pt modelId="{61F5650F-3C4C-4B70-B1FF-A8AC87706804}" type="pres">
      <dgm:prSet presAssocID="{C26CDE7E-1DA6-40FE-A326-08367E53C8F3}" presName="text" presStyleLbl="node1" presStyleIdx="0" presStyleCnt="1">
        <dgm:presLayoutVars>
          <dgm:bulletEnabled val="1"/>
        </dgm:presLayoutVars>
      </dgm:prSet>
      <dgm:spPr/>
      <dgm:t>
        <a:bodyPr/>
        <a:lstStyle/>
        <a:p>
          <a:endParaRPr lang="ru-RU"/>
        </a:p>
      </dgm:t>
    </dgm:pt>
  </dgm:ptLst>
  <dgm:cxnLst>
    <dgm:cxn modelId="{30E7D79C-DD14-4FE5-A609-33333E676EF2}" type="presOf" srcId="{FEC29025-3131-4691-9FA0-7E8F193606A2}" destId="{9D5E5F72-265F-451D-9BEC-C8DA0EFF0176}" srcOrd="0" destOrd="0" presId="urn:microsoft.com/office/officeart/2005/8/layout/vList4"/>
    <dgm:cxn modelId="{0BF5CB11-EE89-48D1-B361-03A615E272B0}" type="presOf" srcId="{C26CDE7E-1DA6-40FE-A326-08367E53C8F3}" destId="{61F5650F-3C4C-4B70-B1FF-A8AC87706804}" srcOrd="1" destOrd="0" presId="urn:microsoft.com/office/officeart/2005/8/layout/vList4"/>
    <dgm:cxn modelId="{BF288EC0-A237-437A-939E-136CEC43BADE}" srcId="{FEC29025-3131-4691-9FA0-7E8F193606A2}" destId="{C26CDE7E-1DA6-40FE-A326-08367E53C8F3}" srcOrd="0" destOrd="0" parTransId="{69D4ED11-81FB-4EE2-B29B-BAF70ABFF2F2}" sibTransId="{8D696694-ED80-4E0D-B33F-E91CB11C9103}"/>
    <dgm:cxn modelId="{2D2FA07B-A441-43C0-902F-68CAEBE9CFD4}" type="presOf" srcId="{C26CDE7E-1DA6-40FE-A326-08367E53C8F3}" destId="{0FC223A5-BFED-4D37-9990-6839CA0A2F57}" srcOrd="0" destOrd="0" presId="urn:microsoft.com/office/officeart/2005/8/layout/vList4"/>
    <dgm:cxn modelId="{FD79A335-2448-4EB2-809E-25E2FCC9CCA5}" type="presParOf" srcId="{9D5E5F72-265F-451D-9BEC-C8DA0EFF0176}" destId="{EFB2DEC7-B0D7-4D41-B9CA-2313A7AC82A2}" srcOrd="0" destOrd="0" presId="urn:microsoft.com/office/officeart/2005/8/layout/vList4"/>
    <dgm:cxn modelId="{C1814D77-5B78-4791-A241-6C350EBD27CB}" type="presParOf" srcId="{EFB2DEC7-B0D7-4D41-B9CA-2313A7AC82A2}" destId="{0FC223A5-BFED-4D37-9990-6839CA0A2F57}" srcOrd="0" destOrd="0" presId="urn:microsoft.com/office/officeart/2005/8/layout/vList4"/>
    <dgm:cxn modelId="{86C84994-3899-4B91-8152-D90BFD162704}" type="presParOf" srcId="{EFB2DEC7-B0D7-4D41-B9CA-2313A7AC82A2}" destId="{E3E33699-0C41-4CF1-8B1E-EA1D82A1146C}" srcOrd="1" destOrd="0" presId="urn:microsoft.com/office/officeart/2005/8/layout/vList4"/>
    <dgm:cxn modelId="{B14BC92D-D39B-4925-8CEF-72C5B8379325}" type="presParOf" srcId="{EFB2DEC7-B0D7-4D41-B9CA-2313A7AC82A2}" destId="{61F5650F-3C4C-4B70-B1FF-A8AC8770680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70320B-7087-47E4-BF55-C05D54E62380}" type="doc">
      <dgm:prSet loTypeId="urn:microsoft.com/office/officeart/2005/8/layout/pList2" loCatId="list" qsTypeId="urn:microsoft.com/office/officeart/2005/8/quickstyle/3d4" qsCatId="3D" csTypeId="urn:microsoft.com/office/officeart/2005/8/colors/colorful5" csCatId="colorful" phldr="1"/>
      <dgm:spPr/>
    </dgm:pt>
    <dgm:pt modelId="{BB91B3F2-D400-4B10-9980-2430F092F7DC}">
      <dgm:prSet phldrT="[Текст]"/>
      <dgm:spPr/>
      <dgm:t>
        <a:bodyPr anchor="ctr"/>
        <a:lstStyle/>
        <a:p>
          <a:r>
            <a:rPr lang="ru-RU" b="1" dirty="0" smtClean="0"/>
            <a:t>в размере не более </a:t>
          </a:r>
        </a:p>
        <a:p>
          <a:r>
            <a:rPr lang="ru-RU" b="1" dirty="0" smtClean="0"/>
            <a:t>55%</a:t>
          </a:r>
          <a:endParaRPr lang="ru-RU" dirty="0"/>
        </a:p>
      </dgm:t>
    </dgm:pt>
    <dgm:pt modelId="{F3DCE97A-347B-4E7E-86FC-2D82C38B6C96}" type="parTrans" cxnId="{7D5E2276-8D34-48BC-90A3-CCC7DDD9D965}">
      <dgm:prSet/>
      <dgm:spPr/>
      <dgm:t>
        <a:bodyPr/>
        <a:lstStyle/>
        <a:p>
          <a:endParaRPr lang="ru-RU"/>
        </a:p>
      </dgm:t>
    </dgm:pt>
    <dgm:pt modelId="{332E1F2F-BD6B-43D6-AFD4-34A5B83FF7AD}" type="sibTrans" cxnId="{7D5E2276-8D34-48BC-90A3-CCC7DDD9D965}">
      <dgm:prSet/>
      <dgm:spPr/>
      <dgm:t>
        <a:bodyPr/>
        <a:lstStyle/>
        <a:p>
          <a:endParaRPr lang="ru-RU"/>
        </a:p>
      </dgm:t>
    </dgm:pt>
    <dgm:pt modelId="{F2F66025-3DDD-4C19-B7E4-20611312DE59}">
      <dgm:prSet phldrT="[Текст]"/>
      <dgm:spPr/>
      <dgm:t>
        <a:bodyPr anchor="ctr"/>
        <a:lstStyle/>
        <a:p>
          <a:r>
            <a:rPr lang="ru-RU" b="1" dirty="0" smtClean="0"/>
            <a:t>в размере не более 75%</a:t>
          </a:r>
          <a:endParaRPr lang="ru-RU" dirty="0"/>
        </a:p>
      </dgm:t>
    </dgm:pt>
    <dgm:pt modelId="{1B952BF8-5EBC-4EC5-A754-2A84D6D1BEBD}" type="parTrans" cxnId="{DFE595CF-8069-43E2-9909-28047B55DED7}">
      <dgm:prSet/>
      <dgm:spPr/>
      <dgm:t>
        <a:bodyPr/>
        <a:lstStyle/>
        <a:p>
          <a:endParaRPr lang="ru-RU"/>
        </a:p>
      </dgm:t>
    </dgm:pt>
    <dgm:pt modelId="{BC565796-414A-4AD8-9FCF-38754AD050B3}" type="sibTrans" cxnId="{DFE595CF-8069-43E2-9909-28047B55DED7}">
      <dgm:prSet/>
      <dgm:spPr/>
      <dgm:t>
        <a:bodyPr/>
        <a:lstStyle/>
        <a:p>
          <a:endParaRPr lang="ru-RU"/>
        </a:p>
      </dgm:t>
    </dgm:pt>
    <dgm:pt modelId="{7D2B3AB9-538B-4E6A-B7BD-2C4B0BFCBA57}">
      <dgm:prSet phldrT="[Текст]"/>
      <dgm:spPr/>
      <dgm:t>
        <a:bodyPr anchor="ctr"/>
        <a:lstStyle/>
        <a:p>
          <a:r>
            <a:rPr lang="ru-RU" b="1" dirty="0" smtClean="0"/>
            <a:t>в размере не более 85%</a:t>
          </a:r>
          <a:endParaRPr lang="ru-RU" dirty="0"/>
        </a:p>
      </dgm:t>
    </dgm:pt>
    <dgm:pt modelId="{C85FD402-11FF-4AAC-BCBE-A56E8707589A}" type="parTrans" cxnId="{4A1C7400-0505-4E4E-B5AD-AFB5FA376D5B}">
      <dgm:prSet/>
      <dgm:spPr/>
      <dgm:t>
        <a:bodyPr/>
        <a:lstStyle/>
        <a:p>
          <a:endParaRPr lang="ru-RU"/>
        </a:p>
      </dgm:t>
    </dgm:pt>
    <dgm:pt modelId="{35C30203-680D-4023-BEFF-3DA209355C18}" type="sibTrans" cxnId="{4A1C7400-0505-4E4E-B5AD-AFB5FA376D5B}">
      <dgm:prSet/>
      <dgm:spPr/>
      <dgm:t>
        <a:bodyPr/>
        <a:lstStyle/>
        <a:p>
          <a:endParaRPr lang="ru-RU"/>
        </a:p>
      </dgm:t>
    </dgm:pt>
    <dgm:pt modelId="{4DABD9CE-3675-43B4-ADBF-34CAA88D8ECA}">
      <dgm:prSet phldrT="[Текст]"/>
      <dgm:spPr/>
      <dgm:t>
        <a:bodyPr anchor="ctr"/>
        <a:lstStyle/>
        <a:p>
          <a:r>
            <a:rPr lang="ru-RU" b="1" dirty="0" smtClean="0"/>
            <a:t>в размере не более 95%</a:t>
          </a:r>
          <a:endParaRPr lang="ru-RU" dirty="0"/>
        </a:p>
      </dgm:t>
    </dgm:pt>
    <dgm:pt modelId="{837E98CA-A64F-4D1D-BE90-A6C97DC74059}" type="parTrans" cxnId="{E2CB2688-5B60-48C9-B5EB-FA05FCB25E09}">
      <dgm:prSet/>
      <dgm:spPr/>
      <dgm:t>
        <a:bodyPr/>
        <a:lstStyle/>
        <a:p>
          <a:endParaRPr lang="ru-RU"/>
        </a:p>
      </dgm:t>
    </dgm:pt>
    <dgm:pt modelId="{27DD2117-DFBF-47C5-878E-7749967E812D}" type="sibTrans" cxnId="{E2CB2688-5B60-48C9-B5EB-FA05FCB25E09}">
      <dgm:prSet/>
      <dgm:spPr/>
      <dgm:t>
        <a:bodyPr/>
        <a:lstStyle/>
        <a:p>
          <a:endParaRPr lang="ru-RU"/>
        </a:p>
      </dgm:t>
    </dgm:pt>
    <dgm:pt modelId="{6B8D7998-11D8-4457-B3F2-7DF99E5503F8}" type="pres">
      <dgm:prSet presAssocID="{C570320B-7087-47E4-BF55-C05D54E62380}" presName="Name0" presStyleCnt="0">
        <dgm:presLayoutVars>
          <dgm:dir/>
          <dgm:resizeHandles val="exact"/>
        </dgm:presLayoutVars>
      </dgm:prSet>
      <dgm:spPr/>
    </dgm:pt>
    <dgm:pt modelId="{D0860FF5-7555-4ED0-BBBB-212D6D160FE7}" type="pres">
      <dgm:prSet presAssocID="{C570320B-7087-47E4-BF55-C05D54E62380}" presName="bkgdShp" presStyleLbl="alignAccFollowNode1" presStyleIdx="0" presStyleCnt="1" custScaleY="56887" custLinFactNeighborX="493" custLinFactNeighborY="-19459"/>
      <dgm:spPr/>
    </dgm:pt>
    <dgm:pt modelId="{CF97F7E3-2B89-4E93-BC47-2CBE7A140BD2}" type="pres">
      <dgm:prSet presAssocID="{C570320B-7087-47E4-BF55-C05D54E62380}" presName="linComp" presStyleCnt="0"/>
      <dgm:spPr/>
    </dgm:pt>
    <dgm:pt modelId="{AFE7975B-8A96-4DA6-925F-74DA57E922FC}" type="pres">
      <dgm:prSet presAssocID="{BB91B3F2-D400-4B10-9980-2430F092F7DC}" presName="compNode" presStyleCnt="0"/>
      <dgm:spPr/>
    </dgm:pt>
    <dgm:pt modelId="{AFFD8228-0B42-4212-91C2-A8D846C2BE63}" type="pres">
      <dgm:prSet presAssocID="{BB91B3F2-D400-4B10-9980-2430F092F7DC}" presName="node" presStyleLbl="node1" presStyleIdx="0" presStyleCnt="4" custScaleY="68949" custLinFactNeighborY="-55307">
        <dgm:presLayoutVars>
          <dgm:bulletEnabled val="1"/>
        </dgm:presLayoutVars>
      </dgm:prSet>
      <dgm:spPr/>
      <dgm:t>
        <a:bodyPr/>
        <a:lstStyle/>
        <a:p>
          <a:endParaRPr lang="ru-RU"/>
        </a:p>
      </dgm:t>
    </dgm:pt>
    <dgm:pt modelId="{727A9A7E-80EC-4A4F-9CB8-CE68605E3D14}" type="pres">
      <dgm:prSet presAssocID="{BB91B3F2-D400-4B10-9980-2430F092F7DC}" presName="invisiNode" presStyleLbl="node1" presStyleIdx="0" presStyleCnt="4"/>
      <dgm:spPr/>
    </dgm:pt>
    <dgm:pt modelId="{8A6483BB-3211-49D0-B7A6-17962DB84C4D}" type="pres">
      <dgm:prSet presAssocID="{BB91B3F2-D400-4B10-9980-2430F092F7DC}" presName="imagNode" presStyleLbl="fgImgPlace1" presStyleIdx="0" presStyleCnt="4" custScaleY="57457" custLinFactNeighborY="-31509"/>
      <dgm:spPr/>
    </dgm:pt>
    <dgm:pt modelId="{BDC24978-2499-4D82-8D6B-718DE1836F7D}" type="pres">
      <dgm:prSet presAssocID="{332E1F2F-BD6B-43D6-AFD4-34A5B83FF7AD}" presName="sibTrans" presStyleLbl="sibTrans2D1" presStyleIdx="0" presStyleCnt="0"/>
      <dgm:spPr/>
      <dgm:t>
        <a:bodyPr/>
        <a:lstStyle/>
        <a:p>
          <a:endParaRPr lang="ru-RU"/>
        </a:p>
      </dgm:t>
    </dgm:pt>
    <dgm:pt modelId="{CD8B2191-C226-4E48-B40B-5454F7F5D1C0}" type="pres">
      <dgm:prSet presAssocID="{F2F66025-3DDD-4C19-B7E4-20611312DE59}" presName="compNode" presStyleCnt="0"/>
      <dgm:spPr/>
    </dgm:pt>
    <dgm:pt modelId="{01A74D97-642F-421E-9A7A-0CACA0FDBAD4}" type="pres">
      <dgm:prSet presAssocID="{F2F66025-3DDD-4C19-B7E4-20611312DE59}" presName="node" presStyleLbl="node1" presStyleIdx="1" presStyleCnt="4" custScaleY="68949" custLinFactNeighborX="4033" custLinFactNeighborY="-55307">
        <dgm:presLayoutVars>
          <dgm:bulletEnabled val="1"/>
        </dgm:presLayoutVars>
      </dgm:prSet>
      <dgm:spPr/>
      <dgm:t>
        <a:bodyPr/>
        <a:lstStyle/>
        <a:p>
          <a:endParaRPr lang="ru-RU"/>
        </a:p>
      </dgm:t>
    </dgm:pt>
    <dgm:pt modelId="{00E6D268-835F-4AC5-A390-B6401EA59B54}" type="pres">
      <dgm:prSet presAssocID="{F2F66025-3DDD-4C19-B7E4-20611312DE59}" presName="invisiNode" presStyleLbl="node1" presStyleIdx="1" presStyleCnt="4"/>
      <dgm:spPr/>
    </dgm:pt>
    <dgm:pt modelId="{FA8A0293-F45E-46DD-B500-2C50967784B4}" type="pres">
      <dgm:prSet presAssocID="{F2F66025-3DDD-4C19-B7E4-20611312DE59}" presName="imagNode" presStyleLbl="fgImgPlace1" presStyleIdx="1" presStyleCnt="4" custScaleY="57457" custLinFactNeighborX="1922" custLinFactNeighborY="-31505"/>
      <dgm:spPr/>
    </dgm:pt>
    <dgm:pt modelId="{F0A27889-6B97-4F05-924D-27E48C724ED2}" type="pres">
      <dgm:prSet presAssocID="{BC565796-414A-4AD8-9FCF-38754AD050B3}" presName="sibTrans" presStyleLbl="sibTrans2D1" presStyleIdx="0" presStyleCnt="0"/>
      <dgm:spPr/>
      <dgm:t>
        <a:bodyPr/>
        <a:lstStyle/>
        <a:p>
          <a:endParaRPr lang="ru-RU"/>
        </a:p>
      </dgm:t>
    </dgm:pt>
    <dgm:pt modelId="{C60F10FE-E026-4514-AD1F-FF59CBD5E1DD}" type="pres">
      <dgm:prSet presAssocID="{7D2B3AB9-538B-4E6A-B7BD-2C4B0BFCBA57}" presName="compNode" presStyleCnt="0"/>
      <dgm:spPr/>
    </dgm:pt>
    <dgm:pt modelId="{16FCB3AF-ADD4-411B-8EA8-645677CC2405}" type="pres">
      <dgm:prSet presAssocID="{7D2B3AB9-538B-4E6A-B7BD-2C4B0BFCBA57}" presName="node" presStyleLbl="node1" presStyleIdx="2" presStyleCnt="4" custScaleY="68949" custLinFactNeighborX="6596" custLinFactNeighborY="-55307">
        <dgm:presLayoutVars>
          <dgm:bulletEnabled val="1"/>
        </dgm:presLayoutVars>
      </dgm:prSet>
      <dgm:spPr/>
      <dgm:t>
        <a:bodyPr/>
        <a:lstStyle/>
        <a:p>
          <a:endParaRPr lang="ru-RU"/>
        </a:p>
      </dgm:t>
    </dgm:pt>
    <dgm:pt modelId="{47C36EB7-70DC-4AE8-94EF-71A77D76BAE1}" type="pres">
      <dgm:prSet presAssocID="{7D2B3AB9-538B-4E6A-B7BD-2C4B0BFCBA57}" presName="invisiNode" presStyleLbl="node1" presStyleIdx="2" presStyleCnt="4"/>
      <dgm:spPr/>
    </dgm:pt>
    <dgm:pt modelId="{B56E754D-FC13-46AF-AC31-35C59E11FD85}" type="pres">
      <dgm:prSet presAssocID="{7D2B3AB9-538B-4E6A-B7BD-2C4B0BFCBA57}" presName="imagNode" presStyleLbl="fgImgPlace1" presStyleIdx="2" presStyleCnt="4" custScaleY="57457" custLinFactNeighborX="3845" custLinFactNeighborY="-32337"/>
      <dgm:spPr/>
    </dgm:pt>
    <dgm:pt modelId="{34675821-8E09-455B-9A53-4AFED38B4B41}" type="pres">
      <dgm:prSet presAssocID="{35C30203-680D-4023-BEFF-3DA209355C18}" presName="sibTrans" presStyleLbl="sibTrans2D1" presStyleIdx="0" presStyleCnt="0"/>
      <dgm:spPr/>
      <dgm:t>
        <a:bodyPr/>
        <a:lstStyle/>
        <a:p>
          <a:endParaRPr lang="ru-RU"/>
        </a:p>
      </dgm:t>
    </dgm:pt>
    <dgm:pt modelId="{E22DB823-C930-42AC-B602-B36A7B37605B}" type="pres">
      <dgm:prSet presAssocID="{4DABD9CE-3675-43B4-ADBF-34CAA88D8ECA}" presName="compNode" presStyleCnt="0"/>
      <dgm:spPr/>
    </dgm:pt>
    <dgm:pt modelId="{407904BA-A778-4512-9439-67EF12AA3EBF}" type="pres">
      <dgm:prSet presAssocID="{4DABD9CE-3675-43B4-ADBF-34CAA88D8ECA}" presName="node" presStyleLbl="node1" presStyleIdx="3" presStyleCnt="4" custScaleY="68949" custLinFactNeighborX="6596" custLinFactNeighborY="-55307">
        <dgm:presLayoutVars>
          <dgm:bulletEnabled val="1"/>
        </dgm:presLayoutVars>
      </dgm:prSet>
      <dgm:spPr/>
      <dgm:t>
        <a:bodyPr/>
        <a:lstStyle/>
        <a:p>
          <a:endParaRPr lang="ru-RU"/>
        </a:p>
      </dgm:t>
    </dgm:pt>
    <dgm:pt modelId="{9CE28479-76B0-4F76-8089-684376DF5027}" type="pres">
      <dgm:prSet presAssocID="{4DABD9CE-3675-43B4-ADBF-34CAA88D8ECA}" presName="invisiNode" presStyleLbl="node1" presStyleIdx="3" presStyleCnt="4"/>
      <dgm:spPr/>
    </dgm:pt>
    <dgm:pt modelId="{8787DB3E-F8F8-4C91-A69E-7441C1E8753F}" type="pres">
      <dgm:prSet presAssocID="{4DABD9CE-3675-43B4-ADBF-34CAA88D8ECA}" presName="imagNode" presStyleLbl="fgImgPlace1" presStyleIdx="3" presStyleCnt="4" custScaleY="57457" custLinFactNeighborX="3205" custLinFactNeighborY="-33166"/>
      <dgm:spPr/>
    </dgm:pt>
  </dgm:ptLst>
  <dgm:cxnLst>
    <dgm:cxn modelId="{18106B29-88F3-4255-9C6B-AC9B7D70FCF3}" type="presOf" srcId="{F2F66025-3DDD-4C19-B7E4-20611312DE59}" destId="{01A74D97-642F-421E-9A7A-0CACA0FDBAD4}" srcOrd="0" destOrd="0" presId="urn:microsoft.com/office/officeart/2005/8/layout/pList2"/>
    <dgm:cxn modelId="{297FB1B0-BA1B-4899-BA33-8802E83A51FD}" type="presOf" srcId="{BC565796-414A-4AD8-9FCF-38754AD050B3}" destId="{F0A27889-6B97-4F05-924D-27E48C724ED2}" srcOrd="0" destOrd="0" presId="urn:microsoft.com/office/officeart/2005/8/layout/pList2"/>
    <dgm:cxn modelId="{481BBC1F-5842-45B6-B45E-AA8E5884DB16}" type="presOf" srcId="{7D2B3AB9-538B-4E6A-B7BD-2C4B0BFCBA57}" destId="{16FCB3AF-ADD4-411B-8EA8-645677CC2405}" srcOrd="0" destOrd="0" presId="urn:microsoft.com/office/officeart/2005/8/layout/pList2"/>
    <dgm:cxn modelId="{E2CB2688-5B60-48C9-B5EB-FA05FCB25E09}" srcId="{C570320B-7087-47E4-BF55-C05D54E62380}" destId="{4DABD9CE-3675-43B4-ADBF-34CAA88D8ECA}" srcOrd="3" destOrd="0" parTransId="{837E98CA-A64F-4D1D-BE90-A6C97DC74059}" sibTransId="{27DD2117-DFBF-47C5-878E-7749967E812D}"/>
    <dgm:cxn modelId="{3B6DA1F1-1B4B-460C-9995-B79C2F63798C}" type="presOf" srcId="{C570320B-7087-47E4-BF55-C05D54E62380}" destId="{6B8D7998-11D8-4457-B3F2-7DF99E5503F8}" srcOrd="0" destOrd="0" presId="urn:microsoft.com/office/officeart/2005/8/layout/pList2"/>
    <dgm:cxn modelId="{9C5C9CAF-4B15-46BD-8857-2B9FF22FEEBE}" type="presOf" srcId="{35C30203-680D-4023-BEFF-3DA209355C18}" destId="{34675821-8E09-455B-9A53-4AFED38B4B41}" srcOrd="0" destOrd="0" presId="urn:microsoft.com/office/officeart/2005/8/layout/pList2"/>
    <dgm:cxn modelId="{4A1C7400-0505-4E4E-B5AD-AFB5FA376D5B}" srcId="{C570320B-7087-47E4-BF55-C05D54E62380}" destId="{7D2B3AB9-538B-4E6A-B7BD-2C4B0BFCBA57}" srcOrd="2" destOrd="0" parTransId="{C85FD402-11FF-4AAC-BCBE-A56E8707589A}" sibTransId="{35C30203-680D-4023-BEFF-3DA209355C18}"/>
    <dgm:cxn modelId="{E49A424B-B988-431E-9C2C-F7236D7272F9}" type="presOf" srcId="{332E1F2F-BD6B-43D6-AFD4-34A5B83FF7AD}" destId="{BDC24978-2499-4D82-8D6B-718DE1836F7D}" srcOrd="0" destOrd="0" presId="urn:microsoft.com/office/officeart/2005/8/layout/pList2"/>
    <dgm:cxn modelId="{7D5E2276-8D34-48BC-90A3-CCC7DDD9D965}" srcId="{C570320B-7087-47E4-BF55-C05D54E62380}" destId="{BB91B3F2-D400-4B10-9980-2430F092F7DC}" srcOrd="0" destOrd="0" parTransId="{F3DCE97A-347B-4E7E-86FC-2D82C38B6C96}" sibTransId="{332E1F2F-BD6B-43D6-AFD4-34A5B83FF7AD}"/>
    <dgm:cxn modelId="{DFE595CF-8069-43E2-9909-28047B55DED7}" srcId="{C570320B-7087-47E4-BF55-C05D54E62380}" destId="{F2F66025-3DDD-4C19-B7E4-20611312DE59}" srcOrd="1" destOrd="0" parTransId="{1B952BF8-5EBC-4EC5-A754-2A84D6D1BEBD}" sibTransId="{BC565796-414A-4AD8-9FCF-38754AD050B3}"/>
    <dgm:cxn modelId="{F22ED6F0-C8F8-47E4-92CB-30BDB6BE8A6C}" type="presOf" srcId="{BB91B3F2-D400-4B10-9980-2430F092F7DC}" destId="{AFFD8228-0B42-4212-91C2-A8D846C2BE63}" srcOrd="0" destOrd="0" presId="urn:microsoft.com/office/officeart/2005/8/layout/pList2"/>
    <dgm:cxn modelId="{CAA8CE96-2033-4C27-BBC4-D631D05CDB27}" type="presOf" srcId="{4DABD9CE-3675-43B4-ADBF-34CAA88D8ECA}" destId="{407904BA-A778-4512-9439-67EF12AA3EBF}" srcOrd="0" destOrd="0" presId="urn:microsoft.com/office/officeart/2005/8/layout/pList2"/>
    <dgm:cxn modelId="{0156919F-9F3B-4655-8951-EA79CA6123F8}" type="presParOf" srcId="{6B8D7998-11D8-4457-B3F2-7DF99E5503F8}" destId="{D0860FF5-7555-4ED0-BBBB-212D6D160FE7}" srcOrd="0" destOrd="0" presId="urn:microsoft.com/office/officeart/2005/8/layout/pList2"/>
    <dgm:cxn modelId="{2EB46F76-B533-4AAD-83C7-639A92D19CA4}" type="presParOf" srcId="{6B8D7998-11D8-4457-B3F2-7DF99E5503F8}" destId="{CF97F7E3-2B89-4E93-BC47-2CBE7A140BD2}" srcOrd="1" destOrd="0" presId="urn:microsoft.com/office/officeart/2005/8/layout/pList2"/>
    <dgm:cxn modelId="{67C775FE-6680-458D-8294-E51D4084D52E}" type="presParOf" srcId="{CF97F7E3-2B89-4E93-BC47-2CBE7A140BD2}" destId="{AFE7975B-8A96-4DA6-925F-74DA57E922FC}" srcOrd="0" destOrd="0" presId="urn:microsoft.com/office/officeart/2005/8/layout/pList2"/>
    <dgm:cxn modelId="{FC3E9E92-0D13-405B-B94C-8C5C68742B6D}" type="presParOf" srcId="{AFE7975B-8A96-4DA6-925F-74DA57E922FC}" destId="{AFFD8228-0B42-4212-91C2-A8D846C2BE63}" srcOrd="0" destOrd="0" presId="urn:microsoft.com/office/officeart/2005/8/layout/pList2"/>
    <dgm:cxn modelId="{F4227E34-7587-4396-82C6-81F7DD0F20A3}" type="presParOf" srcId="{AFE7975B-8A96-4DA6-925F-74DA57E922FC}" destId="{727A9A7E-80EC-4A4F-9CB8-CE68605E3D14}" srcOrd="1" destOrd="0" presId="urn:microsoft.com/office/officeart/2005/8/layout/pList2"/>
    <dgm:cxn modelId="{7883F202-C8BF-469D-9738-0915A93A3654}" type="presParOf" srcId="{AFE7975B-8A96-4DA6-925F-74DA57E922FC}" destId="{8A6483BB-3211-49D0-B7A6-17962DB84C4D}" srcOrd="2" destOrd="0" presId="urn:microsoft.com/office/officeart/2005/8/layout/pList2"/>
    <dgm:cxn modelId="{71F73E6E-D338-4AD4-AD29-8E68DA06BC16}" type="presParOf" srcId="{CF97F7E3-2B89-4E93-BC47-2CBE7A140BD2}" destId="{BDC24978-2499-4D82-8D6B-718DE1836F7D}" srcOrd="1" destOrd="0" presId="urn:microsoft.com/office/officeart/2005/8/layout/pList2"/>
    <dgm:cxn modelId="{55D73EC2-3EED-42F9-A436-FC85AED18371}" type="presParOf" srcId="{CF97F7E3-2B89-4E93-BC47-2CBE7A140BD2}" destId="{CD8B2191-C226-4E48-B40B-5454F7F5D1C0}" srcOrd="2" destOrd="0" presId="urn:microsoft.com/office/officeart/2005/8/layout/pList2"/>
    <dgm:cxn modelId="{CF18CD58-B527-4CAB-8A03-3735BCAC4998}" type="presParOf" srcId="{CD8B2191-C226-4E48-B40B-5454F7F5D1C0}" destId="{01A74D97-642F-421E-9A7A-0CACA0FDBAD4}" srcOrd="0" destOrd="0" presId="urn:microsoft.com/office/officeart/2005/8/layout/pList2"/>
    <dgm:cxn modelId="{DBD74888-0825-4E7F-9AA7-910594248371}" type="presParOf" srcId="{CD8B2191-C226-4E48-B40B-5454F7F5D1C0}" destId="{00E6D268-835F-4AC5-A390-B6401EA59B54}" srcOrd="1" destOrd="0" presId="urn:microsoft.com/office/officeart/2005/8/layout/pList2"/>
    <dgm:cxn modelId="{7420544A-DE09-4E4E-A340-63F536B92C64}" type="presParOf" srcId="{CD8B2191-C226-4E48-B40B-5454F7F5D1C0}" destId="{FA8A0293-F45E-46DD-B500-2C50967784B4}" srcOrd="2" destOrd="0" presId="urn:microsoft.com/office/officeart/2005/8/layout/pList2"/>
    <dgm:cxn modelId="{27650AF4-9770-4C45-A8CB-D4C962D7CBFE}" type="presParOf" srcId="{CF97F7E3-2B89-4E93-BC47-2CBE7A140BD2}" destId="{F0A27889-6B97-4F05-924D-27E48C724ED2}" srcOrd="3" destOrd="0" presId="urn:microsoft.com/office/officeart/2005/8/layout/pList2"/>
    <dgm:cxn modelId="{A05E295D-CC66-438D-B80E-04E7763DBA94}" type="presParOf" srcId="{CF97F7E3-2B89-4E93-BC47-2CBE7A140BD2}" destId="{C60F10FE-E026-4514-AD1F-FF59CBD5E1DD}" srcOrd="4" destOrd="0" presId="urn:microsoft.com/office/officeart/2005/8/layout/pList2"/>
    <dgm:cxn modelId="{C50D7117-3D0A-4310-967E-1DA78AE090DA}" type="presParOf" srcId="{C60F10FE-E026-4514-AD1F-FF59CBD5E1DD}" destId="{16FCB3AF-ADD4-411B-8EA8-645677CC2405}" srcOrd="0" destOrd="0" presId="urn:microsoft.com/office/officeart/2005/8/layout/pList2"/>
    <dgm:cxn modelId="{C79CF054-5B94-448E-B13F-83B89E63B9D7}" type="presParOf" srcId="{C60F10FE-E026-4514-AD1F-FF59CBD5E1DD}" destId="{47C36EB7-70DC-4AE8-94EF-71A77D76BAE1}" srcOrd="1" destOrd="0" presId="urn:microsoft.com/office/officeart/2005/8/layout/pList2"/>
    <dgm:cxn modelId="{98EADC1F-18F3-4B56-B8BB-271FC4DA213D}" type="presParOf" srcId="{C60F10FE-E026-4514-AD1F-FF59CBD5E1DD}" destId="{B56E754D-FC13-46AF-AC31-35C59E11FD85}" srcOrd="2" destOrd="0" presId="urn:microsoft.com/office/officeart/2005/8/layout/pList2"/>
    <dgm:cxn modelId="{F1338503-1B9B-4E83-8BC0-FCBEB8953563}" type="presParOf" srcId="{CF97F7E3-2B89-4E93-BC47-2CBE7A140BD2}" destId="{34675821-8E09-455B-9A53-4AFED38B4B41}" srcOrd="5" destOrd="0" presId="urn:microsoft.com/office/officeart/2005/8/layout/pList2"/>
    <dgm:cxn modelId="{5E2D9E03-71A2-4DE6-9D91-027E6A1090D7}" type="presParOf" srcId="{CF97F7E3-2B89-4E93-BC47-2CBE7A140BD2}" destId="{E22DB823-C930-42AC-B602-B36A7B37605B}" srcOrd="6" destOrd="0" presId="urn:microsoft.com/office/officeart/2005/8/layout/pList2"/>
    <dgm:cxn modelId="{E1623B15-1AFE-4D7C-B62F-798C5FC6F332}" type="presParOf" srcId="{E22DB823-C930-42AC-B602-B36A7B37605B}" destId="{407904BA-A778-4512-9439-67EF12AA3EBF}" srcOrd="0" destOrd="0" presId="urn:microsoft.com/office/officeart/2005/8/layout/pList2"/>
    <dgm:cxn modelId="{E7CAB2D5-2969-492B-891B-A9D263B40D3F}" type="presParOf" srcId="{E22DB823-C930-42AC-B602-B36A7B37605B}" destId="{9CE28479-76B0-4F76-8089-684376DF5027}" srcOrd="1" destOrd="0" presId="urn:microsoft.com/office/officeart/2005/8/layout/pList2"/>
    <dgm:cxn modelId="{D252F6C4-EE3A-4B94-AA5D-65BF4AFB14F4}" type="presParOf" srcId="{E22DB823-C930-42AC-B602-B36A7B37605B}" destId="{8787DB3E-F8F8-4C91-A69E-7441C1E8753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78EDABE-FFAB-47C0-B24F-AAD43F6EDC30}" type="doc">
      <dgm:prSet loTypeId="urn:microsoft.com/office/officeart/2005/8/layout/orgChart1" loCatId="hierarchy" qsTypeId="urn:microsoft.com/office/officeart/2005/8/quickstyle/3d4" qsCatId="3D" csTypeId="urn:microsoft.com/office/officeart/2005/8/colors/colorful4" csCatId="colorful" phldr="1"/>
      <dgm:spPr/>
      <dgm:t>
        <a:bodyPr/>
        <a:lstStyle/>
        <a:p>
          <a:endParaRPr lang="ru-RU"/>
        </a:p>
      </dgm:t>
    </dgm:pt>
    <dgm:pt modelId="{7D718E52-FCE9-44C2-8017-B80199586198}">
      <dgm:prSet phldrT="[Текст]" phldr="1">
        <dgm:style>
          <a:lnRef idx="2">
            <a:schemeClr val="accent2"/>
          </a:lnRef>
          <a:fillRef idx="1">
            <a:schemeClr val="lt1"/>
          </a:fillRef>
          <a:effectRef idx="0">
            <a:schemeClr val="accent2"/>
          </a:effectRef>
          <a:fontRef idx="minor">
            <a:schemeClr val="dk1"/>
          </a:fontRef>
        </dgm:style>
      </dgm:prSet>
      <dgm:spPr>
        <a:noFill/>
        <a:ln>
          <a:noFill/>
        </a:ln>
      </dgm:spPr>
      <dgm:t>
        <a:bodyPr/>
        <a:lstStyle/>
        <a:p>
          <a:endParaRPr lang="ru-RU" dirty="0"/>
        </a:p>
      </dgm:t>
    </dgm:pt>
    <dgm:pt modelId="{E653F89F-5F69-42F7-8CE8-FFFF72C059A8}" type="parTrans" cxnId="{5E59ABF1-DAA3-45D6-9C19-E378B0ED8E53}">
      <dgm:prSet/>
      <dgm:spPr/>
      <dgm:t>
        <a:bodyPr/>
        <a:lstStyle/>
        <a:p>
          <a:endParaRPr lang="ru-RU"/>
        </a:p>
      </dgm:t>
    </dgm:pt>
    <dgm:pt modelId="{BFCCF0BF-CD3D-424A-91AB-C400CAF2CBAD}" type="sibTrans" cxnId="{5E59ABF1-DAA3-45D6-9C19-E378B0ED8E53}">
      <dgm:prSet/>
      <dgm:spPr/>
      <dgm:t>
        <a:bodyPr/>
        <a:lstStyle/>
        <a:p>
          <a:endParaRPr lang="ru-RU"/>
        </a:p>
      </dgm:t>
    </dgm:pt>
    <dgm:pt modelId="{B248CC1A-B766-4F74-8D2E-B724606E2219}">
      <dgm:prSet phldrT="[Текст]"/>
      <dgm:spPr/>
      <dgm:t>
        <a:bodyPr/>
        <a:lstStyle/>
        <a:p>
          <a:r>
            <a:rPr lang="ru-RU" b="1" dirty="0" smtClean="0"/>
            <a:t>в период прохождения государственной службы Российской Федерации</a:t>
          </a:r>
          <a:endParaRPr lang="ru-RU" dirty="0"/>
        </a:p>
      </dgm:t>
    </dgm:pt>
    <dgm:pt modelId="{7049B30B-B8AB-4E8D-8917-D0F943560000}" type="parTrans" cxnId="{102A67FA-6756-41D4-9C1D-3FFA51A17100}">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9DFC018C-353E-42E8-82E4-A6883E942B45}" type="sibTrans" cxnId="{102A67FA-6756-41D4-9C1D-3FFA51A17100}">
      <dgm:prSet/>
      <dgm:spPr/>
      <dgm:t>
        <a:bodyPr/>
        <a:lstStyle/>
        <a:p>
          <a:endParaRPr lang="ru-RU"/>
        </a:p>
      </dgm:t>
    </dgm:pt>
    <dgm:pt modelId="{DF23E4D3-5C1E-4F3D-B460-81114B8C7B2D}">
      <dgm:prSet phldrT="[Текст]"/>
      <dgm:spPr/>
      <dgm:t>
        <a:bodyPr/>
        <a:lstStyle/>
        <a:p>
          <a:r>
            <a:rPr lang="ru-RU" b="1" dirty="0" smtClean="0"/>
            <a:t>при замещении на постоянной основе муниципальной должности, должности муниципальной службы</a:t>
          </a:r>
          <a:endParaRPr lang="ru-RU" dirty="0"/>
        </a:p>
      </dgm:t>
    </dgm:pt>
    <dgm:pt modelId="{721592CB-43AE-4AAF-BFF6-C538436D8B5E}" type="parTrans" cxnId="{489AFC60-5C7A-4696-880B-9D28626919A7}">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77D4C357-5CD4-48ED-8672-B5B49A674897}" type="sibTrans" cxnId="{489AFC60-5C7A-4696-880B-9D28626919A7}">
      <dgm:prSet/>
      <dgm:spPr/>
      <dgm:t>
        <a:bodyPr/>
        <a:lstStyle/>
        <a:p>
          <a:endParaRPr lang="ru-RU"/>
        </a:p>
      </dgm:t>
    </dgm:pt>
    <dgm:pt modelId="{F3173BBC-369E-483A-A41C-1FA727BD0C90}">
      <dgm:prSet phldrT="[Текст]"/>
      <dgm:spPr/>
      <dgm:t>
        <a:bodyPr/>
        <a:lstStyle/>
        <a:p>
          <a:r>
            <a:rPr lang="ru-RU" b="1" dirty="0" smtClean="0"/>
            <a:t>при замещении государственной должности Российской Федерации, государственной должности субъекта Российской Федерации, замещаемой на профессиональной постоянной основе</a:t>
          </a:r>
          <a:endParaRPr lang="ru-RU" dirty="0"/>
        </a:p>
      </dgm:t>
    </dgm:pt>
    <dgm:pt modelId="{99A13909-C07A-46C0-AE06-76663A398219}" type="parTrans" cxnId="{9B521DAD-C15B-4107-ABE0-6862477A8261}">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FF0C3A2E-055B-4419-A265-A98D0517EF1E}" type="sibTrans" cxnId="{9B521DAD-C15B-4107-ABE0-6862477A8261}">
      <dgm:prSet/>
      <dgm:spPr/>
      <dgm:t>
        <a:bodyPr/>
        <a:lstStyle/>
        <a:p>
          <a:endParaRPr lang="ru-RU"/>
        </a:p>
      </dgm:t>
    </dgm:pt>
    <dgm:pt modelId="{83318078-2AB5-49B9-8E06-572843B79009}" type="pres">
      <dgm:prSet presAssocID="{A78EDABE-FFAB-47C0-B24F-AAD43F6EDC30}" presName="hierChild1" presStyleCnt="0">
        <dgm:presLayoutVars>
          <dgm:orgChart val="1"/>
          <dgm:chPref val="1"/>
          <dgm:dir/>
          <dgm:animOne val="branch"/>
          <dgm:animLvl val="lvl"/>
          <dgm:resizeHandles/>
        </dgm:presLayoutVars>
      </dgm:prSet>
      <dgm:spPr/>
      <dgm:t>
        <a:bodyPr/>
        <a:lstStyle/>
        <a:p>
          <a:endParaRPr lang="ru-RU"/>
        </a:p>
      </dgm:t>
    </dgm:pt>
    <dgm:pt modelId="{EED3561D-0AAD-4269-BFC0-048EB81FA156}" type="pres">
      <dgm:prSet presAssocID="{7D718E52-FCE9-44C2-8017-B80199586198}" presName="hierRoot1" presStyleCnt="0">
        <dgm:presLayoutVars>
          <dgm:hierBranch val="init"/>
        </dgm:presLayoutVars>
      </dgm:prSet>
      <dgm:spPr/>
    </dgm:pt>
    <dgm:pt modelId="{493E1C51-A0DF-42C1-B08A-FA098244F0A6}" type="pres">
      <dgm:prSet presAssocID="{7D718E52-FCE9-44C2-8017-B80199586198}" presName="rootComposite1" presStyleCnt="0"/>
      <dgm:spPr/>
    </dgm:pt>
    <dgm:pt modelId="{148D13F1-9161-4E06-840A-97E8E3F24DBC}" type="pres">
      <dgm:prSet presAssocID="{7D718E52-FCE9-44C2-8017-B80199586198}" presName="rootText1" presStyleLbl="node0" presStyleIdx="0" presStyleCnt="1" custScaleX="277029">
        <dgm:presLayoutVars>
          <dgm:chPref val="3"/>
        </dgm:presLayoutVars>
      </dgm:prSet>
      <dgm:spPr/>
      <dgm:t>
        <a:bodyPr/>
        <a:lstStyle/>
        <a:p>
          <a:endParaRPr lang="ru-RU"/>
        </a:p>
      </dgm:t>
    </dgm:pt>
    <dgm:pt modelId="{7146CB16-D6A5-45D9-BF9A-658642652850}" type="pres">
      <dgm:prSet presAssocID="{7D718E52-FCE9-44C2-8017-B80199586198}" presName="rootConnector1" presStyleLbl="node1" presStyleIdx="0" presStyleCnt="0"/>
      <dgm:spPr/>
      <dgm:t>
        <a:bodyPr/>
        <a:lstStyle/>
        <a:p>
          <a:endParaRPr lang="ru-RU"/>
        </a:p>
      </dgm:t>
    </dgm:pt>
    <dgm:pt modelId="{AB102D62-9C51-4F43-871C-5D49ACC12CAA}" type="pres">
      <dgm:prSet presAssocID="{7D718E52-FCE9-44C2-8017-B80199586198}" presName="hierChild2" presStyleCnt="0"/>
      <dgm:spPr/>
    </dgm:pt>
    <dgm:pt modelId="{765F4AB3-AA69-41A6-8A6A-3BB65166F73B}" type="pres">
      <dgm:prSet presAssocID="{7049B30B-B8AB-4E8D-8917-D0F943560000}" presName="Name37" presStyleLbl="parChTrans1D2" presStyleIdx="0" presStyleCnt="3"/>
      <dgm:spPr/>
      <dgm:t>
        <a:bodyPr/>
        <a:lstStyle/>
        <a:p>
          <a:endParaRPr lang="ru-RU"/>
        </a:p>
      </dgm:t>
    </dgm:pt>
    <dgm:pt modelId="{DA29907E-C648-41AC-9296-00F985C80807}" type="pres">
      <dgm:prSet presAssocID="{B248CC1A-B766-4F74-8D2E-B724606E2219}" presName="hierRoot2" presStyleCnt="0">
        <dgm:presLayoutVars>
          <dgm:hierBranch val="init"/>
        </dgm:presLayoutVars>
      </dgm:prSet>
      <dgm:spPr/>
    </dgm:pt>
    <dgm:pt modelId="{0FBC2827-8198-4E08-A1F1-988C2BB4BFD9}" type="pres">
      <dgm:prSet presAssocID="{B248CC1A-B766-4F74-8D2E-B724606E2219}" presName="rootComposite" presStyleCnt="0"/>
      <dgm:spPr/>
    </dgm:pt>
    <dgm:pt modelId="{6487DA53-D8FD-4AEF-877D-527B39964DAB}" type="pres">
      <dgm:prSet presAssocID="{B248CC1A-B766-4F74-8D2E-B724606E2219}" presName="rootText" presStyleLbl="node2" presStyleIdx="0" presStyleCnt="3">
        <dgm:presLayoutVars>
          <dgm:chPref val="3"/>
        </dgm:presLayoutVars>
      </dgm:prSet>
      <dgm:spPr/>
      <dgm:t>
        <a:bodyPr/>
        <a:lstStyle/>
        <a:p>
          <a:endParaRPr lang="ru-RU"/>
        </a:p>
      </dgm:t>
    </dgm:pt>
    <dgm:pt modelId="{D4CDDF85-949C-489E-BE83-BA1FD5255764}" type="pres">
      <dgm:prSet presAssocID="{B248CC1A-B766-4F74-8D2E-B724606E2219}" presName="rootConnector" presStyleLbl="node2" presStyleIdx="0" presStyleCnt="3"/>
      <dgm:spPr/>
      <dgm:t>
        <a:bodyPr/>
        <a:lstStyle/>
        <a:p>
          <a:endParaRPr lang="ru-RU"/>
        </a:p>
      </dgm:t>
    </dgm:pt>
    <dgm:pt modelId="{EC5D4786-29A4-4FB8-ABB2-A251A186FA3B}" type="pres">
      <dgm:prSet presAssocID="{B248CC1A-B766-4F74-8D2E-B724606E2219}" presName="hierChild4" presStyleCnt="0"/>
      <dgm:spPr/>
    </dgm:pt>
    <dgm:pt modelId="{9D786FDA-6DA4-4E1A-A64E-0C3EA2C45129}" type="pres">
      <dgm:prSet presAssocID="{B248CC1A-B766-4F74-8D2E-B724606E2219}" presName="hierChild5" presStyleCnt="0"/>
      <dgm:spPr/>
    </dgm:pt>
    <dgm:pt modelId="{A7ADD397-95B1-4BD3-827D-01BC66911D04}" type="pres">
      <dgm:prSet presAssocID="{99A13909-C07A-46C0-AE06-76663A398219}" presName="Name37" presStyleLbl="parChTrans1D2" presStyleIdx="1" presStyleCnt="3"/>
      <dgm:spPr/>
      <dgm:t>
        <a:bodyPr/>
        <a:lstStyle/>
        <a:p>
          <a:endParaRPr lang="ru-RU"/>
        </a:p>
      </dgm:t>
    </dgm:pt>
    <dgm:pt modelId="{95B60339-C32C-46C1-956C-8A4D6D6F967E}" type="pres">
      <dgm:prSet presAssocID="{F3173BBC-369E-483A-A41C-1FA727BD0C90}" presName="hierRoot2" presStyleCnt="0">
        <dgm:presLayoutVars>
          <dgm:hierBranch val="init"/>
        </dgm:presLayoutVars>
      </dgm:prSet>
      <dgm:spPr/>
    </dgm:pt>
    <dgm:pt modelId="{6CE28827-412A-4B16-BA03-42B6512329C5}" type="pres">
      <dgm:prSet presAssocID="{F3173BBC-369E-483A-A41C-1FA727BD0C90}" presName="rootComposite" presStyleCnt="0"/>
      <dgm:spPr/>
    </dgm:pt>
    <dgm:pt modelId="{C6CF9BD7-EA8F-4C8A-9009-AA93FD652B29}" type="pres">
      <dgm:prSet presAssocID="{F3173BBC-369E-483A-A41C-1FA727BD0C90}" presName="rootText" presStyleLbl="node2" presStyleIdx="1" presStyleCnt="3" custScaleX="136828">
        <dgm:presLayoutVars>
          <dgm:chPref val="3"/>
        </dgm:presLayoutVars>
      </dgm:prSet>
      <dgm:spPr/>
      <dgm:t>
        <a:bodyPr/>
        <a:lstStyle/>
        <a:p>
          <a:endParaRPr lang="ru-RU"/>
        </a:p>
      </dgm:t>
    </dgm:pt>
    <dgm:pt modelId="{1BD67B67-CC4B-4C36-A539-2911A3C9C8FE}" type="pres">
      <dgm:prSet presAssocID="{F3173BBC-369E-483A-A41C-1FA727BD0C90}" presName="rootConnector" presStyleLbl="node2" presStyleIdx="1" presStyleCnt="3"/>
      <dgm:spPr/>
      <dgm:t>
        <a:bodyPr/>
        <a:lstStyle/>
        <a:p>
          <a:endParaRPr lang="ru-RU"/>
        </a:p>
      </dgm:t>
    </dgm:pt>
    <dgm:pt modelId="{74C3B5FC-7248-423A-8DA7-6B52C3CEBD63}" type="pres">
      <dgm:prSet presAssocID="{F3173BBC-369E-483A-A41C-1FA727BD0C90}" presName="hierChild4" presStyleCnt="0"/>
      <dgm:spPr/>
    </dgm:pt>
    <dgm:pt modelId="{F9AAF574-B15E-4C49-8DE9-04C7866B652D}" type="pres">
      <dgm:prSet presAssocID="{F3173BBC-369E-483A-A41C-1FA727BD0C90}" presName="hierChild5" presStyleCnt="0"/>
      <dgm:spPr/>
    </dgm:pt>
    <dgm:pt modelId="{77C92A98-0DD0-4EBC-863C-A48184F1EB11}" type="pres">
      <dgm:prSet presAssocID="{721592CB-43AE-4AAF-BFF6-C538436D8B5E}" presName="Name37" presStyleLbl="parChTrans1D2" presStyleIdx="2" presStyleCnt="3"/>
      <dgm:spPr/>
      <dgm:t>
        <a:bodyPr/>
        <a:lstStyle/>
        <a:p>
          <a:endParaRPr lang="ru-RU"/>
        </a:p>
      </dgm:t>
    </dgm:pt>
    <dgm:pt modelId="{4304B626-A572-48D4-A9A7-5DC97DE4BB98}" type="pres">
      <dgm:prSet presAssocID="{DF23E4D3-5C1E-4F3D-B460-81114B8C7B2D}" presName="hierRoot2" presStyleCnt="0">
        <dgm:presLayoutVars>
          <dgm:hierBranch val="init"/>
        </dgm:presLayoutVars>
      </dgm:prSet>
      <dgm:spPr/>
    </dgm:pt>
    <dgm:pt modelId="{9AC8B627-2DE6-4DC8-9AFC-19E262A7013C}" type="pres">
      <dgm:prSet presAssocID="{DF23E4D3-5C1E-4F3D-B460-81114B8C7B2D}" presName="rootComposite" presStyleCnt="0"/>
      <dgm:spPr/>
    </dgm:pt>
    <dgm:pt modelId="{EBB0EAA4-730B-4602-96D4-7425FCFD8E24}" type="pres">
      <dgm:prSet presAssocID="{DF23E4D3-5C1E-4F3D-B460-81114B8C7B2D}" presName="rootText" presStyleLbl="node2" presStyleIdx="2" presStyleCnt="3">
        <dgm:presLayoutVars>
          <dgm:chPref val="3"/>
        </dgm:presLayoutVars>
      </dgm:prSet>
      <dgm:spPr/>
      <dgm:t>
        <a:bodyPr/>
        <a:lstStyle/>
        <a:p>
          <a:endParaRPr lang="ru-RU"/>
        </a:p>
      </dgm:t>
    </dgm:pt>
    <dgm:pt modelId="{A932FE74-44B2-432F-99D1-81285088831D}" type="pres">
      <dgm:prSet presAssocID="{DF23E4D3-5C1E-4F3D-B460-81114B8C7B2D}" presName="rootConnector" presStyleLbl="node2" presStyleIdx="2" presStyleCnt="3"/>
      <dgm:spPr/>
      <dgm:t>
        <a:bodyPr/>
        <a:lstStyle/>
        <a:p>
          <a:endParaRPr lang="ru-RU"/>
        </a:p>
      </dgm:t>
    </dgm:pt>
    <dgm:pt modelId="{2A1BF726-07C4-4C0F-8070-9B50E45982F1}" type="pres">
      <dgm:prSet presAssocID="{DF23E4D3-5C1E-4F3D-B460-81114B8C7B2D}" presName="hierChild4" presStyleCnt="0"/>
      <dgm:spPr/>
    </dgm:pt>
    <dgm:pt modelId="{B8B6A23B-D361-4DAD-8E81-5F2B48D6A03C}" type="pres">
      <dgm:prSet presAssocID="{DF23E4D3-5C1E-4F3D-B460-81114B8C7B2D}" presName="hierChild5" presStyleCnt="0"/>
      <dgm:spPr/>
    </dgm:pt>
    <dgm:pt modelId="{4DAED419-67E8-4B4C-B3EE-FE8782CCCE22}" type="pres">
      <dgm:prSet presAssocID="{7D718E52-FCE9-44C2-8017-B80199586198}" presName="hierChild3" presStyleCnt="0"/>
      <dgm:spPr/>
    </dgm:pt>
  </dgm:ptLst>
  <dgm:cxnLst>
    <dgm:cxn modelId="{A3BF0D09-D289-4712-87A7-6A76A8FD6FBF}" type="presOf" srcId="{A78EDABE-FFAB-47C0-B24F-AAD43F6EDC30}" destId="{83318078-2AB5-49B9-8E06-572843B79009}" srcOrd="0" destOrd="0" presId="urn:microsoft.com/office/officeart/2005/8/layout/orgChart1"/>
    <dgm:cxn modelId="{58716217-4980-41F8-9254-20DCEA7ED415}" type="presOf" srcId="{721592CB-43AE-4AAF-BFF6-C538436D8B5E}" destId="{77C92A98-0DD0-4EBC-863C-A48184F1EB11}" srcOrd="0" destOrd="0" presId="urn:microsoft.com/office/officeart/2005/8/layout/orgChart1"/>
    <dgm:cxn modelId="{A371552E-F7DA-467D-8F84-BD8C2876EA4A}" type="presOf" srcId="{B248CC1A-B766-4F74-8D2E-B724606E2219}" destId="{D4CDDF85-949C-489E-BE83-BA1FD5255764}" srcOrd="1" destOrd="0" presId="urn:microsoft.com/office/officeart/2005/8/layout/orgChart1"/>
    <dgm:cxn modelId="{48BA98EC-2B57-48AC-8AE1-525F07521F65}" type="presOf" srcId="{7D718E52-FCE9-44C2-8017-B80199586198}" destId="{7146CB16-D6A5-45D9-BF9A-658642652850}" srcOrd="1" destOrd="0" presId="urn:microsoft.com/office/officeart/2005/8/layout/orgChart1"/>
    <dgm:cxn modelId="{489AFC60-5C7A-4696-880B-9D28626919A7}" srcId="{7D718E52-FCE9-44C2-8017-B80199586198}" destId="{DF23E4D3-5C1E-4F3D-B460-81114B8C7B2D}" srcOrd="2" destOrd="0" parTransId="{721592CB-43AE-4AAF-BFF6-C538436D8B5E}" sibTransId="{77D4C357-5CD4-48ED-8672-B5B49A674897}"/>
    <dgm:cxn modelId="{5E59ABF1-DAA3-45D6-9C19-E378B0ED8E53}" srcId="{A78EDABE-FFAB-47C0-B24F-AAD43F6EDC30}" destId="{7D718E52-FCE9-44C2-8017-B80199586198}" srcOrd="0" destOrd="0" parTransId="{E653F89F-5F69-42F7-8CE8-FFFF72C059A8}" sibTransId="{BFCCF0BF-CD3D-424A-91AB-C400CAF2CBAD}"/>
    <dgm:cxn modelId="{9B521DAD-C15B-4107-ABE0-6862477A8261}" srcId="{7D718E52-FCE9-44C2-8017-B80199586198}" destId="{F3173BBC-369E-483A-A41C-1FA727BD0C90}" srcOrd="1" destOrd="0" parTransId="{99A13909-C07A-46C0-AE06-76663A398219}" sibTransId="{FF0C3A2E-055B-4419-A265-A98D0517EF1E}"/>
    <dgm:cxn modelId="{02CC56DB-7FB8-4D91-AB86-9A271D4F2E6A}" type="presOf" srcId="{7049B30B-B8AB-4E8D-8917-D0F943560000}" destId="{765F4AB3-AA69-41A6-8A6A-3BB65166F73B}" srcOrd="0" destOrd="0" presId="urn:microsoft.com/office/officeart/2005/8/layout/orgChart1"/>
    <dgm:cxn modelId="{5D8FEF24-2E2F-46F1-8812-FE12AA408009}" type="presOf" srcId="{99A13909-C07A-46C0-AE06-76663A398219}" destId="{A7ADD397-95B1-4BD3-827D-01BC66911D04}" srcOrd="0" destOrd="0" presId="urn:microsoft.com/office/officeart/2005/8/layout/orgChart1"/>
    <dgm:cxn modelId="{E075C824-24EB-4D25-B923-F4DEF69CFA27}" type="presOf" srcId="{F3173BBC-369E-483A-A41C-1FA727BD0C90}" destId="{1BD67B67-CC4B-4C36-A539-2911A3C9C8FE}" srcOrd="1" destOrd="0" presId="urn:microsoft.com/office/officeart/2005/8/layout/orgChart1"/>
    <dgm:cxn modelId="{83E7D010-2A7F-48F2-8CA4-9A06A40BEAB0}" type="presOf" srcId="{B248CC1A-B766-4F74-8D2E-B724606E2219}" destId="{6487DA53-D8FD-4AEF-877D-527B39964DAB}" srcOrd="0" destOrd="0" presId="urn:microsoft.com/office/officeart/2005/8/layout/orgChart1"/>
    <dgm:cxn modelId="{20FFF08B-452A-426F-A633-8178B7FE9182}" type="presOf" srcId="{DF23E4D3-5C1E-4F3D-B460-81114B8C7B2D}" destId="{A932FE74-44B2-432F-99D1-81285088831D}" srcOrd="1" destOrd="0" presId="urn:microsoft.com/office/officeart/2005/8/layout/orgChart1"/>
    <dgm:cxn modelId="{3135CFCA-425C-4B2F-9654-861284B6642A}" type="presOf" srcId="{DF23E4D3-5C1E-4F3D-B460-81114B8C7B2D}" destId="{EBB0EAA4-730B-4602-96D4-7425FCFD8E24}" srcOrd="0" destOrd="0" presId="urn:microsoft.com/office/officeart/2005/8/layout/orgChart1"/>
    <dgm:cxn modelId="{102A67FA-6756-41D4-9C1D-3FFA51A17100}" srcId="{7D718E52-FCE9-44C2-8017-B80199586198}" destId="{B248CC1A-B766-4F74-8D2E-B724606E2219}" srcOrd="0" destOrd="0" parTransId="{7049B30B-B8AB-4E8D-8917-D0F943560000}" sibTransId="{9DFC018C-353E-42E8-82E4-A6883E942B45}"/>
    <dgm:cxn modelId="{33BA78CB-3B36-47CA-A1B7-0DB1EB97FD87}" type="presOf" srcId="{F3173BBC-369E-483A-A41C-1FA727BD0C90}" destId="{C6CF9BD7-EA8F-4C8A-9009-AA93FD652B29}" srcOrd="0" destOrd="0" presId="urn:microsoft.com/office/officeart/2005/8/layout/orgChart1"/>
    <dgm:cxn modelId="{02943F16-A802-469D-AEEB-DA1747096741}" type="presOf" srcId="{7D718E52-FCE9-44C2-8017-B80199586198}" destId="{148D13F1-9161-4E06-840A-97E8E3F24DBC}" srcOrd="0" destOrd="0" presId="urn:microsoft.com/office/officeart/2005/8/layout/orgChart1"/>
    <dgm:cxn modelId="{FA63B5D5-1006-41A9-95CA-AAD38F87C6A2}" type="presParOf" srcId="{83318078-2AB5-49B9-8E06-572843B79009}" destId="{EED3561D-0AAD-4269-BFC0-048EB81FA156}" srcOrd="0" destOrd="0" presId="urn:microsoft.com/office/officeart/2005/8/layout/orgChart1"/>
    <dgm:cxn modelId="{1A34BF5D-8C1C-4062-B786-C0E3CB95FD12}" type="presParOf" srcId="{EED3561D-0AAD-4269-BFC0-048EB81FA156}" destId="{493E1C51-A0DF-42C1-B08A-FA098244F0A6}" srcOrd="0" destOrd="0" presId="urn:microsoft.com/office/officeart/2005/8/layout/orgChart1"/>
    <dgm:cxn modelId="{27D13083-6EC8-407A-8BCF-00BDDA2D630A}" type="presParOf" srcId="{493E1C51-A0DF-42C1-B08A-FA098244F0A6}" destId="{148D13F1-9161-4E06-840A-97E8E3F24DBC}" srcOrd="0" destOrd="0" presId="urn:microsoft.com/office/officeart/2005/8/layout/orgChart1"/>
    <dgm:cxn modelId="{87423147-9B52-4F61-B413-7FD1CD5F6B8C}" type="presParOf" srcId="{493E1C51-A0DF-42C1-B08A-FA098244F0A6}" destId="{7146CB16-D6A5-45D9-BF9A-658642652850}" srcOrd="1" destOrd="0" presId="urn:microsoft.com/office/officeart/2005/8/layout/orgChart1"/>
    <dgm:cxn modelId="{11BFF9C3-E5AC-476B-9023-962DE82E106E}" type="presParOf" srcId="{EED3561D-0AAD-4269-BFC0-048EB81FA156}" destId="{AB102D62-9C51-4F43-871C-5D49ACC12CAA}" srcOrd="1" destOrd="0" presId="urn:microsoft.com/office/officeart/2005/8/layout/orgChart1"/>
    <dgm:cxn modelId="{D350EA2C-2CC4-41C6-94FE-68B68C3BE217}" type="presParOf" srcId="{AB102D62-9C51-4F43-871C-5D49ACC12CAA}" destId="{765F4AB3-AA69-41A6-8A6A-3BB65166F73B}" srcOrd="0" destOrd="0" presId="urn:microsoft.com/office/officeart/2005/8/layout/orgChart1"/>
    <dgm:cxn modelId="{BB9C6F5D-D78C-40CF-9F6D-2B1A8FEFA9A5}" type="presParOf" srcId="{AB102D62-9C51-4F43-871C-5D49ACC12CAA}" destId="{DA29907E-C648-41AC-9296-00F985C80807}" srcOrd="1" destOrd="0" presId="urn:microsoft.com/office/officeart/2005/8/layout/orgChart1"/>
    <dgm:cxn modelId="{2216656C-A38E-4363-A732-6B238AE68F13}" type="presParOf" srcId="{DA29907E-C648-41AC-9296-00F985C80807}" destId="{0FBC2827-8198-4E08-A1F1-988C2BB4BFD9}" srcOrd="0" destOrd="0" presId="urn:microsoft.com/office/officeart/2005/8/layout/orgChart1"/>
    <dgm:cxn modelId="{6603E664-7D83-43EA-833A-734270104596}" type="presParOf" srcId="{0FBC2827-8198-4E08-A1F1-988C2BB4BFD9}" destId="{6487DA53-D8FD-4AEF-877D-527B39964DAB}" srcOrd="0" destOrd="0" presId="urn:microsoft.com/office/officeart/2005/8/layout/orgChart1"/>
    <dgm:cxn modelId="{E5C812CF-05B6-4A81-A54F-5ACE10FE17FC}" type="presParOf" srcId="{0FBC2827-8198-4E08-A1F1-988C2BB4BFD9}" destId="{D4CDDF85-949C-489E-BE83-BA1FD5255764}" srcOrd="1" destOrd="0" presId="urn:microsoft.com/office/officeart/2005/8/layout/orgChart1"/>
    <dgm:cxn modelId="{CCABF778-6172-4479-8768-F1EE796EFB17}" type="presParOf" srcId="{DA29907E-C648-41AC-9296-00F985C80807}" destId="{EC5D4786-29A4-4FB8-ABB2-A251A186FA3B}" srcOrd="1" destOrd="0" presId="urn:microsoft.com/office/officeart/2005/8/layout/orgChart1"/>
    <dgm:cxn modelId="{E93483BD-7A5D-4469-AA45-65113082FDCB}" type="presParOf" srcId="{DA29907E-C648-41AC-9296-00F985C80807}" destId="{9D786FDA-6DA4-4E1A-A64E-0C3EA2C45129}" srcOrd="2" destOrd="0" presId="urn:microsoft.com/office/officeart/2005/8/layout/orgChart1"/>
    <dgm:cxn modelId="{84A387DC-6407-47A7-B791-B969AF293FA9}" type="presParOf" srcId="{AB102D62-9C51-4F43-871C-5D49ACC12CAA}" destId="{A7ADD397-95B1-4BD3-827D-01BC66911D04}" srcOrd="2" destOrd="0" presId="urn:microsoft.com/office/officeart/2005/8/layout/orgChart1"/>
    <dgm:cxn modelId="{844FA0C4-C86B-4869-A096-796DB5C5D221}" type="presParOf" srcId="{AB102D62-9C51-4F43-871C-5D49ACC12CAA}" destId="{95B60339-C32C-46C1-956C-8A4D6D6F967E}" srcOrd="3" destOrd="0" presId="urn:microsoft.com/office/officeart/2005/8/layout/orgChart1"/>
    <dgm:cxn modelId="{C4ED54C8-AACC-41F4-861A-43716E3BDBF0}" type="presParOf" srcId="{95B60339-C32C-46C1-956C-8A4D6D6F967E}" destId="{6CE28827-412A-4B16-BA03-42B6512329C5}" srcOrd="0" destOrd="0" presId="urn:microsoft.com/office/officeart/2005/8/layout/orgChart1"/>
    <dgm:cxn modelId="{48C116B9-57E4-4FBE-87EC-11F286956477}" type="presParOf" srcId="{6CE28827-412A-4B16-BA03-42B6512329C5}" destId="{C6CF9BD7-EA8F-4C8A-9009-AA93FD652B29}" srcOrd="0" destOrd="0" presId="urn:microsoft.com/office/officeart/2005/8/layout/orgChart1"/>
    <dgm:cxn modelId="{CD170F34-F6A6-422D-A1E4-ACDCE4CA4C57}" type="presParOf" srcId="{6CE28827-412A-4B16-BA03-42B6512329C5}" destId="{1BD67B67-CC4B-4C36-A539-2911A3C9C8FE}" srcOrd="1" destOrd="0" presId="urn:microsoft.com/office/officeart/2005/8/layout/orgChart1"/>
    <dgm:cxn modelId="{BE9D9EA6-108E-4C1D-8BF7-E9ED28C5FD9D}" type="presParOf" srcId="{95B60339-C32C-46C1-956C-8A4D6D6F967E}" destId="{74C3B5FC-7248-423A-8DA7-6B52C3CEBD63}" srcOrd="1" destOrd="0" presId="urn:microsoft.com/office/officeart/2005/8/layout/orgChart1"/>
    <dgm:cxn modelId="{18E1A211-6872-447B-B9A9-2E39C9D8FA02}" type="presParOf" srcId="{95B60339-C32C-46C1-956C-8A4D6D6F967E}" destId="{F9AAF574-B15E-4C49-8DE9-04C7866B652D}" srcOrd="2" destOrd="0" presId="urn:microsoft.com/office/officeart/2005/8/layout/orgChart1"/>
    <dgm:cxn modelId="{42C2DC6C-981A-4B75-8FA2-8E5A6FE2A3A2}" type="presParOf" srcId="{AB102D62-9C51-4F43-871C-5D49ACC12CAA}" destId="{77C92A98-0DD0-4EBC-863C-A48184F1EB11}" srcOrd="4" destOrd="0" presId="urn:microsoft.com/office/officeart/2005/8/layout/orgChart1"/>
    <dgm:cxn modelId="{FB1D1771-5420-4E65-8B7E-AFF289CD2FA4}" type="presParOf" srcId="{AB102D62-9C51-4F43-871C-5D49ACC12CAA}" destId="{4304B626-A572-48D4-A9A7-5DC97DE4BB98}" srcOrd="5" destOrd="0" presId="urn:microsoft.com/office/officeart/2005/8/layout/orgChart1"/>
    <dgm:cxn modelId="{A4A6F709-12F0-491F-AA05-AF40262F8F1A}" type="presParOf" srcId="{4304B626-A572-48D4-A9A7-5DC97DE4BB98}" destId="{9AC8B627-2DE6-4DC8-9AFC-19E262A7013C}" srcOrd="0" destOrd="0" presId="urn:microsoft.com/office/officeart/2005/8/layout/orgChart1"/>
    <dgm:cxn modelId="{D1588F32-6326-4476-B134-05B56CAC3EC6}" type="presParOf" srcId="{9AC8B627-2DE6-4DC8-9AFC-19E262A7013C}" destId="{EBB0EAA4-730B-4602-96D4-7425FCFD8E24}" srcOrd="0" destOrd="0" presId="urn:microsoft.com/office/officeart/2005/8/layout/orgChart1"/>
    <dgm:cxn modelId="{A182907D-98CE-43B8-99FE-7BA051B714A9}" type="presParOf" srcId="{9AC8B627-2DE6-4DC8-9AFC-19E262A7013C}" destId="{A932FE74-44B2-432F-99D1-81285088831D}" srcOrd="1" destOrd="0" presId="urn:microsoft.com/office/officeart/2005/8/layout/orgChart1"/>
    <dgm:cxn modelId="{250EF807-DCA5-43B7-8E03-3DAE16E9DFB6}" type="presParOf" srcId="{4304B626-A572-48D4-A9A7-5DC97DE4BB98}" destId="{2A1BF726-07C4-4C0F-8070-9B50E45982F1}" srcOrd="1" destOrd="0" presId="urn:microsoft.com/office/officeart/2005/8/layout/orgChart1"/>
    <dgm:cxn modelId="{C02A417C-F21B-4615-A4A1-39606CCFBC32}" type="presParOf" srcId="{4304B626-A572-48D4-A9A7-5DC97DE4BB98}" destId="{B8B6A23B-D361-4DAD-8E81-5F2B48D6A03C}" srcOrd="2" destOrd="0" presId="urn:microsoft.com/office/officeart/2005/8/layout/orgChart1"/>
    <dgm:cxn modelId="{BA7AEA6C-4D09-42C6-9C26-DF95EBA739BB}" type="presParOf" srcId="{EED3561D-0AAD-4269-BFC0-048EB81FA156}" destId="{4DAED419-67E8-4B4C-B3EE-FE8782CCCE2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F6E46-D17F-48D6-B583-2749744A4C00}" type="doc">
      <dgm:prSet loTypeId="urn:microsoft.com/office/officeart/2005/8/layout/chevron2" loCatId="list" qsTypeId="urn:microsoft.com/office/officeart/2005/8/quickstyle/3d4" qsCatId="3D" csTypeId="urn:microsoft.com/office/officeart/2005/8/colors/colorful1" csCatId="colorful" phldr="1"/>
      <dgm:spPr/>
      <dgm:t>
        <a:bodyPr/>
        <a:lstStyle/>
        <a:p>
          <a:endParaRPr lang="ru-RU"/>
        </a:p>
      </dgm:t>
    </dgm:pt>
    <dgm:pt modelId="{8BD65FD8-73B2-421F-9FE7-8C890AD519CD}">
      <dgm:prSet phldrT="[Текст]" phldr="1"/>
      <dgm:spPr/>
      <dgm:t>
        <a:bodyPr/>
        <a:lstStyle/>
        <a:p>
          <a:endParaRPr lang="ru-RU" dirty="0"/>
        </a:p>
      </dgm:t>
    </dgm:pt>
    <dgm:pt modelId="{666BA26E-F7EC-4B09-BFC9-4501A73A77B1}" type="parTrans" cxnId="{0EF5CB55-311C-47A2-8A43-5CCD6365FB97}">
      <dgm:prSet/>
      <dgm:spPr/>
      <dgm:t>
        <a:bodyPr/>
        <a:lstStyle/>
        <a:p>
          <a:endParaRPr lang="ru-RU"/>
        </a:p>
      </dgm:t>
    </dgm:pt>
    <dgm:pt modelId="{A25A7B72-7F85-488B-B5A1-4D61B4B4E252}" type="sibTrans" cxnId="{0EF5CB55-311C-47A2-8A43-5CCD6365FB97}">
      <dgm:prSet/>
      <dgm:spPr/>
      <dgm:t>
        <a:bodyPr/>
        <a:lstStyle/>
        <a:p>
          <a:endParaRPr lang="ru-RU"/>
        </a:p>
      </dgm:t>
    </dgm:pt>
    <dgm:pt modelId="{001A9AEA-4942-476B-88DB-11DFEC87D3BD}">
      <dgm:prSet custT="1"/>
      <dgm:spPr/>
      <dgm:t>
        <a:bodyPr anchor="t"/>
        <a:lstStyle/>
        <a:p>
          <a:pPr marL="0" marR="0" indent="0" algn="ctr" defTabSz="914400" eaLnBrk="1" fontAlgn="auto" latinLnBrk="0" hangingPunct="1">
            <a:lnSpc>
              <a:spcPct val="100000"/>
            </a:lnSpc>
            <a:spcBef>
              <a:spcPts val="0"/>
            </a:spcBef>
            <a:spcAft>
              <a:spcPts val="0"/>
            </a:spcAft>
            <a:buClrTx/>
            <a:buSzTx/>
            <a:buFontTx/>
            <a:buNone/>
            <a:tabLst/>
            <a:defRPr/>
          </a:pPr>
          <a:r>
            <a:rPr lang="ru-RU" sz="1600" b="0" dirty="0" smtClean="0"/>
            <a:t>к страховой пенсии </a:t>
          </a:r>
          <a:r>
            <a:rPr lang="ru-RU" sz="1600" b="1" i="1" dirty="0" smtClean="0"/>
            <a:t>по старости </a:t>
          </a:r>
          <a:r>
            <a:rPr lang="ru-RU" sz="1600" b="0" dirty="0" smtClean="0"/>
            <a:t>или к страховой пенсии </a:t>
          </a:r>
          <a:r>
            <a:rPr lang="ru-RU" sz="1600" b="1" i="1" dirty="0" smtClean="0"/>
            <a:t>по инвалидности</a:t>
          </a:r>
          <a:r>
            <a:rPr lang="ru-RU" sz="1600" b="0" dirty="0" smtClean="0"/>
            <a:t>, назначенных в соответствии с Федеральным законом  от 28.12.2013 № 400-ФЗ           «О страховых пенсиях»; </a:t>
          </a:r>
        </a:p>
        <a:p>
          <a:pPr defTabSz="1733550">
            <a:lnSpc>
              <a:spcPct val="90000"/>
            </a:lnSpc>
            <a:spcBef>
              <a:spcPct val="0"/>
            </a:spcBef>
            <a:spcAft>
              <a:spcPct val="15000"/>
            </a:spcAft>
          </a:pPr>
          <a:endParaRPr lang="ru-RU" sz="1600" b="0" dirty="0"/>
        </a:p>
      </dgm:t>
    </dgm:pt>
    <dgm:pt modelId="{68C20C73-773A-47CC-970B-637EC080DA40}" type="parTrans" cxnId="{F26D39F5-0403-4AAF-8225-E98EDA586A21}">
      <dgm:prSet/>
      <dgm:spPr/>
      <dgm:t>
        <a:bodyPr/>
        <a:lstStyle/>
        <a:p>
          <a:endParaRPr lang="ru-RU"/>
        </a:p>
      </dgm:t>
    </dgm:pt>
    <dgm:pt modelId="{767F4B22-AB50-4AC3-9FEC-EC7993CCFC07}" type="sibTrans" cxnId="{F26D39F5-0403-4AAF-8225-E98EDA586A21}">
      <dgm:prSet/>
      <dgm:spPr/>
      <dgm:t>
        <a:bodyPr/>
        <a:lstStyle/>
        <a:p>
          <a:endParaRPr lang="ru-RU"/>
        </a:p>
      </dgm:t>
    </dgm:pt>
    <dgm:pt modelId="{C4DEB8B5-31B7-4AA2-910F-B431C988C56F}">
      <dgm:prSet custT="1"/>
      <dgm:spPr/>
      <dgm:t>
        <a:bodyPr anchor="t"/>
        <a:lstStyle/>
        <a:p>
          <a:pPr marL="0" marR="0" indent="0" algn="ctr" defTabSz="914400" eaLnBrk="1" fontAlgn="auto" latinLnBrk="0" hangingPunct="1">
            <a:lnSpc>
              <a:spcPct val="100000"/>
            </a:lnSpc>
            <a:spcBef>
              <a:spcPts val="0"/>
            </a:spcBef>
            <a:spcAft>
              <a:spcPts val="0"/>
            </a:spcAft>
            <a:buClrTx/>
            <a:buSzTx/>
            <a:buFontTx/>
            <a:buNone/>
            <a:tabLst/>
            <a:defRPr/>
          </a:pPr>
          <a:r>
            <a:rPr lang="ru-RU" sz="1600" b="0" dirty="0" smtClean="0"/>
            <a:t>к </a:t>
          </a:r>
          <a:r>
            <a:rPr lang="ru-RU" sz="1600" b="1" i="1" dirty="0" smtClean="0"/>
            <a:t>досрочно назначенной </a:t>
          </a:r>
          <a:r>
            <a:rPr lang="ru-RU" sz="1600" b="0" dirty="0" smtClean="0"/>
            <a:t>страховой пенсии по старости в соответствии с Законом Российской Федерации  от 19.04.1991 № 1032-1                                                                 «О занятости населения в Российской Федерации»</a:t>
          </a:r>
        </a:p>
        <a:p>
          <a:pPr defTabSz="444500">
            <a:lnSpc>
              <a:spcPct val="90000"/>
            </a:lnSpc>
            <a:spcBef>
              <a:spcPct val="0"/>
            </a:spcBef>
            <a:spcAft>
              <a:spcPct val="15000"/>
            </a:spcAft>
          </a:pPr>
          <a:endParaRPr lang="ru-RU" sz="1600" b="0" dirty="0"/>
        </a:p>
      </dgm:t>
    </dgm:pt>
    <dgm:pt modelId="{31B8A783-BADB-4282-9846-11BA51A6DDDE}" type="parTrans" cxnId="{E65DB446-8D93-4CD6-995D-99052E20E497}">
      <dgm:prSet/>
      <dgm:spPr/>
      <dgm:t>
        <a:bodyPr/>
        <a:lstStyle/>
        <a:p>
          <a:endParaRPr lang="ru-RU"/>
        </a:p>
      </dgm:t>
    </dgm:pt>
    <dgm:pt modelId="{8964FFA2-F2D8-458C-887D-7CF118A24F56}" type="sibTrans" cxnId="{E65DB446-8D93-4CD6-995D-99052E20E497}">
      <dgm:prSet/>
      <dgm:spPr/>
      <dgm:t>
        <a:bodyPr/>
        <a:lstStyle/>
        <a:p>
          <a:endParaRPr lang="ru-RU"/>
        </a:p>
      </dgm:t>
    </dgm:pt>
    <dgm:pt modelId="{CE872196-0FCE-4356-8F02-BADA301D2DDF}">
      <dgm:prSet phldrT="[Текст]" phldr="1"/>
      <dgm:spPr/>
      <dgm:t>
        <a:bodyPr/>
        <a:lstStyle/>
        <a:p>
          <a:endParaRPr lang="ru-RU" dirty="0"/>
        </a:p>
      </dgm:t>
    </dgm:pt>
    <dgm:pt modelId="{A6186747-9D1E-43F4-A97D-746BCCE5421C}" type="sibTrans" cxnId="{ECAAF7C9-307A-488C-AE34-E075BCA3F48F}">
      <dgm:prSet/>
      <dgm:spPr/>
      <dgm:t>
        <a:bodyPr/>
        <a:lstStyle/>
        <a:p>
          <a:endParaRPr lang="ru-RU"/>
        </a:p>
      </dgm:t>
    </dgm:pt>
    <dgm:pt modelId="{3BBEE99E-97E9-4781-9099-A6C72C87F5B7}" type="parTrans" cxnId="{ECAAF7C9-307A-488C-AE34-E075BCA3F48F}">
      <dgm:prSet/>
      <dgm:spPr/>
      <dgm:t>
        <a:bodyPr/>
        <a:lstStyle/>
        <a:p>
          <a:endParaRPr lang="ru-RU"/>
        </a:p>
      </dgm:t>
    </dgm:pt>
    <dgm:pt modelId="{FC39E6B9-4FB0-45BB-A106-55BA82808A95}" type="pres">
      <dgm:prSet presAssocID="{3C1F6E46-D17F-48D6-B583-2749744A4C00}" presName="linearFlow" presStyleCnt="0">
        <dgm:presLayoutVars>
          <dgm:dir/>
          <dgm:animLvl val="lvl"/>
          <dgm:resizeHandles val="exact"/>
        </dgm:presLayoutVars>
      </dgm:prSet>
      <dgm:spPr/>
      <dgm:t>
        <a:bodyPr/>
        <a:lstStyle/>
        <a:p>
          <a:endParaRPr lang="ru-RU"/>
        </a:p>
      </dgm:t>
    </dgm:pt>
    <dgm:pt modelId="{C4AB4751-C2BF-4151-8631-C284C79EE1F8}" type="pres">
      <dgm:prSet presAssocID="{CE872196-0FCE-4356-8F02-BADA301D2DDF}" presName="composite" presStyleCnt="0"/>
      <dgm:spPr/>
    </dgm:pt>
    <dgm:pt modelId="{9282524B-50F8-48C8-AB38-AC9D748BC2C0}" type="pres">
      <dgm:prSet presAssocID="{CE872196-0FCE-4356-8F02-BADA301D2DDF}" presName="parentText" presStyleLbl="alignNode1" presStyleIdx="0" presStyleCnt="2">
        <dgm:presLayoutVars>
          <dgm:chMax val="1"/>
          <dgm:bulletEnabled val="1"/>
        </dgm:presLayoutVars>
      </dgm:prSet>
      <dgm:spPr/>
      <dgm:t>
        <a:bodyPr/>
        <a:lstStyle/>
        <a:p>
          <a:endParaRPr lang="ru-RU"/>
        </a:p>
      </dgm:t>
    </dgm:pt>
    <dgm:pt modelId="{B0C46699-FDF8-4556-B037-5033B516373D}" type="pres">
      <dgm:prSet presAssocID="{CE872196-0FCE-4356-8F02-BADA301D2DDF}" presName="descendantText" presStyleLbl="alignAcc1" presStyleIdx="0" presStyleCnt="2">
        <dgm:presLayoutVars>
          <dgm:bulletEnabled val="1"/>
        </dgm:presLayoutVars>
      </dgm:prSet>
      <dgm:spPr/>
      <dgm:t>
        <a:bodyPr/>
        <a:lstStyle/>
        <a:p>
          <a:endParaRPr lang="ru-RU"/>
        </a:p>
      </dgm:t>
    </dgm:pt>
    <dgm:pt modelId="{A881DC4C-1273-4A9D-AF53-79305C1C4367}" type="pres">
      <dgm:prSet presAssocID="{A6186747-9D1E-43F4-A97D-746BCCE5421C}" presName="sp" presStyleCnt="0"/>
      <dgm:spPr/>
    </dgm:pt>
    <dgm:pt modelId="{8DA18DE2-0497-43B4-9E01-6F1EDFCF09F5}" type="pres">
      <dgm:prSet presAssocID="{8BD65FD8-73B2-421F-9FE7-8C890AD519CD}" presName="composite" presStyleCnt="0"/>
      <dgm:spPr/>
    </dgm:pt>
    <dgm:pt modelId="{4C68D066-6549-4BB9-B956-D6A5A7EA140B}" type="pres">
      <dgm:prSet presAssocID="{8BD65FD8-73B2-421F-9FE7-8C890AD519CD}" presName="parentText" presStyleLbl="alignNode1" presStyleIdx="1" presStyleCnt="2">
        <dgm:presLayoutVars>
          <dgm:chMax val="1"/>
          <dgm:bulletEnabled val="1"/>
        </dgm:presLayoutVars>
      </dgm:prSet>
      <dgm:spPr/>
      <dgm:t>
        <a:bodyPr/>
        <a:lstStyle/>
        <a:p>
          <a:endParaRPr lang="ru-RU"/>
        </a:p>
      </dgm:t>
    </dgm:pt>
    <dgm:pt modelId="{50F8899E-7F33-4174-9465-C075DAC83798}" type="pres">
      <dgm:prSet presAssocID="{8BD65FD8-73B2-421F-9FE7-8C890AD519CD}" presName="descendantText" presStyleLbl="alignAcc1" presStyleIdx="1" presStyleCnt="2">
        <dgm:presLayoutVars>
          <dgm:bulletEnabled val="1"/>
        </dgm:presLayoutVars>
      </dgm:prSet>
      <dgm:spPr/>
      <dgm:t>
        <a:bodyPr/>
        <a:lstStyle/>
        <a:p>
          <a:endParaRPr lang="ru-RU"/>
        </a:p>
      </dgm:t>
    </dgm:pt>
  </dgm:ptLst>
  <dgm:cxnLst>
    <dgm:cxn modelId="{15255EFE-CC12-4E05-B788-85160F6848C7}" type="presOf" srcId="{C4DEB8B5-31B7-4AA2-910F-B431C988C56F}" destId="{50F8899E-7F33-4174-9465-C075DAC83798}" srcOrd="0" destOrd="0" presId="urn:microsoft.com/office/officeart/2005/8/layout/chevron2"/>
    <dgm:cxn modelId="{ECAAF7C9-307A-488C-AE34-E075BCA3F48F}" srcId="{3C1F6E46-D17F-48D6-B583-2749744A4C00}" destId="{CE872196-0FCE-4356-8F02-BADA301D2DDF}" srcOrd="0" destOrd="0" parTransId="{3BBEE99E-97E9-4781-9099-A6C72C87F5B7}" sibTransId="{A6186747-9D1E-43F4-A97D-746BCCE5421C}"/>
    <dgm:cxn modelId="{E65DB446-8D93-4CD6-995D-99052E20E497}" srcId="{8BD65FD8-73B2-421F-9FE7-8C890AD519CD}" destId="{C4DEB8B5-31B7-4AA2-910F-B431C988C56F}" srcOrd="0" destOrd="0" parTransId="{31B8A783-BADB-4282-9846-11BA51A6DDDE}" sibTransId="{8964FFA2-F2D8-458C-887D-7CF118A24F56}"/>
    <dgm:cxn modelId="{F26D39F5-0403-4AAF-8225-E98EDA586A21}" srcId="{CE872196-0FCE-4356-8F02-BADA301D2DDF}" destId="{001A9AEA-4942-476B-88DB-11DFEC87D3BD}" srcOrd="0" destOrd="0" parTransId="{68C20C73-773A-47CC-970B-637EC080DA40}" sibTransId="{767F4B22-AB50-4AC3-9FEC-EC7993CCFC07}"/>
    <dgm:cxn modelId="{69B65C68-9973-44D9-BC80-1713B5524DBC}" type="presOf" srcId="{8BD65FD8-73B2-421F-9FE7-8C890AD519CD}" destId="{4C68D066-6549-4BB9-B956-D6A5A7EA140B}" srcOrd="0" destOrd="0" presId="urn:microsoft.com/office/officeart/2005/8/layout/chevron2"/>
    <dgm:cxn modelId="{3E8ECFC1-764E-4399-A65A-EFB187F47DB2}" type="presOf" srcId="{CE872196-0FCE-4356-8F02-BADA301D2DDF}" destId="{9282524B-50F8-48C8-AB38-AC9D748BC2C0}" srcOrd="0" destOrd="0" presId="urn:microsoft.com/office/officeart/2005/8/layout/chevron2"/>
    <dgm:cxn modelId="{8DBDFC28-3380-4ACC-B82B-D1F440994F94}" type="presOf" srcId="{3C1F6E46-D17F-48D6-B583-2749744A4C00}" destId="{FC39E6B9-4FB0-45BB-A106-55BA82808A95}" srcOrd="0" destOrd="0" presId="urn:microsoft.com/office/officeart/2005/8/layout/chevron2"/>
    <dgm:cxn modelId="{0EF5CB55-311C-47A2-8A43-5CCD6365FB97}" srcId="{3C1F6E46-D17F-48D6-B583-2749744A4C00}" destId="{8BD65FD8-73B2-421F-9FE7-8C890AD519CD}" srcOrd="1" destOrd="0" parTransId="{666BA26E-F7EC-4B09-BFC9-4501A73A77B1}" sibTransId="{A25A7B72-7F85-488B-B5A1-4D61B4B4E252}"/>
    <dgm:cxn modelId="{BCB0E225-9737-469C-89CB-52A9ADFE0DDC}" type="presOf" srcId="{001A9AEA-4942-476B-88DB-11DFEC87D3BD}" destId="{B0C46699-FDF8-4556-B037-5033B516373D}" srcOrd="0" destOrd="0" presId="urn:microsoft.com/office/officeart/2005/8/layout/chevron2"/>
    <dgm:cxn modelId="{AAC5A1EA-C3F4-4E4D-89FF-01FB2A2D933A}" type="presParOf" srcId="{FC39E6B9-4FB0-45BB-A106-55BA82808A95}" destId="{C4AB4751-C2BF-4151-8631-C284C79EE1F8}" srcOrd="0" destOrd="0" presId="urn:microsoft.com/office/officeart/2005/8/layout/chevron2"/>
    <dgm:cxn modelId="{33719C74-692D-4A57-9B0B-EED0BDF270F4}" type="presParOf" srcId="{C4AB4751-C2BF-4151-8631-C284C79EE1F8}" destId="{9282524B-50F8-48C8-AB38-AC9D748BC2C0}" srcOrd="0" destOrd="0" presId="urn:microsoft.com/office/officeart/2005/8/layout/chevron2"/>
    <dgm:cxn modelId="{6AE0A1EA-F307-4F5C-A054-53DB5328C791}" type="presParOf" srcId="{C4AB4751-C2BF-4151-8631-C284C79EE1F8}" destId="{B0C46699-FDF8-4556-B037-5033B516373D}" srcOrd="1" destOrd="0" presId="urn:microsoft.com/office/officeart/2005/8/layout/chevron2"/>
    <dgm:cxn modelId="{BF50BEC3-C9A7-494D-A281-FB33EFFD2742}" type="presParOf" srcId="{FC39E6B9-4FB0-45BB-A106-55BA82808A95}" destId="{A881DC4C-1273-4A9D-AF53-79305C1C4367}" srcOrd="1" destOrd="0" presId="urn:microsoft.com/office/officeart/2005/8/layout/chevron2"/>
    <dgm:cxn modelId="{41B441C2-4254-4A69-ACB6-4682FA736DF8}" type="presParOf" srcId="{FC39E6B9-4FB0-45BB-A106-55BA82808A95}" destId="{8DA18DE2-0497-43B4-9E01-6F1EDFCF09F5}" srcOrd="2" destOrd="0" presId="urn:microsoft.com/office/officeart/2005/8/layout/chevron2"/>
    <dgm:cxn modelId="{FDAD226C-9056-4E56-9796-7840BB50F110}" type="presParOf" srcId="{8DA18DE2-0497-43B4-9E01-6F1EDFCF09F5}" destId="{4C68D066-6549-4BB9-B956-D6A5A7EA140B}" srcOrd="0" destOrd="0" presId="urn:microsoft.com/office/officeart/2005/8/layout/chevron2"/>
    <dgm:cxn modelId="{2C92CBA0-006A-4E60-B5A5-84D02ACFFA6A}" type="presParOf" srcId="{8DA18DE2-0497-43B4-9E01-6F1EDFCF09F5}" destId="{50F8899E-7F33-4174-9465-C075DAC8379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94A46-F4A9-4DA2-B73E-60A6B0F57388}" type="doc">
      <dgm:prSet loTypeId="urn:microsoft.com/office/officeart/2005/8/layout/target3" loCatId="list" qsTypeId="urn:microsoft.com/office/officeart/2005/8/quickstyle/3d4" qsCatId="3D" csTypeId="urn:microsoft.com/office/officeart/2005/8/colors/colorful5" csCatId="colorful" phldr="1"/>
      <dgm:spPr/>
      <dgm:t>
        <a:bodyPr/>
        <a:lstStyle/>
        <a:p>
          <a:endParaRPr lang="ru-RU"/>
        </a:p>
      </dgm:t>
    </dgm:pt>
    <dgm:pt modelId="{76BADD44-43E4-4204-94CB-2F2A2570C72B}">
      <dgm:prSet custT="1"/>
      <dgm:spPr/>
      <dgm:t>
        <a:bodyPr lIns="108000" rIns="108000" anchor="t"/>
        <a:lstStyle/>
        <a:p>
          <a:pPr algn="just">
            <a:spcAft>
              <a:spcPts val="0"/>
            </a:spcAft>
          </a:pPr>
          <a:r>
            <a:rPr lang="ru-RU" sz="1400" dirty="0" smtClean="0">
              <a:solidFill>
                <a:schemeClr val="accent2">
                  <a:lumMod val="50000"/>
                </a:schemeClr>
              </a:solidFill>
            </a:rPr>
            <a:t>служба на должностях, определенных </a:t>
          </a:r>
          <a:r>
            <a:rPr lang="ru-RU" sz="1400" b="0" dirty="0" smtClean="0">
              <a:solidFill>
                <a:schemeClr val="accent2">
                  <a:lumMod val="50000"/>
                </a:schemeClr>
              </a:solidFill>
            </a:rPr>
            <a:t>частью 1 статьи 25  Федерального закона от 02.03.2007 № 25-ФЗ «О муниципальной службе в Российской Федерации»:</a:t>
          </a:r>
        </a:p>
        <a:p>
          <a:pPr algn="just">
            <a:spcAft>
              <a:spcPts val="0"/>
            </a:spcAft>
          </a:pPr>
          <a:r>
            <a:rPr lang="ru-RU" sz="900" dirty="0" smtClean="0">
              <a:solidFill>
                <a:schemeClr val="accent2">
                  <a:lumMod val="50000"/>
                </a:schemeClr>
              </a:solidFill>
            </a:rPr>
            <a:t>- должностей муниципальной службы;</a:t>
          </a:r>
        </a:p>
        <a:p>
          <a:pPr algn="just">
            <a:spcAft>
              <a:spcPts val="0"/>
            </a:spcAft>
          </a:pPr>
          <a:r>
            <a:rPr lang="ru-RU" sz="900" dirty="0" smtClean="0">
              <a:solidFill>
                <a:schemeClr val="accent2">
                  <a:lumMod val="50000"/>
                </a:schemeClr>
              </a:solidFill>
            </a:rPr>
            <a:t>- муниципальных должностей;</a:t>
          </a:r>
        </a:p>
        <a:p>
          <a:pPr algn="just">
            <a:spcAft>
              <a:spcPts val="0"/>
            </a:spcAft>
          </a:pPr>
          <a:r>
            <a:rPr lang="ru-RU" sz="900" dirty="0" smtClean="0">
              <a:solidFill>
                <a:schemeClr val="accent2">
                  <a:lumMod val="50000"/>
                </a:schemeClr>
              </a:solidFill>
            </a:rPr>
            <a:t>- государственных должностей Российской Федерации и государственных должностей субъектов Российской Федерации;</a:t>
          </a:r>
        </a:p>
        <a:p>
          <a:pPr algn="just">
            <a:spcAft>
              <a:spcPts val="0"/>
            </a:spcAft>
          </a:pPr>
          <a:r>
            <a:rPr lang="ru-RU" sz="900" dirty="0" smtClean="0">
              <a:solidFill>
                <a:schemeClr val="accent2">
                  <a:lumMod val="50000"/>
                </a:schemeClr>
              </a:solidFill>
            </a:rPr>
            <a:t>- должностей государственной гражданской службы, воинских должностей и должностей федеральной государственной службы иных видов;</a:t>
          </a:r>
        </a:p>
        <a:p>
          <a:pPr algn="just">
            <a:spcAft>
              <a:spcPts val="0"/>
            </a:spcAft>
          </a:pPr>
          <a:r>
            <a:rPr lang="ru-RU" sz="900" dirty="0" smtClean="0">
              <a:solidFill>
                <a:schemeClr val="accent2">
                  <a:lumMod val="50000"/>
                </a:schemeClr>
              </a:solidFill>
            </a:rPr>
            <a:t>- иных должностей в соответствии с федеральными законами.</a:t>
          </a:r>
          <a:r>
            <a:rPr lang="ru-RU" sz="900" b="0" dirty="0" smtClean="0">
              <a:solidFill>
                <a:schemeClr val="accent2">
                  <a:lumMod val="50000"/>
                </a:schemeClr>
              </a:solidFill>
            </a:rPr>
            <a:t>  </a:t>
          </a:r>
          <a:r>
            <a:rPr lang="en-US" sz="900" b="0" dirty="0" smtClean="0">
              <a:solidFill>
                <a:schemeClr val="accent2">
                  <a:lumMod val="50000"/>
                </a:schemeClr>
              </a:solidFill>
            </a:rPr>
            <a:t> </a:t>
          </a:r>
          <a:r>
            <a:rPr lang="ru-RU" sz="900" b="0" dirty="0" smtClean="0">
              <a:solidFill>
                <a:schemeClr val="accent2">
                  <a:lumMod val="50000"/>
                </a:schemeClr>
              </a:solidFill>
            </a:rPr>
            <a:t> </a:t>
          </a:r>
          <a:endParaRPr lang="ru-RU" sz="900" b="0" dirty="0">
            <a:solidFill>
              <a:schemeClr val="accent2">
                <a:lumMod val="50000"/>
              </a:schemeClr>
            </a:solidFill>
          </a:endParaRPr>
        </a:p>
      </dgm:t>
    </dgm:pt>
    <dgm:pt modelId="{0D67B0DD-B4DB-42BD-BC46-57FB32ED58A9}" type="parTrans" cxnId="{58BF82B9-D918-4623-A1B9-2C2867C71B22}">
      <dgm:prSet/>
      <dgm:spPr/>
      <dgm:t>
        <a:bodyPr/>
        <a:lstStyle/>
        <a:p>
          <a:endParaRPr lang="ru-RU"/>
        </a:p>
      </dgm:t>
    </dgm:pt>
    <dgm:pt modelId="{38B4EE13-6C3B-4483-A8A7-9FCDDACAC482}" type="sibTrans" cxnId="{58BF82B9-D918-4623-A1B9-2C2867C71B22}">
      <dgm:prSet/>
      <dgm:spPr/>
      <dgm:t>
        <a:bodyPr/>
        <a:lstStyle/>
        <a:p>
          <a:endParaRPr lang="ru-RU"/>
        </a:p>
      </dgm:t>
    </dgm:pt>
    <dgm:pt modelId="{982A7C19-6661-40AA-BB39-5BCAE290C5D3}">
      <dgm:prSet custT="1">
        <dgm:style>
          <a:lnRef idx="1">
            <a:schemeClr val="accent5"/>
          </a:lnRef>
          <a:fillRef idx="2">
            <a:schemeClr val="accent5"/>
          </a:fillRef>
          <a:effectRef idx="1">
            <a:schemeClr val="accent5"/>
          </a:effectRef>
          <a:fontRef idx="minor">
            <a:schemeClr val="dk1"/>
          </a:fontRef>
        </dgm:style>
      </dgm:prSet>
      <dgm:spPr/>
      <dgm:t>
        <a:bodyPr lIns="108000" rIns="108000" anchor="t"/>
        <a:lstStyle/>
        <a:p>
          <a:pPr algn="just">
            <a:lnSpc>
              <a:spcPct val="80000"/>
            </a:lnSpc>
            <a:spcAft>
              <a:spcPts val="0"/>
            </a:spcAft>
          </a:pPr>
          <a:r>
            <a:rPr lang="ru-RU" sz="1400" dirty="0" smtClean="0">
              <a:solidFill>
                <a:schemeClr val="accent5">
                  <a:lumMod val="50000"/>
                </a:schemeClr>
              </a:solidFill>
            </a:rPr>
            <a:t>периоды работы в органах местного самоуправления (местных органах власти и управления) до 26 января 1999 года на должностях руководителей, специалистов и служащих, на выборных должностях, замещаемых на постоянной основе </a:t>
          </a:r>
          <a:r>
            <a:rPr lang="ru-RU" sz="1050" b="1" dirty="0" smtClean="0">
              <a:solidFill>
                <a:schemeClr val="accent5">
                  <a:lumMod val="50000"/>
                </a:schemeClr>
              </a:solidFill>
            </a:rPr>
            <a:t>(часть 3 статьи 7 Закона Новосибирской области от 30.10.2007 № 157-</a:t>
          </a:r>
          <a:r>
            <a:rPr lang="ru-RU" sz="1050" b="1" dirty="0" err="1" smtClean="0">
              <a:solidFill>
                <a:schemeClr val="accent5">
                  <a:lumMod val="50000"/>
                </a:schemeClr>
              </a:solidFill>
            </a:rPr>
            <a:t>ОЗ</a:t>
          </a:r>
          <a:r>
            <a:rPr lang="ru-RU" sz="1050" b="1" dirty="0" smtClean="0">
              <a:solidFill>
                <a:schemeClr val="accent5">
                  <a:lumMod val="50000"/>
                </a:schemeClr>
              </a:solidFill>
            </a:rPr>
            <a:t> «О муниципальной службе в Новосибирской области») </a:t>
          </a:r>
          <a:endParaRPr lang="ru-RU" sz="1000" b="1" dirty="0">
            <a:solidFill>
              <a:schemeClr val="accent5">
                <a:lumMod val="50000"/>
              </a:schemeClr>
            </a:solidFill>
          </a:endParaRPr>
        </a:p>
      </dgm:t>
    </dgm:pt>
    <dgm:pt modelId="{E9B3BB82-11E8-41C0-8AF2-AF123BB05BE0}" type="parTrans" cxnId="{F4E59C13-3FD6-44B0-85C6-3602E4EE2402}">
      <dgm:prSet/>
      <dgm:spPr/>
      <dgm:t>
        <a:bodyPr/>
        <a:lstStyle/>
        <a:p>
          <a:endParaRPr lang="ru-RU"/>
        </a:p>
      </dgm:t>
    </dgm:pt>
    <dgm:pt modelId="{78F9B97D-D8FF-451B-B156-337C8AF26B43}" type="sibTrans" cxnId="{F4E59C13-3FD6-44B0-85C6-3602E4EE2402}">
      <dgm:prSet/>
      <dgm:spPr/>
      <dgm:t>
        <a:bodyPr/>
        <a:lstStyle/>
        <a:p>
          <a:endParaRPr lang="ru-RU"/>
        </a:p>
      </dgm:t>
    </dgm:pt>
    <dgm:pt modelId="{1653D1A8-5F42-4F47-8FF3-0F1D5B082097}">
      <dgm:prSet>
        <dgm:style>
          <a:lnRef idx="1">
            <a:schemeClr val="accent6"/>
          </a:lnRef>
          <a:fillRef idx="2">
            <a:schemeClr val="accent6"/>
          </a:fillRef>
          <a:effectRef idx="1">
            <a:schemeClr val="accent6"/>
          </a:effectRef>
          <a:fontRef idx="minor">
            <a:schemeClr val="dk1"/>
          </a:fontRef>
        </dgm:style>
      </dgm:prSet>
      <dgm:spPr>
        <a:solidFill>
          <a:schemeClr val="accent6">
            <a:lumMod val="40000"/>
            <a:lumOff val="60000"/>
          </a:schemeClr>
        </a:solidFill>
      </dgm:spPr>
      <dgm:t>
        <a:bodyPr/>
        <a:lstStyle/>
        <a:p>
          <a:pPr algn="just"/>
          <a:r>
            <a:rPr lang="ru-RU" dirty="0" smtClean="0">
              <a:solidFill>
                <a:schemeClr val="bg2">
                  <a:lumMod val="10000"/>
                </a:schemeClr>
              </a:solidFill>
            </a:rPr>
            <a:t>иные периоды трудовой деятельности на должностях руководителей и специалистов в организациях, опыт и знание работы на которых </a:t>
          </a:r>
          <a:r>
            <a:rPr lang="ru-RU" b="1" u="sng" dirty="0" smtClean="0">
              <a:solidFill>
                <a:schemeClr val="bg2">
                  <a:lumMod val="10000"/>
                </a:schemeClr>
              </a:solidFill>
            </a:rPr>
            <a:t>были необходимы </a:t>
          </a:r>
          <a:r>
            <a:rPr lang="ru-RU" dirty="0" smtClean="0">
              <a:solidFill>
                <a:schemeClr val="bg2">
                  <a:lumMod val="10000"/>
                </a:schemeClr>
              </a:solidFill>
            </a:rPr>
            <a:t>муниципальному служащему для исполнения обязанностей по замещаемой должности муниципальной службы, в совокупности </a:t>
          </a:r>
          <a:r>
            <a:rPr lang="ru-RU" b="1" u="sng" dirty="0" smtClean="0">
              <a:solidFill>
                <a:schemeClr val="bg2">
                  <a:lumMod val="10000"/>
                </a:schemeClr>
              </a:solidFill>
            </a:rPr>
            <a:t>не более пяти лет</a:t>
          </a:r>
          <a:endParaRPr lang="ru-RU" b="1" u="sng" dirty="0">
            <a:solidFill>
              <a:schemeClr val="bg2">
                <a:lumMod val="10000"/>
              </a:schemeClr>
            </a:solidFill>
          </a:endParaRPr>
        </a:p>
      </dgm:t>
    </dgm:pt>
    <dgm:pt modelId="{C42DC04D-15D2-4092-A51A-891780B5AB81}" type="parTrans" cxnId="{5C46E897-02A9-4375-BB34-EB8798D81F14}">
      <dgm:prSet/>
      <dgm:spPr/>
      <dgm:t>
        <a:bodyPr/>
        <a:lstStyle/>
        <a:p>
          <a:endParaRPr lang="ru-RU"/>
        </a:p>
      </dgm:t>
    </dgm:pt>
    <dgm:pt modelId="{AC5EE529-38F7-4D93-9922-C05DAE2F392B}" type="sibTrans" cxnId="{5C46E897-02A9-4375-BB34-EB8798D81F14}">
      <dgm:prSet/>
      <dgm:spPr/>
      <dgm:t>
        <a:bodyPr/>
        <a:lstStyle/>
        <a:p>
          <a:endParaRPr lang="ru-RU"/>
        </a:p>
      </dgm:t>
    </dgm:pt>
    <dgm:pt modelId="{5DA1F7C7-D08C-4748-9AA5-34167B5007BF}">
      <dgm:prSet custT="1">
        <dgm:style>
          <a:lnRef idx="1">
            <a:schemeClr val="accent5"/>
          </a:lnRef>
          <a:fillRef idx="2">
            <a:schemeClr val="accent5"/>
          </a:fillRef>
          <a:effectRef idx="1">
            <a:schemeClr val="accent5"/>
          </a:effectRef>
          <a:fontRef idx="minor">
            <a:schemeClr val="dk1"/>
          </a:fontRef>
        </dgm:style>
      </dgm:prSet>
      <dgm:spPr/>
      <dgm:t>
        <a:bodyPr/>
        <a:lstStyle/>
        <a:p>
          <a:pPr algn="just"/>
          <a:r>
            <a:rPr lang="ru-RU" sz="1200" b="0" u="none" dirty="0" smtClean="0">
              <a:solidFill>
                <a:schemeClr val="accent6">
                  <a:lumMod val="50000"/>
                </a:schemeClr>
              </a:solidFill>
            </a:rPr>
            <a:t>периоды</a:t>
          </a:r>
          <a:r>
            <a:rPr lang="ru-RU" sz="1200" b="0" dirty="0" smtClean="0">
              <a:solidFill>
                <a:schemeClr val="accent6">
                  <a:lumMod val="50000"/>
                </a:schemeClr>
              </a:solidFill>
            </a:rPr>
            <a:t> службы (работы) на должностях, которые включаются (засчитываются) в стаж государственной гражданской службы для назначения пенсии за выслугу лет государственным гражданским служащим Новосибирской области </a:t>
          </a:r>
          <a:r>
            <a:rPr lang="ru-RU" sz="1050" b="1" dirty="0" smtClean="0">
              <a:solidFill>
                <a:schemeClr val="accent6">
                  <a:lumMod val="50000"/>
                </a:schemeClr>
              </a:solidFill>
            </a:rPr>
            <a:t>(постановление Губернатора Новосибирской области от 01.06.2011 № 134)</a:t>
          </a:r>
          <a:endParaRPr lang="ru-RU" sz="1200" b="1" dirty="0">
            <a:solidFill>
              <a:schemeClr val="accent6">
                <a:lumMod val="50000"/>
              </a:schemeClr>
            </a:solidFill>
          </a:endParaRPr>
        </a:p>
      </dgm:t>
    </dgm:pt>
    <dgm:pt modelId="{2884FD80-16AE-40E7-B0C7-85828D1F7EE8}" type="parTrans" cxnId="{0CFCAC1F-0871-4750-8232-6F99BB74E9B9}">
      <dgm:prSet/>
      <dgm:spPr/>
      <dgm:t>
        <a:bodyPr/>
        <a:lstStyle/>
        <a:p>
          <a:endParaRPr lang="ru-RU"/>
        </a:p>
      </dgm:t>
    </dgm:pt>
    <dgm:pt modelId="{FB860E63-6AFC-434D-9D66-F82AB24E3E49}" type="sibTrans" cxnId="{0CFCAC1F-0871-4750-8232-6F99BB74E9B9}">
      <dgm:prSet/>
      <dgm:spPr/>
      <dgm:t>
        <a:bodyPr/>
        <a:lstStyle/>
        <a:p>
          <a:endParaRPr lang="ru-RU"/>
        </a:p>
      </dgm:t>
    </dgm:pt>
    <dgm:pt modelId="{54028D31-FFCF-4C26-8D9F-BE55D45698FA}" type="pres">
      <dgm:prSet presAssocID="{11194A46-F4A9-4DA2-B73E-60A6B0F57388}" presName="Name0" presStyleCnt="0">
        <dgm:presLayoutVars>
          <dgm:chMax val="7"/>
          <dgm:dir/>
          <dgm:animLvl val="lvl"/>
          <dgm:resizeHandles val="exact"/>
        </dgm:presLayoutVars>
      </dgm:prSet>
      <dgm:spPr/>
      <dgm:t>
        <a:bodyPr/>
        <a:lstStyle/>
        <a:p>
          <a:endParaRPr lang="ru-RU"/>
        </a:p>
      </dgm:t>
    </dgm:pt>
    <dgm:pt modelId="{CAD82F45-11F2-4551-A898-640840C25A8A}" type="pres">
      <dgm:prSet presAssocID="{76BADD44-43E4-4204-94CB-2F2A2570C72B}" presName="circle1" presStyleLbl="node1" presStyleIdx="0" presStyleCnt="4" custLinFactNeighborX="222" custLinFactNeighborY="0"/>
      <dgm:spPr/>
    </dgm:pt>
    <dgm:pt modelId="{1472E832-C9A0-4F60-831B-BEA4FC96B1B1}" type="pres">
      <dgm:prSet presAssocID="{76BADD44-43E4-4204-94CB-2F2A2570C72B}" presName="space" presStyleCnt="0"/>
      <dgm:spPr/>
    </dgm:pt>
    <dgm:pt modelId="{A5A31DBA-175A-4AD5-927F-06D160FA3FBB}" type="pres">
      <dgm:prSet presAssocID="{76BADD44-43E4-4204-94CB-2F2A2570C72B}" presName="rect1" presStyleLbl="alignAcc1" presStyleIdx="0" presStyleCnt="4" custScaleX="100000"/>
      <dgm:spPr/>
      <dgm:t>
        <a:bodyPr/>
        <a:lstStyle/>
        <a:p>
          <a:endParaRPr lang="ru-RU"/>
        </a:p>
      </dgm:t>
    </dgm:pt>
    <dgm:pt modelId="{A6D739F0-395D-4179-87B7-54365B51A1EE}" type="pres">
      <dgm:prSet presAssocID="{982A7C19-6661-40AA-BB39-5BCAE290C5D3}" presName="vertSpace2" presStyleLbl="node1" presStyleIdx="0" presStyleCnt="4"/>
      <dgm:spPr/>
    </dgm:pt>
    <dgm:pt modelId="{57352A47-5D0C-4BB2-86BA-7F9E2DCC4D8D}" type="pres">
      <dgm:prSet presAssocID="{982A7C19-6661-40AA-BB39-5BCAE290C5D3}" presName="circle2" presStyleLbl="node1" presStyleIdx="1" presStyleCnt="4" custScaleY="83822" custLinFactNeighborX="-158" custLinFactNeighborY="24669"/>
      <dgm:spPr/>
    </dgm:pt>
    <dgm:pt modelId="{BC47C0A8-E35C-4230-9C8B-38AF287A22E1}" type="pres">
      <dgm:prSet presAssocID="{982A7C19-6661-40AA-BB39-5BCAE290C5D3}" presName="rect2" presStyleLbl="alignAcc1" presStyleIdx="1" presStyleCnt="4" custScaleY="51767" custLinFactNeighborX="158" custLinFactNeighborY="641"/>
      <dgm:spPr/>
      <dgm:t>
        <a:bodyPr/>
        <a:lstStyle/>
        <a:p>
          <a:endParaRPr lang="ru-RU"/>
        </a:p>
      </dgm:t>
    </dgm:pt>
    <dgm:pt modelId="{E2646B6D-97E4-40C3-9AA2-0A400DEC6CCC}" type="pres">
      <dgm:prSet presAssocID="{5DA1F7C7-D08C-4748-9AA5-34167B5007BF}" presName="vertSpace3" presStyleLbl="node1" presStyleIdx="1" presStyleCnt="4"/>
      <dgm:spPr/>
    </dgm:pt>
    <dgm:pt modelId="{3D881339-5843-4E48-9E46-0EB47CE5525D}" type="pres">
      <dgm:prSet presAssocID="{5DA1F7C7-D08C-4748-9AA5-34167B5007BF}" presName="circle3" presStyleLbl="node1" presStyleIdx="2" presStyleCnt="4" custScaleY="81317" custLinFactNeighborX="-980" custLinFactNeighborY="39409"/>
      <dgm:spPr/>
    </dgm:pt>
    <dgm:pt modelId="{B3C7FF99-69F9-4A64-96F8-885AAA1833E3}" type="pres">
      <dgm:prSet presAssocID="{5DA1F7C7-D08C-4748-9AA5-34167B5007BF}" presName="rect3" presStyleLbl="alignAcc1" presStyleIdx="2" presStyleCnt="4" custScaleY="74836" custLinFactNeighborY="27831"/>
      <dgm:spPr/>
      <dgm:t>
        <a:bodyPr/>
        <a:lstStyle/>
        <a:p>
          <a:endParaRPr lang="ru-RU"/>
        </a:p>
      </dgm:t>
    </dgm:pt>
    <dgm:pt modelId="{3AFEE829-61F2-4F4F-9399-A6AC10CDA4B0}" type="pres">
      <dgm:prSet presAssocID="{1653D1A8-5F42-4F47-8FF3-0F1D5B082097}" presName="vertSpace4" presStyleLbl="node1" presStyleIdx="2" presStyleCnt="4"/>
      <dgm:spPr/>
    </dgm:pt>
    <dgm:pt modelId="{EA21816B-21C6-468F-BD8E-C25139BCD31E}" type="pres">
      <dgm:prSet presAssocID="{1653D1A8-5F42-4F47-8FF3-0F1D5B082097}" presName="circle4" presStyleLbl="node1" presStyleIdx="3" presStyleCnt="4" custLinFactNeighborX="-1250" custLinFactNeighborY="70288"/>
      <dgm:spPr/>
    </dgm:pt>
    <dgm:pt modelId="{46B4140F-9A71-444B-9155-3B441E9A8DE5}" type="pres">
      <dgm:prSet presAssocID="{1653D1A8-5F42-4F47-8FF3-0F1D5B082097}" presName="rect4" presStyleLbl="alignAcc1" presStyleIdx="3" presStyleCnt="4" custLinFactNeighborX="0" custLinFactNeighborY="70588"/>
      <dgm:spPr/>
      <dgm:t>
        <a:bodyPr/>
        <a:lstStyle/>
        <a:p>
          <a:endParaRPr lang="ru-RU"/>
        </a:p>
      </dgm:t>
    </dgm:pt>
    <dgm:pt modelId="{F9391FD6-A7C5-4A04-B7A6-BF2C5FBFA336}" type="pres">
      <dgm:prSet presAssocID="{76BADD44-43E4-4204-94CB-2F2A2570C72B}" presName="rect1ParTxNoCh" presStyleLbl="alignAcc1" presStyleIdx="3" presStyleCnt="4">
        <dgm:presLayoutVars>
          <dgm:chMax val="1"/>
          <dgm:bulletEnabled val="1"/>
        </dgm:presLayoutVars>
      </dgm:prSet>
      <dgm:spPr/>
      <dgm:t>
        <a:bodyPr/>
        <a:lstStyle/>
        <a:p>
          <a:endParaRPr lang="ru-RU"/>
        </a:p>
      </dgm:t>
    </dgm:pt>
    <dgm:pt modelId="{AA80F22D-516B-40B4-A007-2FF87A30AB2A}" type="pres">
      <dgm:prSet presAssocID="{982A7C19-6661-40AA-BB39-5BCAE290C5D3}" presName="rect2ParTxNoCh" presStyleLbl="alignAcc1" presStyleIdx="3" presStyleCnt="4">
        <dgm:presLayoutVars>
          <dgm:chMax val="1"/>
          <dgm:bulletEnabled val="1"/>
        </dgm:presLayoutVars>
      </dgm:prSet>
      <dgm:spPr/>
      <dgm:t>
        <a:bodyPr/>
        <a:lstStyle/>
        <a:p>
          <a:endParaRPr lang="ru-RU"/>
        </a:p>
      </dgm:t>
    </dgm:pt>
    <dgm:pt modelId="{42910BED-EC39-4D4A-B01B-6D7FC48495FA}" type="pres">
      <dgm:prSet presAssocID="{5DA1F7C7-D08C-4748-9AA5-34167B5007BF}" presName="rect3ParTxNoCh" presStyleLbl="alignAcc1" presStyleIdx="3" presStyleCnt="4">
        <dgm:presLayoutVars>
          <dgm:chMax val="1"/>
          <dgm:bulletEnabled val="1"/>
        </dgm:presLayoutVars>
      </dgm:prSet>
      <dgm:spPr/>
      <dgm:t>
        <a:bodyPr/>
        <a:lstStyle/>
        <a:p>
          <a:endParaRPr lang="ru-RU"/>
        </a:p>
      </dgm:t>
    </dgm:pt>
    <dgm:pt modelId="{C2464122-87C0-4520-8C73-DB4B39AB5FDF}" type="pres">
      <dgm:prSet presAssocID="{1653D1A8-5F42-4F47-8FF3-0F1D5B082097}" presName="rect4ParTxNoCh" presStyleLbl="alignAcc1" presStyleIdx="3" presStyleCnt="4">
        <dgm:presLayoutVars>
          <dgm:chMax val="1"/>
          <dgm:bulletEnabled val="1"/>
        </dgm:presLayoutVars>
      </dgm:prSet>
      <dgm:spPr/>
      <dgm:t>
        <a:bodyPr/>
        <a:lstStyle/>
        <a:p>
          <a:endParaRPr lang="ru-RU"/>
        </a:p>
      </dgm:t>
    </dgm:pt>
  </dgm:ptLst>
  <dgm:cxnLst>
    <dgm:cxn modelId="{F4E59C13-3FD6-44B0-85C6-3602E4EE2402}" srcId="{11194A46-F4A9-4DA2-B73E-60A6B0F57388}" destId="{982A7C19-6661-40AA-BB39-5BCAE290C5D3}" srcOrd="1" destOrd="0" parTransId="{E9B3BB82-11E8-41C0-8AF2-AF123BB05BE0}" sibTransId="{78F9B97D-D8FF-451B-B156-337C8AF26B43}"/>
    <dgm:cxn modelId="{5C46E897-02A9-4375-BB34-EB8798D81F14}" srcId="{11194A46-F4A9-4DA2-B73E-60A6B0F57388}" destId="{1653D1A8-5F42-4F47-8FF3-0F1D5B082097}" srcOrd="3" destOrd="0" parTransId="{C42DC04D-15D2-4092-A51A-891780B5AB81}" sibTransId="{AC5EE529-38F7-4D93-9922-C05DAE2F392B}"/>
    <dgm:cxn modelId="{957CBA00-3D05-4B58-B961-79C96258FCDA}" type="presOf" srcId="{1653D1A8-5F42-4F47-8FF3-0F1D5B082097}" destId="{C2464122-87C0-4520-8C73-DB4B39AB5FDF}" srcOrd="1" destOrd="0" presId="urn:microsoft.com/office/officeart/2005/8/layout/target3"/>
    <dgm:cxn modelId="{61EF76C1-186D-4B04-892F-661EBB69DD74}" type="presOf" srcId="{1653D1A8-5F42-4F47-8FF3-0F1D5B082097}" destId="{46B4140F-9A71-444B-9155-3B441E9A8DE5}" srcOrd="0" destOrd="0" presId="urn:microsoft.com/office/officeart/2005/8/layout/target3"/>
    <dgm:cxn modelId="{A445275E-8A6D-48F4-ABE0-542057D16FE5}" type="presOf" srcId="{5DA1F7C7-D08C-4748-9AA5-34167B5007BF}" destId="{B3C7FF99-69F9-4A64-96F8-885AAA1833E3}" srcOrd="0" destOrd="0" presId="urn:microsoft.com/office/officeart/2005/8/layout/target3"/>
    <dgm:cxn modelId="{DA1F36C2-2530-4AAB-8AFD-00558EBEF207}" type="presOf" srcId="{5DA1F7C7-D08C-4748-9AA5-34167B5007BF}" destId="{42910BED-EC39-4D4A-B01B-6D7FC48495FA}" srcOrd="1" destOrd="0" presId="urn:microsoft.com/office/officeart/2005/8/layout/target3"/>
    <dgm:cxn modelId="{23FA266A-7A9E-44A3-B78C-CF1DFB2B80FC}" type="presOf" srcId="{76BADD44-43E4-4204-94CB-2F2A2570C72B}" destId="{F9391FD6-A7C5-4A04-B7A6-BF2C5FBFA336}" srcOrd="1" destOrd="0" presId="urn:microsoft.com/office/officeart/2005/8/layout/target3"/>
    <dgm:cxn modelId="{B00126D5-E273-4C8B-93D9-64388723EB36}" type="presOf" srcId="{982A7C19-6661-40AA-BB39-5BCAE290C5D3}" destId="{AA80F22D-516B-40B4-A007-2FF87A30AB2A}" srcOrd="1" destOrd="0" presId="urn:microsoft.com/office/officeart/2005/8/layout/target3"/>
    <dgm:cxn modelId="{58BF82B9-D918-4623-A1B9-2C2867C71B22}" srcId="{11194A46-F4A9-4DA2-B73E-60A6B0F57388}" destId="{76BADD44-43E4-4204-94CB-2F2A2570C72B}" srcOrd="0" destOrd="0" parTransId="{0D67B0DD-B4DB-42BD-BC46-57FB32ED58A9}" sibTransId="{38B4EE13-6C3B-4483-A8A7-9FCDDACAC482}"/>
    <dgm:cxn modelId="{175FB773-267B-4F03-878E-08B93230CD90}" type="presOf" srcId="{982A7C19-6661-40AA-BB39-5BCAE290C5D3}" destId="{BC47C0A8-E35C-4230-9C8B-38AF287A22E1}" srcOrd="0" destOrd="0" presId="urn:microsoft.com/office/officeart/2005/8/layout/target3"/>
    <dgm:cxn modelId="{55C1D061-4596-4B27-AAC6-D4FB5072B8CB}" type="presOf" srcId="{11194A46-F4A9-4DA2-B73E-60A6B0F57388}" destId="{54028D31-FFCF-4C26-8D9F-BE55D45698FA}" srcOrd="0" destOrd="0" presId="urn:microsoft.com/office/officeart/2005/8/layout/target3"/>
    <dgm:cxn modelId="{45E78EFC-154D-431C-AB2D-A36A457FF585}" type="presOf" srcId="{76BADD44-43E4-4204-94CB-2F2A2570C72B}" destId="{A5A31DBA-175A-4AD5-927F-06D160FA3FBB}" srcOrd="0" destOrd="0" presId="urn:microsoft.com/office/officeart/2005/8/layout/target3"/>
    <dgm:cxn modelId="{0CFCAC1F-0871-4750-8232-6F99BB74E9B9}" srcId="{11194A46-F4A9-4DA2-B73E-60A6B0F57388}" destId="{5DA1F7C7-D08C-4748-9AA5-34167B5007BF}" srcOrd="2" destOrd="0" parTransId="{2884FD80-16AE-40E7-B0C7-85828D1F7EE8}" sibTransId="{FB860E63-6AFC-434D-9D66-F82AB24E3E49}"/>
    <dgm:cxn modelId="{D66180F5-64E7-435E-A596-59B524347778}" type="presParOf" srcId="{54028D31-FFCF-4C26-8D9F-BE55D45698FA}" destId="{CAD82F45-11F2-4551-A898-640840C25A8A}" srcOrd="0" destOrd="0" presId="urn:microsoft.com/office/officeart/2005/8/layout/target3"/>
    <dgm:cxn modelId="{0AE16491-1AB9-42B7-9B35-A8DB7F167E41}" type="presParOf" srcId="{54028D31-FFCF-4C26-8D9F-BE55D45698FA}" destId="{1472E832-C9A0-4F60-831B-BEA4FC96B1B1}" srcOrd="1" destOrd="0" presId="urn:microsoft.com/office/officeart/2005/8/layout/target3"/>
    <dgm:cxn modelId="{85255CAD-965A-4F01-9F42-9AD9E1E1BF3F}" type="presParOf" srcId="{54028D31-FFCF-4C26-8D9F-BE55D45698FA}" destId="{A5A31DBA-175A-4AD5-927F-06D160FA3FBB}" srcOrd="2" destOrd="0" presId="urn:microsoft.com/office/officeart/2005/8/layout/target3"/>
    <dgm:cxn modelId="{2BFE7475-CF68-45FC-806D-4305D60F84B7}" type="presParOf" srcId="{54028D31-FFCF-4C26-8D9F-BE55D45698FA}" destId="{A6D739F0-395D-4179-87B7-54365B51A1EE}" srcOrd="3" destOrd="0" presId="urn:microsoft.com/office/officeart/2005/8/layout/target3"/>
    <dgm:cxn modelId="{7220B0A6-A29A-48FB-96C7-B727DD4E2FB2}" type="presParOf" srcId="{54028D31-FFCF-4C26-8D9F-BE55D45698FA}" destId="{57352A47-5D0C-4BB2-86BA-7F9E2DCC4D8D}" srcOrd="4" destOrd="0" presId="urn:microsoft.com/office/officeart/2005/8/layout/target3"/>
    <dgm:cxn modelId="{72618D68-AC79-4737-8C86-EC9D315DBCDE}" type="presParOf" srcId="{54028D31-FFCF-4C26-8D9F-BE55D45698FA}" destId="{BC47C0A8-E35C-4230-9C8B-38AF287A22E1}" srcOrd="5" destOrd="0" presId="urn:microsoft.com/office/officeart/2005/8/layout/target3"/>
    <dgm:cxn modelId="{04FD1891-63C9-4620-98B3-2CE97A876740}" type="presParOf" srcId="{54028D31-FFCF-4C26-8D9F-BE55D45698FA}" destId="{E2646B6D-97E4-40C3-9AA2-0A400DEC6CCC}" srcOrd="6" destOrd="0" presId="urn:microsoft.com/office/officeart/2005/8/layout/target3"/>
    <dgm:cxn modelId="{182EEB74-7B84-4935-A1B4-2C7C543C6CD3}" type="presParOf" srcId="{54028D31-FFCF-4C26-8D9F-BE55D45698FA}" destId="{3D881339-5843-4E48-9E46-0EB47CE5525D}" srcOrd="7" destOrd="0" presId="urn:microsoft.com/office/officeart/2005/8/layout/target3"/>
    <dgm:cxn modelId="{4AF3DDA2-CD74-4D35-BA6B-B1488E06DD2F}" type="presParOf" srcId="{54028D31-FFCF-4C26-8D9F-BE55D45698FA}" destId="{B3C7FF99-69F9-4A64-96F8-885AAA1833E3}" srcOrd="8" destOrd="0" presId="urn:microsoft.com/office/officeart/2005/8/layout/target3"/>
    <dgm:cxn modelId="{DFCA18EB-ECC1-48C6-B93D-0B786B58E5D0}" type="presParOf" srcId="{54028D31-FFCF-4C26-8D9F-BE55D45698FA}" destId="{3AFEE829-61F2-4F4F-9399-A6AC10CDA4B0}" srcOrd="9" destOrd="0" presId="urn:microsoft.com/office/officeart/2005/8/layout/target3"/>
    <dgm:cxn modelId="{977F46A4-F933-4BAC-A642-03170F15C6EF}" type="presParOf" srcId="{54028D31-FFCF-4C26-8D9F-BE55D45698FA}" destId="{EA21816B-21C6-468F-BD8E-C25139BCD31E}" srcOrd="10" destOrd="0" presId="urn:microsoft.com/office/officeart/2005/8/layout/target3"/>
    <dgm:cxn modelId="{80E9A846-002D-4855-886C-DFFFD08CB083}" type="presParOf" srcId="{54028D31-FFCF-4C26-8D9F-BE55D45698FA}" destId="{46B4140F-9A71-444B-9155-3B441E9A8DE5}" srcOrd="11" destOrd="0" presId="urn:microsoft.com/office/officeart/2005/8/layout/target3"/>
    <dgm:cxn modelId="{2D2F6F7E-BBFC-4DFE-BD72-8675234542DE}" type="presParOf" srcId="{54028D31-FFCF-4C26-8D9F-BE55D45698FA}" destId="{F9391FD6-A7C5-4A04-B7A6-BF2C5FBFA336}" srcOrd="12" destOrd="0" presId="urn:microsoft.com/office/officeart/2005/8/layout/target3"/>
    <dgm:cxn modelId="{A8818940-B483-4E24-8484-A3A8378C488C}" type="presParOf" srcId="{54028D31-FFCF-4C26-8D9F-BE55D45698FA}" destId="{AA80F22D-516B-40B4-A007-2FF87A30AB2A}" srcOrd="13" destOrd="0" presId="urn:microsoft.com/office/officeart/2005/8/layout/target3"/>
    <dgm:cxn modelId="{EB181E9C-C454-48A8-9FC1-4946DDC42F1C}" type="presParOf" srcId="{54028D31-FFCF-4C26-8D9F-BE55D45698FA}" destId="{42910BED-EC39-4D4A-B01B-6D7FC48495FA}" srcOrd="14" destOrd="0" presId="urn:microsoft.com/office/officeart/2005/8/layout/target3"/>
    <dgm:cxn modelId="{0A210128-95FA-47BB-94D4-5682D33D68CD}" type="presParOf" srcId="{54028D31-FFCF-4C26-8D9F-BE55D45698FA}" destId="{C2464122-87C0-4520-8C73-DB4B39AB5FDF}"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2C3A06-6C4C-4059-9D15-5B8B4FC0DAB8}" type="doc">
      <dgm:prSet loTypeId="urn:microsoft.com/office/officeart/2009/3/layout/StepUpProcess" loCatId="process" qsTypeId="urn:microsoft.com/office/officeart/2005/8/quickstyle/simple5" qsCatId="simple" csTypeId="urn:microsoft.com/office/officeart/2005/8/colors/colorful1" csCatId="colorful" phldr="1"/>
      <dgm:spPr/>
      <dgm:t>
        <a:bodyPr/>
        <a:lstStyle/>
        <a:p>
          <a:endParaRPr lang="ru-RU"/>
        </a:p>
      </dgm:t>
    </dgm:pt>
    <dgm:pt modelId="{4CD3F8A5-2905-4F21-AE55-6856750B1329}">
      <dgm:prSet phldrT="[Текст]" custT="1"/>
      <dgm:spPr/>
      <dgm:t>
        <a:bodyPr>
          <a:scene3d>
            <a:camera prst="orthographicFront"/>
            <a:lightRig rig="soft" dir="t">
              <a:rot lat="0" lon="0" rev="10800000"/>
            </a:lightRig>
          </a:scene3d>
          <a:sp3d>
            <a:bevelT w="27940" h="12700"/>
            <a:contourClr>
              <a:srgbClr val="DDDDDD"/>
            </a:contourClr>
          </a:sp3d>
        </a:bodyPr>
        <a:lstStyle/>
        <a:p>
          <a:r>
            <a:rPr lang="ru-RU" sz="2000" b="1" cap="none" spc="150" dirty="0" smtClean="0">
              <a:ln w="11430"/>
              <a:solidFill>
                <a:srgbClr val="F8F8F8"/>
              </a:solidFill>
              <a:effectLst>
                <a:outerShdw blurRad="25400" algn="tl" rotWithShape="0">
                  <a:srgbClr val="000000">
                    <a:alpha val="43000"/>
                  </a:srgbClr>
                </a:outerShdw>
              </a:effectLst>
            </a:rPr>
            <a:t>Минимальный стаж</a:t>
          </a:r>
          <a:endParaRPr lang="ru-RU" sz="2000" b="1" cap="none" spc="150" dirty="0">
            <a:ln w="11430"/>
            <a:solidFill>
              <a:srgbClr val="F8F8F8"/>
            </a:solidFill>
            <a:effectLst>
              <a:outerShdw blurRad="25400" algn="tl" rotWithShape="0">
                <a:srgbClr val="000000">
                  <a:alpha val="43000"/>
                </a:srgbClr>
              </a:outerShdw>
            </a:effectLst>
          </a:endParaRPr>
        </a:p>
      </dgm:t>
    </dgm:pt>
    <dgm:pt modelId="{460E632A-6289-478F-9818-0BB4736B3A32}" type="parTrans" cxnId="{6D8105BE-22BD-4190-9B75-5042B8FD634F}">
      <dgm:prSet/>
      <dgm:spPr/>
      <dgm:t>
        <a:bodyPr/>
        <a:lstStyle/>
        <a:p>
          <a:endParaRPr lang="ru-RU"/>
        </a:p>
      </dgm:t>
    </dgm:pt>
    <dgm:pt modelId="{B7E163A2-B2C0-4300-9C56-026BC12965F2}" type="sibTrans" cxnId="{6D8105BE-22BD-4190-9B75-5042B8FD634F}">
      <dgm:prSet/>
      <dgm:spPr/>
      <dgm:t>
        <a:bodyPr/>
        <a:lstStyle/>
        <a:p>
          <a:endParaRPr lang="ru-RU"/>
        </a:p>
      </dgm:t>
    </dgm:pt>
    <dgm:pt modelId="{AF40F3C8-5016-43C8-BCFB-3B9B5BD6EEF9}">
      <dgm:prSet phldrT="[Текст]" custT="1"/>
      <dgm:spPr/>
      <dgm:t>
        <a:bodyPr/>
        <a:lstStyle/>
        <a:p>
          <a:pPr algn="ctr"/>
          <a:r>
            <a:rPr lang="ru-RU" sz="2400" b="1" i="1" dirty="0" smtClean="0">
              <a:solidFill>
                <a:schemeClr val="bg1"/>
              </a:solidFill>
              <a:effectLst>
                <a:outerShdw blurRad="38100" dist="38100" dir="2700000" algn="tl">
                  <a:srgbClr val="000000">
                    <a:alpha val="43137"/>
                  </a:srgbClr>
                </a:outerShdw>
              </a:effectLst>
            </a:rPr>
            <a:t>+ 1 год</a:t>
          </a:r>
          <a:endParaRPr lang="ru-RU" sz="2400" b="1" i="1" dirty="0">
            <a:solidFill>
              <a:schemeClr val="bg1"/>
            </a:solidFill>
            <a:effectLst>
              <a:outerShdw blurRad="38100" dist="38100" dir="2700000" algn="tl">
                <a:srgbClr val="000000">
                  <a:alpha val="43137"/>
                </a:srgbClr>
              </a:outerShdw>
            </a:effectLst>
          </a:endParaRPr>
        </a:p>
      </dgm:t>
    </dgm:pt>
    <dgm:pt modelId="{49816B7C-3935-4475-B08A-D2EA5C403C1E}" type="parTrans" cxnId="{DE25F940-A0E8-4804-8486-C8D30BDBA3BB}">
      <dgm:prSet/>
      <dgm:spPr/>
      <dgm:t>
        <a:bodyPr/>
        <a:lstStyle/>
        <a:p>
          <a:endParaRPr lang="ru-RU"/>
        </a:p>
      </dgm:t>
    </dgm:pt>
    <dgm:pt modelId="{3607FB76-7542-4706-941F-4208E8686A9D}" type="sibTrans" cxnId="{DE25F940-A0E8-4804-8486-C8D30BDBA3BB}">
      <dgm:prSet/>
      <dgm:spPr/>
      <dgm:t>
        <a:bodyPr/>
        <a:lstStyle/>
        <a:p>
          <a:endParaRPr lang="ru-RU"/>
        </a:p>
      </dgm:t>
    </dgm:pt>
    <dgm:pt modelId="{5031162C-03E8-40D2-A93C-CD0A8DB94476}">
      <dgm:prSet phldrT="[Текст]" custT="1"/>
      <dgm:spPr/>
      <dgm:t>
        <a:bodyPr/>
        <a:lstStyle/>
        <a:p>
          <a:pPr algn="ctr"/>
          <a:r>
            <a:rPr lang="ru-RU" sz="2400" b="1" i="1" dirty="0" smtClean="0">
              <a:solidFill>
                <a:schemeClr val="bg1"/>
              </a:solidFill>
              <a:effectLst>
                <a:outerShdw blurRad="38100" dist="38100" dir="2700000" algn="tl">
                  <a:srgbClr val="000000">
                    <a:alpha val="43137"/>
                  </a:srgbClr>
                </a:outerShdw>
              </a:effectLst>
            </a:rPr>
            <a:t>+ 1 год</a:t>
          </a:r>
          <a:endParaRPr lang="ru-RU" sz="2400" dirty="0"/>
        </a:p>
      </dgm:t>
    </dgm:pt>
    <dgm:pt modelId="{781FB49A-DFDC-46B0-A8DE-EEC8FBE62BB3}" type="sibTrans" cxnId="{D5471BB5-3784-4D13-AEBE-60F4C2E62B9A}">
      <dgm:prSet/>
      <dgm:spPr/>
      <dgm:t>
        <a:bodyPr/>
        <a:lstStyle/>
        <a:p>
          <a:endParaRPr lang="ru-RU"/>
        </a:p>
      </dgm:t>
    </dgm:pt>
    <dgm:pt modelId="{EBEF13E3-B781-4DC7-8FEE-A14C6FDF9089}" type="parTrans" cxnId="{D5471BB5-3784-4D13-AEBE-60F4C2E62B9A}">
      <dgm:prSet/>
      <dgm:spPr/>
      <dgm:t>
        <a:bodyPr/>
        <a:lstStyle/>
        <a:p>
          <a:endParaRPr lang="ru-RU"/>
        </a:p>
      </dgm:t>
    </dgm:pt>
    <dgm:pt modelId="{429D4A5D-6C7F-47DF-97E6-E98506723C06}" type="pres">
      <dgm:prSet presAssocID="{6D2C3A06-6C4C-4059-9D15-5B8B4FC0DAB8}" presName="rootnode" presStyleCnt="0">
        <dgm:presLayoutVars>
          <dgm:chMax/>
          <dgm:chPref/>
          <dgm:dir/>
          <dgm:animLvl val="lvl"/>
        </dgm:presLayoutVars>
      </dgm:prSet>
      <dgm:spPr/>
      <dgm:t>
        <a:bodyPr/>
        <a:lstStyle/>
        <a:p>
          <a:endParaRPr lang="ru-RU"/>
        </a:p>
      </dgm:t>
    </dgm:pt>
    <dgm:pt modelId="{F9FA8AFD-E431-420C-B205-9850433F9691}" type="pres">
      <dgm:prSet presAssocID="{4CD3F8A5-2905-4F21-AE55-6856750B1329}" presName="composite" presStyleCnt="0"/>
      <dgm:spPr/>
    </dgm:pt>
    <dgm:pt modelId="{FD69EA88-F1F3-45F2-91C1-99E2F6B38A5A}" type="pres">
      <dgm:prSet presAssocID="{4CD3F8A5-2905-4F21-AE55-6856750B1329}" presName="LShape" presStyleLbl="alignNode1" presStyleIdx="0" presStyleCnt="5" custScaleX="155981"/>
      <dgm:spPr/>
    </dgm:pt>
    <dgm:pt modelId="{8CF9788D-5740-4361-AA73-EC0D4430B0B0}" type="pres">
      <dgm:prSet presAssocID="{4CD3F8A5-2905-4F21-AE55-6856750B1329}" presName="ParentText" presStyleLbl="revTx" presStyleIdx="0" presStyleCnt="3" custScaleX="160118" custScaleY="43202" custLinFactNeighborX="1498" custLinFactNeighborY="-20514">
        <dgm:presLayoutVars>
          <dgm:chMax val="0"/>
          <dgm:chPref val="0"/>
          <dgm:bulletEnabled val="1"/>
        </dgm:presLayoutVars>
      </dgm:prSet>
      <dgm:spPr/>
      <dgm:t>
        <a:bodyPr/>
        <a:lstStyle/>
        <a:p>
          <a:endParaRPr lang="ru-RU"/>
        </a:p>
      </dgm:t>
    </dgm:pt>
    <dgm:pt modelId="{3D64FA74-C1E7-4510-B352-764043FCA248}" type="pres">
      <dgm:prSet presAssocID="{4CD3F8A5-2905-4F21-AE55-6856750B1329}" presName="Triangle" presStyleLbl="alignNode1" presStyleIdx="1" presStyleCnt="5"/>
      <dgm:spPr/>
    </dgm:pt>
    <dgm:pt modelId="{99DCF68F-230A-41C5-AEAB-D0AF7708FD78}" type="pres">
      <dgm:prSet presAssocID="{B7E163A2-B2C0-4300-9C56-026BC12965F2}" presName="sibTrans" presStyleCnt="0"/>
      <dgm:spPr/>
    </dgm:pt>
    <dgm:pt modelId="{4310CE8C-4506-4034-BB12-12AA8962E8A6}" type="pres">
      <dgm:prSet presAssocID="{B7E163A2-B2C0-4300-9C56-026BC12965F2}" presName="space" presStyleCnt="0"/>
      <dgm:spPr/>
    </dgm:pt>
    <dgm:pt modelId="{2E5F353C-7897-4A76-BAAF-2C5396B19849}" type="pres">
      <dgm:prSet presAssocID="{AF40F3C8-5016-43C8-BCFB-3B9B5BD6EEF9}" presName="composite" presStyleCnt="0"/>
      <dgm:spPr/>
    </dgm:pt>
    <dgm:pt modelId="{54CBF78F-C773-4778-8236-808965A04CEF}" type="pres">
      <dgm:prSet presAssocID="{AF40F3C8-5016-43C8-BCFB-3B9B5BD6EEF9}" presName="LShape" presStyleLbl="alignNode1" presStyleIdx="2" presStyleCnt="5"/>
      <dgm:spPr/>
    </dgm:pt>
    <dgm:pt modelId="{95AB2B37-08B4-4A71-BD62-FD4F70CCB351}" type="pres">
      <dgm:prSet presAssocID="{AF40F3C8-5016-43C8-BCFB-3B9B5BD6EEF9}" presName="ParentText" presStyleLbl="revTx" presStyleIdx="1" presStyleCnt="3" custScaleX="96903" custLinFactNeighborX="-5245" custLinFactNeighborY="855">
        <dgm:presLayoutVars>
          <dgm:chMax val="0"/>
          <dgm:chPref val="0"/>
          <dgm:bulletEnabled val="1"/>
        </dgm:presLayoutVars>
      </dgm:prSet>
      <dgm:spPr/>
      <dgm:t>
        <a:bodyPr/>
        <a:lstStyle/>
        <a:p>
          <a:endParaRPr lang="ru-RU"/>
        </a:p>
      </dgm:t>
    </dgm:pt>
    <dgm:pt modelId="{A4E7E869-C106-46DB-8A8D-32BFCB50D517}" type="pres">
      <dgm:prSet presAssocID="{AF40F3C8-5016-43C8-BCFB-3B9B5BD6EEF9}" presName="Triangle" presStyleLbl="alignNode1" presStyleIdx="3" presStyleCnt="5"/>
      <dgm:spPr/>
    </dgm:pt>
    <dgm:pt modelId="{6DF32ADF-569C-4A0E-813B-9B9DA9E0B4DC}" type="pres">
      <dgm:prSet presAssocID="{3607FB76-7542-4706-941F-4208E8686A9D}" presName="sibTrans" presStyleCnt="0"/>
      <dgm:spPr/>
    </dgm:pt>
    <dgm:pt modelId="{3445ACE6-4DCC-4E45-9D51-B65FBEF44163}" type="pres">
      <dgm:prSet presAssocID="{3607FB76-7542-4706-941F-4208E8686A9D}" presName="space" presStyleCnt="0"/>
      <dgm:spPr/>
    </dgm:pt>
    <dgm:pt modelId="{9C03DB2C-80F1-48BF-985B-AE89E6844010}" type="pres">
      <dgm:prSet presAssocID="{5031162C-03E8-40D2-A93C-CD0A8DB94476}" presName="composite" presStyleCnt="0"/>
      <dgm:spPr/>
    </dgm:pt>
    <dgm:pt modelId="{2ABE5181-1420-4E6E-B6C4-0C0EE10B071D}" type="pres">
      <dgm:prSet presAssocID="{5031162C-03E8-40D2-A93C-CD0A8DB94476}" presName="LShape" presStyleLbl="alignNode1" presStyleIdx="4" presStyleCnt="5" custLinFactNeighborX="-43967" custLinFactNeighborY="10334"/>
      <dgm:spPr/>
    </dgm:pt>
    <dgm:pt modelId="{BE4ED799-F534-49F2-8334-39E96C971682}" type="pres">
      <dgm:prSet presAssocID="{5031162C-03E8-40D2-A93C-CD0A8DB94476}" presName="ParentText" presStyleLbl="revTx" presStyleIdx="2" presStyleCnt="3" custScaleX="96903" custLinFactNeighborX="-50199" custLinFactNeighborY="9189">
        <dgm:presLayoutVars>
          <dgm:chMax val="0"/>
          <dgm:chPref val="0"/>
          <dgm:bulletEnabled val="1"/>
        </dgm:presLayoutVars>
      </dgm:prSet>
      <dgm:spPr/>
      <dgm:t>
        <a:bodyPr/>
        <a:lstStyle/>
        <a:p>
          <a:endParaRPr lang="ru-RU"/>
        </a:p>
      </dgm:t>
    </dgm:pt>
  </dgm:ptLst>
  <dgm:cxnLst>
    <dgm:cxn modelId="{DE25F940-A0E8-4804-8486-C8D30BDBA3BB}" srcId="{6D2C3A06-6C4C-4059-9D15-5B8B4FC0DAB8}" destId="{AF40F3C8-5016-43C8-BCFB-3B9B5BD6EEF9}" srcOrd="1" destOrd="0" parTransId="{49816B7C-3935-4475-B08A-D2EA5C403C1E}" sibTransId="{3607FB76-7542-4706-941F-4208E8686A9D}"/>
    <dgm:cxn modelId="{6C5E98C5-3873-41BE-8B1E-2801A5CF6882}" type="presOf" srcId="{4CD3F8A5-2905-4F21-AE55-6856750B1329}" destId="{8CF9788D-5740-4361-AA73-EC0D4430B0B0}" srcOrd="0" destOrd="0" presId="urn:microsoft.com/office/officeart/2009/3/layout/StepUpProcess"/>
    <dgm:cxn modelId="{BE588978-3D70-4130-9EF7-E647CC255EBC}" type="presOf" srcId="{5031162C-03E8-40D2-A93C-CD0A8DB94476}" destId="{BE4ED799-F534-49F2-8334-39E96C971682}" srcOrd="0" destOrd="0" presId="urn:microsoft.com/office/officeart/2009/3/layout/StepUpProcess"/>
    <dgm:cxn modelId="{F4862D0F-8AE6-450F-86C5-A9CDBBFE6820}" type="presOf" srcId="{6D2C3A06-6C4C-4059-9D15-5B8B4FC0DAB8}" destId="{429D4A5D-6C7F-47DF-97E6-E98506723C06}" srcOrd="0" destOrd="0" presId="urn:microsoft.com/office/officeart/2009/3/layout/StepUpProcess"/>
    <dgm:cxn modelId="{202DCED7-2A21-4C6C-B037-F934EB2A0893}" type="presOf" srcId="{AF40F3C8-5016-43C8-BCFB-3B9B5BD6EEF9}" destId="{95AB2B37-08B4-4A71-BD62-FD4F70CCB351}" srcOrd="0" destOrd="0" presId="urn:microsoft.com/office/officeart/2009/3/layout/StepUpProcess"/>
    <dgm:cxn modelId="{6D8105BE-22BD-4190-9B75-5042B8FD634F}" srcId="{6D2C3A06-6C4C-4059-9D15-5B8B4FC0DAB8}" destId="{4CD3F8A5-2905-4F21-AE55-6856750B1329}" srcOrd="0" destOrd="0" parTransId="{460E632A-6289-478F-9818-0BB4736B3A32}" sibTransId="{B7E163A2-B2C0-4300-9C56-026BC12965F2}"/>
    <dgm:cxn modelId="{D5471BB5-3784-4D13-AEBE-60F4C2E62B9A}" srcId="{6D2C3A06-6C4C-4059-9D15-5B8B4FC0DAB8}" destId="{5031162C-03E8-40D2-A93C-CD0A8DB94476}" srcOrd="2" destOrd="0" parTransId="{EBEF13E3-B781-4DC7-8FEE-A14C6FDF9089}" sibTransId="{781FB49A-DFDC-46B0-A8DE-EEC8FBE62BB3}"/>
    <dgm:cxn modelId="{63B85B23-4EC8-405F-A3D4-0312DAFC734E}" type="presParOf" srcId="{429D4A5D-6C7F-47DF-97E6-E98506723C06}" destId="{F9FA8AFD-E431-420C-B205-9850433F9691}" srcOrd="0" destOrd="0" presId="urn:microsoft.com/office/officeart/2009/3/layout/StepUpProcess"/>
    <dgm:cxn modelId="{EABBD0F0-F721-48EB-8CC9-0987582D632A}" type="presParOf" srcId="{F9FA8AFD-E431-420C-B205-9850433F9691}" destId="{FD69EA88-F1F3-45F2-91C1-99E2F6B38A5A}" srcOrd="0" destOrd="0" presId="urn:microsoft.com/office/officeart/2009/3/layout/StepUpProcess"/>
    <dgm:cxn modelId="{5952B66A-81C9-4BD9-8FCA-63DEF3601875}" type="presParOf" srcId="{F9FA8AFD-E431-420C-B205-9850433F9691}" destId="{8CF9788D-5740-4361-AA73-EC0D4430B0B0}" srcOrd="1" destOrd="0" presId="urn:microsoft.com/office/officeart/2009/3/layout/StepUpProcess"/>
    <dgm:cxn modelId="{7EE42B73-C649-4745-BA67-87F5E8980D44}" type="presParOf" srcId="{F9FA8AFD-E431-420C-B205-9850433F9691}" destId="{3D64FA74-C1E7-4510-B352-764043FCA248}" srcOrd="2" destOrd="0" presId="urn:microsoft.com/office/officeart/2009/3/layout/StepUpProcess"/>
    <dgm:cxn modelId="{898B9827-0C94-43CF-93D9-EA5F6D11090F}" type="presParOf" srcId="{429D4A5D-6C7F-47DF-97E6-E98506723C06}" destId="{99DCF68F-230A-41C5-AEAB-D0AF7708FD78}" srcOrd="1" destOrd="0" presId="urn:microsoft.com/office/officeart/2009/3/layout/StepUpProcess"/>
    <dgm:cxn modelId="{85B1ED8C-163A-4A25-8270-170C52CCEDE4}" type="presParOf" srcId="{99DCF68F-230A-41C5-AEAB-D0AF7708FD78}" destId="{4310CE8C-4506-4034-BB12-12AA8962E8A6}" srcOrd="0" destOrd="0" presId="urn:microsoft.com/office/officeart/2009/3/layout/StepUpProcess"/>
    <dgm:cxn modelId="{20069872-E4FA-4EC8-A5F0-19E45231588D}" type="presParOf" srcId="{429D4A5D-6C7F-47DF-97E6-E98506723C06}" destId="{2E5F353C-7897-4A76-BAAF-2C5396B19849}" srcOrd="2" destOrd="0" presId="urn:microsoft.com/office/officeart/2009/3/layout/StepUpProcess"/>
    <dgm:cxn modelId="{0C62FE8D-294C-4A05-8CB2-CDE2123515CC}" type="presParOf" srcId="{2E5F353C-7897-4A76-BAAF-2C5396B19849}" destId="{54CBF78F-C773-4778-8236-808965A04CEF}" srcOrd="0" destOrd="0" presId="urn:microsoft.com/office/officeart/2009/3/layout/StepUpProcess"/>
    <dgm:cxn modelId="{4C3BB108-634B-40A5-A6F9-83222C9D6F5B}" type="presParOf" srcId="{2E5F353C-7897-4A76-BAAF-2C5396B19849}" destId="{95AB2B37-08B4-4A71-BD62-FD4F70CCB351}" srcOrd="1" destOrd="0" presId="urn:microsoft.com/office/officeart/2009/3/layout/StepUpProcess"/>
    <dgm:cxn modelId="{F2F8A69E-868E-4F2E-9003-895F3515B3DC}" type="presParOf" srcId="{2E5F353C-7897-4A76-BAAF-2C5396B19849}" destId="{A4E7E869-C106-46DB-8A8D-32BFCB50D517}" srcOrd="2" destOrd="0" presId="urn:microsoft.com/office/officeart/2009/3/layout/StepUpProcess"/>
    <dgm:cxn modelId="{FDC205EF-E9B2-4305-888E-9A0CA67BC361}" type="presParOf" srcId="{429D4A5D-6C7F-47DF-97E6-E98506723C06}" destId="{6DF32ADF-569C-4A0E-813B-9B9DA9E0B4DC}" srcOrd="3" destOrd="0" presId="urn:microsoft.com/office/officeart/2009/3/layout/StepUpProcess"/>
    <dgm:cxn modelId="{6F609CA4-5342-405B-9E46-5E2F60D3FB52}" type="presParOf" srcId="{6DF32ADF-569C-4A0E-813B-9B9DA9E0B4DC}" destId="{3445ACE6-4DCC-4E45-9D51-B65FBEF44163}" srcOrd="0" destOrd="0" presId="urn:microsoft.com/office/officeart/2009/3/layout/StepUpProcess"/>
    <dgm:cxn modelId="{B48DAD72-B815-4B50-B98C-54433857A277}" type="presParOf" srcId="{429D4A5D-6C7F-47DF-97E6-E98506723C06}" destId="{9C03DB2C-80F1-48BF-985B-AE89E6844010}" srcOrd="4" destOrd="0" presId="urn:microsoft.com/office/officeart/2009/3/layout/StepUpProcess"/>
    <dgm:cxn modelId="{2B2C620A-29B0-4170-AC7F-902A3F71AEF4}" type="presParOf" srcId="{9C03DB2C-80F1-48BF-985B-AE89E6844010}" destId="{2ABE5181-1420-4E6E-B6C4-0C0EE10B071D}" srcOrd="0" destOrd="0" presId="urn:microsoft.com/office/officeart/2009/3/layout/StepUpProcess"/>
    <dgm:cxn modelId="{EF9CD640-0542-4FAC-A1E3-6812DEAE0188}" type="presParOf" srcId="{9C03DB2C-80F1-48BF-985B-AE89E6844010}" destId="{BE4ED799-F534-49F2-8334-39E96C97168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2C3A06-6C4C-4059-9D15-5B8B4FC0DAB8}" type="doc">
      <dgm:prSet loTypeId="urn:microsoft.com/office/officeart/2009/3/layout/StepUpProcess" loCatId="process" qsTypeId="urn:microsoft.com/office/officeart/2005/8/quickstyle/simple5" qsCatId="simple" csTypeId="urn:microsoft.com/office/officeart/2005/8/colors/colorful1" csCatId="colorful" phldr="1"/>
      <dgm:spPr/>
      <dgm:t>
        <a:bodyPr/>
        <a:lstStyle/>
        <a:p>
          <a:endParaRPr lang="ru-RU"/>
        </a:p>
      </dgm:t>
    </dgm:pt>
    <dgm:pt modelId="{4CD3F8A5-2905-4F21-AE55-6856750B1329}">
      <dgm:prSet phldrT="[Текст]" custT="1"/>
      <dgm:spPr/>
      <dgm:t>
        <a:bodyPr>
          <a:scene3d>
            <a:camera prst="orthographicFront"/>
            <a:lightRig rig="soft" dir="t">
              <a:rot lat="0" lon="0" rev="10800000"/>
            </a:lightRig>
          </a:scene3d>
          <a:sp3d>
            <a:bevelT w="27940" h="12700"/>
            <a:contourClr>
              <a:srgbClr val="DDDDDD"/>
            </a:contourClr>
          </a:sp3d>
        </a:bodyPr>
        <a:lstStyle/>
        <a:p>
          <a:pPr algn="ctr"/>
          <a:r>
            <a:rPr lang="ru-RU" sz="2400" b="1" i="1" cap="none" spc="150" dirty="0" smtClean="0">
              <a:ln w="11430"/>
              <a:solidFill>
                <a:srgbClr val="F8F8F8"/>
              </a:solidFill>
              <a:effectLst>
                <a:outerShdw blurRad="25400" algn="tl" rotWithShape="0">
                  <a:srgbClr val="000000">
                    <a:alpha val="43000"/>
                  </a:srgbClr>
                </a:outerShdw>
              </a:effectLst>
            </a:rPr>
            <a:t>18 лет</a:t>
          </a:r>
          <a:endParaRPr lang="ru-RU" sz="2400" b="1" i="1" cap="none" spc="150" dirty="0">
            <a:ln w="11430"/>
            <a:solidFill>
              <a:srgbClr val="F8F8F8"/>
            </a:solidFill>
            <a:effectLst>
              <a:outerShdw blurRad="25400" algn="tl" rotWithShape="0">
                <a:srgbClr val="000000">
                  <a:alpha val="43000"/>
                </a:srgbClr>
              </a:outerShdw>
            </a:effectLst>
          </a:endParaRPr>
        </a:p>
      </dgm:t>
    </dgm:pt>
    <dgm:pt modelId="{460E632A-6289-478F-9818-0BB4736B3A32}" type="parTrans" cxnId="{6D8105BE-22BD-4190-9B75-5042B8FD634F}">
      <dgm:prSet/>
      <dgm:spPr/>
      <dgm:t>
        <a:bodyPr/>
        <a:lstStyle/>
        <a:p>
          <a:endParaRPr lang="ru-RU"/>
        </a:p>
      </dgm:t>
    </dgm:pt>
    <dgm:pt modelId="{B7E163A2-B2C0-4300-9C56-026BC12965F2}" type="sibTrans" cxnId="{6D8105BE-22BD-4190-9B75-5042B8FD634F}">
      <dgm:prSet/>
      <dgm:spPr/>
      <dgm:t>
        <a:bodyPr/>
        <a:lstStyle/>
        <a:p>
          <a:endParaRPr lang="ru-RU"/>
        </a:p>
      </dgm:t>
    </dgm:pt>
    <dgm:pt modelId="{AF40F3C8-5016-43C8-BCFB-3B9B5BD6EEF9}">
      <dgm:prSet phldrT="[Текст]" custT="1"/>
      <dgm:spPr/>
      <dgm:t>
        <a:bodyPr/>
        <a:lstStyle/>
        <a:p>
          <a:pPr algn="ctr"/>
          <a:r>
            <a:rPr lang="ru-RU" sz="2400" b="1" i="1" dirty="0" smtClean="0">
              <a:solidFill>
                <a:schemeClr val="bg1"/>
              </a:solidFill>
              <a:effectLst>
                <a:outerShdw blurRad="38100" dist="38100" dir="2700000" algn="tl">
                  <a:srgbClr val="000000">
                    <a:alpha val="43137"/>
                  </a:srgbClr>
                </a:outerShdw>
              </a:effectLst>
            </a:rPr>
            <a:t> 19 лет</a:t>
          </a:r>
          <a:endParaRPr lang="ru-RU" sz="2400" b="1" i="1" dirty="0">
            <a:solidFill>
              <a:schemeClr val="bg1"/>
            </a:solidFill>
            <a:effectLst>
              <a:outerShdw blurRad="38100" dist="38100" dir="2700000" algn="tl">
                <a:srgbClr val="000000">
                  <a:alpha val="43137"/>
                </a:srgbClr>
              </a:outerShdw>
            </a:effectLst>
          </a:endParaRPr>
        </a:p>
      </dgm:t>
    </dgm:pt>
    <dgm:pt modelId="{49816B7C-3935-4475-B08A-D2EA5C403C1E}" type="parTrans" cxnId="{DE25F940-A0E8-4804-8486-C8D30BDBA3BB}">
      <dgm:prSet/>
      <dgm:spPr/>
      <dgm:t>
        <a:bodyPr/>
        <a:lstStyle/>
        <a:p>
          <a:endParaRPr lang="ru-RU"/>
        </a:p>
      </dgm:t>
    </dgm:pt>
    <dgm:pt modelId="{3607FB76-7542-4706-941F-4208E8686A9D}" type="sibTrans" cxnId="{DE25F940-A0E8-4804-8486-C8D30BDBA3BB}">
      <dgm:prSet/>
      <dgm:spPr/>
      <dgm:t>
        <a:bodyPr/>
        <a:lstStyle/>
        <a:p>
          <a:endParaRPr lang="ru-RU"/>
        </a:p>
      </dgm:t>
    </dgm:pt>
    <dgm:pt modelId="{5031162C-03E8-40D2-A93C-CD0A8DB94476}">
      <dgm:prSet phldrT="[Текст]" custT="1"/>
      <dgm:spPr/>
      <dgm:t>
        <a:bodyPr/>
        <a:lstStyle/>
        <a:p>
          <a:pPr algn="ctr"/>
          <a:r>
            <a:rPr lang="ru-RU" sz="2400" b="1" i="1" dirty="0" smtClean="0">
              <a:solidFill>
                <a:schemeClr val="bg1"/>
              </a:solidFill>
              <a:effectLst>
                <a:outerShdw blurRad="38100" dist="38100" dir="2700000" algn="tl">
                  <a:srgbClr val="000000">
                    <a:alpha val="43137"/>
                  </a:srgbClr>
                </a:outerShdw>
              </a:effectLst>
            </a:rPr>
            <a:t>20 лет</a:t>
          </a:r>
          <a:endParaRPr lang="ru-RU" sz="2400" dirty="0"/>
        </a:p>
      </dgm:t>
    </dgm:pt>
    <dgm:pt modelId="{781FB49A-DFDC-46B0-A8DE-EEC8FBE62BB3}" type="sibTrans" cxnId="{D5471BB5-3784-4D13-AEBE-60F4C2E62B9A}">
      <dgm:prSet/>
      <dgm:spPr/>
      <dgm:t>
        <a:bodyPr/>
        <a:lstStyle/>
        <a:p>
          <a:endParaRPr lang="ru-RU"/>
        </a:p>
      </dgm:t>
    </dgm:pt>
    <dgm:pt modelId="{EBEF13E3-B781-4DC7-8FEE-A14C6FDF9089}" type="parTrans" cxnId="{D5471BB5-3784-4D13-AEBE-60F4C2E62B9A}">
      <dgm:prSet/>
      <dgm:spPr/>
      <dgm:t>
        <a:bodyPr/>
        <a:lstStyle/>
        <a:p>
          <a:endParaRPr lang="ru-RU"/>
        </a:p>
      </dgm:t>
    </dgm:pt>
    <dgm:pt modelId="{429D4A5D-6C7F-47DF-97E6-E98506723C06}" type="pres">
      <dgm:prSet presAssocID="{6D2C3A06-6C4C-4059-9D15-5B8B4FC0DAB8}" presName="rootnode" presStyleCnt="0">
        <dgm:presLayoutVars>
          <dgm:chMax/>
          <dgm:chPref/>
          <dgm:dir/>
          <dgm:animLvl val="lvl"/>
        </dgm:presLayoutVars>
      </dgm:prSet>
      <dgm:spPr/>
      <dgm:t>
        <a:bodyPr/>
        <a:lstStyle/>
        <a:p>
          <a:endParaRPr lang="ru-RU"/>
        </a:p>
      </dgm:t>
    </dgm:pt>
    <dgm:pt modelId="{F9FA8AFD-E431-420C-B205-9850433F9691}" type="pres">
      <dgm:prSet presAssocID="{4CD3F8A5-2905-4F21-AE55-6856750B1329}" presName="composite" presStyleCnt="0"/>
      <dgm:spPr/>
    </dgm:pt>
    <dgm:pt modelId="{FD69EA88-F1F3-45F2-91C1-99E2F6B38A5A}" type="pres">
      <dgm:prSet presAssocID="{4CD3F8A5-2905-4F21-AE55-6856750B1329}" presName="LShape" presStyleLbl="alignNode1" presStyleIdx="0" presStyleCnt="5" custScaleX="155981"/>
      <dgm:spPr/>
    </dgm:pt>
    <dgm:pt modelId="{8CF9788D-5740-4361-AA73-EC0D4430B0B0}" type="pres">
      <dgm:prSet presAssocID="{4CD3F8A5-2905-4F21-AE55-6856750B1329}" presName="ParentText" presStyleLbl="revTx" presStyleIdx="0" presStyleCnt="3" custScaleX="136357" custScaleY="43202" custLinFactNeighborX="-2996" custLinFactNeighborY="-20514">
        <dgm:presLayoutVars>
          <dgm:chMax val="0"/>
          <dgm:chPref val="0"/>
          <dgm:bulletEnabled val="1"/>
        </dgm:presLayoutVars>
      </dgm:prSet>
      <dgm:spPr/>
      <dgm:t>
        <a:bodyPr/>
        <a:lstStyle/>
        <a:p>
          <a:endParaRPr lang="ru-RU"/>
        </a:p>
      </dgm:t>
    </dgm:pt>
    <dgm:pt modelId="{3D64FA74-C1E7-4510-B352-764043FCA248}" type="pres">
      <dgm:prSet presAssocID="{4CD3F8A5-2905-4F21-AE55-6856750B1329}" presName="Triangle" presStyleLbl="alignNode1" presStyleIdx="1" presStyleCnt="5" custLinFactX="38985" custLinFactNeighborX="100000"/>
      <dgm:spPr/>
    </dgm:pt>
    <dgm:pt modelId="{99DCF68F-230A-41C5-AEAB-D0AF7708FD78}" type="pres">
      <dgm:prSet presAssocID="{B7E163A2-B2C0-4300-9C56-026BC12965F2}" presName="sibTrans" presStyleCnt="0"/>
      <dgm:spPr/>
    </dgm:pt>
    <dgm:pt modelId="{4310CE8C-4506-4034-BB12-12AA8962E8A6}" type="pres">
      <dgm:prSet presAssocID="{B7E163A2-B2C0-4300-9C56-026BC12965F2}" presName="space" presStyleCnt="0"/>
      <dgm:spPr/>
    </dgm:pt>
    <dgm:pt modelId="{2E5F353C-7897-4A76-BAAF-2C5396B19849}" type="pres">
      <dgm:prSet presAssocID="{AF40F3C8-5016-43C8-BCFB-3B9B5BD6EEF9}" presName="composite" presStyleCnt="0"/>
      <dgm:spPr/>
    </dgm:pt>
    <dgm:pt modelId="{54CBF78F-C773-4778-8236-808965A04CEF}" type="pres">
      <dgm:prSet presAssocID="{AF40F3C8-5016-43C8-BCFB-3B9B5BD6EEF9}" presName="LShape" presStyleLbl="alignNode1" presStyleIdx="2" presStyleCnt="5"/>
      <dgm:spPr/>
    </dgm:pt>
    <dgm:pt modelId="{95AB2B37-08B4-4A71-BD62-FD4F70CCB351}" type="pres">
      <dgm:prSet presAssocID="{AF40F3C8-5016-43C8-BCFB-3B9B5BD6EEF9}" presName="ParentText" presStyleLbl="revTx" presStyleIdx="1" presStyleCnt="3" custScaleX="96903" custLinFactNeighborX="-5245" custLinFactNeighborY="855">
        <dgm:presLayoutVars>
          <dgm:chMax val="0"/>
          <dgm:chPref val="0"/>
          <dgm:bulletEnabled val="1"/>
        </dgm:presLayoutVars>
      </dgm:prSet>
      <dgm:spPr/>
      <dgm:t>
        <a:bodyPr/>
        <a:lstStyle/>
        <a:p>
          <a:endParaRPr lang="ru-RU"/>
        </a:p>
      </dgm:t>
    </dgm:pt>
    <dgm:pt modelId="{A4E7E869-C106-46DB-8A8D-32BFCB50D517}" type="pres">
      <dgm:prSet presAssocID="{AF40F3C8-5016-43C8-BCFB-3B9B5BD6EEF9}" presName="Triangle" presStyleLbl="alignNode1" presStyleIdx="3" presStyleCnt="5" custLinFactNeighborX="91333" custLinFactNeighborY="11913"/>
      <dgm:spPr/>
    </dgm:pt>
    <dgm:pt modelId="{6DF32ADF-569C-4A0E-813B-9B9DA9E0B4DC}" type="pres">
      <dgm:prSet presAssocID="{3607FB76-7542-4706-941F-4208E8686A9D}" presName="sibTrans" presStyleCnt="0"/>
      <dgm:spPr/>
    </dgm:pt>
    <dgm:pt modelId="{3445ACE6-4DCC-4E45-9D51-B65FBEF44163}" type="pres">
      <dgm:prSet presAssocID="{3607FB76-7542-4706-941F-4208E8686A9D}" presName="space" presStyleCnt="0"/>
      <dgm:spPr/>
    </dgm:pt>
    <dgm:pt modelId="{9C03DB2C-80F1-48BF-985B-AE89E6844010}" type="pres">
      <dgm:prSet presAssocID="{5031162C-03E8-40D2-A93C-CD0A8DB94476}" presName="composite" presStyleCnt="0"/>
      <dgm:spPr/>
    </dgm:pt>
    <dgm:pt modelId="{2ABE5181-1420-4E6E-B6C4-0C0EE10B071D}" type="pres">
      <dgm:prSet presAssocID="{5031162C-03E8-40D2-A93C-CD0A8DB94476}" presName="LShape" presStyleLbl="alignNode1" presStyleIdx="4" presStyleCnt="5" custLinFactNeighborX="-43967" custLinFactNeighborY="10334"/>
      <dgm:spPr/>
    </dgm:pt>
    <dgm:pt modelId="{BE4ED799-F534-49F2-8334-39E96C971682}" type="pres">
      <dgm:prSet presAssocID="{5031162C-03E8-40D2-A93C-CD0A8DB94476}" presName="ParentText" presStyleLbl="revTx" presStyleIdx="2" presStyleCnt="3" custScaleX="96903" custLinFactNeighborX="-50199" custLinFactNeighborY="9189">
        <dgm:presLayoutVars>
          <dgm:chMax val="0"/>
          <dgm:chPref val="0"/>
          <dgm:bulletEnabled val="1"/>
        </dgm:presLayoutVars>
      </dgm:prSet>
      <dgm:spPr/>
      <dgm:t>
        <a:bodyPr/>
        <a:lstStyle/>
        <a:p>
          <a:endParaRPr lang="ru-RU"/>
        </a:p>
      </dgm:t>
    </dgm:pt>
  </dgm:ptLst>
  <dgm:cxnLst>
    <dgm:cxn modelId="{DE25F940-A0E8-4804-8486-C8D30BDBA3BB}" srcId="{6D2C3A06-6C4C-4059-9D15-5B8B4FC0DAB8}" destId="{AF40F3C8-5016-43C8-BCFB-3B9B5BD6EEF9}" srcOrd="1" destOrd="0" parTransId="{49816B7C-3935-4475-B08A-D2EA5C403C1E}" sibTransId="{3607FB76-7542-4706-941F-4208E8686A9D}"/>
    <dgm:cxn modelId="{D3121C02-1F87-4366-9938-771FF00E1AED}" type="presOf" srcId="{AF40F3C8-5016-43C8-BCFB-3B9B5BD6EEF9}" destId="{95AB2B37-08B4-4A71-BD62-FD4F70CCB351}" srcOrd="0" destOrd="0" presId="urn:microsoft.com/office/officeart/2009/3/layout/StepUpProcess"/>
    <dgm:cxn modelId="{8D1F7735-D4BC-4EA8-A16F-6D7C9DFD88F3}" type="presOf" srcId="{5031162C-03E8-40D2-A93C-CD0A8DB94476}" destId="{BE4ED799-F534-49F2-8334-39E96C971682}" srcOrd="0" destOrd="0" presId="urn:microsoft.com/office/officeart/2009/3/layout/StepUpProcess"/>
    <dgm:cxn modelId="{8B88A001-6E3C-4262-BBFE-934E8EBE3954}" type="presOf" srcId="{4CD3F8A5-2905-4F21-AE55-6856750B1329}" destId="{8CF9788D-5740-4361-AA73-EC0D4430B0B0}" srcOrd="0" destOrd="0" presId="urn:microsoft.com/office/officeart/2009/3/layout/StepUpProcess"/>
    <dgm:cxn modelId="{252858D7-CE69-48A8-AFD1-A049A2ED87A8}" type="presOf" srcId="{6D2C3A06-6C4C-4059-9D15-5B8B4FC0DAB8}" destId="{429D4A5D-6C7F-47DF-97E6-E98506723C06}" srcOrd="0" destOrd="0" presId="urn:microsoft.com/office/officeart/2009/3/layout/StepUpProcess"/>
    <dgm:cxn modelId="{6D8105BE-22BD-4190-9B75-5042B8FD634F}" srcId="{6D2C3A06-6C4C-4059-9D15-5B8B4FC0DAB8}" destId="{4CD3F8A5-2905-4F21-AE55-6856750B1329}" srcOrd="0" destOrd="0" parTransId="{460E632A-6289-478F-9818-0BB4736B3A32}" sibTransId="{B7E163A2-B2C0-4300-9C56-026BC12965F2}"/>
    <dgm:cxn modelId="{D5471BB5-3784-4D13-AEBE-60F4C2E62B9A}" srcId="{6D2C3A06-6C4C-4059-9D15-5B8B4FC0DAB8}" destId="{5031162C-03E8-40D2-A93C-CD0A8DB94476}" srcOrd="2" destOrd="0" parTransId="{EBEF13E3-B781-4DC7-8FEE-A14C6FDF9089}" sibTransId="{781FB49A-DFDC-46B0-A8DE-EEC8FBE62BB3}"/>
    <dgm:cxn modelId="{5B865069-D6D6-4218-A0DA-DBC9C203C862}" type="presParOf" srcId="{429D4A5D-6C7F-47DF-97E6-E98506723C06}" destId="{F9FA8AFD-E431-420C-B205-9850433F9691}" srcOrd="0" destOrd="0" presId="urn:microsoft.com/office/officeart/2009/3/layout/StepUpProcess"/>
    <dgm:cxn modelId="{0E8A8230-B550-4520-BF0D-C44DE80EDED5}" type="presParOf" srcId="{F9FA8AFD-E431-420C-B205-9850433F9691}" destId="{FD69EA88-F1F3-45F2-91C1-99E2F6B38A5A}" srcOrd="0" destOrd="0" presId="urn:microsoft.com/office/officeart/2009/3/layout/StepUpProcess"/>
    <dgm:cxn modelId="{8F836A47-6794-47DE-A453-6B7C91B67945}" type="presParOf" srcId="{F9FA8AFD-E431-420C-B205-9850433F9691}" destId="{8CF9788D-5740-4361-AA73-EC0D4430B0B0}" srcOrd="1" destOrd="0" presId="urn:microsoft.com/office/officeart/2009/3/layout/StepUpProcess"/>
    <dgm:cxn modelId="{7213EE91-8671-49F7-B573-4BD6EB423230}" type="presParOf" srcId="{F9FA8AFD-E431-420C-B205-9850433F9691}" destId="{3D64FA74-C1E7-4510-B352-764043FCA248}" srcOrd="2" destOrd="0" presId="urn:microsoft.com/office/officeart/2009/3/layout/StepUpProcess"/>
    <dgm:cxn modelId="{6468D3B6-3255-4DDA-A621-5AED40B67294}" type="presParOf" srcId="{429D4A5D-6C7F-47DF-97E6-E98506723C06}" destId="{99DCF68F-230A-41C5-AEAB-D0AF7708FD78}" srcOrd="1" destOrd="0" presId="urn:microsoft.com/office/officeart/2009/3/layout/StepUpProcess"/>
    <dgm:cxn modelId="{DBC10392-3F7D-4B90-B707-86D2AEC0504C}" type="presParOf" srcId="{99DCF68F-230A-41C5-AEAB-D0AF7708FD78}" destId="{4310CE8C-4506-4034-BB12-12AA8962E8A6}" srcOrd="0" destOrd="0" presId="urn:microsoft.com/office/officeart/2009/3/layout/StepUpProcess"/>
    <dgm:cxn modelId="{07F3F442-3F2C-48DB-84F2-8D78BAE5EDFA}" type="presParOf" srcId="{429D4A5D-6C7F-47DF-97E6-E98506723C06}" destId="{2E5F353C-7897-4A76-BAAF-2C5396B19849}" srcOrd="2" destOrd="0" presId="urn:microsoft.com/office/officeart/2009/3/layout/StepUpProcess"/>
    <dgm:cxn modelId="{BBB092E6-91E8-4E94-813F-31B2F4382746}" type="presParOf" srcId="{2E5F353C-7897-4A76-BAAF-2C5396B19849}" destId="{54CBF78F-C773-4778-8236-808965A04CEF}" srcOrd="0" destOrd="0" presId="urn:microsoft.com/office/officeart/2009/3/layout/StepUpProcess"/>
    <dgm:cxn modelId="{8AB22587-4746-4376-B0A0-E5365E660D55}" type="presParOf" srcId="{2E5F353C-7897-4A76-BAAF-2C5396B19849}" destId="{95AB2B37-08B4-4A71-BD62-FD4F70CCB351}" srcOrd="1" destOrd="0" presId="urn:microsoft.com/office/officeart/2009/3/layout/StepUpProcess"/>
    <dgm:cxn modelId="{DE01D024-B093-414A-971D-331C46EDA2AB}" type="presParOf" srcId="{2E5F353C-7897-4A76-BAAF-2C5396B19849}" destId="{A4E7E869-C106-46DB-8A8D-32BFCB50D517}" srcOrd="2" destOrd="0" presId="urn:microsoft.com/office/officeart/2009/3/layout/StepUpProcess"/>
    <dgm:cxn modelId="{38FE63E5-2D0D-4B75-B380-AFFB3319EF73}" type="presParOf" srcId="{429D4A5D-6C7F-47DF-97E6-E98506723C06}" destId="{6DF32ADF-569C-4A0E-813B-9B9DA9E0B4DC}" srcOrd="3" destOrd="0" presId="urn:microsoft.com/office/officeart/2009/3/layout/StepUpProcess"/>
    <dgm:cxn modelId="{C5BCC71D-E173-45A4-AB59-797ED91C6126}" type="presParOf" srcId="{6DF32ADF-569C-4A0E-813B-9B9DA9E0B4DC}" destId="{3445ACE6-4DCC-4E45-9D51-B65FBEF44163}" srcOrd="0" destOrd="0" presId="urn:microsoft.com/office/officeart/2009/3/layout/StepUpProcess"/>
    <dgm:cxn modelId="{C3484BBB-44E5-4315-9DF6-F80B06087E82}" type="presParOf" srcId="{429D4A5D-6C7F-47DF-97E6-E98506723C06}" destId="{9C03DB2C-80F1-48BF-985B-AE89E6844010}" srcOrd="4" destOrd="0" presId="urn:microsoft.com/office/officeart/2009/3/layout/StepUpProcess"/>
    <dgm:cxn modelId="{96BA50DD-4276-4763-9EEA-DEC0A697307D}" type="presParOf" srcId="{9C03DB2C-80F1-48BF-985B-AE89E6844010}" destId="{2ABE5181-1420-4E6E-B6C4-0C0EE10B071D}" srcOrd="0" destOrd="0" presId="urn:microsoft.com/office/officeart/2009/3/layout/StepUpProcess"/>
    <dgm:cxn modelId="{F47CE7BA-140C-4E9E-B807-E483F33BBDA3}" type="presParOf" srcId="{9C03DB2C-80F1-48BF-985B-AE89E6844010}" destId="{BE4ED799-F534-49F2-8334-39E96C97168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829E75-070A-45C6-8D6D-43CB5B4AF17F}" type="doc">
      <dgm:prSet loTypeId="urn:microsoft.com/office/officeart/2005/8/layout/hList2" loCatId="list" qsTypeId="urn:microsoft.com/office/officeart/2005/8/quickstyle/3d4" qsCatId="3D" csTypeId="urn:microsoft.com/office/officeart/2005/8/colors/colorful2" csCatId="colorful" phldr="1"/>
      <dgm:spPr/>
      <dgm:t>
        <a:bodyPr/>
        <a:lstStyle/>
        <a:p>
          <a:endParaRPr lang="ru-RU"/>
        </a:p>
      </dgm:t>
    </dgm:pt>
    <dgm:pt modelId="{3084067B-9EBD-4D03-9C6E-BCFDC2D01509}">
      <dgm:prSet phldrT="[Текст]" phldr="1"/>
      <dgm:spPr/>
      <dgm:t>
        <a:bodyPr/>
        <a:lstStyle/>
        <a:p>
          <a:endParaRPr lang="ru-RU" dirty="0"/>
        </a:p>
      </dgm:t>
    </dgm:pt>
    <dgm:pt modelId="{BEC4D91F-3350-4AF3-9801-CC0FF5D376A9}" type="parTrans" cxnId="{A18872F9-3EA6-4E57-BE90-2DE9F920FB23}">
      <dgm:prSet/>
      <dgm:spPr/>
      <dgm:t>
        <a:bodyPr/>
        <a:lstStyle/>
        <a:p>
          <a:endParaRPr lang="ru-RU"/>
        </a:p>
      </dgm:t>
    </dgm:pt>
    <dgm:pt modelId="{A6AEF2AF-4DDA-4EE2-9C2E-6E1DD47811E2}" type="sibTrans" cxnId="{A18872F9-3EA6-4E57-BE90-2DE9F920FB23}">
      <dgm:prSet/>
      <dgm:spPr/>
      <dgm:t>
        <a:bodyPr/>
        <a:lstStyle/>
        <a:p>
          <a:endParaRPr lang="ru-RU"/>
        </a:p>
      </dgm:t>
    </dgm:pt>
    <dgm:pt modelId="{D7F60B7D-EBDE-4E15-A226-D572DBB6C3F5}">
      <dgm:prSet phldrT="[Текст]" custT="1"/>
      <dgm:spPr/>
      <dgm:t>
        <a:bodyPr/>
        <a:lstStyle/>
        <a:p>
          <a:r>
            <a:rPr lang="ru-RU" sz="1200" b="0" dirty="0" smtClean="0"/>
            <a:t>суммы, полагающиеся в связи с валоризацией пенсионных прав в соответствии с Федеральным законом от 17 декабря 2001 года N 173-ФЗ "О трудовых пенсиях в Российской Федерации"</a:t>
          </a:r>
          <a:endParaRPr lang="ru-RU" sz="1200" b="0" dirty="0"/>
        </a:p>
      </dgm:t>
    </dgm:pt>
    <dgm:pt modelId="{4DD04B6C-4F67-487C-839D-CC1985FDE2FA}" type="parTrans" cxnId="{D8378AFD-EF7F-4318-B359-5CB8C6B7DE0E}">
      <dgm:prSet/>
      <dgm:spPr/>
      <dgm:t>
        <a:bodyPr/>
        <a:lstStyle/>
        <a:p>
          <a:endParaRPr lang="ru-RU"/>
        </a:p>
      </dgm:t>
    </dgm:pt>
    <dgm:pt modelId="{591528D9-5AC5-463D-ADC0-A73E011A3388}" type="sibTrans" cxnId="{D8378AFD-EF7F-4318-B359-5CB8C6B7DE0E}">
      <dgm:prSet/>
      <dgm:spPr/>
      <dgm:t>
        <a:bodyPr/>
        <a:lstStyle/>
        <a:p>
          <a:endParaRPr lang="ru-RU"/>
        </a:p>
      </dgm:t>
    </dgm:pt>
    <dgm:pt modelId="{F237EC8B-281E-4272-BFE1-2AB898D18569}">
      <dgm:prSet phldrT="[Текст]" custT="1"/>
      <dgm:spPr/>
      <dgm:t>
        <a:bodyPr/>
        <a:lstStyle/>
        <a:p>
          <a:r>
            <a:rPr lang="ru-RU" sz="1200" b="0" dirty="0" smtClean="0"/>
            <a:t>размер доли страховой пенсии по старости (инвалидности), установленной и исчисленной в соответствии с Федеральным законом "О страховых пенсиях"</a:t>
          </a:r>
          <a:endParaRPr lang="ru-RU" sz="1200" b="0" dirty="0"/>
        </a:p>
      </dgm:t>
    </dgm:pt>
    <dgm:pt modelId="{A42ACD9D-3EC0-495A-B7C8-AA36A21DBA6A}" type="parTrans" cxnId="{F9137C4A-7493-43F7-A0F7-0AAC464B049B}">
      <dgm:prSet/>
      <dgm:spPr/>
      <dgm:t>
        <a:bodyPr/>
        <a:lstStyle/>
        <a:p>
          <a:endParaRPr lang="ru-RU"/>
        </a:p>
      </dgm:t>
    </dgm:pt>
    <dgm:pt modelId="{FE43B56C-AF2A-4E94-BDE2-E0871AB5616C}" type="sibTrans" cxnId="{F9137C4A-7493-43F7-A0F7-0AAC464B049B}">
      <dgm:prSet/>
      <dgm:spPr/>
      <dgm:t>
        <a:bodyPr/>
        <a:lstStyle/>
        <a:p>
          <a:endParaRPr lang="ru-RU"/>
        </a:p>
      </dgm:t>
    </dgm:pt>
    <dgm:pt modelId="{6809A5EF-1E65-4963-9CB4-1BA5B5A53E0C}">
      <dgm:prSet phldrT="[Текст]" phldr="1"/>
      <dgm:spPr/>
      <dgm:t>
        <a:bodyPr/>
        <a:lstStyle/>
        <a:p>
          <a:endParaRPr lang="ru-RU"/>
        </a:p>
      </dgm:t>
    </dgm:pt>
    <dgm:pt modelId="{1F009EDD-20EB-470F-B9B8-EF273202896A}" type="parTrans" cxnId="{A6E771F0-28E3-48E6-98BE-4B40EEBD7C6D}">
      <dgm:prSet/>
      <dgm:spPr/>
      <dgm:t>
        <a:bodyPr/>
        <a:lstStyle/>
        <a:p>
          <a:endParaRPr lang="ru-RU"/>
        </a:p>
      </dgm:t>
    </dgm:pt>
    <dgm:pt modelId="{7ABD4F9D-E504-40F0-ABFC-A2CEF5DDB79A}" type="sibTrans" cxnId="{A6E771F0-28E3-48E6-98BE-4B40EEBD7C6D}">
      <dgm:prSet/>
      <dgm:spPr/>
      <dgm:t>
        <a:bodyPr/>
        <a:lstStyle/>
        <a:p>
          <a:endParaRPr lang="ru-RU"/>
        </a:p>
      </dgm:t>
    </dgm:pt>
    <dgm:pt modelId="{2A62ED91-1940-4C2F-8375-5C3C21C72952}">
      <dgm:prSet phldrT="[Текст]" custT="1"/>
      <dgm:spPr/>
      <dgm:t>
        <a:bodyPr/>
        <a:lstStyle/>
        <a:p>
          <a:r>
            <a:rPr lang="ru-RU" sz="1050" b="0" dirty="0" smtClean="0"/>
            <a:t>суммы повышений размеров страховой пенсии по старости и фиксированной выплаты при назначении страховой пенсии по старости впервые (в том числе досрочно) позднее возникновения права на нее, восстановлении выплаты пенсии или ее назначении вновь после отказа от получения установленной (в том числе досрочно) страховой пенсии по старости</a:t>
          </a:r>
          <a:endParaRPr lang="ru-RU" sz="1050" b="0" dirty="0"/>
        </a:p>
      </dgm:t>
    </dgm:pt>
    <dgm:pt modelId="{DC2BA863-D8BD-4DAF-BC95-533216701AE2}" type="parTrans" cxnId="{93DBE427-3AAF-4E16-9E69-22A365D42B9C}">
      <dgm:prSet/>
      <dgm:spPr/>
      <dgm:t>
        <a:bodyPr/>
        <a:lstStyle/>
        <a:p>
          <a:endParaRPr lang="ru-RU"/>
        </a:p>
      </dgm:t>
    </dgm:pt>
    <dgm:pt modelId="{ADA1F443-AC28-435F-9DEF-DA64C1D9D72D}" type="sibTrans" cxnId="{93DBE427-3AAF-4E16-9E69-22A365D42B9C}">
      <dgm:prSet/>
      <dgm:spPr/>
      <dgm:t>
        <a:bodyPr/>
        <a:lstStyle/>
        <a:p>
          <a:endParaRPr lang="ru-RU"/>
        </a:p>
      </dgm:t>
    </dgm:pt>
    <dgm:pt modelId="{AF58443E-877D-44CC-A206-B89B53693F16}">
      <dgm:prSet phldrT="[Текст]"/>
      <dgm:spPr/>
      <dgm:t>
        <a:bodyPr/>
        <a:lstStyle/>
        <a:p>
          <a:endParaRPr lang="ru-RU"/>
        </a:p>
      </dgm:t>
    </dgm:pt>
    <dgm:pt modelId="{AA4AC0AF-8D87-439D-A0B7-17C7950A1C52}" type="parTrans" cxnId="{7363C201-3128-4745-B01C-185BF5096E32}">
      <dgm:prSet/>
      <dgm:spPr/>
      <dgm:t>
        <a:bodyPr/>
        <a:lstStyle/>
        <a:p>
          <a:endParaRPr lang="ru-RU"/>
        </a:p>
      </dgm:t>
    </dgm:pt>
    <dgm:pt modelId="{A562C374-A2D7-4A72-9269-FDED8E5FE0C6}" type="sibTrans" cxnId="{7363C201-3128-4745-B01C-185BF5096E32}">
      <dgm:prSet/>
      <dgm:spPr/>
      <dgm:t>
        <a:bodyPr/>
        <a:lstStyle/>
        <a:p>
          <a:endParaRPr lang="ru-RU"/>
        </a:p>
      </dgm:t>
    </dgm:pt>
    <dgm:pt modelId="{6D3704AC-4E72-4298-9A7F-4402C4CC5F62}">
      <dgm:prSet custT="1"/>
      <dgm:spPr/>
      <dgm:t>
        <a:bodyPr/>
        <a:lstStyle/>
        <a:p>
          <a:r>
            <a:rPr lang="ru-RU" sz="1200" b="0" dirty="0" smtClean="0"/>
            <a:t>суммы повышений фиксированной выплаты к страховой пенсии по старости (инвалидности), приходящиеся на нетрудоспособных членов семьи, в связи с достижением возраста 80 лет или наличием инвалидности I группы</a:t>
          </a:r>
          <a:endParaRPr lang="ru-RU" sz="1200" b="0" dirty="0"/>
        </a:p>
      </dgm:t>
    </dgm:pt>
    <dgm:pt modelId="{BE72E010-85B5-40B7-B35D-88ADA8ADE624}" type="parTrans" cxnId="{15101230-8CEA-495E-B2C2-B10D342CD0EE}">
      <dgm:prSet/>
      <dgm:spPr/>
      <dgm:t>
        <a:bodyPr/>
        <a:lstStyle/>
        <a:p>
          <a:endParaRPr lang="ru-RU"/>
        </a:p>
      </dgm:t>
    </dgm:pt>
    <dgm:pt modelId="{C3E2C074-5E32-4996-92E7-194959F768C5}" type="sibTrans" cxnId="{15101230-8CEA-495E-B2C2-B10D342CD0EE}">
      <dgm:prSet/>
      <dgm:spPr/>
      <dgm:t>
        <a:bodyPr/>
        <a:lstStyle/>
        <a:p>
          <a:endParaRPr lang="ru-RU"/>
        </a:p>
      </dgm:t>
    </dgm:pt>
    <dgm:pt modelId="{235669F9-04AF-4C73-B214-71A6D571B28B}">
      <dgm:prSet phldrT="[Текст]" phldr="1"/>
      <dgm:spPr/>
      <dgm:t>
        <a:bodyPr/>
        <a:lstStyle/>
        <a:p>
          <a:endParaRPr lang="ru-RU" dirty="0"/>
        </a:p>
      </dgm:t>
    </dgm:pt>
    <dgm:pt modelId="{53B34CC5-6ED7-4593-8D73-CF7DC8C7152C}" type="sibTrans" cxnId="{02A8E948-E73D-4C3E-BD91-E98B94084C2A}">
      <dgm:prSet/>
      <dgm:spPr/>
      <dgm:t>
        <a:bodyPr/>
        <a:lstStyle/>
        <a:p>
          <a:endParaRPr lang="ru-RU"/>
        </a:p>
      </dgm:t>
    </dgm:pt>
    <dgm:pt modelId="{891996C8-B24A-45AC-B626-606DE61F0B8B}" type="parTrans" cxnId="{02A8E948-E73D-4C3E-BD91-E98B94084C2A}">
      <dgm:prSet/>
      <dgm:spPr/>
      <dgm:t>
        <a:bodyPr/>
        <a:lstStyle/>
        <a:p>
          <a:endParaRPr lang="ru-RU"/>
        </a:p>
      </dgm:t>
    </dgm:pt>
    <dgm:pt modelId="{B0F34D98-DDA0-4B40-9E30-2E51DADB8BFE}" type="pres">
      <dgm:prSet presAssocID="{6E829E75-070A-45C6-8D6D-43CB5B4AF17F}" presName="linearFlow" presStyleCnt="0">
        <dgm:presLayoutVars>
          <dgm:dir/>
          <dgm:animLvl val="lvl"/>
          <dgm:resizeHandles/>
        </dgm:presLayoutVars>
      </dgm:prSet>
      <dgm:spPr/>
      <dgm:t>
        <a:bodyPr/>
        <a:lstStyle/>
        <a:p>
          <a:endParaRPr lang="ru-RU"/>
        </a:p>
      </dgm:t>
    </dgm:pt>
    <dgm:pt modelId="{30B9B0E2-C064-4FB2-AF7E-A7A1759F6E62}" type="pres">
      <dgm:prSet presAssocID="{3084067B-9EBD-4D03-9C6E-BCFDC2D01509}" presName="compositeNode" presStyleCnt="0">
        <dgm:presLayoutVars>
          <dgm:bulletEnabled val="1"/>
        </dgm:presLayoutVars>
      </dgm:prSet>
      <dgm:spPr/>
    </dgm:pt>
    <dgm:pt modelId="{597E4AF1-1B74-4612-B510-33C3815F0322}" type="pres">
      <dgm:prSet presAssocID="{3084067B-9EBD-4D03-9C6E-BCFDC2D01509}" presName="image" presStyleLbl="fgImgPlace1" presStyleIdx="0" presStyleCnt="4" custScaleX="54100" custScaleY="60278" custLinFactNeighborX="-29277" custLinFactNeighborY="26324"/>
      <dgm:spPr/>
    </dgm:pt>
    <dgm:pt modelId="{48C7BCB3-4AA9-47DE-9DBC-ADCF270DCB85}" type="pres">
      <dgm:prSet presAssocID="{3084067B-9EBD-4D03-9C6E-BCFDC2D01509}" presName="childNode" presStyleLbl="node1" presStyleIdx="0" presStyleCnt="4" custScaleX="126503">
        <dgm:presLayoutVars>
          <dgm:bulletEnabled val="1"/>
        </dgm:presLayoutVars>
      </dgm:prSet>
      <dgm:spPr/>
      <dgm:t>
        <a:bodyPr/>
        <a:lstStyle/>
        <a:p>
          <a:endParaRPr lang="ru-RU"/>
        </a:p>
      </dgm:t>
    </dgm:pt>
    <dgm:pt modelId="{BBAC754A-4146-435C-BEC6-FCA33B98000B}" type="pres">
      <dgm:prSet presAssocID="{3084067B-9EBD-4D03-9C6E-BCFDC2D01509}" presName="parentNode" presStyleLbl="revTx" presStyleIdx="0" presStyleCnt="4">
        <dgm:presLayoutVars>
          <dgm:chMax val="0"/>
          <dgm:bulletEnabled val="1"/>
        </dgm:presLayoutVars>
      </dgm:prSet>
      <dgm:spPr/>
      <dgm:t>
        <a:bodyPr/>
        <a:lstStyle/>
        <a:p>
          <a:endParaRPr lang="ru-RU"/>
        </a:p>
      </dgm:t>
    </dgm:pt>
    <dgm:pt modelId="{381AAEB8-4B75-4C90-98E1-7136B10E9678}" type="pres">
      <dgm:prSet presAssocID="{A6AEF2AF-4DDA-4EE2-9C2E-6E1DD47811E2}" presName="sibTrans" presStyleCnt="0"/>
      <dgm:spPr/>
    </dgm:pt>
    <dgm:pt modelId="{C4A83878-972A-4E5C-9678-B2ED6E0FB0F7}" type="pres">
      <dgm:prSet presAssocID="{AF58443E-877D-44CC-A206-B89B53693F16}" presName="compositeNode" presStyleCnt="0">
        <dgm:presLayoutVars>
          <dgm:bulletEnabled val="1"/>
        </dgm:presLayoutVars>
      </dgm:prSet>
      <dgm:spPr/>
    </dgm:pt>
    <dgm:pt modelId="{7837CF73-B969-4416-B7AD-6C5BE5C1F204}" type="pres">
      <dgm:prSet presAssocID="{AF58443E-877D-44CC-A206-B89B53693F16}" presName="image" presStyleLbl="fgImgPlace1" presStyleIdx="1" presStyleCnt="4" custScaleX="56699" custScaleY="56204" custLinFactNeighborX="-3400" custLinFactNeighborY="27200"/>
      <dgm:spPr/>
    </dgm:pt>
    <dgm:pt modelId="{76478FE7-0625-484A-B2FD-835A0C3EB5C8}" type="pres">
      <dgm:prSet presAssocID="{AF58443E-877D-44CC-A206-B89B53693F16}" presName="childNode" presStyleLbl="node1" presStyleIdx="1" presStyleCnt="4" custScaleX="118682">
        <dgm:presLayoutVars>
          <dgm:bulletEnabled val="1"/>
        </dgm:presLayoutVars>
      </dgm:prSet>
      <dgm:spPr/>
      <dgm:t>
        <a:bodyPr/>
        <a:lstStyle/>
        <a:p>
          <a:endParaRPr lang="ru-RU"/>
        </a:p>
      </dgm:t>
    </dgm:pt>
    <dgm:pt modelId="{3ADEBA77-6E5D-49F4-9B95-F7C5D4AFEFC5}" type="pres">
      <dgm:prSet presAssocID="{AF58443E-877D-44CC-A206-B89B53693F16}" presName="parentNode" presStyleLbl="revTx" presStyleIdx="1" presStyleCnt="4">
        <dgm:presLayoutVars>
          <dgm:chMax val="0"/>
          <dgm:bulletEnabled val="1"/>
        </dgm:presLayoutVars>
      </dgm:prSet>
      <dgm:spPr/>
      <dgm:t>
        <a:bodyPr/>
        <a:lstStyle/>
        <a:p>
          <a:endParaRPr lang="ru-RU"/>
        </a:p>
      </dgm:t>
    </dgm:pt>
    <dgm:pt modelId="{77538401-42BD-43D0-A6EB-84775F56EF30}" type="pres">
      <dgm:prSet presAssocID="{A562C374-A2D7-4A72-9269-FDED8E5FE0C6}" presName="sibTrans" presStyleCnt="0"/>
      <dgm:spPr/>
    </dgm:pt>
    <dgm:pt modelId="{99D97970-E2F5-4B2E-9994-C5EBD7CEC78A}" type="pres">
      <dgm:prSet presAssocID="{235669F9-04AF-4C73-B214-71A6D571B28B}" presName="compositeNode" presStyleCnt="0">
        <dgm:presLayoutVars>
          <dgm:bulletEnabled val="1"/>
        </dgm:presLayoutVars>
      </dgm:prSet>
      <dgm:spPr/>
    </dgm:pt>
    <dgm:pt modelId="{530CF6E9-8F87-40F3-B14E-7D5E2F9B6957}" type="pres">
      <dgm:prSet presAssocID="{235669F9-04AF-4C73-B214-71A6D571B28B}" presName="image" presStyleLbl="fgImgPlace1" presStyleIdx="2" presStyleCnt="4" custScaleX="56699" custScaleY="56204" custLinFactNeighborX="-3400" custLinFactNeighborY="27200"/>
      <dgm:spPr/>
    </dgm:pt>
    <dgm:pt modelId="{0A76FEDB-BF7D-4603-AFD5-8E1B727B88A3}" type="pres">
      <dgm:prSet presAssocID="{235669F9-04AF-4C73-B214-71A6D571B28B}" presName="childNode" presStyleLbl="node1" presStyleIdx="2" presStyleCnt="4" custScaleX="106300">
        <dgm:presLayoutVars>
          <dgm:bulletEnabled val="1"/>
        </dgm:presLayoutVars>
      </dgm:prSet>
      <dgm:spPr/>
      <dgm:t>
        <a:bodyPr/>
        <a:lstStyle/>
        <a:p>
          <a:endParaRPr lang="ru-RU"/>
        </a:p>
      </dgm:t>
    </dgm:pt>
    <dgm:pt modelId="{F9A63883-5D4B-4092-BC0D-12B8688DF2F9}" type="pres">
      <dgm:prSet presAssocID="{235669F9-04AF-4C73-B214-71A6D571B28B}" presName="parentNode" presStyleLbl="revTx" presStyleIdx="2" presStyleCnt="4">
        <dgm:presLayoutVars>
          <dgm:chMax val="0"/>
          <dgm:bulletEnabled val="1"/>
        </dgm:presLayoutVars>
      </dgm:prSet>
      <dgm:spPr/>
      <dgm:t>
        <a:bodyPr/>
        <a:lstStyle/>
        <a:p>
          <a:endParaRPr lang="ru-RU"/>
        </a:p>
      </dgm:t>
    </dgm:pt>
    <dgm:pt modelId="{B5D87208-AC99-41AF-8715-5CC0A051BB4B}" type="pres">
      <dgm:prSet presAssocID="{53B34CC5-6ED7-4593-8D73-CF7DC8C7152C}" presName="sibTrans" presStyleCnt="0"/>
      <dgm:spPr/>
    </dgm:pt>
    <dgm:pt modelId="{C2C0C749-481F-499E-AB7D-B1789235AD9E}" type="pres">
      <dgm:prSet presAssocID="{6809A5EF-1E65-4963-9CB4-1BA5B5A53E0C}" presName="compositeNode" presStyleCnt="0">
        <dgm:presLayoutVars>
          <dgm:bulletEnabled val="1"/>
        </dgm:presLayoutVars>
      </dgm:prSet>
      <dgm:spPr/>
    </dgm:pt>
    <dgm:pt modelId="{DE4C8B29-76BD-4DEA-84FF-72C2FF47D5B2}" type="pres">
      <dgm:prSet presAssocID="{6809A5EF-1E65-4963-9CB4-1BA5B5A53E0C}" presName="image" presStyleLbl="fgImgPlace1" presStyleIdx="3" presStyleCnt="4" custScaleX="56699" custScaleY="56204" custLinFactNeighborX="-32300" custLinFactNeighborY="32300"/>
      <dgm:spPr/>
    </dgm:pt>
    <dgm:pt modelId="{C4979E18-FC67-4A24-AAF7-D8119F409BE9}" type="pres">
      <dgm:prSet presAssocID="{6809A5EF-1E65-4963-9CB4-1BA5B5A53E0C}" presName="childNode" presStyleLbl="node1" presStyleIdx="3" presStyleCnt="4" custScaleX="138519">
        <dgm:presLayoutVars>
          <dgm:bulletEnabled val="1"/>
        </dgm:presLayoutVars>
      </dgm:prSet>
      <dgm:spPr/>
      <dgm:t>
        <a:bodyPr/>
        <a:lstStyle/>
        <a:p>
          <a:endParaRPr lang="ru-RU"/>
        </a:p>
      </dgm:t>
    </dgm:pt>
    <dgm:pt modelId="{2BD5E454-EC07-4709-B10B-D79D64B8B6BF}" type="pres">
      <dgm:prSet presAssocID="{6809A5EF-1E65-4963-9CB4-1BA5B5A53E0C}" presName="parentNode" presStyleLbl="revTx" presStyleIdx="3" presStyleCnt="4">
        <dgm:presLayoutVars>
          <dgm:chMax val="0"/>
          <dgm:bulletEnabled val="1"/>
        </dgm:presLayoutVars>
      </dgm:prSet>
      <dgm:spPr/>
      <dgm:t>
        <a:bodyPr/>
        <a:lstStyle/>
        <a:p>
          <a:endParaRPr lang="ru-RU"/>
        </a:p>
      </dgm:t>
    </dgm:pt>
  </dgm:ptLst>
  <dgm:cxnLst>
    <dgm:cxn modelId="{3BDD84F0-F185-4BB6-9438-9FDE22B9AA46}" type="presOf" srcId="{6E829E75-070A-45C6-8D6D-43CB5B4AF17F}" destId="{B0F34D98-DDA0-4B40-9E30-2E51DADB8BFE}" srcOrd="0" destOrd="0" presId="urn:microsoft.com/office/officeart/2005/8/layout/hList2"/>
    <dgm:cxn modelId="{02A8E948-E73D-4C3E-BD91-E98B94084C2A}" srcId="{6E829E75-070A-45C6-8D6D-43CB5B4AF17F}" destId="{235669F9-04AF-4C73-B214-71A6D571B28B}" srcOrd="2" destOrd="0" parTransId="{891996C8-B24A-45AC-B626-606DE61F0B8B}" sibTransId="{53B34CC5-6ED7-4593-8D73-CF7DC8C7152C}"/>
    <dgm:cxn modelId="{F9C6B513-7F5E-4103-A913-E98E8DF475A3}" type="presOf" srcId="{AF58443E-877D-44CC-A206-B89B53693F16}" destId="{3ADEBA77-6E5D-49F4-9B95-F7C5D4AFEFC5}" srcOrd="0" destOrd="0" presId="urn:microsoft.com/office/officeart/2005/8/layout/hList2"/>
    <dgm:cxn modelId="{185BAC5E-8034-4BB2-89D5-EFCA9BA4D16D}" type="presOf" srcId="{F237EC8B-281E-4272-BFE1-2AB898D18569}" destId="{0A76FEDB-BF7D-4603-AFD5-8E1B727B88A3}" srcOrd="0" destOrd="0" presId="urn:microsoft.com/office/officeart/2005/8/layout/hList2"/>
    <dgm:cxn modelId="{A18872F9-3EA6-4E57-BE90-2DE9F920FB23}" srcId="{6E829E75-070A-45C6-8D6D-43CB5B4AF17F}" destId="{3084067B-9EBD-4D03-9C6E-BCFDC2D01509}" srcOrd="0" destOrd="0" parTransId="{BEC4D91F-3350-4AF3-9801-CC0FF5D376A9}" sibTransId="{A6AEF2AF-4DDA-4EE2-9C2E-6E1DD47811E2}"/>
    <dgm:cxn modelId="{F417C822-C09D-455F-B142-B954F85E9AA9}" type="presOf" srcId="{6D3704AC-4E72-4298-9A7F-4402C4CC5F62}" destId="{48C7BCB3-4AA9-47DE-9DBC-ADCF270DCB85}" srcOrd="0" destOrd="0" presId="urn:microsoft.com/office/officeart/2005/8/layout/hList2"/>
    <dgm:cxn modelId="{93DBE427-3AAF-4E16-9E69-22A365D42B9C}" srcId="{6809A5EF-1E65-4963-9CB4-1BA5B5A53E0C}" destId="{2A62ED91-1940-4C2F-8375-5C3C21C72952}" srcOrd="0" destOrd="0" parTransId="{DC2BA863-D8BD-4DAF-BC95-533216701AE2}" sibTransId="{ADA1F443-AC28-435F-9DEF-DA64C1D9D72D}"/>
    <dgm:cxn modelId="{F9137C4A-7493-43F7-A0F7-0AAC464B049B}" srcId="{235669F9-04AF-4C73-B214-71A6D571B28B}" destId="{F237EC8B-281E-4272-BFE1-2AB898D18569}" srcOrd="0" destOrd="0" parTransId="{A42ACD9D-3EC0-495A-B7C8-AA36A21DBA6A}" sibTransId="{FE43B56C-AF2A-4E94-BDE2-E0871AB5616C}"/>
    <dgm:cxn modelId="{D8378AFD-EF7F-4318-B359-5CB8C6B7DE0E}" srcId="{AF58443E-877D-44CC-A206-B89B53693F16}" destId="{D7F60B7D-EBDE-4E15-A226-D572DBB6C3F5}" srcOrd="0" destOrd="0" parTransId="{4DD04B6C-4F67-487C-839D-CC1985FDE2FA}" sibTransId="{591528D9-5AC5-463D-ADC0-A73E011A3388}"/>
    <dgm:cxn modelId="{7686FFF8-4090-49D0-922F-70390488FE2A}" type="presOf" srcId="{3084067B-9EBD-4D03-9C6E-BCFDC2D01509}" destId="{BBAC754A-4146-435C-BEC6-FCA33B98000B}" srcOrd="0" destOrd="0" presId="urn:microsoft.com/office/officeart/2005/8/layout/hList2"/>
    <dgm:cxn modelId="{5C9D3FB2-B9BD-472C-80FC-D03FFC7E5196}" type="presOf" srcId="{6809A5EF-1E65-4963-9CB4-1BA5B5A53E0C}" destId="{2BD5E454-EC07-4709-B10B-D79D64B8B6BF}" srcOrd="0" destOrd="0" presId="urn:microsoft.com/office/officeart/2005/8/layout/hList2"/>
    <dgm:cxn modelId="{ADF0CE31-C847-4CC7-8430-8CC33ECF314B}" type="presOf" srcId="{2A62ED91-1940-4C2F-8375-5C3C21C72952}" destId="{C4979E18-FC67-4A24-AAF7-D8119F409BE9}" srcOrd="0" destOrd="0" presId="urn:microsoft.com/office/officeart/2005/8/layout/hList2"/>
    <dgm:cxn modelId="{7363C201-3128-4745-B01C-185BF5096E32}" srcId="{6E829E75-070A-45C6-8D6D-43CB5B4AF17F}" destId="{AF58443E-877D-44CC-A206-B89B53693F16}" srcOrd="1" destOrd="0" parTransId="{AA4AC0AF-8D87-439D-A0B7-17C7950A1C52}" sibTransId="{A562C374-A2D7-4A72-9269-FDED8E5FE0C6}"/>
    <dgm:cxn modelId="{9DB61605-5592-482F-9473-C4F127266292}" type="presOf" srcId="{D7F60B7D-EBDE-4E15-A226-D572DBB6C3F5}" destId="{76478FE7-0625-484A-B2FD-835A0C3EB5C8}" srcOrd="0" destOrd="0" presId="urn:microsoft.com/office/officeart/2005/8/layout/hList2"/>
    <dgm:cxn modelId="{15101230-8CEA-495E-B2C2-B10D342CD0EE}" srcId="{3084067B-9EBD-4D03-9C6E-BCFDC2D01509}" destId="{6D3704AC-4E72-4298-9A7F-4402C4CC5F62}" srcOrd="0" destOrd="0" parTransId="{BE72E010-85B5-40B7-B35D-88ADA8ADE624}" sibTransId="{C3E2C074-5E32-4996-92E7-194959F768C5}"/>
    <dgm:cxn modelId="{77839C85-2101-40E1-8061-17E75DBB2FA5}" type="presOf" srcId="{235669F9-04AF-4C73-B214-71A6D571B28B}" destId="{F9A63883-5D4B-4092-BC0D-12B8688DF2F9}" srcOrd="0" destOrd="0" presId="urn:microsoft.com/office/officeart/2005/8/layout/hList2"/>
    <dgm:cxn modelId="{A6E771F0-28E3-48E6-98BE-4B40EEBD7C6D}" srcId="{6E829E75-070A-45C6-8D6D-43CB5B4AF17F}" destId="{6809A5EF-1E65-4963-9CB4-1BA5B5A53E0C}" srcOrd="3" destOrd="0" parTransId="{1F009EDD-20EB-470F-B9B8-EF273202896A}" sibTransId="{7ABD4F9D-E504-40F0-ABFC-A2CEF5DDB79A}"/>
    <dgm:cxn modelId="{F112883D-13A8-49EA-A554-8506343A4C02}" type="presParOf" srcId="{B0F34D98-DDA0-4B40-9E30-2E51DADB8BFE}" destId="{30B9B0E2-C064-4FB2-AF7E-A7A1759F6E62}" srcOrd="0" destOrd="0" presId="urn:microsoft.com/office/officeart/2005/8/layout/hList2"/>
    <dgm:cxn modelId="{EFDB7F49-489B-4EE5-9BC7-B958C44D4F69}" type="presParOf" srcId="{30B9B0E2-C064-4FB2-AF7E-A7A1759F6E62}" destId="{597E4AF1-1B74-4612-B510-33C3815F0322}" srcOrd="0" destOrd="0" presId="urn:microsoft.com/office/officeart/2005/8/layout/hList2"/>
    <dgm:cxn modelId="{D10DF42F-FAD0-41BB-9674-2FF87C999E01}" type="presParOf" srcId="{30B9B0E2-C064-4FB2-AF7E-A7A1759F6E62}" destId="{48C7BCB3-4AA9-47DE-9DBC-ADCF270DCB85}" srcOrd="1" destOrd="0" presId="urn:microsoft.com/office/officeart/2005/8/layout/hList2"/>
    <dgm:cxn modelId="{4B2A36A1-EFFF-49D4-BC83-25C352F74EF1}" type="presParOf" srcId="{30B9B0E2-C064-4FB2-AF7E-A7A1759F6E62}" destId="{BBAC754A-4146-435C-BEC6-FCA33B98000B}" srcOrd="2" destOrd="0" presId="urn:microsoft.com/office/officeart/2005/8/layout/hList2"/>
    <dgm:cxn modelId="{4064BFCB-DD3C-4214-B242-648E0F1322BE}" type="presParOf" srcId="{B0F34D98-DDA0-4B40-9E30-2E51DADB8BFE}" destId="{381AAEB8-4B75-4C90-98E1-7136B10E9678}" srcOrd="1" destOrd="0" presId="urn:microsoft.com/office/officeart/2005/8/layout/hList2"/>
    <dgm:cxn modelId="{505FA627-92F0-42DD-A222-AF8BEFA756B6}" type="presParOf" srcId="{B0F34D98-DDA0-4B40-9E30-2E51DADB8BFE}" destId="{C4A83878-972A-4E5C-9678-B2ED6E0FB0F7}" srcOrd="2" destOrd="0" presId="urn:microsoft.com/office/officeart/2005/8/layout/hList2"/>
    <dgm:cxn modelId="{8AEF7608-6C0F-412E-BC36-C7FE68C26926}" type="presParOf" srcId="{C4A83878-972A-4E5C-9678-B2ED6E0FB0F7}" destId="{7837CF73-B969-4416-B7AD-6C5BE5C1F204}" srcOrd="0" destOrd="0" presId="urn:microsoft.com/office/officeart/2005/8/layout/hList2"/>
    <dgm:cxn modelId="{4C347D2F-3512-4BAC-B512-8BBE05F071B7}" type="presParOf" srcId="{C4A83878-972A-4E5C-9678-B2ED6E0FB0F7}" destId="{76478FE7-0625-484A-B2FD-835A0C3EB5C8}" srcOrd="1" destOrd="0" presId="urn:microsoft.com/office/officeart/2005/8/layout/hList2"/>
    <dgm:cxn modelId="{37EFC0D4-C593-4C1E-9C5A-3EFF4ABE2A24}" type="presParOf" srcId="{C4A83878-972A-4E5C-9678-B2ED6E0FB0F7}" destId="{3ADEBA77-6E5D-49F4-9B95-F7C5D4AFEFC5}" srcOrd="2" destOrd="0" presId="urn:microsoft.com/office/officeart/2005/8/layout/hList2"/>
    <dgm:cxn modelId="{A72BCFD5-637B-49FA-89D6-5B9433AA176B}" type="presParOf" srcId="{B0F34D98-DDA0-4B40-9E30-2E51DADB8BFE}" destId="{77538401-42BD-43D0-A6EB-84775F56EF30}" srcOrd="3" destOrd="0" presId="urn:microsoft.com/office/officeart/2005/8/layout/hList2"/>
    <dgm:cxn modelId="{0EF1E5DD-C359-48F5-9C2B-FC7E4710634F}" type="presParOf" srcId="{B0F34D98-DDA0-4B40-9E30-2E51DADB8BFE}" destId="{99D97970-E2F5-4B2E-9994-C5EBD7CEC78A}" srcOrd="4" destOrd="0" presId="urn:microsoft.com/office/officeart/2005/8/layout/hList2"/>
    <dgm:cxn modelId="{962A174B-A6B1-497E-B6B9-14CB36611ACC}" type="presParOf" srcId="{99D97970-E2F5-4B2E-9994-C5EBD7CEC78A}" destId="{530CF6E9-8F87-40F3-B14E-7D5E2F9B6957}" srcOrd="0" destOrd="0" presId="urn:microsoft.com/office/officeart/2005/8/layout/hList2"/>
    <dgm:cxn modelId="{570321F5-D210-4B5C-AD2B-130B7B6FF45C}" type="presParOf" srcId="{99D97970-E2F5-4B2E-9994-C5EBD7CEC78A}" destId="{0A76FEDB-BF7D-4603-AFD5-8E1B727B88A3}" srcOrd="1" destOrd="0" presId="urn:microsoft.com/office/officeart/2005/8/layout/hList2"/>
    <dgm:cxn modelId="{C57C643C-2799-494E-A00B-93899547FA9A}" type="presParOf" srcId="{99D97970-E2F5-4B2E-9994-C5EBD7CEC78A}" destId="{F9A63883-5D4B-4092-BC0D-12B8688DF2F9}" srcOrd="2" destOrd="0" presId="urn:microsoft.com/office/officeart/2005/8/layout/hList2"/>
    <dgm:cxn modelId="{AC31AEAF-E22F-4E69-BE2F-14D982CCE550}" type="presParOf" srcId="{B0F34D98-DDA0-4B40-9E30-2E51DADB8BFE}" destId="{B5D87208-AC99-41AF-8715-5CC0A051BB4B}" srcOrd="5" destOrd="0" presId="urn:microsoft.com/office/officeart/2005/8/layout/hList2"/>
    <dgm:cxn modelId="{5CA761BC-3B77-422B-A05C-3FA5326CF244}" type="presParOf" srcId="{B0F34D98-DDA0-4B40-9E30-2E51DADB8BFE}" destId="{C2C0C749-481F-499E-AB7D-B1789235AD9E}" srcOrd="6" destOrd="0" presId="urn:microsoft.com/office/officeart/2005/8/layout/hList2"/>
    <dgm:cxn modelId="{F00FEB4A-A983-4BAC-BD41-3A186A4DF950}" type="presParOf" srcId="{C2C0C749-481F-499E-AB7D-B1789235AD9E}" destId="{DE4C8B29-76BD-4DEA-84FF-72C2FF47D5B2}" srcOrd="0" destOrd="0" presId="urn:microsoft.com/office/officeart/2005/8/layout/hList2"/>
    <dgm:cxn modelId="{5C476A6F-D16D-483D-B7C9-6BFF27791532}" type="presParOf" srcId="{C2C0C749-481F-499E-AB7D-B1789235AD9E}" destId="{C4979E18-FC67-4A24-AAF7-D8119F409BE9}" srcOrd="1" destOrd="0" presId="urn:microsoft.com/office/officeart/2005/8/layout/hList2"/>
    <dgm:cxn modelId="{CFE0FF4E-3B9D-4B32-AF1D-87AD2E70DE00}" type="presParOf" srcId="{C2C0C749-481F-499E-AB7D-B1789235AD9E}" destId="{2BD5E454-EC07-4709-B10B-D79D64B8B6B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D959F3-876A-45D7-95D5-F17D7BD5D793}" type="doc">
      <dgm:prSet loTypeId="urn:microsoft.com/office/officeart/2005/8/layout/chevron2" loCatId="list" qsTypeId="urn:microsoft.com/office/officeart/2005/8/quickstyle/3d4" qsCatId="3D" csTypeId="urn:microsoft.com/office/officeart/2005/8/colors/colorful5" csCatId="colorful" phldr="1"/>
      <dgm:spPr/>
      <dgm:t>
        <a:bodyPr/>
        <a:lstStyle/>
        <a:p>
          <a:endParaRPr lang="ru-RU"/>
        </a:p>
      </dgm:t>
    </dgm:pt>
    <dgm:pt modelId="{D04CA1E0-CA48-4312-9F86-8CF67F5D7715}">
      <dgm:prSet phldrT="[Текст]" phldr="1" custT="1"/>
      <dgm:spPr/>
      <dgm:t>
        <a:bodyPr/>
        <a:lstStyle/>
        <a:p>
          <a:endParaRPr lang="ru-RU" sz="4000" dirty="0"/>
        </a:p>
      </dgm:t>
    </dgm:pt>
    <dgm:pt modelId="{217B5761-45FF-4CBE-9B60-6195D56C8111}" type="parTrans" cxnId="{4076AAE1-643A-4F4F-A89A-357583A611E2}">
      <dgm:prSet/>
      <dgm:spPr/>
      <dgm:t>
        <a:bodyPr/>
        <a:lstStyle/>
        <a:p>
          <a:endParaRPr lang="ru-RU" sz="2000"/>
        </a:p>
      </dgm:t>
    </dgm:pt>
    <dgm:pt modelId="{353415FE-8310-414B-AC44-3841CCFCD250}" type="sibTrans" cxnId="{4076AAE1-643A-4F4F-A89A-357583A611E2}">
      <dgm:prSet/>
      <dgm:spPr/>
      <dgm:t>
        <a:bodyPr/>
        <a:lstStyle/>
        <a:p>
          <a:endParaRPr lang="ru-RU" sz="2000"/>
        </a:p>
      </dgm:t>
    </dgm:pt>
    <dgm:pt modelId="{9202C20C-71C1-4182-94DF-3CCD1E51339B}">
      <dgm:prSet phldrT="[Текст]" phldr="1" custT="1"/>
      <dgm:spPr/>
      <dgm:t>
        <a:bodyPr/>
        <a:lstStyle/>
        <a:p>
          <a:endParaRPr lang="ru-RU" sz="4000"/>
        </a:p>
      </dgm:t>
    </dgm:pt>
    <dgm:pt modelId="{8EACBDF3-C73C-48A8-9A4B-C93628417DE4}" type="parTrans" cxnId="{E17FC8B9-E096-40FD-9FB1-8879C18C509C}">
      <dgm:prSet/>
      <dgm:spPr/>
      <dgm:t>
        <a:bodyPr/>
        <a:lstStyle/>
        <a:p>
          <a:endParaRPr lang="ru-RU" sz="2000"/>
        </a:p>
      </dgm:t>
    </dgm:pt>
    <dgm:pt modelId="{E7777F03-DAFC-482D-9ED8-A7F6E1E14544}" type="sibTrans" cxnId="{E17FC8B9-E096-40FD-9FB1-8879C18C509C}">
      <dgm:prSet/>
      <dgm:spPr/>
      <dgm:t>
        <a:bodyPr/>
        <a:lstStyle/>
        <a:p>
          <a:endParaRPr lang="ru-RU" sz="2000"/>
        </a:p>
      </dgm:t>
    </dgm:pt>
    <dgm:pt modelId="{F01E6635-ECC4-4341-9C43-12C1E23C75B3}">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2000" b="1" i="1" dirty="0" smtClean="0">
              <a:solidFill>
                <a:schemeClr val="accent6">
                  <a:lumMod val="75000"/>
                </a:schemeClr>
              </a:solidFill>
            </a:rPr>
            <a:t>при централизованном повышении должностных окладов муниципальных служащих</a:t>
          </a:r>
          <a:endParaRPr lang="ru-RU" sz="2000" i="1" dirty="0">
            <a:solidFill>
              <a:schemeClr val="accent6">
                <a:lumMod val="75000"/>
              </a:schemeClr>
            </a:solidFill>
          </a:endParaRPr>
        </a:p>
      </dgm:t>
    </dgm:pt>
    <dgm:pt modelId="{973207E9-36B3-45F2-A752-6AA1E0F3738F}" type="parTrans" cxnId="{6C7BAE2A-3198-453C-973A-E23830A4B279}">
      <dgm:prSet/>
      <dgm:spPr/>
      <dgm:t>
        <a:bodyPr/>
        <a:lstStyle/>
        <a:p>
          <a:endParaRPr lang="ru-RU" sz="2000"/>
        </a:p>
      </dgm:t>
    </dgm:pt>
    <dgm:pt modelId="{AAEA9337-94B7-4C4B-BA04-ABAA1A574361}" type="sibTrans" cxnId="{6C7BAE2A-3198-453C-973A-E23830A4B279}">
      <dgm:prSet/>
      <dgm:spPr/>
      <dgm:t>
        <a:bodyPr/>
        <a:lstStyle/>
        <a:p>
          <a:endParaRPr lang="ru-RU" sz="2000"/>
        </a:p>
      </dgm:t>
    </dgm:pt>
    <dgm:pt modelId="{809C25ED-3ECC-4964-8568-27753A79270B}">
      <dgm:prSet custT="1">
        <dgm:style>
          <a:lnRef idx="1">
            <a:schemeClr val="accent5"/>
          </a:lnRef>
          <a:fillRef idx="2">
            <a:schemeClr val="accent5"/>
          </a:fillRef>
          <a:effectRef idx="1">
            <a:schemeClr val="accent5"/>
          </a:effectRef>
          <a:fontRef idx="minor">
            <a:schemeClr val="dk1"/>
          </a:fontRef>
        </dgm:style>
      </dgm:prSet>
      <dgm:spPr/>
      <dgm:t>
        <a:bodyPr/>
        <a:lstStyle/>
        <a:p>
          <a:r>
            <a:rPr lang="ru-RU" sz="1800" b="1" i="1" dirty="0" smtClean="0">
              <a:solidFill>
                <a:schemeClr val="accent2">
                  <a:lumMod val="50000"/>
                </a:schemeClr>
              </a:solidFill>
            </a:rPr>
            <a:t>при изменении страховой пенсии по старости (инвалидности) на основании представленной самим получателем соответствующей справки из </a:t>
          </a:r>
          <a:r>
            <a:rPr lang="ru-RU" sz="1800" b="1" i="1" dirty="0" err="1" smtClean="0">
              <a:solidFill>
                <a:schemeClr val="accent2">
                  <a:lumMod val="50000"/>
                </a:schemeClr>
              </a:solidFill>
            </a:rPr>
            <a:t>ПФР</a:t>
          </a:r>
          <a:r>
            <a:rPr lang="ru-RU" sz="1800" b="1" i="1" dirty="0" smtClean="0">
              <a:solidFill>
                <a:schemeClr val="accent2">
                  <a:lumMod val="50000"/>
                </a:schemeClr>
              </a:solidFill>
            </a:rPr>
            <a:t> или по межведомственному запросу </a:t>
          </a:r>
          <a:r>
            <a:rPr lang="ru-RU" sz="1800" i="1" dirty="0" smtClean="0">
              <a:solidFill>
                <a:schemeClr val="accent2">
                  <a:lumMod val="50000"/>
                </a:schemeClr>
              </a:solidFill>
            </a:rPr>
            <a:t>(как предусмотрено в Положении)</a:t>
          </a:r>
          <a:endParaRPr lang="ru-RU" sz="1800" i="1" dirty="0">
            <a:solidFill>
              <a:schemeClr val="accent2">
                <a:lumMod val="50000"/>
              </a:schemeClr>
            </a:solidFill>
          </a:endParaRPr>
        </a:p>
      </dgm:t>
    </dgm:pt>
    <dgm:pt modelId="{9448A228-F3C3-4AE0-A517-6B92CD848BB5}" type="parTrans" cxnId="{571DDFC4-ECD6-4D48-844E-729C92F2247D}">
      <dgm:prSet/>
      <dgm:spPr/>
      <dgm:t>
        <a:bodyPr/>
        <a:lstStyle/>
        <a:p>
          <a:endParaRPr lang="ru-RU" sz="2000"/>
        </a:p>
      </dgm:t>
    </dgm:pt>
    <dgm:pt modelId="{D71D88E5-17AD-4DE0-A521-4764BB35BD52}" type="sibTrans" cxnId="{571DDFC4-ECD6-4D48-844E-729C92F2247D}">
      <dgm:prSet/>
      <dgm:spPr/>
      <dgm:t>
        <a:bodyPr/>
        <a:lstStyle/>
        <a:p>
          <a:endParaRPr lang="ru-RU" sz="2000"/>
        </a:p>
      </dgm:t>
    </dgm:pt>
    <dgm:pt modelId="{56A45843-0F5B-4EBB-919E-A06DA9A6BA0E}" type="pres">
      <dgm:prSet presAssocID="{DAD959F3-876A-45D7-95D5-F17D7BD5D793}" presName="linearFlow" presStyleCnt="0">
        <dgm:presLayoutVars>
          <dgm:dir/>
          <dgm:animLvl val="lvl"/>
          <dgm:resizeHandles val="exact"/>
        </dgm:presLayoutVars>
      </dgm:prSet>
      <dgm:spPr/>
      <dgm:t>
        <a:bodyPr/>
        <a:lstStyle/>
        <a:p>
          <a:endParaRPr lang="ru-RU"/>
        </a:p>
      </dgm:t>
    </dgm:pt>
    <dgm:pt modelId="{64D37E03-FE1B-4A5C-88FA-D32BCA685554}" type="pres">
      <dgm:prSet presAssocID="{D04CA1E0-CA48-4312-9F86-8CF67F5D7715}" presName="composite" presStyleCnt="0"/>
      <dgm:spPr/>
    </dgm:pt>
    <dgm:pt modelId="{E05FF562-772B-4576-BFB2-D7EF41D886D8}" type="pres">
      <dgm:prSet presAssocID="{D04CA1E0-CA48-4312-9F86-8CF67F5D7715}" presName="parentText" presStyleLbl="alignNode1" presStyleIdx="0" presStyleCnt="2" custScaleY="117635">
        <dgm:presLayoutVars>
          <dgm:chMax val="1"/>
          <dgm:bulletEnabled val="1"/>
        </dgm:presLayoutVars>
      </dgm:prSet>
      <dgm:spPr/>
      <dgm:t>
        <a:bodyPr/>
        <a:lstStyle/>
        <a:p>
          <a:endParaRPr lang="ru-RU"/>
        </a:p>
      </dgm:t>
    </dgm:pt>
    <dgm:pt modelId="{D69E17A3-10EA-4ABA-957D-E5A800A5AEDC}" type="pres">
      <dgm:prSet presAssocID="{D04CA1E0-CA48-4312-9F86-8CF67F5D7715}" presName="descendantText" presStyleLbl="alignAcc1" presStyleIdx="0" presStyleCnt="2" custScaleY="126792" custLinFactNeighborX="155" custLinFactNeighborY="-859">
        <dgm:presLayoutVars>
          <dgm:bulletEnabled val="1"/>
        </dgm:presLayoutVars>
      </dgm:prSet>
      <dgm:spPr/>
      <dgm:t>
        <a:bodyPr/>
        <a:lstStyle/>
        <a:p>
          <a:endParaRPr lang="ru-RU"/>
        </a:p>
      </dgm:t>
    </dgm:pt>
    <dgm:pt modelId="{B9A880B8-BA3C-4580-95D3-E53AC27218B3}" type="pres">
      <dgm:prSet presAssocID="{353415FE-8310-414B-AC44-3841CCFCD250}" presName="sp" presStyleCnt="0"/>
      <dgm:spPr/>
    </dgm:pt>
    <dgm:pt modelId="{0564E2ED-3943-45C3-9E86-64F2E7AD2622}" type="pres">
      <dgm:prSet presAssocID="{9202C20C-71C1-4182-94DF-3CCD1E51339B}" presName="composite" presStyleCnt="0"/>
      <dgm:spPr/>
    </dgm:pt>
    <dgm:pt modelId="{670B463C-65DF-44EA-AAFC-6378CEC0CD58}" type="pres">
      <dgm:prSet presAssocID="{9202C20C-71C1-4182-94DF-3CCD1E51339B}" presName="parentText" presStyleLbl="alignNode1" presStyleIdx="1" presStyleCnt="2">
        <dgm:presLayoutVars>
          <dgm:chMax val="1"/>
          <dgm:bulletEnabled val="1"/>
        </dgm:presLayoutVars>
      </dgm:prSet>
      <dgm:spPr/>
      <dgm:t>
        <a:bodyPr/>
        <a:lstStyle/>
        <a:p>
          <a:endParaRPr lang="ru-RU"/>
        </a:p>
      </dgm:t>
    </dgm:pt>
    <dgm:pt modelId="{E43B427C-E6BB-49DD-B7B3-1340D1BF7D22}" type="pres">
      <dgm:prSet presAssocID="{9202C20C-71C1-4182-94DF-3CCD1E51339B}" presName="descendantText" presStyleLbl="alignAcc1" presStyleIdx="1" presStyleCnt="2">
        <dgm:presLayoutVars>
          <dgm:bulletEnabled val="1"/>
        </dgm:presLayoutVars>
      </dgm:prSet>
      <dgm:spPr/>
      <dgm:t>
        <a:bodyPr/>
        <a:lstStyle/>
        <a:p>
          <a:endParaRPr lang="ru-RU"/>
        </a:p>
      </dgm:t>
    </dgm:pt>
  </dgm:ptLst>
  <dgm:cxnLst>
    <dgm:cxn modelId="{ABD931BD-142C-4502-B0B3-AA2FEE40AE26}" type="presOf" srcId="{F01E6635-ECC4-4341-9C43-12C1E23C75B3}" destId="{E43B427C-E6BB-49DD-B7B3-1340D1BF7D22}" srcOrd="0" destOrd="0" presId="urn:microsoft.com/office/officeart/2005/8/layout/chevron2"/>
    <dgm:cxn modelId="{C7A8216D-968A-473A-A40E-2C104EF37177}" type="presOf" srcId="{809C25ED-3ECC-4964-8568-27753A79270B}" destId="{D69E17A3-10EA-4ABA-957D-E5A800A5AEDC}" srcOrd="0" destOrd="0" presId="urn:microsoft.com/office/officeart/2005/8/layout/chevron2"/>
    <dgm:cxn modelId="{BC1FEF58-CD76-408A-A061-EE359B810538}" type="presOf" srcId="{D04CA1E0-CA48-4312-9F86-8CF67F5D7715}" destId="{E05FF562-772B-4576-BFB2-D7EF41D886D8}" srcOrd="0" destOrd="0" presId="urn:microsoft.com/office/officeart/2005/8/layout/chevron2"/>
    <dgm:cxn modelId="{571DDFC4-ECD6-4D48-844E-729C92F2247D}" srcId="{D04CA1E0-CA48-4312-9F86-8CF67F5D7715}" destId="{809C25ED-3ECC-4964-8568-27753A79270B}" srcOrd="0" destOrd="0" parTransId="{9448A228-F3C3-4AE0-A517-6B92CD848BB5}" sibTransId="{D71D88E5-17AD-4DE0-A521-4764BB35BD52}"/>
    <dgm:cxn modelId="{4076AAE1-643A-4F4F-A89A-357583A611E2}" srcId="{DAD959F3-876A-45D7-95D5-F17D7BD5D793}" destId="{D04CA1E0-CA48-4312-9F86-8CF67F5D7715}" srcOrd="0" destOrd="0" parTransId="{217B5761-45FF-4CBE-9B60-6195D56C8111}" sibTransId="{353415FE-8310-414B-AC44-3841CCFCD250}"/>
    <dgm:cxn modelId="{65E01F03-5ABE-417B-889A-CF8D8EBC9E5B}" type="presOf" srcId="{DAD959F3-876A-45D7-95D5-F17D7BD5D793}" destId="{56A45843-0F5B-4EBB-919E-A06DA9A6BA0E}" srcOrd="0" destOrd="0" presId="urn:microsoft.com/office/officeart/2005/8/layout/chevron2"/>
    <dgm:cxn modelId="{E17FC8B9-E096-40FD-9FB1-8879C18C509C}" srcId="{DAD959F3-876A-45D7-95D5-F17D7BD5D793}" destId="{9202C20C-71C1-4182-94DF-3CCD1E51339B}" srcOrd="1" destOrd="0" parTransId="{8EACBDF3-C73C-48A8-9A4B-C93628417DE4}" sibTransId="{E7777F03-DAFC-482D-9ED8-A7F6E1E14544}"/>
    <dgm:cxn modelId="{6C7BAE2A-3198-453C-973A-E23830A4B279}" srcId="{9202C20C-71C1-4182-94DF-3CCD1E51339B}" destId="{F01E6635-ECC4-4341-9C43-12C1E23C75B3}" srcOrd="0" destOrd="0" parTransId="{973207E9-36B3-45F2-A752-6AA1E0F3738F}" sibTransId="{AAEA9337-94B7-4C4B-BA04-ABAA1A574361}"/>
    <dgm:cxn modelId="{6F28DC19-18EF-4A4D-89C2-8B1915962E70}" type="presOf" srcId="{9202C20C-71C1-4182-94DF-3CCD1E51339B}" destId="{670B463C-65DF-44EA-AAFC-6378CEC0CD58}" srcOrd="0" destOrd="0" presId="urn:microsoft.com/office/officeart/2005/8/layout/chevron2"/>
    <dgm:cxn modelId="{EA34851E-A4AE-4B47-BD46-1A048CF14251}" type="presParOf" srcId="{56A45843-0F5B-4EBB-919E-A06DA9A6BA0E}" destId="{64D37E03-FE1B-4A5C-88FA-D32BCA685554}" srcOrd="0" destOrd="0" presId="urn:microsoft.com/office/officeart/2005/8/layout/chevron2"/>
    <dgm:cxn modelId="{75B76CFC-82A2-4AB4-B603-ACB33466EB46}" type="presParOf" srcId="{64D37E03-FE1B-4A5C-88FA-D32BCA685554}" destId="{E05FF562-772B-4576-BFB2-D7EF41D886D8}" srcOrd="0" destOrd="0" presId="urn:microsoft.com/office/officeart/2005/8/layout/chevron2"/>
    <dgm:cxn modelId="{DA500951-4858-41F2-8DDC-2F58D5988BC9}" type="presParOf" srcId="{64D37E03-FE1B-4A5C-88FA-D32BCA685554}" destId="{D69E17A3-10EA-4ABA-957D-E5A800A5AEDC}" srcOrd="1" destOrd="0" presId="urn:microsoft.com/office/officeart/2005/8/layout/chevron2"/>
    <dgm:cxn modelId="{0A7D1A1F-0AA2-457F-8308-7E07E92E8D84}" type="presParOf" srcId="{56A45843-0F5B-4EBB-919E-A06DA9A6BA0E}" destId="{B9A880B8-BA3C-4580-95D3-E53AC27218B3}" srcOrd="1" destOrd="0" presId="urn:microsoft.com/office/officeart/2005/8/layout/chevron2"/>
    <dgm:cxn modelId="{35E67C2F-3567-4D22-A759-F1ACF5E0A5F3}" type="presParOf" srcId="{56A45843-0F5B-4EBB-919E-A06DA9A6BA0E}" destId="{0564E2ED-3943-45C3-9E86-64F2E7AD2622}" srcOrd="2" destOrd="0" presId="urn:microsoft.com/office/officeart/2005/8/layout/chevron2"/>
    <dgm:cxn modelId="{CF51E1A1-786B-482A-8197-068391B3FDF1}" type="presParOf" srcId="{0564E2ED-3943-45C3-9E86-64F2E7AD2622}" destId="{670B463C-65DF-44EA-AAFC-6378CEC0CD58}" srcOrd="0" destOrd="0" presId="urn:microsoft.com/office/officeart/2005/8/layout/chevron2"/>
    <dgm:cxn modelId="{8B545E31-7439-4EDB-BE84-B18DE6C14401}" type="presParOf" srcId="{0564E2ED-3943-45C3-9E86-64F2E7AD2622}" destId="{E43B427C-E6BB-49DD-B7B3-1340D1BF7D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07FE4C-2D8A-44C9-8E08-CC86308D4546}" type="doc">
      <dgm:prSet loTypeId="urn:microsoft.com/office/officeart/2005/8/layout/orgChart1" loCatId="hierarchy" qsTypeId="urn:microsoft.com/office/officeart/2005/8/quickstyle/3d4" qsCatId="3D" csTypeId="urn:microsoft.com/office/officeart/2005/8/colors/colorful4" csCatId="colorful" phldr="1"/>
      <dgm:spPr/>
      <dgm:t>
        <a:bodyPr/>
        <a:lstStyle/>
        <a:p>
          <a:endParaRPr lang="ru-RU"/>
        </a:p>
      </dgm:t>
    </dgm:pt>
    <dgm:pt modelId="{57A6C0A7-EC65-4B28-8881-769490E592F0}">
      <dgm:prSet phldrT="[Текст]" custT="1"/>
      <dgm:spPr/>
      <dgm:t>
        <a:bodyPr/>
        <a:lstStyle/>
        <a:p>
          <a:pPr>
            <a:spcAft>
              <a:spcPts val="0"/>
            </a:spcAft>
          </a:pPr>
          <a:r>
            <a:rPr lang="ru-RU" sz="2000" i="1" dirty="0" smtClean="0"/>
            <a:t>Производится при замещении лицом, </a:t>
          </a:r>
        </a:p>
        <a:p>
          <a:pPr>
            <a:spcAft>
              <a:spcPts val="0"/>
            </a:spcAft>
          </a:pPr>
          <a:r>
            <a:rPr lang="ru-RU" sz="2000" i="1" dirty="0" smtClean="0"/>
            <a:t>получающим пенсию за выслугу лет</a:t>
          </a:r>
          <a:endParaRPr lang="ru-RU" sz="2000" dirty="0"/>
        </a:p>
      </dgm:t>
    </dgm:pt>
    <dgm:pt modelId="{1B9F9C9A-9FE6-403D-A18E-19C6A63F03D7}" type="parTrans" cxnId="{F4BD4040-8161-40D1-B0ED-8BD55DA487BA}">
      <dgm:prSet/>
      <dgm:spPr/>
      <dgm:t>
        <a:bodyPr/>
        <a:lstStyle/>
        <a:p>
          <a:endParaRPr lang="ru-RU"/>
        </a:p>
      </dgm:t>
    </dgm:pt>
    <dgm:pt modelId="{377C4B02-5F93-4B39-A38A-AEE0028F72E8}" type="sibTrans" cxnId="{F4BD4040-8161-40D1-B0ED-8BD55DA487BA}">
      <dgm:prSet/>
      <dgm:spPr/>
      <dgm:t>
        <a:bodyPr/>
        <a:lstStyle/>
        <a:p>
          <a:endParaRPr lang="ru-RU"/>
        </a:p>
      </dgm:t>
    </dgm:pt>
    <dgm:pt modelId="{FB9A9B6B-CAE0-405A-8A32-827B48155686}">
      <dgm:prSet phldrT="[Текст]"/>
      <dgm:spPr/>
      <dgm:t>
        <a:bodyPr/>
        <a:lstStyle/>
        <a:p>
          <a:r>
            <a:rPr lang="ru-RU" b="0" dirty="0" smtClean="0"/>
            <a:t>государственной должности Российской Федерации</a:t>
          </a:r>
          <a:endParaRPr lang="ru-RU" b="0" dirty="0"/>
        </a:p>
      </dgm:t>
    </dgm:pt>
    <dgm:pt modelId="{0EC0AAE0-F57B-4F14-915A-EF87CC9EB25D}" type="parTrans" cxnId="{9A3A4F5B-2A08-465C-8764-E6F4016CBAFB}">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50A29446-C8D4-4242-A628-6A0AA2D63002}" type="sibTrans" cxnId="{9A3A4F5B-2A08-465C-8764-E6F4016CBAFB}">
      <dgm:prSet/>
      <dgm:spPr/>
      <dgm:t>
        <a:bodyPr/>
        <a:lstStyle/>
        <a:p>
          <a:endParaRPr lang="ru-RU"/>
        </a:p>
      </dgm:t>
    </dgm:pt>
    <dgm:pt modelId="{42192841-8CAA-4922-BF70-395DB5F2D0B3}">
      <dgm:prSet phldrT="[Текст]"/>
      <dgm:spPr/>
      <dgm:t>
        <a:bodyPr/>
        <a:lstStyle/>
        <a:p>
          <a:r>
            <a:rPr lang="ru-RU" b="0" dirty="0" smtClean="0"/>
            <a:t>государственной должности субъекта Российской Федерации</a:t>
          </a:r>
          <a:endParaRPr lang="ru-RU" b="0" dirty="0"/>
        </a:p>
      </dgm:t>
    </dgm:pt>
    <dgm:pt modelId="{8F4D199A-6F69-4493-86A1-2F98D5C3A1C6}" type="parTrans" cxnId="{43DB3FE9-2895-445E-987D-2E24733B4166}">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2D5A29CB-8A62-40B6-A983-69F1068BF792}" type="sibTrans" cxnId="{43DB3FE9-2895-445E-987D-2E24733B4166}">
      <dgm:prSet/>
      <dgm:spPr/>
      <dgm:t>
        <a:bodyPr/>
        <a:lstStyle/>
        <a:p>
          <a:endParaRPr lang="ru-RU"/>
        </a:p>
      </dgm:t>
    </dgm:pt>
    <dgm:pt modelId="{B256E0A3-24D9-4763-B86D-21B343EC31A8}">
      <dgm:prSet phldrT="[Текст]"/>
      <dgm:spPr/>
      <dgm:t>
        <a:bodyPr/>
        <a:lstStyle/>
        <a:p>
          <a:r>
            <a:rPr lang="ru-RU" b="0" dirty="0" smtClean="0"/>
            <a:t>выборной муниципальной должности</a:t>
          </a:r>
          <a:endParaRPr lang="ru-RU" b="0" dirty="0"/>
        </a:p>
      </dgm:t>
    </dgm:pt>
    <dgm:pt modelId="{CD814C93-26D1-437D-831D-D6F000C62BE5}" type="parTrans" cxnId="{05643A56-5BF6-4F5D-81BE-AB02D49B5A64}">
      <dgm:prSet/>
      <dgm:spPr/>
      <dgm:t>
        <a:bodyPr/>
        <a:lstStyle/>
        <a:p>
          <a:endParaRPr lang="ru-RU"/>
        </a:p>
      </dgm:t>
    </dgm:pt>
    <dgm:pt modelId="{D10367C2-A6D9-47F1-9D64-43078BA9DAA9}" type="sibTrans" cxnId="{05643A56-5BF6-4F5D-81BE-AB02D49B5A64}">
      <dgm:prSet/>
      <dgm:spPr/>
      <dgm:t>
        <a:bodyPr/>
        <a:lstStyle/>
        <a:p>
          <a:endParaRPr lang="ru-RU"/>
        </a:p>
      </dgm:t>
    </dgm:pt>
    <dgm:pt modelId="{D9869ADE-505A-47E6-AB9F-51C8CA1E898A}">
      <dgm:prSet phldrT="[Текст]"/>
      <dgm:spPr/>
      <dgm:t>
        <a:bodyPr/>
        <a:lstStyle/>
        <a:p>
          <a:r>
            <a:rPr lang="ru-RU" b="0" smtClean="0"/>
            <a:t>должности государственной службы</a:t>
          </a:r>
          <a:endParaRPr lang="ru-RU" b="0" dirty="0"/>
        </a:p>
      </dgm:t>
    </dgm:pt>
    <dgm:pt modelId="{8BCA53C5-055E-4AB5-94E3-10A28EC06C1C}" type="parTrans" cxnId="{6C68DBDE-E780-4BEE-9CCA-AA37E77F3B83}">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909EC230-120B-4C89-9CE8-625F12051E4D}" type="sibTrans" cxnId="{6C68DBDE-E780-4BEE-9CCA-AA37E77F3B83}">
      <dgm:prSet/>
      <dgm:spPr/>
      <dgm:t>
        <a:bodyPr/>
        <a:lstStyle/>
        <a:p>
          <a:endParaRPr lang="ru-RU"/>
        </a:p>
      </dgm:t>
    </dgm:pt>
    <dgm:pt modelId="{480D35B5-07E4-4052-A822-8B115FF2D46A}">
      <dgm:prSet phldrT="[Текст]"/>
      <dgm:spPr/>
      <dgm:t>
        <a:bodyPr/>
        <a:lstStyle/>
        <a:p>
          <a:r>
            <a:rPr lang="ru-RU" b="0" smtClean="0"/>
            <a:t>должности муниципальной службы </a:t>
          </a:r>
          <a:endParaRPr lang="ru-RU" b="0" dirty="0"/>
        </a:p>
      </dgm:t>
    </dgm:pt>
    <dgm:pt modelId="{98C1042E-CA49-49AE-9EE8-7E4AA70750EB}" type="parTrans" cxnId="{71505187-04C2-4C2C-8591-C2536F7A5A40}">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E1D90D48-F57B-43E8-BDF8-A2F7C33FC6E8}" type="sibTrans" cxnId="{71505187-04C2-4C2C-8591-C2536F7A5A40}">
      <dgm:prSet/>
      <dgm:spPr/>
      <dgm:t>
        <a:bodyPr/>
        <a:lstStyle/>
        <a:p>
          <a:endParaRPr lang="ru-RU"/>
        </a:p>
      </dgm:t>
    </dgm:pt>
    <dgm:pt modelId="{C8FDB163-A765-4DDD-80B9-C7EE15D32858}" type="pres">
      <dgm:prSet presAssocID="{4F07FE4C-2D8A-44C9-8E08-CC86308D4546}" presName="hierChild1" presStyleCnt="0">
        <dgm:presLayoutVars>
          <dgm:orgChart val="1"/>
          <dgm:chPref val="1"/>
          <dgm:dir/>
          <dgm:animOne val="branch"/>
          <dgm:animLvl val="lvl"/>
          <dgm:resizeHandles/>
        </dgm:presLayoutVars>
      </dgm:prSet>
      <dgm:spPr/>
      <dgm:t>
        <a:bodyPr/>
        <a:lstStyle/>
        <a:p>
          <a:endParaRPr lang="ru-RU"/>
        </a:p>
      </dgm:t>
    </dgm:pt>
    <dgm:pt modelId="{64132B93-A806-4365-A12A-9D6693F279A5}" type="pres">
      <dgm:prSet presAssocID="{57A6C0A7-EC65-4B28-8881-769490E592F0}" presName="hierRoot1" presStyleCnt="0">
        <dgm:presLayoutVars>
          <dgm:hierBranch val="init"/>
        </dgm:presLayoutVars>
      </dgm:prSet>
      <dgm:spPr/>
    </dgm:pt>
    <dgm:pt modelId="{9C67C5FF-E3DC-4BB7-A066-024778021185}" type="pres">
      <dgm:prSet presAssocID="{57A6C0A7-EC65-4B28-8881-769490E592F0}" presName="rootComposite1" presStyleCnt="0"/>
      <dgm:spPr/>
    </dgm:pt>
    <dgm:pt modelId="{E3EC5C0C-5EAB-485D-81FF-3E2F6A82E40C}" type="pres">
      <dgm:prSet presAssocID="{57A6C0A7-EC65-4B28-8881-769490E592F0}" presName="rootText1" presStyleLbl="node0" presStyleIdx="0" presStyleCnt="1" custScaleX="390000" custScaleY="117618" custLinFactNeighborX="-619" custLinFactNeighborY="-46219">
        <dgm:presLayoutVars>
          <dgm:chPref val="3"/>
        </dgm:presLayoutVars>
      </dgm:prSet>
      <dgm:spPr/>
      <dgm:t>
        <a:bodyPr/>
        <a:lstStyle/>
        <a:p>
          <a:endParaRPr lang="ru-RU"/>
        </a:p>
      </dgm:t>
    </dgm:pt>
    <dgm:pt modelId="{A3DD1F98-317E-4A27-AC58-584A380EF402}" type="pres">
      <dgm:prSet presAssocID="{57A6C0A7-EC65-4B28-8881-769490E592F0}" presName="rootConnector1" presStyleLbl="node1" presStyleIdx="0" presStyleCnt="0"/>
      <dgm:spPr/>
      <dgm:t>
        <a:bodyPr/>
        <a:lstStyle/>
        <a:p>
          <a:endParaRPr lang="ru-RU"/>
        </a:p>
      </dgm:t>
    </dgm:pt>
    <dgm:pt modelId="{6243751E-3FD7-40BB-BBE8-1589CB11415C}" type="pres">
      <dgm:prSet presAssocID="{57A6C0A7-EC65-4B28-8881-769490E592F0}" presName="hierChild2" presStyleCnt="0"/>
      <dgm:spPr/>
    </dgm:pt>
    <dgm:pt modelId="{4C3C1A95-ECE9-430F-A5D7-81150D47C813}" type="pres">
      <dgm:prSet presAssocID="{0EC0AAE0-F57B-4F14-915A-EF87CC9EB25D}" presName="Name37" presStyleLbl="parChTrans1D2" presStyleIdx="0" presStyleCnt="5"/>
      <dgm:spPr/>
      <dgm:t>
        <a:bodyPr/>
        <a:lstStyle/>
        <a:p>
          <a:endParaRPr lang="ru-RU"/>
        </a:p>
      </dgm:t>
    </dgm:pt>
    <dgm:pt modelId="{6CCC09FE-5A9B-4D66-9F68-908373B733E1}" type="pres">
      <dgm:prSet presAssocID="{FB9A9B6B-CAE0-405A-8A32-827B48155686}" presName="hierRoot2" presStyleCnt="0">
        <dgm:presLayoutVars>
          <dgm:hierBranch val="init"/>
        </dgm:presLayoutVars>
      </dgm:prSet>
      <dgm:spPr/>
    </dgm:pt>
    <dgm:pt modelId="{BA1844B2-18EF-47E1-9C4F-ED5DFA7A95A8}" type="pres">
      <dgm:prSet presAssocID="{FB9A9B6B-CAE0-405A-8A32-827B48155686}" presName="rootComposite" presStyleCnt="0"/>
      <dgm:spPr/>
    </dgm:pt>
    <dgm:pt modelId="{0F116CCA-277F-4140-B32F-10372C89DD38}" type="pres">
      <dgm:prSet presAssocID="{FB9A9B6B-CAE0-405A-8A32-827B48155686}" presName="rootText" presStyleLbl="node2" presStyleIdx="0" presStyleCnt="5" custScaleY="210207">
        <dgm:presLayoutVars>
          <dgm:chPref val="3"/>
        </dgm:presLayoutVars>
      </dgm:prSet>
      <dgm:spPr/>
      <dgm:t>
        <a:bodyPr/>
        <a:lstStyle/>
        <a:p>
          <a:endParaRPr lang="ru-RU"/>
        </a:p>
      </dgm:t>
    </dgm:pt>
    <dgm:pt modelId="{FB7B8F94-5F4C-401F-93EA-B9712B6C9C84}" type="pres">
      <dgm:prSet presAssocID="{FB9A9B6B-CAE0-405A-8A32-827B48155686}" presName="rootConnector" presStyleLbl="node2" presStyleIdx="0" presStyleCnt="5"/>
      <dgm:spPr/>
      <dgm:t>
        <a:bodyPr/>
        <a:lstStyle/>
        <a:p>
          <a:endParaRPr lang="ru-RU"/>
        </a:p>
      </dgm:t>
    </dgm:pt>
    <dgm:pt modelId="{2C69B073-223B-4408-8347-120118D68D74}" type="pres">
      <dgm:prSet presAssocID="{FB9A9B6B-CAE0-405A-8A32-827B48155686}" presName="hierChild4" presStyleCnt="0"/>
      <dgm:spPr/>
    </dgm:pt>
    <dgm:pt modelId="{515A4208-77A5-4590-AD98-604B7F51CF88}" type="pres">
      <dgm:prSet presAssocID="{FB9A9B6B-CAE0-405A-8A32-827B48155686}" presName="hierChild5" presStyleCnt="0"/>
      <dgm:spPr/>
    </dgm:pt>
    <dgm:pt modelId="{D5718425-92DD-4FEC-8310-A092FA54D238}" type="pres">
      <dgm:prSet presAssocID="{8F4D199A-6F69-4493-86A1-2F98D5C3A1C6}" presName="Name37" presStyleLbl="parChTrans1D2" presStyleIdx="1" presStyleCnt="5"/>
      <dgm:spPr/>
      <dgm:t>
        <a:bodyPr/>
        <a:lstStyle/>
        <a:p>
          <a:endParaRPr lang="ru-RU"/>
        </a:p>
      </dgm:t>
    </dgm:pt>
    <dgm:pt modelId="{842BE72F-9B55-4FF9-A870-A7B1D37CB390}" type="pres">
      <dgm:prSet presAssocID="{42192841-8CAA-4922-BF70-395DB5F2D0B3}" presName="hierRoot2" presStyleCnt="0">
        <dgm:presLayoutVars>
          <dgm:hierBranch val="init"/>
        </dgm:presLayoutVars>
      </dgm:prSet>
      <dgm:spPr/>
    </dgm:pt>
    <dgm:pt modelId="{1C0499D9-9793-4F0D-BB80-E83553C0C23D}" type="pres">
      <dgm:prSet presAssocID="{42192841-8CAA-4922-BF70-395DB5F2D0B3}" presName="rootComposite" presStyleCnt="0"/>
      <dgm:spPr/>
    </dgm:pt>
    <dgm:pt modelId="{853EE8BB-B55B-4EF1-9911-ABB22B7FF3EE}" type="pres">
      <dgm:prSet presAssocID="{42192841-8CAA-4922-BF70-395DB5F2D0B3}" presName="rootText" presStyleLbl="node2" presStyleIdx="1" presStyleCnt="5" custScaleY="210207">
        <dgm:presLayoutVars>
          <dgm:chPref val="3"/>
        </dgm:presLayoutVars>
      </dgm:prSet>
      <dgm:spPr/>
      <dgm:t>
        <a:bodyPr/>
        <a:lstStyle/>
        <a:p>
          <a:endParaRPr lang="ru-RU"/>
        </a:p>
      </dgm:t>
    </dgm:pt>
    <dgm:pt modelId="{3B7B7234-75D6-4542-8257-F1B616779648}" type="pres">
      <dgm:prSet presAssocID="{42192841-8CAA-4922-BF70-395DB5F2D0B3}" presName="rootConnector" presStyleLbl="node2" presStyleIdx="1" presStyleCnt="5"/>
      <dgm:spPr/>
      <dgm:t>
        <a:bodyPr/>
        <a:lstStyle/>
        <a:p>
          <a:endParaRPr lang="ru-RU"/>
        </a:p>
      </dgm:t>
    </dgm:pt>
    <dgm:pt modelId="{D1C8361D-466E-4A49-9B93-B9C25A8D7A9C}" type="pres">
      <dgm:prSet presAssocID="{42192841-8CAA-4922-BF70-395DB5F2D0B3}" presName="hierChild4" presStyleCnt="0"/>
      <dgm:spPr/>
    </dgm:pt>
    <dgm:pt modelId="{4F83BD5C-B559-4361-ABAC-9FBC0D905920}" type="pres">
      <dgm:prSet presAssocID="{42192841-8CAA-4922-BF70-395DB5F2D0B3}" presName="hierChild5" presStyleCnt="0"/>
      <dgm:spPr/>
    </dgm:pt>
    <dgm:pt modelId="{F0C391A0-EEF9-43A2-94B3-C95AC9822420}" type="pres">
      <dgm:prSet presAssocID="{CD814C93-26D1-437D-831D-D6F000C62BE5}" presName="Name37" presStyleLbl="parChTrans1D2" presStyleIdx="2" presStyleCnt="5"/>
      <dgm:spPr/>
      <dgm:t>
        <a:bodyPr/>
        <a:lstStyle/>
        <a:p>
          <a:endParaRPr lang="ru-RU"/>
        </a:p>
      </dgm:t>
    </dgm:pt>
    <dgm:pt modelId="{CADEAB5A-F0C9-408F-B0FB-7AA1B79A2DFC}" type="pres">
      <dgm:prSet presAssocID="{B256E0A3-24D9-4763-B86D-21B343EC31A8}" presName="hierRoot2" presStyleCnt="0">
        <dgm:presLayoutVars>
          <dgm:hierBranch val="init"/>
        </dgm:presLayoutVars>
      </dgm:prSet>
      <dgm:spPr/>
    </dgm:pt>
    <dgm:pt modelId="{46833B10-1DA3-4107-B976-2668DB06C5B7}" type="pres">
      <dgm:prSet presAssocID="{B256E0A3-24D9-4763-B86D-21B343EC31A8}" presName="rootComposite" presStyleCnt="0"/>
      <dgm:spPr/>
    </dgm:pt>
    <dgm:pt modelId="{6F6363BA-105B-4DCD-AD55-A0DC1D0FF97D}" type="pres">
      <dgm:prSet presAssocID="{B256E0A3-24D9-4763-B86D-21B343EC31A8}" presName="rootText" presStyleLbl="node2" presStyleIdx="2" presStyleCnt="5" custScaleY="210207">
        <dgm:presLayoutVars>
          <dgm:chPref val="3"/>
        </dgm:presLayoutVars>
      </dgm:prSet>
      <dgm:spPr/>
      <dgm:t>
        <a:bodyPr/>
        <a:lstStyle/>
        <a:p>
          <a:endParaRPr lang="ru-RU"/>
        </a:p>
      </dgm:t>
    </dgm:pt>
    <dgm:pt modelId="{80517898-6D66-448D-994F-3FE8BA4D35CF}" type="pres">
      <dgm:prSet presAssocID="{B256E0A3-24D9-4763-B86D-21B343EC31A8}" presName="rootConnector" presStyleLbl="node2" presStyleIdx="2" presStyleCnt="5"/>
      <dgm:spPr/>
      <dgm:t>
        <a:bodyPr/>
        <a:lstStyle/>
        <a:p>
          <a:endParaRPr lang="ru-RU"/>
        </a:p>
      </dgm:t>
    </dgm:pt>
    <dgm:pt modelId="{067F8CC5-01CA-4760-8051-7FF14D5D0232}" type="pres">
      <dgm:prSet presAssocID="{B256E0A3-24D9-4763-B86D-21B343EC31A8}" presName="hierChild4" presStyleCnt="0"/>
      <dgm:spPr/>
    </dgm:pt>
    <dgm:pt modelId="{DD710A78-A8B7-409C-A63C-9C1AB3CC324E}" type="pres">
      <dgm:prSet presAssocID="{B256E0A3-24D9-4763-B86D-21B343EC31A8}" presName="hierChild5" presStyleCnt="0"/>
      <dgm:spPr/>
    </dgm:pt>
    <dgm:pt modelId="{537C5564-2BD3-4CDA-9545-0A1CFF6A410D}" type="pres">
      <dgm:prSet presAssocID="{8BCA53C5-055E-4AB5-94E3-10A28EC06C1C}" presName="Name37" presStyleLbl="parChTrans1D2" presStyleIdx="3" presStyleCnt="5"/>
      <dgm:spPr/>
      <dgm:t>
        <a:bodyPr/>
        <a:lstStyle/>
        <a:p>
          <a:endParaRPr lang="ru-RU"/>
        </a:p>
      </dgm:t>
    </dgm:pt>
    <dgm:pt modelId="{9B4F0950-3A15-4545-BBD9-01E8A8BD363E}" type="pres">
      <dgm:prSet presAssocID="{D9869ADE-505A-47E6-AB9F-51C8CA1E898A}" presName="hierRoot2" presStyleCnt="0">
        <dgm:presLayoutVars>
          <dgm:hierBranch val="init"/>
        </dgm:presLayoutVars>
      </dgm:prSet>
      <dgm:spPr/>
    </dgm:pt>
    <dgm:pt modelId="{074A950A-FBF6-40BF-BFB5-20488E426AE4}" type="pres">
      <dgm:prSet presAssocID="{D9869ADE-505A-47E6-AB9F-51C8CA1E898A}" presName="rootComposite" presStyleCnt="0"/>
      <dgm:spPr/>
    </dgm:pt>
    <dgm:pt modelId="{D084F1DF-D8DB-4EE3-B093-8BEB0892773B}" type="pres">
      <dgm:prSet presAssocID="{D9869ADE-505A-47E6-AB9F-51C8CA1E898A}" presName="rootText" presStyleLbl="node2" presStyleIdx="3" presStyleCnt="5" custScaleY="210207">
        <dgm:presLayoutVars>
          <dgm:chPref val="3"/>
        </dgm:presLayoutVars>
      </dgm:prSet>
      <dgm:spPr/>
      <dgm:t>
        <a:bodyPr/>
        <a:lstStyle/>
        <a:p>
          <a:endParaRPr lang="ru-RU"/>
        </a:p>
      </dgm:t>
    </dgm:pt>
    <dgm:pt modelId="{3A251A28-906E-4D18-98CD-4A284B15A93C}" type="pres">
      <dgm:prSet presAssocID="{D9869ADE-505A-47E6-AB9F-51C8CA1E898A}" presName="rootConnector" presStyleLbl="node2" presStyleIdx="3" presStyleCnt="5"/>
      <dgm:spPr/>
      <dgm:t>
        <a:bodyPr/>
        <a:lstStyle/>
        <a:p>
          <a:endParaRPr lang="ru-RU"/>
        </a:p>
      </dgm:t>
    </dgm:pt>
    <dgm:pt modelId="{3CF4B61C-E0DA-4380-B4CF-32D9810E5E42}" type="pres">
      <dgm:prSet presAssocID="{D9869ADE-505A-47E6-AB9F-51C8CA1E898A}" presName="hierChild4" presStyleCnt="0"/>
      <dgm:spPr/>
    </dgm:pt>
    <dgm:pt modelId="{87979CC9-41DB-444F-B624-3B61ACEB7067}" type="pres">
      <dgm:prSet presAssocID="{D9869ADE-505A-47E6-AB9F-51C8CA1E898A}" presName="hierChild5" presStyleCnt="0"/>
      <dgm:spPr/>
    </dgm:pt>
    <dgm:pt modelId="{3301EF44-5884-41A7-BE4D-EFB43C86CEF3}" type="pres">
      <dgm:prSet presAssocID="{98C1042E-CA49-49AE-9EE8-7E4AA70750EB}" presName="Name37" presStyleLbl="parChTrans1D2" presStyleIdx="4" presStyleCnt="5"/>
      <dgm:spPr/>
      <dgm:t>
        <a:bodyPr/>
        <a:lstStyle/>
        <a:p>
          <a:endParaRPr lang="ru-RU"/>
        </a:p>
      </dgm:t>
    </dgm:pt>
    <dgm:pt modelId="{758EAC49-789E-455D-A16F-E724FDBDFF60}" type="pres">
      <dgm:prSet presAssocID="{480D35B5-07E4-4052-A822-8B115FF2D46A}" presName="hierRoot2" presStyleCnt="0">
        <dgm:presLayoutVars>
          <dgm:hierBranch val="init"/>
        </dgm:presLayoutVars>
      </dgm:prSet>
      <dgm:spPr/>
    </dgm:pt>
    <dgm:pt modelId="{836A6CA6-C4D3-42E1-833A-59C8D8D28F61}" type="pres">
      <dgm:prSet presAssocID="{480D35B5-07E4-4052-A822-8B115FF2D46A}" presName="rootComposite" presStyleCnt="0"/>
      <dgm:spPr/>
    </dgm:pt>
    <dgm:pt modelId="{28F4631C-EB06-4EBA-BE37-2339224D1E06}" type="pres">
      <dgm:prSet presAssocID="{480D35B5-07E4-4052-A822-8B115FF2D46A}" presName="rootText" presStyleLbl="node2" presStyleIdx="4" presStyleCnt="5" custScaleY="210207">
        <dgm:presLayoutVars>
          <dgm:chPref val="3"/>
        </dgm:presLayoutVars>
      </dgm:prSet>
      <dgm:spPr/>
      <dgm:t>
        <a:bodyPr/>
        <a:lstStyle/>
        <a:p>
          <a:endParaRPr lang="ru-RU"/>
        </a:p>
      </dgm:t>
    </dgm:pt>
    <dgm:pt modelId="{5F59D371-D39C-4892-9CEE-FEC963EA1001}" type="pres">
      <dgm:prSet presAssocID="{480D35B5-07E4-4052-A822-8B115FF2D46A}" presName="rootConnector" presStyleLbl="node2" presStyleIdx="4" presStyleCnt="5"/>
      <dgm:spPr/>
      <dgm:t>
        <a:bodyPr/>
        <a:lstStyle/>
        <a:p>
          <a:endParaRPr lang="ru-RU"/>
        </a:p>
      </dgm:t>
    </dgm:pt>
    <dgm:pt modelId="{69065FF4-E309-4747-BC9D-2D1176DAE0E8}" type="pres">
      <dgm:prSet presAssocID="{480D35B5-07E4-4052-A822-8B115FF2D46A}" presName="hierChild4" presStyleCnt="0"/>
      <dgm:spPr/>
    </dgm:pt>
    <dgm:pt modelId="{62588FA5-D0C4-4D8A-8928-206C73C36797}" type="pres">
      <dgm:prSet presAssocID="{480D35B5-07E4-4052-A822-8B115FF2D46A}" presName="hierChild5" presStyleCnt="0"/>
      <dgm:spPr/>
    </dgm:pt>
    <dgm:pt modelId="{18C68580-BBDD-479D-A3AF-3AE3E15DFBE2}" type="pres">
      <dgm:prSet presAssocID="{57A6C0A7-EC65-4B28-8881-769490E592F0}" presName="hierChild3" presStyleCnt="0"/>
      <dgm:spPr/>
    </dgm:pt>
  </dgm:ptLst>
  <dgm:cxnLst>
    <dgm:cxn modelId="{F2D3637F-E521-4E3E-B62E-ACA9665ECF1C}" type="presOf" srcId="{4F07FE4C-2D8A-44C9-8E08-CC86308D4546}" destId="{C8FDB163-A765-4DDD-80B9-C7EE15D32858}" srcOrd="0" destOrd="0" presId="urn:microsoft.com/office/officeart/2005/8/layout/orgChart1"/>
    <dgm:cxn modelId="{00B99DAC-2749-444B-BD94-2F8467623552}" type="presOf" srcId="{57A6C0A7-EC65-4B28-8881-769490E592F0}" destId="{A3DD1F98-317E-4A27-AC58-584A380EF402}" srcOrd="1" destOrd="0" presId="urn:microsoft.com/office/officeart/2005/8/layout/orgChart1"/>
    <dgm:cxn modelId="{9C40E509-92B7-4C36-BFFB-377D1D6812EF}" type="presOf" srcId="{8F4D199A-6F69-4493-86A1-2F98D5C3A1C6}" destId="{D5718425-92DD-4FEC-8310-A092FA54D238}" srcOrd="0" destOrd="0" presId="urn:microsoft.com/office/officeart/2005/8/layout/orgChart1"/>
    <dgm:cxn modelId="{05643A56-5BF6-4F5D-81BE-AB02D49B5A64}" srcId="{57A6C0A7-EC65-4B28-8881-769490E592F0}" destId="{B256E0A3-24D9-4763-B86D-21B343EC31A8}" srcOrd="2" destOrd="0" parTransId="{CD814C93-26D1-437D-831D-D6F000C62BE5}" sibTransId="{D10367C2-A6D9-47F1-9D64-43078BA9DAA9}"/>
    <dgm:cxn modelId="{D2658C5B-3AC1-4160-8F43-5470BF9A0115}" type="presOf" srcId="{480D35B5-07E4-4052-A822-8B115FF2D46A}" destId="{28F4631C-EB06-4EBA-BE37-2339224D1E06}" srcOrd="0" destOrd="0" presId="urn:microsoft.com/office/officeart/2005/8/layout/orgChart1"/>
    <dgm:cxn modelId="{9A3A4F5B-2A08-465C-8764-E6F4016CBAFB}" srcId="{57A6C0A7-EC65-4B28-8881-769490E592F0}" destId="{FB9A9B6B-CAE0-405A-8A32-827B48155686}" srcOrd="0" destOrd="0" parTransId="{0EC0AAE0-F57B-4F14-915A-EF87CC9EB25D}" sibTransId="{50A29446-C8D4-4242-A628-6A0AA2D63002}"/>
    <dgm:cxn modelId="{1FD5F351-4446-4624-9E9F-B1BA767A2C65}" type="presOf" srcId="{42192841-8CAA-4922-BF70-395DB5F2D0B3}" destId="{853EE8BB-B55B-4EF1-9911-ABB22B7FF3EE}" srcOrd="0" destOrd="0" presId="urn:microsoft.com/office/officeart/2005/8/layout/orgChart1"/>
    <dgm:cxn modelId="{71505187-04C2-4C2C-8591-C2536F7A5A40}" srcId="{57A6C0A7-EC65-4B28-8881-769490E592F0}" destId="{480D35B5-07E4-4052-A822-8B115FF2D46A}" srcOrd="4" destOrd="0" parTransId="{98C1042E-CA49-49AE-9EE8-7E4AA70750EB}" sibTransId="{E1D90D48-F57B-43E8-BDF8-A2F7C33FC6E8}"/>
    <dgm:cxn modelId="{89582FCF-65BF-40A9-8BD9-53FE593442C8}" type="presOf" srcId="{B256E0A3-24D9-4763-B86D-21B343EC31A8}" destId="{6F6363BA-105B-4DCD-AD55-A0DC1D0FF97D}" srcOrd="0" destOrd="0" presId="urn:microsoft.com/office/officeart/2005/8/layout/orgChart1"/>
    <dgm:cxn modelId="{D61CBC0C-4FEB-4FC3-B786-D866526C1C2B}" type="presOf" srcId="{D9869ADE-505A-47E6-AB9F-51C8CA1E898A}" destId="{3A251A28-906E-4D18-98CD-4A284B15A93C}" srcOrd="1" destOrd="0" presId="urn:microsoft.com/office/officeart/2005/8/layout/orgChart1"/>
    <dgm:cxn modelId="{405BD73F-F075-43F0-B0F1-EC9D043B9595}" type="presOf" srcId="{57A6C0A7-EC65-4B28-8881-769490E592F0}" destId="{E3EC5C0C-5EAB-485D-81FF-3E2F6A82E40C}" srcOrd="0" destOrd="0" presId="urn:microsoft.com/office/officeart/2005/8/layout/orgChart1"/>
    <dgm:cxn modelId="{EAC68C81-DC58-40E1-B33A-00EDB87D6E35}" type="presOf" srcId="{480D35B5-07E4-4052-A822-8B115FF2D46A}" destId="{5F59D371-D39C-4892-9CEE-FEC963EA1001}" srcOrd="1" destOrd="0" presId="urn:microsoft.com/office/officeart/2005/8/layout/orgChart1"/>
    <dgm:cxn modelId="{D31DF335-F765-44B9-BF96-2F0A957C23F3}" type="presOf" srcId="{8BCA53C5-055E-4AB5-94E3-10A28EC06C1C}" destId="{537C5564-2BD3-4CDA-9545-0A1CFF6A410D}" srcOrd="0" destOrd="0" presId="urn:microsoft.com/office/officeart/2005/8/layout/orgChart1"/>
    <dgm:cxn modelId="{6C129EAC-3AB3-4CAC-858F-C1131340ACB2}" type="presOf" srcId="{0EC0AAE0-F57B-4F14-915A-EF87CC9EB25D}" destId="{4C3C1A95-ECE9-430F-A5D7-81150D47C813}" srcOrd="0" destOrd="0" presId="urn:microsoft.com/office/officeart/2005/8/layout/orgChart1"/>
    <dgm:cxn modelId="{6185BFF6-E7E1-401A-9785-1061AC0B84E7}" type="presOf" srcId="{FB9A9B6B-CAE0-405A-8A32-827B48155686}" destId="{0F116CCA-277F-4140-B32F-10372C89DD38}" srcOrd="0" destOrd="0" presId="urn:microsoft.com/office/officeart/2005/8/layout/orgChart1"/>
    <dgm:cxn modelId="{14C611B3-0030-4CDD-BCC6-9323A5674BA6}" type="presOf" srcId="{CD814C93-26D1-437D-831D-D6F000C62BE5}" destId="{F0C391A0-EEF9-43A2-94B3-C95AC9822420}" srcOrd="0" destOrd="0" presId="urn:microsoft.com/office/officeart/2005/8/layout/orgChart1"/>
    <dgm:cxn modelId="{BE4C59C2-4457-4117-B747-6165B30D8FA0}" type="presOf" srcId="{98C1042E-CA49-49AE-9EE8-7E4AA70750EB}" destId="{3301EF44-5884-41A7-BE4D-EFB43C86CEF3}" srcOrd="0" destOrd="0" presId="urn:microsoft.com/office/officeart/2005/8/layout/orgChart1"/>
    <dgm:cxn modelId="{3377CB92-B8EC-4FCA-BEC1-7EAC7CD13E05}" type="presOf" srcId="{FB9A9B6B-CAE0-405A-8A32-827B48155686}" destId="{FB7B8F94-5F4C-401F-93EA-B9712B6C9C84}" srcOrd="1" destOrd="0" presId="urn:microsoft.com/office/officeart/2005/8/layout/orgChart1"/>
    <dgm:cxn modelId="{F6D375F1-3F2D-4D4A-9846-F7DFB653200F}" type="presOf" srcId="{B256E0A3-24D9-4763-B86D-21B343EC31A8}" destId="{80517898-6D66-448D-994F-3FE8BA4D35CF}" srcOrd="1" destOrd="0" presId="urn:microsoft.com/office/officeart/2005/8/layout/orgChart1"/>
    <dgm:cxn modelId="{55E363BB-93C2-41FA-A84C-7991E8B52676}" type="presOf" srcId="{D9869ADE-505A-47E6-AB9F-51C8CA1E898A}" destId="{D084F1DF-D8DB-4EE3-B093-8BEB0892773B}" srcOrd="0" destOrd="0" presId="urn:microsoft.com/office/officeart/2005/8/layout/orgChart1"/>
    <dgm:cxn modelId="{F61A3A8E-1F40-42C9-B0AA-88FBD36D67D6}" type="presOf" srcId="{42192841-8CAA-4922-BF70-395DB5F2D0B3}" destId="{3B7B7234-75D6-4542-8257-F1B616779648}" srcOrd="1" destOrd="0" presId="urn:microsoft.com/office/officeart/2005/8/layout/orgChart1"/>
    <dgm:cxn modelId="{43DB3FE9-2895-445E-987D-2E24733B4166}" srcId="{57A6C0A7-EC65-4B28-8881-769490E592F0}" destId="{42192841-8CAA-4922-BF70-395DB5F2D0B3}" srcOrd="1" destOrd="0" parTransId="{8F4D199A-6F69-4493-86A1-2F98D5C3A1C6}" sibTransId="{2D5A29CB-8A62-40B6-A983-69F1068BF792}"/>
    <dgm:cxn modelId="{F4BD4040-8161-40D1-B0ED-8BD55DA487BA}" srcId="{4F07FE4C-2D8A-44C9-8E08-CC86308D4546}" destId="{57A6C0A7-EC65-4B28-8881-769490E592F0}" srcOrd="0" destOrd="0" parTransId="{1B9F9C9A-9FE6-403D-A18E-19C6A63F03D7}" sibTransId="{377C4B02-5F93-4B39-A38A-AEE0028F72E8}"/>
    <dgm:cxn modelId="{6C68DBDE-E780-4BEE-9CCA-AA37E77F3B83}" srcId="{57A6C0A7-EC65-4B28-8881-769490E592F0}" destId="{D9869ADE-505A-47E6-AB9F-51C8CA1E898A}" srcOrd="3" destOrd="0" parTransId="{8BCA53C5-055E-4AB5-94E3-10A28EC06C1C}" sibTransId="{909EC230-120B-4C89-9CE8-625F12051E4D}"/>
    <dgm:cxn modelId="{DE45E9C6-D91C-4ECE-950A-A1F2F2A2E078}" type="presParOf" srcId="{C8FDB163-A765-4DDD-80B9-C7EE15D32858}" destId="{64132B93-A806-4365-A12A-9D6693F279A5}" srcOrd="0" destOrd="0" presId="urn:microsoft.com/office/officeart/2005/8/layout/orgChart1"/>
    <dgm:cxn modelId="{DC5D9686-38F6-497F-8AB6-5F23A2BCC427}" type="presParOf" srcId="{64132B93-A806-4365-A12A-9D6693F279A5}" destId="{9C67C5FF-E3DC-4BB7-A066-024778021185}" srcOrd="0" destOrd="0" presId="urn:microsoft.com/office/officeart/2005/8/layout/orgChart1"/>
    <dgm:cxn modelId="{AC56B806-975C-42DF-85D9-107EB234BC32}" type="presParOf" srcId="{9C67C5FF-E3DC-4BB7-A066-024778021185}" destId="{E3EC5C0C-5EAB-485D-81FF-3E2F6A82E40C}" srcOrd="0" destOrd="0" presId="urn:microsoft.com/office/officeart/2005/8/layout/orgChart1"/>
    <dgm:cxn modelId="{21FCAA31-87CF-4A22-B43C-C201A9F6A9FB}" type="presParOf" srcId="{9C67C5FF-E3DC-4BB7-A066-024778021185}" destId="{A3DD1F98-317E-4A27-AC58-584A380EF402}" srcOrd="1" destOrd="0" presId="urn:microsoft.com/office/officeart/2005/8/layout/orgChart1"/>
    <dgm:cxn modelId="{5A4FC905-4A41-44EE-850B-8DD5B5B63F69}" type="presParOf" srcId="{64132B93-A806-4365-A12A-9D6693F279A5}" destId="{6243751E-3FD7-40BB-BBE8-1589CB11415C}" srcOrd="1" destOrd="0" presId="urn:microsoft.com/office/officeart/2005/8/layout/orgChart1"/>
    <dgm:cxn modelId="{AFAE0997-CC39-4FBB-B530-1B65721A40C3}" type="presParOf" srcId="{6243751E-3FD7-40BB-BBE8-1589CB11415C}" destId="{4C3C1A95-ECE9-430F-A5D7-81150D47C813}" srcOrd="0" destOrd="0" presId="urn:microsoft.com/office/officeart/2005/8/layout/orgChart1"/>
    <dgm:cxn modelId="{D28776C6-246E-4C2E-B049-4DE0E3116983}" type="presParOf" srcId="{6243751E-3FD7-40BB-BBE8-1589CB11415C}" destId="{6CCC09FE-5A9B-4D66-9F68-908373B733E1}" srcOrd="1" destOrd="0" presId="urn:microsoft.com/office/officeart/2005/8/layout/orgChart1"/>
    <dgm:cxn modelId="{F1F13881-A55F-48E7-A3A7-84453F88805E}" type="presParOf" srcId="{6CCC09FE-5A9B-4D66-9F68-908373B733E1}" destId="{BA1844B2-18EF-47E1-9C4F-ED5DFA7A95A8}" srcOrd="0" destOrd="0" presId="urn:microsoft.com/office/officeart/2005/8/layout/orgChart1"/>
    <dgm:cxn modelId="{1C99244D-9DBD-4F54-B927-A65F8968C39F}" type="presParOf" srcId="{BA1844B2-18EF-47E1-9C4F-ED5DFA7A95A8}" destId="{0F116CCA-277F-4140-B32F-10372C89DD38}" srcOrd="0" destOrd="0" presId="urn:microsoft.com/office/officeart/2005/8/layout/orgChart1"/>
    <dgm:cxn modelId="{F5D048E1-AFCE-43F7-9259-3E523B841867}" type="presParOf" srcId="{BA1844B2-18EF-47E1-9C4F-ED5DFA7A95A8}" destId="{FB7B8F94-5F4C-401F-93EA-B9712B6C9C84}" srcOrd="1" destOrd="0" presId="urn:microsoft.com/office/officeart/2005/8/layout/orgChart1"/>
    <dgm:cxn modelId="{D71AB141-29C9-4F82-9450-D768DC2E2E47}" type="presParOf" srcId="{6CCC09FE-5A9B-4D66-9F68-908373B733E1}" destId="{2C69B073-223B-4408-8347-120118D68D74}" srcOrd="1" destOrd="0" presId="urn:microsoft.com/office/officeart/2005/8/layout/orgChart1"/>
    <dgm:cxn modelId="{07A72C70-B7B8-4E77-B3DA-64E02C2ACBA3}" type="presParOf" srcId="{6CCC09FE-5A9B-4D66-9F68-908373B733E1}" destId="{515A4208-77A5-4590-AD98-604B7F51CF88}" srcOrd="2" destOrd="0" presId="urn:microsoft.com/office/officeart/2005/8/layout/orgChart1"/>
    <dgm:cxn modelId="{9EEEFA87-BE5B-436E-BA78-67E894172711}" type="presParOf" srcId="{6243751E-3FD7-40BB-BBE8-1589CB11415C}" destId="{D5718425-92DD-4FEC-8310-A092FA54D238}" srcOrd="2" destOrd="0" presId="urn:microsoft.com/office/officeart/2005/8/layout/orgChart1"/>
    <dgm:cxn modelId="{367944D9-B753-4389-9D7A-56849EB9301E}" type="presParOf" srcId="{6243751E-3FD7-40BB-BBE8-1589CB11415C}" destId="{842BE72F-9B55-4FF9-A870-A7B1D37CB390}" srcOrd="3" destOrd="0" presId="urn:microsoft.com/office/officeart/2005/8/layout/orgChart1"/>
    <dgm:cxn modelId="{3E7FC004-3F59-4B9E-8CC1-B93812BD608B}" type="presParOf" srcId="{842BE72F-9B55-4FF9-A870-A7B1D37CB390}" destId="{1C0499D9-9793-4F0D-BB80-E83553C0C23D}" srcOrd="0" destOrd="0" presId="urn:microsoft.com/office/officeart/2005/8/layout/orgChart1"/>
    <dgm:cxn modelId="{ACB1E16D-7844-4C9C-8CDE-AD8F9576FB4A}" type="presParOf" srcId="{1C0499D9-9793-4F0D-BB80-E83553C0C23D}" destId="{853EE8BB-B55B-4EF1-9911-ABB22B7FF3EE}" srcOrd="0" destOrd="0" presId="urn:microsoft.com/office/officeart/2005/8/layout/orgChart1"/>
    <dgm:cxn modelId="{E2172870-CDA7-4A40-8F32-229644FA186F}" type="presParOf" srcId="{1C0499D9-9793-4F0D-BB80-E83553C0C23D}" destId="{3B7B7234-75D6-4542-8257-F1B616779648}" srcOrd="1" destOrd="0" presId="urn:microsoft.com/office/officeart/2005/8/layout/orgChart1"/>
    <dgm:cxn modelId="{0A05F0F5-9ACE-434B-918D-89731B4B9859}" type="presParOf" srcId="{842BE72F-9B55-4FF9-A870-A7B1D37CB390}" destId="{D1C8361D-466E-4A49-9B93-B9C25A8D7A9C}" srcOrd="1" destOrd="0" presId="urn:microsoft.com/office/officeart/2005/8/layout/orgChart1"/>
    <dgm:cxn modelId="{B0767D1B-411C-4499-8954-B234DFCC740A}" type="presParOf" srcId="{842BE72F-9B55-4FF9-A870-A7B1D37CB390}" destId="{4F83BD5C-B559-4361-ABAC-9FBC0D905920}" srcOrd="2" destOrd="0" presId="urn:microsoft.com/office/officeart/2005/8/layout/orgChart1"/>
    <dgm:cxn modelId="{E5220C22-291B-4C4E-878E-17EF29F792BF}" type="presParOf" srcId="{6243751E-3FD7-40BB-BBE8-1589CB11415C}" destId="{F0C391A0-EEF9-43A2-94B3-C95AC9822420}" srcOrd="4" destOrd="0" presId="urn:microsoft.com/office/officeart/2005/8/layout/orgChart1"/>
    <dgm:cxn modelId="{1CA17B1E-5553-4B2E-AF79-8304A351F568}" type="presParOf" srcId="{6243751E-3FD7-40BB-BBE8-1589CB11415C}" destId="{CADEAB5A-F0C9-408F-B0FB-7AA1B79A2DFC}" srcOrd="5" destOrd="0" presId="urn:microsoft.com/office/officeart/2005/8/layout/orgChart1"/>
    <dgm:cxn modelId="{523CF7B3-4D98-41A7-8791-2EEE38E0756A}" type="presParOf" srcId="{CADEAB5A-F0C9-408F-B0FB-7AA1B79A2DFC}" destId="{46833B10-1DA3-4107-B976-2668DB06C5B7}" srcOrd="0" destOrd="0" presId="urn:microsoft.com/office/officeart/2005/8/layout/orgChart1"/>
    <dgm:cxn modelId="{33FA2F2B-E77D-4F23-91FD-70FC955230AF}" type="presParOf" srcId="{46833B10-1DA3-4107-B976-2668DB06C5B7}" destId="{6F6363BA-105B-4DCD-AD55-A0DC1D0FF97D}" srcOrd="0" destOrd="0" presId="urn:microsoft.com/office/officeart/2005/8/layout/orgChart1"/>
    <dgm:cxn modelId="{70CC1FC3-22B3-438E-921D-DACBE4EFDE2B}" type="presParOf" srcId="{46833B10-1DA3-4107-B976-2668DB06C5B7}" destId="{80517898-6D66-448D-994F-3FE8BA4D35CF}" srcOrd="1" destOrd="0" presId="urn:microsoft.com/office/officeart/2005/8/layout/orgChart1"/>
    <dgm:cxn modelId="{E96C3816-B670-46FA-9BC2-AAB97DCBF408}" type="presParOf" srcId="{CADEAB5A-F0C9-408F-B0FB-7AA1B79A2DFC}" destId="{067F8CC5-01CA-4760-8051-7FF14D5D0232}" srcOrd="1" destOrd="0" presId="urn:microsoft.com/office/officeart/2005/8/layout/orgChart1"/>
    <dgm:cxn modelId="{89BD6FDF-424A-4B66-9F62-18300B4601E2}" type="presParOf" srcId="{CADEAB5A-F0C9-408F-B0FB-7AA1B79A2DFC}" destId="{DD710A78-A8B7-409C-A63C-9C1AB3CC324E}" srcOrd="2" destOrd="0" presId="urn:microsoft.com/office/officeart/2005/8/layout/orgChart1"/>
    <dgm:cxn modelId="{6335D866-8D04-406B-8A4A-CDDD8F9035B8}" type="presParOf" srcId="{6243751E-3FD7-40BB-BBE8-1589CB11415C}" destId="{537C5564-2BD3-4CDA-9545-0A1CFF6A410D}" srcOrd="6" destOrd="0" presId="urn:microsoft.com/office/officeart/2005/8/layout/orgChart1"/>
    <dgm:cxn modelId="{91C48CC6-B835-426F-B893-83AA12767A17}" type="presParOf" srcId="{6243751E-3FD7-40BB-BBE8-1589CB11415C}" destId="{9B4F0950-3A15-4545-BBD9-01E8A8BD363E}" srcOrd="7" destOrd="0" presId="urn:microsoft.com/office/officeart/2005/8/layout/orgChart1"/>
    <dgm:cxn modelId="{6420F985-B4A1-46EF-87A7-EA195B322205}" type="presParOf" srcId="{9B4F0950-3A15-4545-BBD9-01E8A8BD363E}" destId="{074A950A-FBF6-40BF-BFB5-20488E426AE4}" srcOrd="0" destOrd="0" presId="urn:microsoft.com/office/officeart/2005/8/layout/orgChart1"/>
    <dgm:cxn modelId="{F8FC44E4-4A95-4E0E-82D4-5E3999D79344}" type="presParOf" srcId="{074A950A-FBF6-40BF-BFB5-20488E426AE4}" destId="{D084F1DF-D8DB-4EE3-B093-8BEB0892773B}" srcOrd="0" destOrd="0" presId="urn:microsoft.com/office/officeart/2005/8/layout/orgChart1"/>
    <dgm:cxn modelId="{ABD5AB93-F61B-4778-894E-52D4B5863255}" type="presParOf" srcId="{074A950A-FBF6-40BF-BFB5-20488E426AE4}" destId="{3A251A28-906E-4D18-98CD-4A284B15A93C}" srcOrd="1" destOrd="0" presId="urn:microsoft.com/office/officeart/2005/8/layout/orgChart1"/>
    <dgm:cxn modelId="{1D7B2AE4-028F-4B6F-A0FF-3B04EFAD970F}" type="presParOf" srcId="{9B4F0950-3A15-4545-BBD9-01E8A8BD363E}" destId="{3CF4B61C-E0DA-4380-B4CF-32D9810E5E42}" srcOrd="1" destOrd="0" presId="urn:microsoft.com/office/officeart/2005/8/layout/orgChart1"/>
    <dgm:cxn modelId="{6CBD7E7A-D91C-4A9E-811B-C73D16DCAED5}" type="presParOf" srcId="{9B4F0950-3A15-4545-BBD9-01E8A8BD363E}" destId="{87979CC9-41DB-444F-B624-3B61ACEB7067}" srcOrd="2" destOrd="0" presId="urn:microsoft.com/office/officeart/2005/8/layout/orgChart1"/>
    <dgm:cxn modelId="{5359630A-98A8-4256-A5D3-DE6279E4F4CD}" type="presParOf" srcId="{6243751E-3FD7-40BB-BBE8-1589CB11415C}" destId="{3301EF44-5884-41A7-BE4D-EFB43C86CEF3}" srcOrd="8" destOrd="0" presId="urn:microsoft.com/office/officeart/2005/8/layout/orgChart1"/>
    <dgm:cxn modelId="{7E15A16C-85A1-473F-A3D4-560979AB3496}" type="presParOf" srcId="{6243751E-3FD7-40BB-BBE8-1589CB11415C}" destId="{758EAC49-789E-455D-A16F-E724FDBDFF60}" srcOrd="9" destOrd="0" presId="urn:microsoft.com/office/officeart/2005/8/layout/orgChart1"/>
    <dgm:cxn modelId="{2120AB82-F488-4B1A-9999-B004F6B6A3D9}" type="presParOf" srcId="{758EAC49-789E-455D-A16F-E724FDBDFF60}" destId="{836A6CA6-C4D3-42E1-833A-59C8D8D28F61}" srcOrd="0" destOrd="0" presId="urn:microsoft.com/office/officeart/2005/8/layout/orgChart1"/>
    <dgm:cxn modelId="{4964A56B-CC93-41FF-954A-0CDA3BF36F9D}" type="presParOf" srcId="{836A6CA6-C4D3-42E1-833A-59C8D8D28F61}" destId="{28F4631C-EB06-4EBA-BE37-2339224D1E06}" srcOrd="0" destOrd="0" presId="urn:microsoft.com/office/officeart/2005/8/layout/orgChart1"/>
    <dgm:cxn modelId="{43F70E84-F574-4854-95B2-35808E7F8F2F}" type="presParOf" srcId="{836A6CA6-C4D3-42E1-833A-59C8D8D28F61}" destId="{5F59D371-D39C-4892-9CEE-FEC963EA1001}" srcOrd="1" destOrd="0" presId="urn:microsoft.com/office/officeart/2005/8/layout/orgChart1"/>
    <dgm:cxn modelId="{38AD3D43-70C9-4687-BF2F-271D337150A2}" type="presParOf" srcId="{758EAC49-789E-455D-A16F-E724FDBDFF60}" destId="{69065FF4-E309-4747-BC9D-2D1176DAE0E8}" srcOrd="1" destOrd="0" presId="urn:microsoft.com/office/officeart/2005/8/layout/orgChart1"/>
    <dgm:cxn modelId="{DEA314E2-9D55-439E-9AAA-2E1C79BAC50A}" type="presParOf" srcId="{758EAC49-789E-455D-A16F-E724FDBDFF60}" destId="{62588FA5-D0C4-4D8A-8928-206C73C36797}" srcOrd="2" destOrd="0" presId="urn:microsoft.com/office/officeart/2005/8/layout/orgChart1"/>
    <dgm:cxn modelId="{3A0B1824-764E-4EB2-9785-ECE45AE83C8E}" type="presParOf" srcId="{64132B93-A806-4365-A12A-9D6693F279A5}" destId="{18C68580-BBDD-479D-A3AF-3AE3E15DFBE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675BFB-8488-41C4-AA9C-B798EB16EC5E}" type="doc">
      <dgm:prSet loTypeId="urn:microsoft.com/office/officeart/2005/8/layout/orgChart1" loCatId="hierarchy" qsTypeId="urn:microsoft.com/office/officeart/2005/8/quickstyle/3d4" qsCatId="3D" csTypeId="urn:microsoft.com/office/officeart/2005/8/colors/colorful5" csCatId="colorful" phldr="1"/>
      <dgm:spPr/>
      <dgm:t>
        <a:bodyPr/>
        <a:lstStyle/>
        <a:p>
          <a:endParaRPr lang="ru-RU"/>
        </a:p>
      </dgm:t>
    </dgm:pt>
    <dgm:pt modelId="{005B6DF6-6604-4D16-A40D-7072BFDF5469}">
      <dgm:prSet phldrT="[Текст]" custT="1"/>
      <dgm:spPr/>
      <dgm:t>
        <a:bodyPr/>
        <a:lstStyle/>
        <a:p>
          <a:r>
            <a:rPr lang="ru-RU" sz="2000" b="1" i="0" smtClean="0">
              <a:effectLst/>
            </a:rPr>
            <a:t>В  случаях  назначения:</a:t>
          </a:r>
          <a:endParaRPr lang="ru-RU" sz="2000" i="0" dirty="0">
            <a:effectLst/>
          </a:endParaRPr>
        </a:p>
      </dgm:t>
    </dgm:pt>
    <dgm:pt modelId="{B28CBE96-A06F-46C7-9985-D0E708AEE95E}" type="parTrans" cxnId="{96373050-DDF4-4B8E-934A-CDA3168F012B}">
      <dgm:prSet/>
      <dgm:spPr/>
      <dgm:t>
        <a:bodyPr/>
        <a:lstStyle/>
        <a:p>
          <a:endParaRPr lang="ru-RU"/>
        </a:p>
      </dgm:t>
    </dgm:pt>
    <dgm:pt modelId="{9ECE3465-DA17-407B-BAEF-54DA1722B7C4}" type="sibTrans" cxnId="{96373050-DDF4-4B8E-934A-CDA3168F012B}">
      <dgm:prSet/>
      <dgm:spPr/>
      <dgm:t>
        <a:bodyPr/>
        <a:lstStyle/>
        <a:p>
          <a:endParaRPr lang="ru-RU"/>
        </a:p>
      </dgm:t>
    </dgm:pt>
    <dgm:pt modelId="{5ADAE53E-47F4-4282-8C0A-0816C5438AA1}">
      <dgm:prSet phldrT="[Текст]" custT="1"/>
      <dgm:spPr/>
      <dgm:t>
        <a:bodyPr/>
        <a:lstStyle/>
        <a:p>
          <a:r>
            <a:rPr lang="ru-RU" sz="1400" b="0" dirty="0" smtClean="0"/>
            <a:t>ежемесячного пожизненного содержания или дополнительного (пожизненного) ежемесячного материального обеспечения в соответствии с федеральными законами, актами Президента Российской Федерации и Правительства Российской Федерации</a:t>
          </a:r>
          <a:endParaRPr lang="ru-RU" sz="1400" b="0" dirty="0"/>
        </a:p>
      </dgm:t>
    </dgm:pt>
    <dgm:pt modelId="{5B89D668-E702-42F4-B7AF-9C23DB3D3DF6}" type="parTrans" cxnId="{02272CFA-E73D-4FCF-B0B5-D8312601F2AA}">
      <dgm:prSet/>
      <dgm:spPr/>
      <dgm:t>
        <a:bodyPr/>
        <a:lstStyle/>
        <a:p>
          <a:endParaRPr lang="ru-RU"/>
        </a:p>
      </dgm:t>
    </dgm:pt>
    <dgm:pt modelId="{995BE16C-9539-4A74-A324-84D33A29F4BD}" type="sibTrans" cxnId="{02272CFA-E73D-4FCF-B0B5-D8312601F2AA}">
      <dgm:prSet/>
      <dgm:spPr/>
      <dgm:t>
        <a:bodyPr/>
        <a:lstStyle/>
        <a:p>
          <a:endParaRPr lang="ru-RU"/>
        </a:p>
      </dgm:t>
    </dgm:pt>
    <dgm:pt modelId="{EC164649-9D25-4957-8F41-BF11546BE3DE}">
      <dgm:prSet phldrT="[Текст]" custT="1"/>
      <dgm:spPr/>
      <dgm:t>
        <a:bodyPr/>
        <a:lstStyle/>
        <a:p>
          <a:r>
            <a:rPr lang="ru-RU" sz="1400" b="0" dirty="0" smtClean="0"/>
            <a:t>ежемесячной доплаты к пенсии (за исключением ежемесячной доплаты гражданам, награжденным знаком отличия "За заслуги перед Новосибирской областью", и ежемесячной доплаты гражданам, удостоенным почетного звания  "Почетный гражданин Новосибирской области")</a:t>
          </a:r>
          <a:endParaRPr lang="ru-RU" sz="1400" b="0" dirty="0"/>
        </a:p>
      </dgm:t>
    </dgm:pt>
    <dgm:pt modelId="{13E75DBB-BC39-4162-ADE4-FB22447B5850}" type="parTrans" cxnId="{1608F401-570E-4F81-976E-77DAE9FB75FE}">
      <dgm:prSet/>
      <dgm:spPr/>
      <dgm:t>
        <a:bodyPr/>
        <a:lstStyle/>
        <a:p>
          <a:endParaRPr lang="ru-RU"/>
        </a:p>
      </dgm:t>
    </dgm:pt>
    <dgm:pt modelId="{BE7F3AC9-1DED-4A69-A66D-CA5866FE9AE2}" type="sibTrans" cxnId="{1608F401-570E-4F81-976E-77DAE9FB75FE}">
      <dgm:prSet/>
      <dgm:spPr/>
      <dgm:t>
        <a:bodyPr/>
        <a:lstStyle/>
        <a:p>
          <a:endParaRPr lang="ru-RU"/>
        </a:p>
      </dgm:t>
    </dgm:pt>
    <dgm:pt modelId="{42FDE758-5C4C-4A86-BEC9-F5B639A93F19}">
      <dgm:prSet phldrT="[Текст]"/>
      <dgm:spPr/>
      <dgm:t>
        <a:bodyPr/>
        <a:lstStyle/>
        <a:p>
          <a:r>
            <a:rPr lang="ru-RU" b="0" dirty="0" smtClean="0"/>
            <a:t>пенсии за выслугу лет в соответствии с федеральным законодательством, законодательством субъектов Российской Федерации, законодательством Новосибирской области, актами органов местного самоуправления в связи с замещением государственных должностей Российской Федерации, государственных должностей субъектов Российской Федерации, должностей государственной гражданской службы Российской Федерации, должностей государственной гражданской службы субъектов Российской Федерации, муниципальных должностей и должностей муниципальной службы</a:t>
          </a:r>
          <a:endParaRPr lang="ru-RU" b="0" dirty="0"/>
        </a:p>
      </dgm:t>
    </dgm:pt>
    <dgm:pt modelId="{D96C753C-6FC4-4713-8D51-F57E5C0973E5}" type="parTrans" cxnId="{3894E658-CBDB-45CE-B5EC-F9E596F76EE4}">
      <dgm:prSet/>
      <dgm:spPr/>
      <dgm:t>
        <a:bodyPr/>
        <a:lstStyle/>
        <a:p>
          <a:endParaRPr lang="ru-RU"/>
        </a:p>
      </dgm:t>
    </dgm:pt>
    <dgm:pt modelId="{FE1C00AC-7960-460A-BECC-A3050E4D0240}" type="sibTrans" cxnId="{3894E658-CBDB-45CE-B5EC-F9E596F76EE4}">
      <dgm:prSet/>
      <dgm:spPr/>
      <dgm:t>
        <a:bodyPr/>
        <a:lstStyle/>
        <a:p>
          <a:endParaRPr lang="ru-RU"/>
        </a:p>
      </dgm:t>
    </dgm:pt>
    <dgm:pt modelId="{5CD47136-8DA9-4876-81C7-27BBD4DBF4CF}" type="pres">
      <dgm:prSet presAssocID="{69675BFB-8488-41C4-AA9C-B798EB16EC5E}" presName="hierChild1" presStyleCnt="0">
        <dgm:presLayoutVars>
          <dgm:orgChart val="1"/>
          <dgm:chPref val="1"/>
          <dgm:dir/>
          <dgm:animOne val="branch"/>
          <dgm:animLvl val="lvl"/>
          <dgm:resizeHandles/>
        </dgm:presLayoutVars>
      </dgm:prSet>
      <dgm:spPr/>
      <dgm:t>
        <a:bodyPr/>
        <a:lstStyle/>
        <a:p>
          <a:endParaRPr lang="ru-RU"/>
        </a:p>
      </dgm:t>
    </dgm:pt>
    <dgm:pt modelId="{F3281F05-F2BC-4A6F-AB89-213C6716BF8C}" type="pres">
      <dgm:prSet presAssocID="{005B6DF6-6604-4D16-A40D-7072BFDF5469}" presName="hierRoot1" presStyleCnt="0">
        <dgm:presLayoutVars>
          <dgm:hierBranch val="init"/>
        </dgm:presLayoutVars>
      </dgm:prSet>
      <dgm:spPr/>
    </dgm:pt>
    <dgm:pt modelId="{27AFA08D-25AA-4F77-A992-358CDACD5E16}" type="pres">
      <dgm:prSet presAssocID="{005B6DF6-6604-4D16-A40D-7072BFDF5469}" presName="rootComposite1" presStyleCnt="0"/>
      <dgm:spPr/>
    </dgm:pt>
    <dgm:pt modelId="{6FD1A8A7-5B2E-4BD3-9B1C-7C32BCCD2F6F}" type="pres">
      <dgm:prSet presAssocID="{005B6DF6-6604-4D16-A40D-7072BFDF5469}" presName="rootText1" presStyleLbl="node0" presStyleIdx="0" presStyleCnt="1" custScaleX="206394" custScaleY="32004">
        <dgm:presLayoutVars>
          <dgm:chPref val="3"/>
        </dgm:presLayoutVars>
      </dgm:prSet>
      <dgm:spPr/>
      <dgm:t>
        <a:bodyPr/>
        <a:lstStyle/>
        <a:p>
          <a:endParaRPr lang="ru-RU"/>
        </a:p>
      </dgm:t>
    </dgm:pt>
    <dgm:pt modelId="{F29B0685-4DFE-4757-B31F-7E8283A9BC22}" type="pres">
      <dgm:prSet presAssocID="{005B6DF6-6604-4D16-A40D-7072BFDF5469}" presName="rootConnector1" presStyleLbl="node1" presStyleIdx="0" presStyleCnt="0"/>
      <dgm:spPr/>
      <dgm:t>
        <a:bodyPr/>
        <a:lstStyle/>
        <a:p>
          <a:endParaRPr lang="ru-RU"/>
        </a:p>
      </dgm:t>
    </dgm:pt>
    <dgm:pt modelId="{F5CEFC6F-1752-4C11-B70C-84A6B485D0C1}" type="pres">
      <dgm:prSet presAssocID="{005B6DF6-6604-4D16-A40D-7072BFDF5469}" presName="hierChild2" presStyleCnt="0"/>
      <dgm:spPr/>
    </dgm:pt>
    <dgm:pt modelId="{1238A8B4-E383-4DEE-AA1F-7054FDD9238B}" type="pres">
      <dgm:prSet presAssocID="{5B89D668-E702-42F4-B7AF-9C23DB3D3DF6}" presName="Name37" presStyleLbl="parChTrans1D2" presStyleIdx="0" presStyleCnt="3"/>
      <dgm:spPr/>
      <dgm:t>
        <a:bodyPr/>
        <a:lstStyle/>
        <a:p>
          <a:endParaRPr lang="ru-RU"/>
        </a:p>
      </dgm:t>
    </dgm:pt>
    <dgm:pt modelId="{75BD71FB-62FB-427C-9352-FF0653A5E5D6}" type="pres">
      <dgm:prSet presAssocID="{5ADAE53E-47F4-4282-8C0A-0816C5438AA1}" presName="hierRoot2" presStyleCnt="0">
        <dgm:presLayoutVars>
          <dgm:hierBranch val="init"/>
        </dgm:presLayoutVars>
      </dgm:prSet>
      <dgm:spPr/>
    </dgm:pt>
    <dgm:pt modelId="{03DEFC76-57F0-496C-A640-21A58DAE461B}" type="pres">
      <dgm:prSet presAssocID="{5ADAE53E-47F4-4282-8C0A-0816C5438AA1}" presName="rootComposite" presStyleCnt="0"/>
      <dgm:spPr/>
    </dgm:pt>
    <dgm:pt modelId="{DEDCE1A2-28EA-4817-A11E-3B175C8D2904}" type="pres">
      <dgm:prSet presAssocID="{5ADAE53E-47F4-4282-8C0A-0816C5438AA1}" presName="rootText" presStyleLbl="node2" presStyleIdx="0" presStyleCnt="3" custScaleY="255194">
        <dgm:presLayoutVars>
          <dgm:chPref val="3"/>
        </dgm:presLayoutVars>
      </dgm:prSet>
      <dgm:spPr/>
      <dgm:t>
        <a:bodyPr/>
        <a:lstStyle/>
        <a:p>
          <a:endParaRPr lang="ru-RU"/>
        </a:p>
      </dgm:t>
    </dgm:pt>
    <dgm:pt modelId="{5458E8F9-AFFA-465F-9E20-A15EFC0912E0}" type="pres">
      <dgm:prSet presAssocID="{5ADAE53E-47F4-4282-8C0A-0816C5438AA1}" presName="rootConnector" presStyleLbl="node2" presStyleIdx="0" presStyleCnt="3"/>
      <dgm:spPr/>
      <dgm:t>
        <a:bodyPr/>
        <a:lstStyle/>
        <a:p>
          <a:endParaRPr lang="ru-RU"/>
        </a:p>
      </dgm:t>
    </dgm:pt>
    <dgm:pt modelId="{8FE0BAA6-E96D-42FD-BBEC-5F723F8AABCD}" type="pres">
      <dgm:prSet presAssocID="{5ADAE53E-47F4-4282-8C0A-0816C5438AA1}" presName="hierChild4" presStyleCnt="0"/>
      <dgm:spPr/>
    </dgm:pt>
    <dgm:pt modelId="{FDF34D4A-4B15-4836-9548-6214BBAAE75D}" type="pres">
      <dgm:prSet presAssocID="{5ADAE53E-47F4-4282-8C0A-0816C5438AA1}" presName="hierChild5" presStyleCnt="0"/>
      <dgm:spPr/>
    </dgm:pt>
    <dgm:pt modelId="{8A8C6798-A7E3-4E0F-9619-4C2081164934}" type="pres">
      <dgm:prSet presAssocID="{13E75DBB-BC39-4162-ADE4-FB22447B5850}" presName="Name37" presStyleLbl="parChTrans1D2" presStyleIdx="1" presStyleCnt="3"/>
      <dgm:spPr/>
      <dgm:t>
        <a:bodyPr/>
        <a:lstStyle/>
        <a:p>
          <a:endParaRPr lang="ru-RU"/>
        </a:p>
      </dgm:t>
    </dgm:pt>
    <dgm:pt modelId="{1180FB13-9BB9-424A-BD4D-D1D39EF06082}" type="pres">
      <dgm:prSet presAssocID="{EC164649-9D25-4957-8F41-BF11546BE3DE}" presName="hierRoot2" presStyleCnt="0">
        <dgm:presLayoutVars>
          <dgm:hierBranch val="init"/>
        </dgm:presLayoutVars>
      </dgm:prSet>
      <dgm:spPr/>
    </dgm:pt>
    <dgm:pt modelId="{CAB7A9AF-6455-47DF-AA0D-B072D3D25E75}" type="pres">
      <dgm:prSet presAssocID="{EC164649-9D25-4957-8F41-BF11546BE3DE}" presName="rootComposite" presStyleCnt="0"/>
      <dgm:spPr/>
    </dgm:pt>
    <dgm:pt modelId="{ADE1D76B-FDE0-4CFF-93C1-7538E0F2D60C}" type="pres">
      <dgm:prSet presAssocID="{EC164649-9D25-4957-8F41-BF11546BE3DE}" presName="rootText" presStyleLbl="node2" presStyleIdx="1" presStyleCnt="3" custScaleY="255194" custLinFactNeighborX="456">
        <dgm:presLayoutVars>
          <dgm:chPref val="3"/>
        </dgm:presLayoutVars>
      </dgm:prSet>
      <dgm:spPr/>
      <dgm:t>
        <a:bodyPr/>
        <a:lstStyle/>
        <a:p>
          <a:endParaRPr lang="ru-RU"/>
        </a:p>
      </dgm:t>
    </dgm:pt>
    <dgm:pt modelId="{218445EB-D4AC-496F-9062-C8ED57FEDE8A}" type="pres">
      <dgm:prSet presAssocID="{EC164649-9D25-4957-8F41-BF11546BE3DE}" presName="rootConnector" presStyleLbl="node2" presStyleIdx="1" presStyleCnt="3"/>
      <dgm:spPr/>
      <dgm:t>
        <a:bodyPr/>
        <a:lstStyle/>
        <a:p>
          <a:endParaRPr lang="ru-RU"/>
        </a:p>
      </dgm:t>
    </dgm:pt>
    <dgm:pt modelId="{4E5D56E5-9258-4599-83A0-7221375CA7EA}" type="pres">
      <dgm:prSet presAssocID="{EC164649-9D25-4957-8F41-BF11546BE3DE}" presName="hierChild4" presStyleCnt="0"/>
      <dgm:spPr/>
    </dgm:pt>
    <dgm:pt modelId="{5FB98F1A-DD03-4C05-BC94-0DF457D18D61}" type="pres">
      <dgm:prSet presAssocID="{EC164649-9D25-4957-8F41-BF11546BE3DE}" presName="hierChild5" presStyleCnt="0"/>
      <dgm:spPr/>
    </dgm:pt>
    <dgm:pt modelId="{7A9E142D-EC5D-4E40-A920-07818440EA41}" type="pres">
      <dgm:prSet presAssocID="{D96C753C-6FC4-4713-8D51-F57E5C0973E5}" presName="Name37" presStyleLbl="parChTrans1D2" presStyleIdx="2" presStyleCnt="3"/>
      <dgm:spPr/>
      <dgm:t>
        <a:bodyPr/>
        <a:lstStyle/>
        <a:p>
          <a:endParaRPr lang="ru-RU"/>
        </a:p>
      </dgm:t>
    </dgm:pt>
    <dgm:pt modelId="{79B11B10-B5BE-44D3-AA15-3572EF9E47ED}" type="pres">
      <dgm:prSet presAssocID="{42FDE758-5C4C-4A86-BEC9-F5B639A93F19}" presName="hierRoot2" presStyleCnt="0">
        <dgm:presLayoutVars>
          <dgm:hierBranch val="init"/>
        </dgm:presLayoutVars>
      </dgm:prSet>
      <dgm:spPr/>
    </dgm:pt>
    <dgm:pt modelId="{3C8071D1-7789-427E-B497-E8E271579DA9}" type="pres">
      <dgm:prSet presAssocID="{42FDE758-5C4C-4A86-BEC9-F5B639A93F19}" presName="rootComposite" presStyleCnt="0"/>
      <dgm:spPr/>
    </dgm:pt>
    <dgm:pt modelId="{BCE57254-CE5A-4091-B800-D57211406D90}" type="pres">
      <dgm:prSet presAssocID="{42FDE758-5C4C-4A86-BEC9-F5B639A93F19}" presName="rootText" presStyleLbl="node2" presStyleIdx="2" presStyleCnt="3" custScaleY="255194">
        <dgm:presLayoutVars>
          <dgm:chPref val="3"/>
        </dgm:presLayoutVars>
      </dgm:prSet>
      <dgm:spPr/>
      <dgm:t>
        <a:bodyPr/>
        <a:lstStyle/>
        <a:p>
          <a:endParaRPr lang="ru-RU"/>
        </a:p>
      </dgm:t>
    </dgm:pt>
    <dgm:pt modelId="{EB2866BD-A467-4FDA-81EC-3A6098A53C03}" type="pres">
      <dgm:prSet presAssocID="{42FDE758-5C4C-4A86-BEC9-F5B639A93F19}" presName="rootConnector" presStyleLbl="node2" presStyleIdx="2" presStyleCnt="3"/>
      <dgm:spPr/>
      <dgm:t>
        <a:bodyPr/>
        <a:lstStyle/>
        <a:p>
          <a:endParaRPr lang="ru-RU"/>
        </a:p>
      </dgm:t>
    </dgm:pt>
    <dgm:pt modelId="{DE346735-9ED0-457D-A097-69E651C2CE81}" type="pres">
      <dgm:prSet presAssocID="{42FDE758-5C4C-4A86-BEC9-F5B639A93F19}" presName="hierChild4" presStyleCnt="0"/>
      <dgm:spPr/>
    </dgm:pt>
    <dgm:pt modelId="{4E128587-C722-42C3-B3D9-1BBB77ABE499}" type="pres">
      <dgm:prSet presAssocID="{42FDE758-5C4C-4A86-BEC9-F5B639A93F19}" presName="hierChild5" presStyleCnt="0"/>
      <dgm:spPr/>
    </dgm:pt>
    <dgm:pt modelId="{DED8EE2A-2340-4B52-A55F-B570D139E57D}" type="pres">
      <dgm:prSet presAssocID="{005B6DF6-6604-4D16-A40D-7072BFDF5469}" presName="hierChild3" presStyleCnt="0"/>
      <dgm:spPr/>
    </dgm:pt>
  </dgm:ptLst>
  <dgm:cxnLst>
    <dgm:cxn modelId="{599E0942-7BC7-46EE-A2E7-9110F2C857A3}" type="presOf" srcId="{EC164649-9D25-4957-8F41-BF11546BE3DE}" destId="{218445EB-D4AC-496F-9062-C8ED57FEDE8A}" srcOrd="1" destOrd="0" presId="urn:microsoft.com/office/officeart/2005/8/layout/orgChart1"/>
    <dgm:cxn modelId="{03C6899C-772F-4EB9-9F78-62FA3FBAC939}" type="presOf" srcId="{5ADAE53E-47F4-4282-8C0A-0816C5438AA1}" destId="{DEDCE1A2-28EA-4817-A11E-3B175C8D2904}" srcOrd="0" destOrd="0" presId="urn:microsoft.com/office/officeart/2005/8/layout/orgChart1"/>
    <dgm:cxn modelId="{18C2ED6B-1863-4680-974E-C46940380C85}" type="presOf" srcId="{005B6DF6-6604-4D16-A40D-7072BFDF5469}" destId="{6FD1A8A7-5B2E-4BD3-9B1C-7C32BCCD2F6F}" srcOrd="0" destOrd="0" presId="urn:microsoft.com/office/officeart/2005/8/layout/orgChart1"/>
    <dgm:cxn modelId="{1608F401-570E-4F81-976E-77DAE9FB75FE}" srcId="{005B6DF6-6604-4D16-A40D-7072BFDF5469}" destId="{EC164649-9D25-4957-8F41-BF11546BE3DE}" srcOrd="1" destOrd="0" parTransId="{13E75DBB-BC39-4162-ADE4-FB22447B5850}" sibTransId="{BE7F3AC9-1DED-4A69-A66D-CA5866FE9AE2}"/>
    <dgm:cxn modelId="{96373050-DDF4-4B8E-934A-CDA3168F012B}" srcId="{69675BFB-8488-41C4-AA9C-B798EB16EC5E}" destId="{005B6DF6-6604-4D16-A40D-7072BFDF5469}" srcOrd="0" destOrd="0" parTransId="{B28CBE96-A06F-46C7-9985-D0E708AEE95E}" sibTransId="{9ECE3465-DA17-407B-BAEF-54DA1722B7C4}"/>
    <dgm:cxn modelId="{38E59811-00E4-4DC8-923B-76CE5705D4E1}" type="presOf" srcId="{5ADAE53E-47F4-4282-8C0A-0816C5438AA1}" destId="{5458E8F9-AFFA-465F-9E20-A15EFC0912E0}" srcOrd="1" destOrd="0" presId="urn:microsoft.com/office/officeart/2005/8/layout/orgChart1"/>
    <dgm:cxn modelId="{02272CFA-E73D-4FCF-B0B5-D8312601F2AA}" srcId="{005B6DF6-6604-4D16-A40D-7072BFDF5469}" destId="{5ADAE53E-47F4-4282-8C0A-0816C5438AA1}" srcOrd="0" destOrd="0" parTransId="{5B89D668-E702-42F4-B7AF-9C23DB3D3DF6}" sibTransId="{995BE16C-9539-4A74-A324-84D33A29F4BD}"/>
    <dgm:cxn modelId="{B2EE476B-DF2E-42F7-BA3D-FB882D5AF8F4}" type="presOf" srcId="{13E75DBB-BC39-4162-ADE4-FB22447B5850}" destId="{8A8C6798-A7E3-4E0F-9619-4C2081164934}" srcOrd="0" destOrd="0" presId="urn:microsoft.com/office/officeart/2005/8/layout/orgChart1"/>
    <dgm:cxn modelId="{6F76310E-89AE-4441-BD84-9A3406073FEC}" type="presOf" srcId="{D96C753C-6FC4-4713-8D51-F57E5C0973E5}" destId="{7A9E142D-EC5D-4E40-A920-07818440EA41}" srcOrd="0" destOrd="0" presId="urn:microsoft.com/office/officeart/2005/8/layout/orgChart1"/>
    <dgm:cxn modelId="{3894E658-CBDB-45CE-B5EC-F9E596F76EE4}" srcId="{005B6DF6-6604-4D16-A40D-7072BFDF5469}" destId="{42FDE758-5C4C-4A86-BEC9-F5B639A93F19}" srcOrd="2" destOrd="0" parTransId="{D96C753C-6FC4-4713-8D51-F57E5C0973E5}" sibTransId="{FE1C00AC-7960-460A-BECC-A3050E4D0240}"/>
    <dgm:cxn modelId="{B6184E87-7DFB-4078-B27D-573025914631}" type="presOf" srcId="{5B89D668-E702-42F4-B7AF-9C23DB3D3DF6}" destId="{1238A8B4-E383-4DEE-AA1F-7054FDD9238B}" srcOrd="0" destOrd="0" presId="urn:microsoft.com/office/officeart/2005/8/layout/orgChart1"/>
    <dgm:cxn modelId="{372A8C27-52C0-48F3-A8E7-18752433B192}" type="presOf" srcId="{42FDE758-5C4C-4A86-BEC9-F5B639A93F19}" destId="{BCE57254-CE5A-4091-B800-D57211406D90}" srcOrd="0" destOrd="0" presId="urn:microsoft.com/office/officeart/2005/8/layout/orgChart1"/>
    <dgm:cxn modelId="{C204961D-2658-49C9-82AE-2A1E77D84CC7}" type="presOf" srcId="{69675BFB-8488-41C4-AA9C-B798EB16EC5E}" destId="{5CD47136-8DA9-4876-81C7-27BBD4DBF4CF}" srcOrd="0" destOrd="0" presId="urn:microsoft.com/office/officeart/2005/8/layout/orgChart1"/>
    <dgm:cxn modelId="{34E0263E-826A-44E3-8EC4-6856BFF5399E}" type="presOf" srcId="{42FDE758-5C4C-4A86-BEC9-F5B639A93F19}" destId="{EB2866BD-A467-4FDA-81EC-3A6098A53C03}" srcOrd="1" destOrd="0" presId="urn:microsoft.com/office/officeart/2005/8/layout/orgChart1"/>
    <dgm:cxn modelId="{8FFD5D32-06CE-4320-89B1-E5311243FBA6}" type="presOf" srcId="{EC164649-9D25-4957-8F41-BF11546BE3DE}" destId="{ADE1D76B-FDE0-4CFF-93C1-7538E0F2D60C}" srcOrd="0" destOrd="0" presId="urn:microsoft.com/office/officeart/2005/8/layout/orgChart1"/>
    <dgm:cxn modelId="{D783FF12-57BB-4837-825D-571A8C7EB115}" type="presOf" srcId="{005B6DF6-6604-4D16-A40D-7072BFDF5469}" destId="{F29B0685-4DFE-4757-B31F-7E8283A9BC22}" srcOrd="1" destOrd="0" presId="urn:microsoft.com/office/officeart/2005/8/layout/orgChart1"/>
    <dgm:cxn modelId="{497DD087-1058-4316-A4CA-AB6989F16542}" type="presParOf" srcId="{5CD47136-8DA9-4876-81C7-27BBD4DBF4CF}" destId="{F3281F05-F2BC-4A6F-AB89-213C6716BF8C}" srcOrd="0" destOrd="0" presId="urn:microsoft.com/office/officeart/2005/8/layout/orgChart1"/>
    <dgm:cxn modelId="{8D016633-B177-4C1E-A603-FEF9449DCCC9}" type="presParOf" srcId="{F3281F05-F2BC-4A6F-AB89-213C6716BF8C}" destId="{27AFA08D-25AA-4F77-A992-358CDACD5E16}" srcOrd="0" destOrd="0" presId="urn:microsoft.com/office/officeart/2005/8/layout/orgChart1"/>
    <dgm:cxn modelId="{C754081D-55CE-4D52-8542-46F2DF4A73B5}" type="presParOf" srcId="{27AFA08D-25AA-4F77-A992-358CDACD5E16}" destId="{6FD1A8A7-5B2E-4BD3-9B1C-7C32BCCD2F6F}" srcOrd="0" destOrd="0" presId="urn:microsoft.com/office/officeart/2005/8/layout/orgChart1"/>
    <dgm:cxn modelId="{C6121E36-DAD2-4B5D-B475-253B4C8D2C11}" type="presParOf" srcId="{27AFA08D-25AA-4F77-A992-358CDACD5E16}" destId="{F29B0685-4DFE-4757-B31F-7E8283A9BC22}" srcOrd="1" destOrd="0" presId="urn:microsoft.com/office/officeart/2005/8/layout/orgChart1"/>
    <dgm:cxn modelId="{A07DA03E-C430-49DF-B108-D6F2F6806860}" type="presParOf" srcId="{F3281F05-F2BC-4A6F-AB89-213C6716BF8C}" destId="{F5CEFC6F-1752-4C11-B70C-84A6B485D0C1}" srcOrd="1" destOrd="0" presId="urn:microsoft.com/office/officeart/2005/8/layout/orgChart1"/>
    <dgm:cxn modelId="{D8350F04-0435-4608-A974-7D3CB2C46714}" type="presParOf" srcId="{F5CEFC6F-1752-4C11-B70C-84A6B485D0C1}" destId="{1238A8B4-E383-4DEE-AA1F-7054FDD9238B}" srcOrd="0" destOrd="0" presId="urn:microsoft.com/office/officeart/2005/8/layout/orgChart1"/>
    <dgm:cxn modelId="{056E6AF0-21C3-4A18-9368-C4026ECCC5DF}" type="presParOf" srcId="{F5CEFC6F-1752-4C11-B70C-84A6B485D0C1}" destId="{75BD71FB-62FB-427C-9352-FF0653A5E5D6}" srcOrd="1" destOrd="0" presId="urn:microsoft.com/office/officeart/2005/8/layout/orgChart1"/>
    <dgm:cxn modelId="{EDA6C768-23FC-417D-AF8D-52FBE7B0EA01}" type="presParOf" srcId="{75BD71FB-62FB-427C-9352-FF0653A5E5D6}" destId="{03DEFC76-57F0-496C-A640-21A58DAE461B}" srcOrd="0" destOrd="0" presId="urn:microsoft.com/office/officeart/2005/8/layout/orgChart1"/>
    <dgm:cxn modelId="{A3D6F50C-8699-4F9F-BB33-BC2452B37D95}" type="presParOf" srcId="{03DEFC76-57F0-496C-A640-21A58DAE461B}" destId="{DEDCE1A2-28EA-4817-A11E-3B175C8D2904}" srcOrd="0" destOrd="0" presId="urn:microsoft.com/office/officeart/2005/8/layout/orgChart1"/>
    <dgm:cxn modelId="{EBFBF72E-5F3A-4695-838D-CA4291131D01}" type="presParOf" srcId="{03DEFC76-57F0-496C-A640-21A58DAE461B}" destId="{5458E8F9-AFFA-465F-9E20-A15EFC0912E0}" srcOrd="1" destOrd="0" presId="urn:microsoft.com/office/officeart/2005/8/layout/orgChart1"/>
    <dgm:cxn modelId="{1C143214-8D00-4228-835E-703E60FF5146}" type="presParOf" srcId="{75BD71FB-62FB-427C-9352-FF0653A5E5D6}" destId="{8FE0BAA6-E96D-42FD-BBEC-5F723F8AABCD}" srcOrd="1" destOrd="0" presId="urn:microsoft.com/office/officeart/2005/8/layout/orgChart1"/>
    <dgm:cxn modelId="{6EDF8D57-7A3D-4B85-A343-40A22D341AD8}" type="presParOf" srcId="{75BD71FB-62FB-427C-9352-FF0653A5E5D6}" destId="{FDF34D4A-4B15-4836-9548-6214BBAAE75D}" srcOrd="2" destOrd="0" presId="urn:microsoft.com/office/officeart/2005/8/layout/orgChart1"/>
    <dgm:cxn modelId="{79C105B6-7245-49BC-926F-393D77797A87}" type="presParOf" srcId="{F5CEFC6F-1752-4C11-B70C-84A6B485D0C1}" destId="{8A8C6798-A7E3-4E0F-9619-4C2081164934}" srcOrd="2" destOrd="0" presId="urn:microsoft.com/office/officeart/2005/8/layout/orgChart1"/>
    <dgm:cxn modelId="{57663966-6408-4D90-BF70-A97C71FA11C4}" type="presParOf" srcId="{F5CEFC6F-1752-4C11-B70C-84A6B485D0C1}" destId="{1180FB13-9BB9-424A-BD4D-D1D39EF06082}" srcOrd="3" destOrd="0" presId="urn:microsoft.com/office/officeart/2005/8/layout/orgChart1"/>
    <dgm:cxn modelId="{234E3771-C9EF-4845-977F-195313BBAE1A}" type="presParOf" srcId="{1180FB13-9BB9-424A-BD4D-D1D39EF06082}" destId="{CAB7A9AF-6455-47DF-AA0D-B072D3D25E75}" srcOrd="0" destOrd="0" presId="urn:microsoft.com/office/officeart/2005/8/layout/orgChart1"/>
    <dgm:cxn modelId="{9088E7C2-E528-4C42-A567-B3C1F0CB9FA9}" type="presParOf" srcId="{CAB7A9AF-6455-47DF-AA0D-B072D3D25E75}" destId="{ADE1D76B-FDE0-4CFF-93C1-7538E0F2D60C}" srcOrd="0" destOrd="0" presId="urn:microsoft.com/office/officeart/2005/8/layout/orgChart1"/>
    <dgm:cxn modelId="{695BCC0D-0E88-4E49-9890-8435B3A3DE06}" type="presParOf" srcId="{CAB7A9AF-6455-47DF-AA0D-B072D3D25E75}" destId="{218445EB-D4AC-496F-9062-C8ED57FEDE8A}" srcOrd="1" destOrd="0" presId="urn:microsoft.com/office/officeart/2005/8/layout/orgChart1"/>
    <dgm:cxn modelId="{6F7AFDB5-9372-4824-8A0D-35CB65F9BE2B}" type="presParOf" srcId="{1180FB13-9BB9-424A-BD4D-D1D39EF06082}" destId="{4E5D56E5-9258-4599-83A0-7221375CA7EA}" srcOrd="1" destOrd="0" presId="urn:microsoft.com/office/officeart/2005/8/layout/orgChart1"/>
    <dgm:cxn modelId="{FEEA5212-0F14-4B00-8F92-6EAC8108AFBC}" type="presParOf" srcId="{1180FB13-9BB9-424A-BD4D-D1D39EF06082}" destId="{5FB98F1A-DD03-4C05-BC94-0DF457D18D61}" srcOrd="2" destOrd="0" presId="urn:microsoft.com/office/officeart/2005/8/layout/orgChart1"/>
    <dgm:cxn modelId="{C1F09096-DB64-4672-ADAE-1B4CB63E5C2C}" type="presParOf" srcId="{F5CEFC6F-1752-4C11-B70C-84A6B485D0C1}" destId="{7A9E142D-EC5D-4E40-A920-07818440EA41}" srcOrd="4" destOrd="0" presId="urn:microsoft.com/office/officeart/2005/8/layout/orgChart1"/>
    <dgm:cxn modelId="{37D48283-B0B4-499E-8BB4-8254E684CDA4}" type="presParOf" srcId="{F5CEFC6F-1752-4C11-B70C-84A6B485D0C1}" destId="{79B11B10-B5BE-44D3-AA15-3572EF9E47ED}" srcOrd="5" destOrd="0" presId="urn:microsoft.com/office/officeart/2005/8/layout/orgChart1"/>
    <dgm:cxn modelId="{BF6915B7-CD19-4081-A3F9-60BAE23A17E1}" type="presParOf" srcId="{79B11B10-B5BE-44D3-AA15-3572EF9E47ED}" destId="{3C8071D1-7789-427E-B497-E8E271579DA9}" srcOrd="0" destOrd="0" presId="urn:microsoft.com/office/officeart/2005/8/layout/orgChart1"/>
    <dgm:cxn modelId="{47A56132-FDC7-4655-B0D8-5BCBA99A8F1F}" type="presParOf" srcId="{3C8071D1-7789-427E-B497-E8E271579DA9}" destId="{BCE57254-CE5A-4091-B800-D57211406D90}" srcOrd="0" destOrd="0" presId="urn:microsoft.com/office/officeart/2005/8/layout/orgChart1"/>
    <dgm:cxn modelId="{95441CE0-EEED-4F88-99E0-1CBE7C990FA5}" type="presParOf" srcId="{3C8071D1-7789-427E-B497-E8E271579DA9}" destId="{EB2866BD-A467-4FDA-81EC-3A6098A53C03}" srcOrd="1" destOrd="0" presId="urn:microsoft.com/office/officeart/2005/8/layout/orgChart1"/>
    <dgm:cxn modelId="{756B216D-66B2-49FC-B366-CA181CE7A80C}" type="presParOf" srcId="{79B11B10-B5BE-44D3-AA15-3572EF9E47ED}" destId="{DE346735-9ED0-457D-A097-69E651C2CE81}" srcOrd="1" destOrd="0" presId="urn:microsoft.com/office/officeart/2005/8/layout/orgChart1"/>
    <dgm:cxn modelId="{868EC1CE-783B-415A-88C3-E758FF7F3C87}" type="presParOf" srcId="{79B11B10-B5BE-44D3-AA15-3572EF9E47ED}" destId="{4E128587-C722-42C3-B3D9-1BBB77ABE499}" srcOrd="2" destOrd="0" presId="urn:microsoft.com/office/officeart/2005/8/layout/orgChart1"/>
    <dgm:cxn modelId="{77FD8423-634D-433F-B4B2-BF08234A6645}" type="presParOf" srcId="{F3281F05-F2BC-4A6F-AB89-213C6716BF8C}" destId="{DED8EE2A-2340-4B52-A55F-B570D139E57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8AC0A-8604-4799-9EB9-734F2BAECF54}">
      <dsp:nvSpPr>
        <dsp:cNvPr id="0" name=""/>
        <dsp:cNvSpPr/>
      </dsp:nvSpPr>
      <dsp:spPr>
        <a:xfrm>
          <a:off x="0" y="0"/>
          <a:ext cx="8430985" cy="1489165"/>
        </a:xfrm>
        <a:prstGeom prst="roundRect">
          <a:avLst>
            <a:gd name="adj" fmla="val 1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2D2BE5D-2BF3-49B5-845D-CE21FFD33459}">
      <dsp:nvSpPr>
        <dsp:cNvPr id="0" name=""/>
        <dsp:cNvSpPr/>
      </dsp:nvSpPr>
      <dsp:spPr>
        <a:xfrm>
          <a:off x="253896" y="198555"/>
          <a:ext cx="3772948" cy="1092054"/>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D107512-F274-4075-809B-C6705D0241C0}">
      <dsp:nvSpPr>
        <dsp:cNvPr id="0" name=""/>
        <dsp:cNvSpPr/>
      </dsp:nvSpPr>
      <dsp:spPr>
        <a:xfrm rot="10800000">
          <a:off x="253896" y="1489165"/>
          <a:ext cx="3772948" cy="1820091"/>
        </a:xfrm>
        <a:prstGeom prst="round2SameRect">
          <a:avLst>
            <a:gd name="adj1" fmla="val 10500"/>
            <a:gd name="adj2" fmla="val 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0" bIns="92456" numCol="1" spcCol="1270" anchor="ctr" anchorCtr="0">
          <a:noAutofit/>
        </a:bodyPr>
        <a:lstStyle/>
        <a:p>
          <a:pPr lvl="0" algn="l" defTabSz="577850">
            <a:lnSpc>
              <a:spcPct val="90000"/>
            </a:lnSpc>
            <a:spcBef>
              <a:spcPct val="0"/>
            </a:spcBef>
            <a:spcAft>
              <a:spcPct val="35000"/>
            </a:spcAft>
          </a:pPr>
          <a:r>
            <a:rPr lang="ru-RU" sz="1300" b="1" kern="1200" dirty="0" smtClean="0">
              <a:solidFill>
                <a:srgbClr val="1D3C7A"/>
              </a:solidFill>
            </a:rPr>
            <a:t>-  на момент освобождения от должности они имели право на страховую пенсию по старости (инвалидности) в соответствии с частью 1 статьи 8 и статьями 9, 30-33 Федерального закона         от 28.12.2013 № 400-ФЗ «О страховых пенсиях»</a:t>
          </a:r>
        </a:p>
        <a:p>
          <a:pPr lvl="0" algn="l" defTabSz="577850">
            <a:lnSpc>
              <a:spcPct val="90000"/>
            </a:lnSpc>
            <a:spcBef>
              <a:spcPct val="0"/>
            </a:spcBef>
            <a:spcAft>
              <a:spcPct val="35000"/>
            </a:spcAft>
          </a:pPr>
          <a:r>
            <a:rPr lang="ru-RU" sz="1300" b="1" kern="1200" dirty="0" smtClean="0">
              <a:solidFill>
                <a:srgbClr val="1D3C7A"/>
              </a:solidFill>
            </a:rPr>
            <a:t>-  и непосредственно перед увольнением замещали должности муниципальной службы  не менее  12 полных месяцев</a:t>
          </a:r>
          <a:endParaRPr lang="ru-RU" sz="1300" b="1" kern="1200" dirty="0">
            <a:solidFill>
              <a:srgbClr val="1D3C7A"/>
            </a:solidFill>
          </a:endParaRPr>
        </a:p>
      </dsp:txBody>
      <dsp:txXfrm rot="10800000">
        <a:off x="309870" y="1489165"/>
        <a:ext cx="3661000" cy="1764117"/>
      </dsp:txXfrm>
    </dsp:sp>
    <dsp:sp modelId="{60A65ADC-C1D6-43E5-861E-96BC2063245E}">
      <dsp:nvSpPr>
        <dsp:cNvPr id="0" name=""/>
        <dsp:cNvSpPr/>
      </dsp:nvSpPr>
      <dsp:spPr>
        <a:xfrm>
          <a:off x="4404139" y="198555"/>
          <a:ext cx="3772948" cy="1092054"/>
        </a:xfrm>
        <a:prstGeom prst="roundRect">
          <a:avLst>
            <a:gd name="adj" fmla="val 10000"/>
          </a:avLst>
        </a:prstGeom>
        <a:solidFill>
          <a:schemeClr val="accent5">
            <a:tint val="50000"/>
            <a:hueOff val="-297325"/>
            <a:satOff val="-25145"/>
            <a:lumOff val="-9159"/>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B7A92BA-C37F-400B-B465-ECF9BBC9AEDC}">
      <dsp:nvSpPr>
        <dsp:cNvPr id="0" name=""/>
        <dsp:cNvSpPr/>
      </dsp:nvSpPr>
      <dsp:spPr>
        <a:xfrm rot="10800000">
          <a:off x="4404139" y="1489165"/>
          <a:ext cx="3772948" cy="1820091"/>
        </a:xfrm>
        <a:prstGeom prst="round2SameRect">
          <a:avLst>
            <a:gd name="adj1" fmla="val 10500"/>
            <a:gd name="adj2" fmla="val 0"/>
          </a:avLst>
        </a:prstGeom>
        <a:solidFill>
          <a:schemeClr val="accent5">
            <a:hueOff val="-277017"/>
            <a:satOff val="-26528"/>
            <a:lumOff val="-2666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36000" bIns="106680" numCol="1" spcCol="1270" anchor="ctr" anchorCtr="0">
          <a:noAutofit/>
        </a:bodyPr>
        <a:lstStyle/>
        <a:p>
          <a:pPr lvl="0" algn="l" defTabSz="666750">
            <a:lnSpc>
              <a:spcPct val="90000"/>
            </a:lnSpc>
            <a:spcBef>
              <a:spcPct val="0"/>
            </a:spcBef>
            <a:spcAft>
              <a:spcPct val="35000"/>
            </a:spcAft>
          </a:pPr>
          <a:r>
            <a:rPr lang="ru-RU" sz="1500" b="1" kern="1200" dirty="0" smtClean="0"/>
            <a:t>-  непосредственно перед увольнением они замещали должности муниципальной службы не менее одного полного месяца </a:t>
          </a:r>
        </a:p>
        <a:p>
          <a:pPr lvl="0" algn="l" defTabSz="666750">
            <a:lnSpc>
              <a:spcPct val="90000"/>
            </a:lnSpc>
            <a:spcBef>
              <a:spcPct val="0"/>
            </a:spcBef>
            <a:spcAft>
              <a:spcPct val="35000"/>
            </a:spcAft>
          </a:pPr>
          <a:r>
            <a:rPr lang="ru-RU" sz="1500" b="1" kern="1200" dirty="0" smtClean="0"/>
            <a:t>-  суммарная продолжительность замещения таких должностей составляет не менее 12 полных месяцев</a:t>
          </a:r>
          <a:endParaRPr lang="ru-RU" sz="1500" b="1" kern="1200" dirty="0"/>
        </a:p>
      </dsp:txBody>
      <dsp:txXfrm rot="10800000">
        <a:off x="4460113" y="1489165"/>
        <a:ext cx="3661000" cy="17641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65B1E-C04E-472B-A6EF-5BF4B1BAD80E}">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5BDD724-4909-4907-BA64-AC366E3C509D}">
      <dsp:nvSpPr>
        <dsp:cNvPr id="0" name=""/>
        <dsp:cNvSpPr/>
      </dsp:nvSpPr>
      <dsp:spPr>
        <a:xfrm>
          <a:off x="564979" y="406400"/>
          <a:ext cx="7424629" cy="812800"/>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t>Лица, проходившие </a:t>
          </a:r>
          <a:r>
            <a:rPr lang="ru-RU" sz="1600" b="1" i="1" kern="1200" dirty="0" smtClean="0"/>
            <a:t>муниципальную службу</a:t>
          </a:r>
          <a:r>
            <a:rPr lang="ru-RU" sz="1600" i="1" kern="1200" dirty="0" smtClean="0"/>
            <a:t>, приобретшие право на пенсию за выслугу лет и уволенные со службы до 1 января 2017 года</a:t>
          </a:r>
          <a:endParaRPr lang="ru-RU" sz="1600" kern="1200" dirty="0"/>
        </a:p>
      </dsp:txBody>
      <dsp:txXfrm>
        <a:off x="564979" y="406400"/>
        <a:ext cx="7424629" cy="812800"/>
      </dsp:txXfrm>
    </dsp:sp>
    <dsp:sp modelId="{0A85FAAC-22BA-4CE7-A888-F9CA763B659F}">
      <dsp:nvSpPr>
        <dsp:cNvPr id="0" name=""/>
        <dsp:cNvSpPr/>
      </dsp:nvSpPr>
      <dsp:spPr>
        <a:xfrm>
          <a:off x="56979" y="304800"/>
          <a:ext cx="1016000" cy="1016000"/>
        </a:xfrm>
        <a:prstGeom prst="ellipse">
          <a:avLst/>
        </a:prstGeom>
        <a:solidFill>
          <a:schemeClr val="accent2">
            <a:lumMod val="60000"/>
            <a:lumOff val="4000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C6E37AD-0482-417D-A0A6-04BDECE1E0BB}">
      <dsp:nvSpPr>
        <dsp:cNvPr id="0" name=""/>
        <dsp:cNvSpPr/>
      </dsp:nvSpPr>
      <dsp:spPr>
        <a:xfrm>
          <a:off x="860432" y="1549399"/>
          <a:ext cx="7129176" cy="965200"/>
        </a:xfrm>
        <a:prstGeom prst="rect">
          <a:avLst/>
        </a:prstGeom>
        <a:solidFill>
          <a:schemeClr val="accent5">
            <a:hueOff val="-138508"/>
            <a:satOff val="-13264"/>
            <a:lumOff val="-1333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t>Лица, продолжавшие замещать на 1 января 2017 года должности муниципальной службы и имевшие на 1 января 2017 года стаж муниципальной службы для назначения пенсии за выслугу лет не менее 20 лет</a:t>
          </a:r>
        </a:p>
      </dsp:txBody>
      <dsp:txXfrm>
        <a:off x="860432" y="1549399"/>
        <a:ext cx="7129176" cy="965200"/>
      </dsp:txXfrm>
    </dsp:sp>
    <dsp:sp modelId="{785CAB59-F788-46C4-96DD-9DD6B0F4253A}">
      <dsp:nvSpPr>
        <dsp:cNvPr id="0" name=""/>
        <dsp:cNvSpPr/>
      </dsp:nvSpPr>
      <dsp:spPr>
        <a:xfrm>
          <a:off x="352432" y="1523999"/>
          <a:ext cx="1016000" cy="1016000"/>
        </a:xfrm>
        <a:prstGeom prst="ellipse">
          <a:avLst/>
        </a:prstGeom>
        <a:solidFill>
          <a:schemeClr val="accent5">
            <a:lumMod val="60000"/>
            <a:lumOff val="40000"/>
          </a:schemeClr>
        </a:solidFill>
        <a:ln w="6350" cap="flat" cmpd="sng" algn="ctr">
          <a:solidFill>
            <a:schemeClr val="accent5">
              <a:hueOff val="-138508"/>
              <a:satOff val="-13264"/>
              <a:lumOff val="-1333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7F93DCA-4FBA-4158-9640-EAC877400FDE}">
      <dsp:nvSpPr>
        <dsp:cNvPr id="0" name=""/>
        <dsp:cNvSpPr/>
      </dsp:nvSpPr>
      <dsp:spPr>
        <a:xfrm>
          <a:off x="564979" y="2844800"/>
          <a:ext cx="7424629" cy="812800"/>
        </a:xfrm>
        <a:prstGeom prst="rect">
          <a:avLst/>
        </a:prstGeom>
        <a:solidFill>
          <a:schemeClr val="accent5">
            <a:hueOff val="-277017"/>
            <a:satOff val="-26528"/>
            <a:lumOff val="-2666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5160"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t>Лица, продолжавшие замещать на 1 января 2017 года должности муниципальной службы, имевшие на этот день не менее 15 лет стажа и приобретшие до 1 января 2017 года право на страховую пенсию по старости (инвалидности)</a:t>
          </a:r>
          <a:endParaRPr lang="ru-RU" sz="1400" kern="1200" dirty="0"/>
        </a:p>
      </dsp:txBody>
      <dsp:txXfrm>
        <a:off x="564979" y="2844800"/>
        <a:ext cx="7424629" cy="812800"/>
      </dsp:txXfrm>
    </dsp:sp>
    <dsp:sp modelId="{776BADA7-405A-440D-BA89-BBEB0C4CE93F}">
      <dsp:nvSpPr>
        <dsp:cNvPr id="0" name=""/>
        <dsp:cNvSpPr/>
      </dsp:nvSpPr>
      <dsp:spPr>
        <a:xfrm>
          <a:off x="56979" y="2743200"/>
          <a:ext cx="1016000" cy="1016000"/>
        </a:xfrm>
        <a:prstGeom prst="ellipse">
          <a:avLst/>
        </a:prstGeom>
        <a:solidFill>
          <a:schemeClr val="accent6">
            <a:lumMod val="60000"/>
            <a:lumOff val="40000"/>
          </a:schemeClr>
        </a:solidFill>
        <a:ln w="6350" cap="flat" cmpd="sng" algn="ctr">
          <a:solidFill>
            <a:schemeClr val="accent5">
              <a:hueOff val="-277017"/>
              <a:satOff val="-26528"/>
              <a:lumOff val="-26667"/>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223A5-BFED-4D37-9990-6839CA0A2F57}">
      <dsp:nvSpPr>
        <dsp:cNvPr id="0" name=""/>
        <dsp:cNvSpPr/>
      </dsp:nvSpPr>
      <dsp:spPr>
        <a:xfrm>
          <a:off x="0" y="0"/>
          <a:ext cx="7826829" cy="1448266"/>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Возможность предусматривать уставом муниципального образования  установление ежемесячной доплаты к страховой пенсии по старости (инвалидности) депутатам, членам выборного органа, выборным должностным лицам, осуществлявшим свои полномочия на постоянной основе.</a:t>
          </a:r>
          <a:endParaRPr lang="ru-RU" sz="1800" kern="1200" dirty="0"/>
        </a:p>
      </dsp:txBody>
      <dsp:txXfrm>
        <a:off x="1710192" y="0"/>
        <a:ext cx="6116636" cy="1448266"/>
      </dsp:txXfrm>
    </dsp:sp>
    <dsp:sp modelId="{E3E33699-0C41-4CF1-8B1E-EA1D82A1146C}">
      <dsp:nvSpPr>
        <dsp:cNvPr id="0" name=""/>
        <dsp:cNvSpPr/>
      </dsp:nvSpPr>
      <dsp:spPr>
        <a:xfrm>
          <a:off x="172384" y="129475"/>
          <a:ext cx="1566007" cy="1158613"/>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223A5-BFED-4D37-9990-6839CA0A2F57}">
      <dsp:nvSpPr>
        <dsp:cNvPr id="0" name=""/>
        <dsp:cNvSpPr/>
      </dsp:nvSpPr>
      <dsp:spPr>
        <a:xfrm>
          <a:off x="0" y="0"/>
          <a:ext cx="7996176" cy="322897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Ежемесячная доплата к страховой пенсии устанавливается лицам, уволенным (освобожденным от должности) в связи с прекращением полномочий (в том числе досрочно), за исключением прекращения полномочий в случаях, предусмотренных абзацем седьмым части 16 статьи 35, пунктами 2.1, 3, 6 - 9 части 6, частью 6.1 статьи 36, частью 7.1, пунктами 5 - 8 части 10, частью 10.1 статьи 40, частями 1 и 2 статьи 73 Федерального закона от 06.10.2003 № 131-ФЗ «Об общих принципах организации местного самоуправления в Российской Федерации»</a:t>
          </a:r>
        </a:p>
        <a:p>
          <a:pPr lvl="0" algn="l" defTabSz="800100">
            <a:lnSpc>
              <a:spcPct val="90000"/>
            </a:lnSpc>
            <a:spcBef>
              <a:spcPct val="0"/>
            </a:spcBef>
            <a:spcAft>
              <a:spcPct val="35000"/>
            </a:spcAft>
          </a:pPr>
          <a:endParaRPr lang="ru-RU" sz="1800" kern="1200" dirty="0"/>
        </a:p>
      </dsp:txBody>
      <dsp:txXfrm>
        <a:off x="1922132" y="0"/>
        <a:ext cx="6074043" cy="3228974"/>
      </dsp:txXfrm>
    </dsp:sp>
    <dsp:sp modelId="{E3E33699-0C41-4CF1-8B1E-EA1D82A1146C}">
      <dsp:nvSpPr>
        <dsp:cNvPr id="0" name=""/>
        <dsp:cNvSpPr/>
      </dsp:nvSpPr>
      <dsp:spPr>
        <a:xfrm>
          <a:off x="77047" y="190509"/>
          <a:ext cx="1800259" cy="2687850"/>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60FF5-7555-4ED0-BBBB-212D6D160FE7}">
      <dsp:nvSpPr>
        <dsp:cNvPr id="0" name=""/>
        <dsp:cNvSpPr/>
      </dsp:nvSpPr>
      <dsp:spPr>
        <a:xfrm>
          <a:off x="0" y="35841"/>
          <a:ext cx="7422572" cy="972076"/>
        </a:xfrm>
        <a:prstGeom prst="roundRect">
          <a:avLst>
            <a:gd name="adj" fmla="val 1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A6483BB-3211-49D0-B7A6-17962DB84C4D}">
      <dsp:nvSpPr>
        <dsp:cNvPr id="0" name=""/>
        <dsp:cNvSpPr/>
      </dsp:nvSpPr>
      <dsp:spPr>
        <a:xfrm>
          <a:off x="224721" y="261677"/>
          <a:ext cx="1621658" cy="719998"/>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FFD8228-0B42-4212-91C2-A8D846C2BE63}">
      <dsp:nvSpPr>
        <dsp:cNvPr id="0" name=""/>
        <dsp:cNvSpPr/>
      </dsp:nvSpPr>
      <dsp:spPr>
        <a:xfrm rot="10800000">
          <a:off x="224721" y="1040068"/>
          <a:ext cx="1621658" cy="1440009"/>
        </a:xfrm>
        <a:prstGeom prst="round2SameRect">
          <a:avLst>
            <a:gd name="adj1" fmla="val 10500"/>
            <a:gd name="adj2" fmla="val 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b="1" kern="1200" dirty="0" smtClean="0"/>
            <a:t>в размере не более </a:t>
          </a:r>
        </a:p>
        <a:p>
          <a:pPr lvl="0" algn="ctr" defTabSz="933450">
            <a:lnSpc>
              <a:spcPct val="90000"/>
            </a:lnSpc>
            <a:spcBef>
              <a:spcPct val="0"/>
            </a:spcBef>
            <a:spcAft>
              <a:spcPct val="35000"/>
            </a:spcAft>
          </a:pPr>
          <a:r>
            <a:rPr lang="ru-RU" sz="2100" b="1" kern="1200" dirty="0" smtClean="0"/>
            <a:t>55%</a:t>
          </a:r>
          <a:endParaRPr lang="ru-RU" sz="2100" kern="1200" dirty="0"/>
        </a:p>
      </dsp:txBody>
      <dsp:txXfrm rot="10800000">
        <a:off x="269006" y="1040068"/>
        <a:ext cx="1533088" cy="1395724"/>
      </dsp:txXfrm>
    </dsp:sp>
    <dsp:sp modelId="{FA8A0293-F45E-46DD-B500-2C50967784B4}">
      <dsp:nvSpPr>
        <dsp:cNvPr id="0" name=""/>
        <dsp:cNvSpPr/>
      </dsp:nvSpPr>
      <dsp:spPr>
        <a:xfrm>
          <a:off x="2039713" y="261727"/>
          <a:ext cx="1621658" cy="719998"/>
        </a:xfrm>
        <a:prstGeom prst="roundRect">
          <a:avLst>
            <a:gd name="adj" fmla="val 10000"/>
          </a:avLst>
        </a:prstGeom>
        <a:solidFill>
          <a:schemeClr val="accent5">
            <a:tint val="50000"/>
            <a:hueOff val="-99108"/>
            <a:satOff val="-8382"/>
            <a:lumOff val="-305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1A74D97-642F-421E-9A7A-0CACA0FDBAD4}">
      <dsp:nvSpPr>
        <dsp:cNvPr id="0" name=""/>
        <dsp:cNvSpPr/>
      </dsp:nvSpPr>
      <dsp:spPr>
        <a:xfrm rot="10800000">
          <a:off x="2073946" y="1040068"/>
          <a:ext cx="1621658" cy="1440009"/>
        </a:xfrm>
        <a:prstGeom prst="round2SameRect">
          <a:avLst>
            <a:gd name="adj1" fmla="val 10500"/>
            <a:gd name="adj2" fmla="val 0"/>
          </a:avLst>
        </a:prstGeom>
        <a:solidFill>
          <a:schemeClr val="accent5">
            <a:hueOff val="-92339"/>
            <a:satOff val="-8843"/>
            <a:lumOff val="-888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b="1" kern="1200" dirty="0" smtClean="0"/>
            <a:t>в размере не более 75%</a:t>
          </a:r>
          <a:endParaRPr lang="ru-RU" sz="2100" kern="1200" dirty="0"/>
        </a:p>
      </dsp:txBody>
      <dsp:txXfrm rot="10800000">
        <a:off x="2118231" y="1040068"/>
        <a:ext cx="1533088" cy="1395724"/>
      </dsp:txXfrm>
    </dsp:sp>
    <dsp:sp modelId="{B56E754D-FC13-46AF-AC31-35C59E11FD85}">
      <dsp:nvSpPr>
        <dsp:cNvPr id="0" name=""/>
        <dsp:cNvSpPr/>
      </dsp:nvSpPr>
      <dsp:spPr>
        <a:xfrm>
          <a:off x="3854721" y="251301"/>
          <a:ext cx="1621658" cy="719998"/>
        </a:xfrm>
        <a:prstGeom prst="roundRect">
          <a:avLst>
            <a:gd name="adj" fmla="val 10000"/>
          </a:avLst>
        </a:prstGeom>
        <a:solidFill>
          <a:schemeClr val="accent5">
            <a:tint val="50000"/>
            <a:hueOff val="-198217"/>
            <a:satOff val="-16763"/>
            <a:lumOff val="-6106"/>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FCB3AF-ADD4-411B-8EA8-645677CC2405}">
      <dsp:nvSpPr>
        <dsp:cNvPr id="0" name=""/>
        <dsp:cNvSpPr/>
      </dsp:nvSpPr>
      <dsp:spPr>
        <a:xfrm rot="10800000">
          <a:off x="3899333" y="1040068"/>
          <a:ext cx="1621658" cy="1440009"/>
        </a:xfrm>
        <a:prstGeom prst="round2SameRect">
          <a:avLst>
            <a:gd name="adj1" fmla="val 10500"/>
            <a:gd name="adj2" fmla="val 0"/>
          </a:avLst>
        </a:prstGeom>
        <a:solidFill>
          <a:schemeClr val="accent5">
            <a:hueOff val="-184678"/>
            <a:satOff val="-17685"/>
            <a:lumOff val="-177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b="1" kern="1200" dirty="0" smtClean="0"/>
            <a:t>в размере не более 85%</a:t>
          </a:r>
          <a:endParaRPr lang="ru-RU" sz="2100" kern="1200" dirty="0"/>
        </a:p>
      </dsp:txBody>
      <dsp:txXfrm rot="10800000">
        <a:off x="3943618" y="1040068"/>
        <a:ext cx="1533088" cy="1395724"/>
      </dsp:txXfrm>
    </dsp:sp>
    <dsp:sp modelId="{8787DB3E-F8F8-4C91-A69E-7441C1E8753F}">
      <dsp:nvSpPr>
        <dsp:cNvPr id="0" name=""/>
        <dsp:cNvSpPr/>
      </dsp:nvSpPr>
      <dsp:spPr>
        <a:xfrm>
          <a:off x="5628166" y="240913"/>
          <a:ext cx="1621658" cy="719998"/>
        </a:xfrm>
        <a:prstGeom prst="roundRect">
          <a:avLst>
            <a:gd name="adj" fmla="val 10000"/>
          </a:avLst>
        </a:prstGeom>
        <a:solidFill>
          <a:schemeClr val="accent5">
            <a:tint val="50000"/>
            <a:hueOff val="-297325"/>
            <a:satOff val="-25145"/>
            <a:lumOff val="-9159"/>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07904BA-A778-4512-9439-67EF12AA3EBF}">
      <dsp:nvSpPr>
        <dsp:cNvPr id="0" name=""/>
        <dsp:cNvSpPr/>
      </dsp:nvSpPr>
      <dsp:spPr>
        <a:xfrm rot="10800000">
          <a:off x="5683157" y="1040068"/>
          <a:ext cx="1621658" cy="1440009"/>
        </a:xfrm>
        <a:prstGeom prst="round2SameRect">
          <a:avLst>
            <a:gd name="adj1" fmla="val 10500"/>
            <a:gd name="adj2" fmla="val 0"/>
          </a:avLst>
        </a:prstGeom>
        <a:solidFill>
          <a:schemeClr val="accent5">
            <a:hueOff val="-277017"/>
            <a:satOff val="-26528"/>
            <a:lumOff val="-2666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b="1" kern="1200" dirty="0" smtClean="0"/>
            <a:t>в размере не более 95%</a:t>
          </a:r>
          <a:endParaRPr lang="ru-RU" sz="2100" kern="1200" dirty="0"/>
        </a:p>
      </dsp:txBody>
      <dsp:txXfrm rot="10800000">
        <a:off x="5727442" y="1040068"/>
        <a:ext cx="1533088" cy="13957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2A98-0DD0-4EBC-863C-A48184F1EB11}">
      <dsp:nvSpPr>
        <dsp:cNvPr id="0" name=""/>
        <dsp:cNvSpPr/>
      </dsp:nvSpPr>
      <dsp:spPr>
        <a:xfrm>
          <a:off x="3924553" y="1814693"/>
          <a:ext cx="2885296" cy="434613"/>
        </a:xfrm>
        <a:custGeom>
          <a:avLst/>
          <a:gdLst/>
          <a:ahLst/>
          <a:cxnLst/>
          <a:rect l="0" t="0" r="0" b="0"/>
          <a:pathLst>
            <a:path>
              <a:moveTo>
                <a:pt x="0" y="0"/>
              </a:moveTo>
              <a:lnTo>
                <a:pt x="0" y="217306"/>
              </a:lnTo>
              <a:lnTo>
                <a:pt x="2885296" y="217306"/>
              </a:lnTo>
              <a:lnTo>
                <a:pt x="2885296" y="434613"/>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sp>
    <dsp:sp modelId="{A7ADD397-95B1-4BD3-827D-01BC66911D04}">
      <dsp:nvSpPr>
        <dsp:cNvPr id="0" name=""/>
        <dsp:cNvSpPr/>
      </dsp:nvSpPr>
      <dsp:spPr>
        <a:xfrm>
          <a:off x="3878833" y="1814693"/>
          <a:ext cx="91440" cy="434613"/>
        </a:xfrm>
        <a:custGeom>
          <a:avLst/>
          <a:gdLst/>
          <a:ahLst/>
          <a:cxnLst/>
          <a:rect l="0" t="0" r="0" b="0"/>
          <a:pathLst>
            <a:path>
              <a:moveTo>
                <a:pt x="45720" y="0"/>
              </a:moveTo>
              <a:lnTo>
                <a:pt x="45720" y="434613"/>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sp>
    <dsp:sp modelId="{765F4AB3-AA69-41A6-8A6A-3BB65166F73B}">
      <dsp:nvSpPr>
        <dsp:cNvPr id="0" name=""/>
        <dsp:cNvSpPr/>
      </dsp:nvSpPr>
      <dsp:spPr>
        <a:xfrm>
          <a:off x="1039257" y="1814693"/>
          <a:ext cx="2885296" cy="434613"/>
        </a:xfrm>
        <a:custGeom>
          <a:avLst/>
          <a:gdLst/>
          <a:ahLst/>
          <a:cxnLst/>
          <a:rect l="0" t="0" r="0" b="0"/>
          <a:pathLst>
            <a:path>
              <a:moveTo>
                <a:pt x="2885296" y="0"/>
              </a:moveTo>
              <a:lnTo>
                <a:pt x="2885296" y="217306"/>
              </a:lnTo>
              <a:lnTo>
                <a:pt x="0" y="217306"/>
              </a:lnTo>
              <a:lnTo>
                <a:pt x="0" y="434613"/>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sp>
    <dsp:sp modelId="{148D13F1-9161-4E06-840A-97E8E3F24DBC}">
      <dsp:nvSpPr>
        <dsp:cNvPr id="0" name=""/>
        <dsp:cNvSpPr/>
      </dsp:nvSpPr>
      <dsp:spPr>
        <a:xfrm>
          <a:off x="1057872" y="779898"/>
          <a:ext cx="5733361" cy="1034794"/>
        </a:xfrm>
        <a:prstGeom prst="rect">
          <a:avLst/>
        </a:prstGeom>
        <a:noFill/>
        <a:ln w="12700" cap="flat" cmpd="sng" algn="ctr">
          <a:noFill/>
          <a:prstDash val="solid"/>
          <a:miter lim="800000"/>
        </a:ln>
        <a:effectLst/>
        <a:scene3d>
          <a:camera prst="orthographicFront"/>
          <a:lightRig rig="chilly"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p>
      </dsp:txBody>
      <dsp:txXfrm>
        <a:off x="1057872" y="779898"/>
        <a:ext cx="5733361" cy="1034794"/>
      </dsp:txXfrm>
    </dsp:sp>
    <dsp:sp modelId="{6487DA53-D8FD-4AEF-877D-527B39964DAB}">
      <dsp:nvSpPr>
        <dsp:cNvPr id="0" name=""/>
        <dsp:cNvSpPr/>
      </dsp:nvSpPr>
      <dsp:spPr>
        <a:xfrm>
          <a:off x="4462" y="2249306"/>
          <a:ext cx="2069588" cy="1034794"/>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в период прохождения государственной службы Российской Федерации</a:t>
          </a:r>
          <a:endParaRPr lang="ru-RU" sz="1200" kern="1200" dirty="0"/>
        </a:p>
      </dsp:txBody>
      <dsp:txXfrm>
        <a:off x="4462" y="2249306"/>
        <a:ext cx="2069588" cy="1034794"/>
      </dsp:txXfrm>
    </dsp:sp>
    <dsp:sp modelId="{C6CF9BD7-EA8F-4C8A-9009-AA93FD652B29}">
      <dsp:nvSpPr>
        <dsp:cNvPr id="0" name=""/>
        <dsp:cNvSpPr/>
      </dsp:nvSpPr>
      <dsp:spPr>
        <a:xfrm>
          <a:off x="2508665" y="2249306"/>
          <a:ext cx="2831776" cy="1034794"/>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при замещении государственной должности Российской Федерации, государственной должности субъекта Российской Федерации, замещаемой на профессиональной постоянной основе</a:t>
          </a:r>
          <a:endParaRPr lang="ru-RU" sz="1200" kern="1200" dirty="0"/>
        </a:p>
      </dsp:txBody>
      <dsp:txXfrm>
        <a:off x="2508665" y="2249306"/>
        <a:ext cx="2831776" cy="1034794"/>
      </dsp:txXfrm>
    </dsp:sp>
    <dsp:sp modelId="{EBB0EAA4-730B-4602-96D4-7425FCFD8E24}">
      <dsp:nvSpPr>
        <dsp:cNvPr id="0" name=""/>
        <dsp:cNvSpPr/>
      </dsp:nvSpPr>
      <dsp:spPr>
        <a:xfrm>
          <a:off x="5775055" y="2249306"/>
          <a:ext cx="2069588" cy="1034794"/>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при замещении на постоянной основе муниципальной должности, должности муниципальной службы</a:t>
          </a:r>
          <a:endParaRPr lang="ru-RU" sz="1200" kern="1200" dirty="0"/>
        </a:p>
      </dsp:txBody>
      <dsp:txXfrm>
        <a:off x="5775055" y="2249306"/>
        <a:ext cx="2069588" cy="1034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2524B-50F8-48C8-AB38-AC9D748BC2C0}">
      <dsp:nvSpPr>
        <dsp:cNvPr id="0" name=""/>
        <dsp:cNvSpPr/>
      </dsp:nvSpPr>
      <dsp:spPr>
        <a:xfrm rot="5400000">
          <a:off x="-181791" y="184459"/>
          <a:ext cx="1211943" cy="848360"/>
        </a:xfrm>
        <a:prstGeom prst="chevron">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p>
      </dsp:txBody>
      <dsp:txXfrm rot="-5400000">
        <a:off x="1" y="426847"/>
        <a:ext cx="848360" cy="363583"/>
      </dsp:txXfrm>
    </dsp:sp>
    <dsp:sp modelId="{B0C46699-FDF8-4556-B037-5033B516373D}">
      <dsp:nvSpPr>
        <dsp:cNvPr id="0" name=""/>
        <dsp:cNvSpPr/>
      </dsp:nvSpPr>
      <dsp:spPr>
        <a:xfrm rot="5400000">
          <a:off x="4180942" y="-3329914"/>
          <a:ext cx="787762" cy="745292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t"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ru-RU" sz="1600" b="0" kern="1200" dirty="0" smtClean="0"/>
            <a:t>к страховой пенсии </a:t>
          </a:r>
          <a:r>
            <a:rPr lang="ru-RU" sz="1600" b="1" i="1" kern="1200" dirty="0" smtClean="0"/>
            <a:t>по старости </a:t>
          </a:r>
          <a:r>
            <a:rPr lang="ru-RU" sz="1600" b="0" kern="1200" dirty="0" smtClean="0"/>
            <a:t>или к страховой пенсии </a:t>
          </a:r>
          <a:r>
            <a:rPr lang="ru-RU" sz="1600" b="1" i="1" kern="1200" dirty="0" smtClean="0"/>
            <a:t>по инвалидности</a:t>
          </a:r>
          <a:r>
            <a:rPr lang="ru-RU" sz="1600" b="0" kern="1200" dirty="0" smtClean="0"/>
            <a:t>, назначенных в соответствии с Федеральным законом  от 28.12.2013 № 400-ФЗ           «О страховых пенсиях»; </a:t>
          </a:r>
        </a:p>
        <a:p>
          <a:pPr lvl="1" defTabSz="1733550">
            <a:lnSpc>
              <a:spcPct val="90000"/>
            </a:lnSpc>
            <a:spcBef>
              <a:spcPct val="0"/>
            </a:spcBef>
            <a:spcAft>
              <a:spcPct val="15000"/>
            </a:spcAft>
            <a:buChar char="••"/>
          </a:pPr>
          <a:endParaRPr lang="ru-RU" sz="1600" b="0" kern="1200" dirty="0"/>
        </a:p>
      </dsp:txBody>
      <dsp:txXfrm rot="-5400000">
        <a:off x="848361" y="41122"/>
        <a:ext cx="7414471" cy="710852"/>
      </dsp:txXfrm>
    </dsp:sp>
    <dsp:sp modelId="{4C68D066-6549-4BB9-B956-D6A5A7EA140B}">
      <dsp:nvSpPr>
        <dsp:cNvPr id="0" name=""/>
        <dsp:cNvSpPr/>
      </dsp:nvSpPr>
      <dsp:spPr>
        <a:xfrm rot="5400000">
          <a:off x="-181791" y="1090672"/>
          <a:ext cx="1211943" cy="848360"/>
        </a:xfrm>
        <a:prstGeom prst="chevron">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p>
      </dsp:txBody>
      <dsp:txXfrm rot="-5400000">
        <a:off x="1" y="1333060"/>
        <a:ext cx="848360" cy="363583"/>
      </dsp:txXfrm>
    </dsp:sp>
    <dsp:sp modelId="{50F8899E-7F33-4174-9465-C075DAC83798}">
      <dsp:nvSpPr>
        <dsp:cNvPr id="0" name=""/>
        <dsp:cNvSpPr/>
      </dsp:nvSpPr>
      <dsp:spPr>
        <a:xfrm rot="5400000">
          <a:off x="4180942" y="-2423700"/>
          <a:ext cx="787762" cy="7452926"/>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t"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ru-RU" sz="1600" b="0" kern="1200" dirty="0" smtClean="0"/>
            <a:t>к </a:t>
          </a:r>
          <a:r>
            <a:rPr lang="ru-RU" sz="1600" b="1" i="1" kern="1200" dirty="0" smtClean="0"/>
            <a:t>досрочно назначенной </a:t>
          </a:r>
          <a:r>
            <a:rPr lang="ru-RU" sz="1600" b="0" kern="1200" dirty="0" smtClean="0"/>
            <a:t>страховой пенсии по старости в соответствии с Законом Российской Федерации  от 19.04.1991 № 1032-1                                                                 «О занятости населения в Российской Федерации»</a:t>
          </a:r>
        </a:p>
        <a:p>
          <a:pPr lvl="1" defTabSz="444500">
            <a:lnSpc>
              <a:spcPct val="90000"/>
            </a:lnSpc>
            <a:spcBef>
              <a:spcPct val="0"/>
            </a:spcBef>
            <a:spcAft>
              <a:spcPct val="15000"/>
            </a:spcAft>
            <a:buChar char="••"/>
          </a:pPr>
          <a:endParaRPr lang="ru-RU" sz="1600" b="0" kern="1200" dirty="0"/>
        </a:p>
      </dsp:txBody>
      <dsp:txXfrm rot="-5400000">
        <a:off x="848361" y="947336"/>
        <a:ext cx="7414471" cy="710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82F45-11F2-4551-A898-640840C25A8A}">
      <dsp:nvSpPr>
        <dsp:cNvPr id="0" name=""/>
        <dsp:cNvSpPr/>
      </dsp:nvSpPr>
      <dsp:spPr>
        <a:xfrm>
          <a:off x="8977" y="0"/>
          <a:ext cx="4043723" cy="4043723"/>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5A31DBA-175A-4AD5-927F-06D160FA3FBB}">
      <dsp:nvSpPr>
        <dsp:cNvPr id="0" name=""/>
        <dsp:cNvSpPr/>
      </dsp:nvSpPr>
      <dsp:spPr>
        <a:xfrm>
          <a:off x="2021861" y="0"/>
          <a:ext cx="5946480" cy="4043723"/>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8000" tIns="53340" rIns="108000" bIns="53340" numCol="1" spcCol="1270" anchor="t" anchorCtr="0">
          <a:noAutofit/>
        </a:bodyPr>
        <a:lstStyle/>
        <a:p>
          <a:pPr lvl="0" algn="just" defTabSz="622300">
            <a:lnSpc>
              <a:spcPct val="90000"/>
            </a:lnSpc>
            <a:spcBef>
              <a:spcPct val="0"/>
            </a:spcBef>
            <a:spcAft>
              <a:spcPts val="0"/>
            </a:spcAft>
          </a:pPr>
          <a:r>
            <a:rPr lang="ru-RU" sz="1400" kern="1200" dirty="0" smtClean="0">
              <a:solidFill>
                <a:schemeClr val="accent2">
                  <a:lumMod val="50000"/>
                </a:schemeClr>
              </a:solidFill>
            </a:rPr>
            <a:t>служба на должностях, определенных </a:t>
          </a:r>
          <a:r>
            <a:rPr lang="ru-RU" sz="1400" b="0" kern="1200" dirty="0" smtClean="0">
              <a:solidFill>
                <a:schemeClr val="accent2">
                  <a:lumMod val="50000"/>
                </a:schemeClr>
              </a:solidFill>
            </a:rPr>
            <a:t>частью 1 статьи 25  Федерального закона от 02.03.2007 № 25-ФЗ «О муниципальной службе в Российской Федерации»:</a:t>
          </a:r>
        </a:p>
        <a:p>
          <a:pPr lvl="0" algn="just" defTabSz="622300">
            <a:lnSpc>
              <a:spcPct val="90000"/>
            </a:lnSpc>
            <a:spcBef>
              <a:spcPct val="0"/>
            </a:spcBef>
            <a:spcAft>
              <a:spcPts val="0"/>
            </a:spcAft>
          </a:pPr>
          <a:r>
            <a:rPr lang="ru-RU" sz="900" kern="1200" dirty="0" smtClean="0">
              <a:solidFill>
                <a:schemeClr val="accent2">
                  <a:lumMod val="50000"/>
                </a:schemeClr>
              </a:solidFill>
            </a:rPr>
            <a:t>- должностей муниципальной службы;</a:t>
          </a:r>
        </a:p>
        <a:p>
          <a:pPr lvl="0" algn="just" defTabSz="622300">
            <a:lnSpc>
              <a:spcPct val="90000"/>
            </a:lnSpc>
            <a:spcBef>
              <a:spcPct val="0"/>
            </a:spcBef>
            <a:spcAft>
              <a:spcPts val="0"/>
            </a:spcAft>
          </a:pPr>
          <a:r>
            <a:rPr lang="ru-RU" sz="900" kern="1200" dirty="0" smtClean="0">
              <a:solidFill>
                <a:schemeClr val="accent2">
                  <a:lumMod val="50000"/>
                </a:schemeClr>
              </a:solidFill>
            </a:rPr>
            <a:t>- муниципальных должностей;</a:t>
          </a:r>
        </a:p>
        <a:p>
          <a:pPr lvl="0" algn="just" defTabSz="622300">
            <a:lnSpc>
              <a:spcPct val="90000"/>
            </a:lnSpc>
            <a:spcBef>
              <a:spcPct val="0"/>
            </a:spcBef>
            <a:spcAft>
              <a:spcPts val="0"/>
            </a:spcAft>
          </a:pPr>
          <a:r>
            <a:rPr lang="ru-RU" sz="900" kern="1200" dirty="0" smtClean="0">
              <a:solidFill>
                <a:schemeClr val="accent2">
                  <a:lumMod val="50000"/>
                </a:schemeClr>
              </a:solidFill>
            </a:rPr>
            <a:t>- государственных должностей Российской Федерации и государственных должностей субъектов Российской Федерации;</a:t>
          </a:r>
        </a:p>
        <a:p>
          <a:pPr lvl="0" algn="just" defTabSz="622300">
            <a:lnSpc>
              <a:spcPct val="90000"/>
            </a:lnSpc>
            <a:spcBef>
              <a:spcPct val="0"/>
            </a:spcBef>
            <a:spcAft>
              <a:spcPts val="0"/>
            </a:spcAft>
          </a:pPr>
          <a:r>
            <a:rPr lang="ru-RU" sz="900" kern="1200" dirty="0" smtClean="0">
              <a:solidFill>
                <a:schemeClr val="accent2">
                  <a:lumMod val="50000"/>
                </a:schemeClr>
              </a:solidFill>
            </a:rPr>
            <a:t>- должностей государственной гражданской службы, воинских должностей и должностей федеральной государственной службы иных видов;</a:t>
          </a:r>
        </a:p>
        <a:p>
          <a:pPr lvl="0" algn="just" defTabSz="622300">
            <a:lnSpc>
              <a:spcPct val="90000"/>
            </a:lnSpc>
            <a:spcBef>
              <a:spcPct val="0"/>
            </a:spcBef>
            <a:spcAft>
              <a:spcPts val="0"/>
            </a:spcAft>
          </a:pPr>
          <a:r>
            <a:rPr lang="ru-RU" sz="900" kern="1200" dirty="0" smtClean="0">
              <a:solidFill>
                <a:schemeClr val="accent2">
                  <a:lumMod val="50000"/>
                </a:schemeClr>
              </a:solidFill>
            </a:rPr>
            <a:t>- иных должностей в соответствии с федеральными законами.</a:t>
          </a:r>
          <a:r>
            <a:rPr lang="ru-RU" sz="900" b="0" kern="1200" dirty="0" smtClean="0">
              <a:solidFill>
                <a:schemeClr val="accent2">
                  <a:lumMod val="50000"/>
                </a:schemeClr>
              </a:solidFill>
            </a:rPr>
            <a:t>  </a:t>
          </a:r>
          <a:r>
            <a:rPr lang="en-US" sz="900" b="0" kern="1200" dirty="0" smtClean="0">
              <a:solidFill>
                <a:schemeClr val="accent2">
                  <a:lumMod val="50000"/>
                </a:schemeClr>
              </a:solidFill>
            </a:rPr>
            <a:t> </a:t>
          </a:r>
          <a:r>
            <a:rPr lang="ru-RU" sz="900" b="0" kern="1200" dirty="0" smtClean="0">
              <a:solidFill>
                <a:schemeClr val="accent2">
                  <a:lumMod val="50000"/>
                </a:schemeClr>
              </a:solidFill>
            </a:rPr>
            <a:t> </a:t>
          </a:r>
          <a:endParaRPr lang="ru-RU" sz="900" b="0" kern="1200" dirty="0">
            <a:solidFill>
              <a:schemeClr val="accent2">
                <a:lumMod val="50000"/>
              </a:schemeClr>
            </a:solidFill>
          </a:endParaRPr>
        </a:p>
      </dsp:txBody>
      <dsp:txXfrm>
        <a:off x="2021861" y="0"/>
        <a:ext cx="5946480" cy="859291"/>
      </dsp:txXfrm>
    </dsp:sp>
    <dsp:sp modelId="{57352A47-5D0C-4BB2-86BA-7F9E2DCC4D8D}">
      <dsp:nvSpPr>
        <dsp:cNvPr id="0" name=""/>
        <dsp:cNvSpPr/>
      </dsp:nvSpPr>
      <dsp:spPr>
        <a:xfrm>
          <a:off x="526026" y="1594981"/>
          <a:ext cx="2982245" cy="2499778"/>
        </a:xfrm>
        <a:prstGeom prst="pie">
          <a:avLst>
            <a:gd name="adj1" fmla="val 5400000"/>
            <a:gd name="adj2" fmla="val 16200000"/>
          </a:avLst>
        </a:prstGeom>
        <a:solidFill>
          <a:schemeClr val="accent5">
            <a:hueOff val="-92339"/>
            <a:satOff val="-8843"/>
            <a:lumOff val="-888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C47C0A8-E35C-4230-9C8B-38AF287A22E1}">
      <dsp:nvSpPr>
        <dsp:cNvPr id="0" name=""/>
        <dsp:cNvSpPr/>
      </dsp:nvSpPr>
      <dsp:spPr>
        <a:xfrm>
          <a:off x="2021861" y="1597620"/>
          <a:ext cx="5946480" cy="1543819"/>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chilly"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08000" tIns="53340" rIns="108000" bIns="53340" numCol="1" spcCol="1270" anchor="t" anchorCtr="0">
          <a:noAutofit/>
        </a:bodyPr>
        <a:lstStyle/>
        <a:p>
          <a:pPr lvl="0" algn="just" defTabSz="622300">
            <a:lnSpc>
              <a:spcPct val="80000"/>
            </a:lnSpc>
            <a:spcBef>
              <a:spcPct val="0"/>
            </a:spcBef>
            <a:spcAft>
              <a:spcPts val="0"/>
            </a:spcAft>
          </a:pPr>
          <a:r>
            <a:rPr lang="ru-RU" sz="1400" kern="1200" dirty="0" smtClean="0">
              <a:solidFill>
                <a:schemeClr val="accent5">
                  <a:lumMod val="50000"/>
                </a:schemeClr>
              </a:solidFill>
            </a:rPr>
            <a:t>периоды работы в органах местного самоуправления (местных органах власти и управления) до 26 января 1999 года на должностях руководителей, специалистов и служащих, на выборных должностях, замещаемых на постоянной основе </a:t>
          </a:r>
          <a:r>
            <a:rPr lang="ru-RU" sz="1050" b="1" kern="1200" dirty="0" smtClean="0">
              <a:solidFill>
                <a:schemeClr val="accent5">
                  <a:lumMod val="50000"/>
                </a:schemeClr>
              </a:solidFill>
            </a:rPr>
            <a:t>(часть 3 статьи 7 Закона Новосибирской области от 30.10.2007 № 157-</a:t>
          </a:r>
          <a:r>
            <a:rPr lang="ru-RU" sz="1050" b="1" kern="1200" dirty="0" err="1" smtClean="0">
              <a:solidFill>
                <a:schemeClr val="accent5">
                  <a:lumMod val="50000"/>
                </a:schemeClr>
              </a:solidFill>
            </a:rPr>
            <a:t>ОЗ</a:t>
          </a:r>
          <a:r>
            <a:rPr lang="ru-RU" sz="1050" b="1" kern="1200" dirty="0" smtClean="0">
              <a:solidFill>
                <a:schemeClr val="accent5">
                  <a:lumMod val="50000"/>
                </a:schemeClr>
              </a:solidFill>
            </a:rPr>
            <a:t> «О муниципальной службе в Новосибирской области») </a:t>
          </a:r>
          <a:endParaRPr lang="ru-RU" sz="1000" b="1" kern="1200" dirty="0">
            <a:solidFill>
              <a:schemeClr val="accent5">
                <a:lumMod val="50000"/>
              </a:schemeClr>
            </a:solidFill>
          </a:endParaRPr>
        </a:p>
      </dsp:txBody>
      <dsp:txXfrm>
        <a:off x="2021861" y="1597620"/>
        <a:ext cx="5946480" cy="444829"/>
      </dsp:txXfrm>
    </dsp:sp>
    <dsp:sp modelId="{3D881339-5843-4E48-9E46-0EB47CE5525D}">
      <dsp:nvSpPr>
        <dsp:cNvPr id="0" name=""/>
        <dsp:cNvSpPr/>
      </dsp:nvSpPr>
      <dsp:spPr>
        <a:xfrm>
          <a:off x="1042653" y="2475537"/>
          <a:ext cx="1920768" cy="1561911"/>
        </a:xfrm>
        <a:prstGeom prst="pie">
          <a:avLst>
            <a:gd name="adj1" fmla="val 5400000"/>
            <a:gd name="adj2" fmla="val 16200000"/>
          </a:avLst>
        </a:prstGeom>
        <a:solidFill>
          <a:schemeClr val="accent5">
            <a:hueOff val="-184678"/>
            <a:satOff val="-17685"/>
            <a:lumOff val="-177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3C7FF99-69F9-4A64-96F8-885AAA1833E3}">
      <dsp:nvSpPr>
        <dsp:cNvPr id="0" name=""/>
        <dsp:cNvSpPr/>
      </dsp:nvSpPr>
      <dsp:spPr>
        <a:xfrm>
          <a:off x="2021861" y="2494822"/>
          <a:ext cx="5946480" cy="143742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chilly"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b="0" u="none" kern="1200" dirty="0" smtClean="0">
              <a:solidFill>
                <a:schemeClr val="accent6">
                  <a:lumMod val="50000"/>
                </a:schemeClr>
              </a:solidFill>
            </a:rPr>
            <a:t>периоды</a:t>
          </a:r>
          <a:r>
            <a:rPr lang="ru-RU" sz="1200" b="0" kern="1200" dirty="0" smtClean="0">
              <a:solidFill>
                <a:schemeClr val="accent6">
                  <a:lumMod val="50000"/>
                </a:schemeClr>
              </a:solidFill>
            </a:rPr>
            <a:t> службы (работы) на должностях, которые включаются (засчитываются) в стаж государственной гражданской службы для назначения пенсии за выслугу лет государственным гражданским служащим Новосибирской области </a:t>
          </a:r>
          <a:r>
            <a:rPr lang="ru-RU" sz="1050" b="1" kern="1200" dirty="0" smtClean="0">
              <a:solidFill>
                <a:schemeClr val="accent6">
                  <a:lumMod val="50000"/>
                </a:schemeClr>
              </a:solidFill>
            </a:rPr>
            <a:t>(постановление Губернатора Новосибирской области от 01.06.2011 № 134)</a:t>
          </a:r>
          <a:endParaRPr lang="ru-RU" sz="1200" b="1" kern="1200" dirty="0">
            <a:solidFill>
              <a:schemeClr val="accent6">
                <a:lumMod val="50000"/>
              </a:schemeClr>
            </a:solidFill>
          </a:endParaRPr>
        </a:p>
      </dsp:txBody>
      <dsp:txXfrm>
        <a:off x="2021861" y="2494822"/>
        <a:ext cx="5946480" cy="643059"/>
      </dsp:txXfrm>
    </dsp:sp>
    <dsp:sp modelId="{EA21816B-21C6-468F-BD8E-C25139BCD31E}">
      <dsp:nvSpPr>
        <dsp:cNvPr id="0" name=""/>
        <dsp:cNvSpPr/>
      </dsp:nvSpPr>
      <dsp:spPr>
        <a:xfrm>
          <a:off x="1581474" y="3181851"/>
          <a:ext cx="859291" cy="859291"/>
        </a:xfrm>
        <a:prstGeom prst="pie">
          <a:avLst>
            <a:gd name="adj1" fmla="val 5400000"/>
            <a:gd name="adj2" fmla="val 16200000"/>
          </a:avLst>
        </a:prstGeom>
        <a:solidFill>
          <a:schemeClr val="accent5">
            <a:hueOff val="-277017"/>
            <a:satOff val="-26528"/>
            <a:lumOff val="-2666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6B4140F-9A71-444B-9155-3B441E9A8DE5}">
      <dsp:nvSpPr>
        <dsp:cNvPr id="0" name=""/>
        <dsp:cNvSpPr/>
      </dsp:nvSpPr>
      <dsp:spPr>
        <a:xfrm>
          <a:off x="2021861" y="3184429"/>
          <a:ext cx="5946480" cy="859291"/>
        </a:xfrm>
        <a:prstGeom prst="rect">
          <a:avLst/>
        </a:prstGeom>
        <a:solidFill>
          <a:schemeClr val="accent6">
            <a:lumMod val="40000"/>
            <a:lumOff val="60000"/>
          </a:schemeClr>
        </a:solidFill>
        <a:ln w="6350" cap="flat" cmpd="sng" algn="ctr">
          <a:solidFill>
            <a:schemeClr val="accent6"/>
          </a:solidFill>
          <a:prstDash val="solid"/>
          <a:miter lim="800000"/>
        </a:ln>
        <a:effectLst/>
        <a:scene3d>
          <a:camera prst="orthographicFront"/>
          <a:lightRig rig="chilly"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ru-RU" sz="1200" kern="1200" dirty="0" smtClean="0">
              <a:solidFill>
                <a:schemeClr val="bg2">
                  <a:lumMod val="10000"/>
                </a:schemeClr>
              </a:solidFill>
            </a:rPr>
            <a:t>иные периоды трудовой деятельности на должностях руководителей и специалистов в организациях, опыт и знание работы на которых </a:t>
          </a:r>
          <a:r>
            <a:rPr lang="ru-RU" sz="1200" b="1" u="sng" kern="1200" dirty="0" smtClean="0">
              <a:solidFill>
                <a:schemeClr val="bg2">
                  <a:lumMod val="10000"/>
                </a:schemeClr>
              </a:solidFill>
            </a:rPr>
            <a:t>были необходимы </a:t>
          </a:r>
          <a:r>
            <a:rPr lang="ru-RU" sz="1200" kern="1200" dirty="0" smtClean="0">
              <a:solidFill>
                <a:schemeClr val="bg2">
                  <a:lumMod val="10000"/>
                </a:schemeClr>
              </a:solidFill>
            </a:rPr>
            <a:t>муниципальному служащему для исполнения обязанностей по замещаемой должности муниципальной службы, в совокупности </a:t>
          </a:r>
          <a:r>
            <a:rPr lang="ru-RU" sz="1200" b="1" u="sng" kern="1200" dirty="0" smtClean="0">
              <a:solidFill>
                <a:schemeClr val="bg2">
                  <a:lumMod val="10000"/>
                </a:schemeClr>
              </a:solidFill>
            </a:rPr>
            <a:t>не более пяти лет</a:t>
          </a:r>
          <a:endParaRPr lang="ru-RU" sz="1200" b="1" u="sng" kern="1200" dirty="0">
            <a:solidFill>
              <a:schemeClr val="bg2">
                <a:lumMod val="10000"/>
              </a:schemeClr>
            </a:solidFill>
          </a:endParaRPr>
        </a:p>
      </dsp:txBody>
      <dsp:txXfrm>
        <a:off x="2021861" y="3184429"/>
        <a:ext cx="5946480" cy="859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9EA88-F1F3-45F2-91C1-99E2F6B38A5A}">
      <dsp:nvSpPr>
        <dsp:cNvPr id="0" name=""/>
        <dsp:cNvSpPr/>
      </dsp:nvSpPr>
      <dsp:spPr>
        <a:xfrm rot="5400000">
          <a:off x="773960" y="373278"/>
          <a:ext cx="967160" cy="2510254"/>
        </a:xfrm>
        <a:prstGeom prst="corner">
          <a:avLst>
            <a:gd name="adj1" fmla="val 16120"/>
            <a:gd name="adj2" fmla="val 161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CF9788D-5740-4361-AA73-EC0D4430B0B0}">
      <dsp:nvSpPr>
        <dsp:cNvPr id="0" name=""/>
        <dsp:cNvSpPr/>
      </dsp:nvSpPr>
      <dsp:spPr>
        <a:xfrm>
          <a:off x="197549" y="1405003"/>
          <a:ext cx="2326379" cy="55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scene3d>
            <a:camera prst="orthographicFront"/>
            <a:lightRig rig="soft" dir="t">
              <a:rot lat="0" lon="0" rev="10800000"/>
            </a:lightRig>
          </a:scene3d>
          <a:sp3d>
            <a:bevelT w="27940" h="12700"/>
            <a:contourClr>
              <a:srgbClr val="DDDDDD"/>
            </a:contourClr>
          </a:sp3d>
        </a:bodyPr>
        <a:lstStyle/>
        <a:p>
          <a:pPr lvl="0" algn="l" defTabSz="889000">
            <a:lnSpc>
              <a:spcPct val="90000"/>
            </a:lnSpc>
            <a:spcBef>
              <a:spcPct val="0"/>
            </a:spcBef>
            <a:spcAft>
              <a:spcPct val="35000"/>
            </a:spcAft>
          </a:pPr>
          <a:r>
            <a:rPr lang="ru-RU" sz="2000" b="1" kern="1200" cap="none" spc="150" dirty="0" smtClean="0">
              <a:ln w="11430"/>
              <a:solidFill>
                <a:srgbClr val="F8F8F8"/>
              </a:solidFill>
              <a:effectLst>
                <a:outerShdw blurRad="25400" algn="tl" rotWithShape="0">
                  <a:srgbClr val="000000">
                    <a:alpha val="43000"/>
                  </a:srgbClr>
                </a:outerShdw>
              </a:effectLst>
            </a:rPr>
            <a:t>Минимальный стаж</a:t>
          </a:r>
          <a:endParaRPr lang="ru-RU" sz="2000" b="1" kern="1200" cap="none" spc="150" dirty="0">
            <a:ln w="11430"/>
            <a:solidFill>
              <a:srgbClr val="F8F8F8"/>
            </a:solidFill>
            <a:effectLst>
              <a:outerShdw blurRad="25400" algn="tl" rotWithShape="0">
                <a:srgbClr val="000000">
                  <a:alpha val="43000"/>
                </a:srgbClr>
              </a:outerShdw>
            </a:effectLst>
          </a:endParaRPr>
        </a:p>
      </dsp:txBody>
      <dsp:txXfrm>
        <a:off x="197549" y="1405003"/>
        <a:ext cx="2326379" cy="550205"/>
      </dsp:txXfrm>
    </dsp:sp>
    <dsp:sp modelId="{3D64FA74-C1E7-4510-B352-764043FCA248}">
      <dsp:nvSpPr>
        <dsp:cNvPr id="0" name=""/>
        <dsp:cNvSpPr/>
      </dsp:nvSpPr>
      <dsp:spPr>
        <a:xfrm>
          <a:off x="1791297" y="705257"/>
          <a:ext cx="274135" cy="274135"/>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4CBF78F-C773-4778-8236-808965A04CEF}">
      <dsp:nvSpPr>
        <dsp:cNvPr id="0" name=""/>
        <dsp:cNvSpPr/>
      </dsp:nvSpPr>
      <dsp:spPr>
        <a:xfrm rot="5400000">
          <a:off x="2999848" y="383609"/>
          <a:ext cx="967160" cy="1609333"/>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5AB2B37-08B4-4A71-BD62-FD4F70CCB351}">
      <dsp:nvSpPr>
        <dsp:cNvPr id="0" name=""/>
        <dsp:cNvSpPr/>
      </dsp:nvSpPr>
      <dsp:spPr>
        <a:xfrm>
          <a:off x="2784697" y="875342"/>
          <a:ext cx="1407918" cy="127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ru-RU" sz="2400" b="1" i="1" kern="1200" dirty="0" smtClean="0">
              <a:solidFill>
                <a:schemeClr val="bg1"/>
              </a:solidFill>
              <a:effectLst>
                <a:outerShdw blurRad="38100" dist="38100" dir="2700000" algn="tl">
                  <a:srgbClr val="000000">
                    <a:alpha val="43137"/>
                  </a:srgbClr>
                </a:outerShdw>
              </a:effectLst>
            </a:rPr>
            <a:t>+ 1 год</a:t>
          </a:r>
          <a:endParaRPr lang="ru-RU" sz="2400" b="1" i="1" kern="1200" dirty="0">
            <a:solidFill>
              <a:schemeClr val="bg1"/>
            </a:solidFill>
            <a:effectLst>
              <a:outerShdw blurRad="38100" dist="38100" dir="2700000" algn="tl">
                <a:srgbClr val="000000">
                  <a:alpha val="43137"/>
                </a:srgbClr>
              </a:outerShdw>
            </a:effectLst>
          </a:endParaRPr>
        </a:p>
      </dsp:txBody>
      <dsp:txXfrm>
        <a:off x="2784697" y="875342"/>
        <a:ext cx="1407918" cy="1273565"/>
      </dsp:txXfrm>
    </dsp:sp>
    <dsp:sp modelId="{A4E7E869-C106-46DB-8A8D-32BFCB50D517}">
      <dsp:nvSpPr>
        <dsp:cNvPr id="0" name=""/>
        <dsp:cNvSpPr/>
      </dsp:nvSpPr>
      <dsp:spPr>
        <a:xfrm>
          <a:off x="4017185" y="265128"/>
          <a:ext cx="274135" cy="274135"/>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ABE5181-1420-4E6E-B6C4-0C0EE10B071D}">
      <dsp:nvSpPr>
        <dsp:cNvPr id="0" name=""/>
        <dsp:cNvSpPr/>
      </dsp:nvSpPr>
      <dsp:spPr>
        <a:xfrm rot="5400000">
          <a:off x="4968620" y="43426"/>
          <a:ext cx="967160" cy="1609333"/>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E4ED799-F534-49F2-8334-39E96C971682}">
      <dsp:nvSpPr>
        <dsp:cNvPr id="0" name=""/>
        <dsp:cNvSpPr/>
      </dsp:nvSpPr>
      <dsp:spPr>
        <a:xfrm>
          <a:off x="4807902" y="541352"/>
          <a:ext cx="1407918" cy="127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ru-RU" sz="2400" b="1" i="1" kern="1200" dirty="0" smtClean="0">
              <a:solidFill>
                <a:schemeClr val="bg1"/>
              </a:solidFill>
              <a:effectLst>
                <a:outerShdw blurRad="38100" dist="38100" dir="2700000" algn="tl">
                  <a:srgbClr val="000000">
                    <a:alpha val="43137"/>
                  </a:srgbClr>
                </a:outerShdw>
              </a:effectLst>
            </a:rPr>
            <a:t>+ 1 год</a:t>
          </a:r>
          <a:endParaRPr lang="ru-RU" sz="2400" kern="1200" dirty="0"/>
        </a:p>
      </dsp:txBody>
      <dsp:txXfrm>
        <a:off x="4807902" y="541352"/>
        <a:ext cx="1407918" cy="1273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9EA88-F1F3-45F2-91C1-99E2F6B38A5A}">
      <dsp:nvSpPr>
        <dsp:cNvPr id="0" name=""/>
        <dsp:cNvSpPr/>
      </dsp:nvSpPr>
      <dsp:spPr>
        <a:xfrm rot="5400000">
          <a:off x="773960" y="373278"/>
          <a:ext cx="967160" cy="2510254"/>
        </a:xfrm>
        <a:prstGeom prst="corner">
          <a:avLst>
            <a:gd name="adj1" fmla="val 16120"/>
            <a:gd name="adj2" fmla="val 161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CF9788D-5740-4361-AA73-EC0D4430B0B0}">
      <dsp:nvSpPr>
        <dsp:cNvPr id="0" name=""/>
        <dsp:cNvSpPr/>
      </dsp:nvSpPr>
      <dsp:spPr>
        <a:xfrm>
          <a:off x="304869" y="1405003"/>
          <a:ext cx="1981152" cy="55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ru-RU" sz="2400" b="1" i="1" kern="1200" cap="none" spc="150" dirty="0" smtClean="0">
              <a:ln w="11430"/>
              <a:solidFill>
                <a:srgbClr val="F8F8F8"/>
              </a:solidFill>
              <a:effectLst>
                <a:outerShdw blurRad="25400" algn="tl" rotWithShape="0">
                  <a:srgbClr val="000000">
                    <a:alpha val="43000"/>
                  </a:srgbClr>
                </a:outerShdw>
              </a:effectLst>
            </a:rPr>
            <a:t>18 лет</a:t>
          </a:r>
          <a:endParaRPr lang="ru-RU" sz="2400" b="1" i="1" kern="1200" cap="none" spc="150" dirty="0">
            <a:ln w="11430"/>
            <a:solidFill>
              <a:srgbClr val="F8F8F8"/>
            </a:solidFill>
            <a:effectLst>
              <a:outerShdw blurRad="25400" algn="tl" rotWithShape="0">
                <a:srgbClr val="000000">
                  <a:alpha val="43000"/>
                </a:srgbClr>
              </a:outerShdw>
            </a:effectLst>
          </a:endParaRPr>
        </a:p>
      </dsp:txBody>
      <dsp:txXfrm>
        <a:off x="304869" y="1405003"/>
        <a:ext cx="1981152" cy="550205"/>
      </dsp:txXfrm>
    </dsp:sp>
    <dsp:sp modelId="{3D64FA74-C1E7-4510-B352-764043FCA248}">
      <dsp:nvSpPr>
        <dsp:cNvPr id="0" name=""/>
        <dsp:cNvSpPr/>
      </dsp:nvSpPr>
      <dsp:spPr>
        <a:xfrm>
          <a:off x="2172304" y="705257"/>
          <a:ext cx="274135" cy="274135"/>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4CBF78F-C773-4778-8236-808965A04CEF}">
      <dsp:nvSpPr>
        <dsp:cNvPr id="0" name=""/>
        <dsp:cNvSpPr/>
      </dsp:nvSpPr>
      <dsp:spPr>
        <a:xfrm rot="5400000">
          <a:off x="2999848" y="383609"/>
          <a:ext cx="967160" cy="1609333"/>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5AB2B37-08B4-4A71-BD62-FD4F70CCB351}">
      <dsp:nvSpPr>
        <dsp:cNvPr id="0" name=""/>
        <dsp:cNvSpPr/>
      </dsp:nvSpPr>
      <dsp:spPr>
        <a:xfrm>
          <a:off x="2784697" y="875342"/>
          <a:ext cx="1407918" cy="127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ru-RU" sz="2400" b="1" i="1" kern="1200" dirty="0" smtClean="0">
              <a:solidFill>
                <a:schemeClr val="bg1"/>
              </a:solidFill>
              <a:effectLst>
                <a:outerShdw blurRad="38100" dist="38100" dir="2700000" algn="tl">
                  <a:srgbClr val="000000">
                    <a:alpha val="43137"/>
                  </a:srgbClr>
                </a:outerShdw>
              </a:effectLst>
            </a:rPr>
            <a:t> 19 лет</a:t>
          </a:r>
          <a:endParaRPr lang="ru-RU" sz="2400" b="1" i="1" kern="1200" dirty="0">
            <a:solidFill>
              <a:schemeClr val="bg1"/>
            </a:solidFill>
            <a:effectLst>
              <a:outerShdw blurRad="38100" dist="38100" dir="2700000" algn="tl">
                <a:srgbClr val="000000">
                  <a:alpha val="43137"/>
                </a:srgbClr>
              </a:outerShdw>
            </a:effectLst>
          </a:endParaRPr>
        </a:p>
      </dsp:txBody>
      <dsp:txXfrm>
        <a:off x="2784697" y="875342"/>
        <a:ext cx="1407918" cy="1273565"/>
      </dsp:txXfrm>
    </dsp:sp>
    <dsp:sp modelId="{A4E7E869-C106-46DB-8A8D-32BFCB50D517}">
      <dsp:nvSpPr>
        <dsp:cNvPr id="0" name=""/>
        <dsp:cNvSpPr/>
      </dsp:nvSpPr>
      <dsp:spPr>
        <a:xfrm>
          <a:off x="4267561" y="297786"/>
          <a:ext cx="274135" cy="274135"/>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ABE5181-1420-4E6E-B6C4-0C0EE10B071D}">
      <dsp:nvSpPr>
        <dsp:cNvPr id="0" name=""/>
        <dsp:cNvSpPr/>
      </dsp:nvSpPr>
      <dsp:spPr>
        <a:xfrm rot="5400000">
          <a:off x="4968620" y="43426"/>
          <a:ext cx="967160" cy="1609333"/>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E4ED799-F534-49F2-8334-39E96C971682}">
      <dsp:nvSpPr>
        <dsp:cNvPr id="0" name=""/>
        <dsp:cNvSpPr/>
      </dsp:nvSpPr>
      <dsp:spPr>
        <a:xfrm>
          <a:off x="4807902" y="541352"/>
          <a:ext cx="1407918" cy="127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ru-RU" sz="2400" b="1" i="1" kern="1200" dirty="0" smtClean="0">
              <a:solidFill>
                <a:schemeClr val="bg1"/>
              </a:solidFill>
              <a:effectLst>
                <a:outerShdw blurRad="38100" dist="38100" dir="2700000" algn="tl">
                  <a:srgbClr val="000000">
                    <a:alpha val="43137"/>
                  </a:srgbClr>
                </a:outerShdw>
              </a:effectLst>
            </a:rPr>
            <a:t>20 лет</a:t>
          </a:r>
          <a:endParaRPr lang="ru-RU" sz="2400" kern="1200" dirty="0"/>
        </a:p>
      </dsp:txBody>
      <dsp:txXfrm>
        <a:off x="4807902" y="541352"/>
        <a:ext cx="1407918" cy="1273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C754A-4146-435C-BEC6-FCA33B98000B}">
      <dsp:nvSpPr>
        <dsp:cNvPr id="0" name=""/>
        <dsp:cNvSpPr/>
      </dsp:nvSpPr>
      <dsp:spPr>
        <a:xfrm rot="16200000">
          <a:off x="-1189552" y="1924141"/>
          <a:ext cx="3017542" cy="2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2540" bIns="0" numCol="1" spcCol="1270" anchor="t" anchorCtr="0">
          <a:noAutofit/>
        </a:bodyPr>
        <a:lstStyle/>
        <a:p>
          <a:pPr lvl="0" algn="r" defTabSz="800100">
            <a:lnSpc>
              <a:spcPct val="90000"/>
            </a:lnSpc>
            <a:spcBef>
              <a:spcPct val="0"/>
            </a:spcBef>
            <a:spcAft>
              <a:spcPct val="35000"/>
            </a:spcAft>
          </a:pPr>
          <a:endParaRPr lang="ru-RU" sz="1800" kern="1200" dirty="0"/>
        </a:p>
      </dsp:txBody>
      <dsp:txXfrm>
        <a:off x="-1189552" y="1924141"/>
        <a:ext cx="3017542" cy="263667"/>
      </dsp:txXfrm>
    </dsp:sp>
    <dsp:sp modelId="{48C7BCB3-4AA9-47DE-9DBC-ADCF270DCB85}">
      <dsp:nvSpPr>
        <dsp:cNvPr id="0" name=""/>
        <dsp:cNvSpPr/>
      </dsp:nvSpPr>
      <dsp:spPr>
        <a:xfrm>
          <a:off x="277014" y="547204"/>
          <a:ext cx="1661419" cy="3017542"/>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232540" rIns="85344" bIns="85344" numCol="1" spcCol="1270" anchor="t" anchorCtr="0">
          <a:noAutofit/>
        </a:bodyPr>
        <a:lstStyle/>
        <a:p>
          <a:pPr marL="114300" lvl="1" indent="-114300" algn="l" defTabSz="533400">
            <a:lnSpc>
              <a:spcPct val="90000"/>
            </a:lnSpc>
            <a:spcBef>
              <a:spcPct val="0"/>
            </a:spcBef>
            <a:spcAft>
              <a:spcPct val="15000"/>
            </a:spcAft>
            <a:buChar char="••"/>
          </a:pPr>
          <a:r>
            <a:rPr lang="ru-RU" sz="1200" b="0" kern="1200" dirty="0" smtClean="0"/>
            <a:t>суммы повышений фиксированной выплаты к страховой пенсии по старости (инвалидности), приходящиеся на нетрудоспособных членов семьи, в связи с достижением возраста 80 лет или наличием инвалидности I группы</a:t>
          </a:r>
          <a:endParaRPr lang="ru-RU" sz="1200" b="0" kern="1200" dirty="0"/>
        </a:p>
      </dsp:txBody>
      <dsp:txXfrm>
        <a:off x="277014" y="547204"/>
        <a:ext cx="1661419" cy="3017542"/>
      </dsp:txXfrm>
    </dsp:sp>
    <dsp:sp modelId="{597E4AF1-1B74-4612-B510-33C3815F0322}">
      <dsp:nvSpPr>
        <dsp:cNvPr id="0" name=""/>
        <dsp:cNvSpPr/>
      </dsp:nvSpPr>
      <dsp:spPr>
        <a:xfrm>
          <a:off x="154020" y="442712"/>
          <a:ext cx="285288" cy="317867"/>
        </a:xfrm>
        <a:prstGeom prst="rect">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ADEBA77-6E5D-49F4-9B95-F7C5D4AFEFC5}">
      <dsp:nvSpPr>
        <dsp:cNvPr id="0" name=""/>
        <dsp:cNvSpPr/>
      </dsp:nvSpPr>
      <dsp:spPr>
        <a:xfrm rot="16200000">
          <a:off x="906324" y="1913399"/>
          <a:ext cx="3017542" cy="2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2540" bIns="0" numCol="1" spcCol="1270" anchor="t" anchorCtr="0">
          <a:noAutofit/>
        </a:bodyPr>
        <a:lstStyle/>
        <a:p>
          <a:pPr lvl="0" algn="r" defTabSz="800100">
            <a:lnSpc>
              <a:spcPct val="90000"/>
            </a:lnSpc>
            <a:spcBef>
              <a:spcPct val="0"/>
            </a:spcBef>
            <a:spcAft>
              <a:spcPct val="35000"/>
            </a:spcAft>
          </a:pPr>
          <a:endParaRPr lang="ru-RU" sz="1800" kern="1200"/>
        </a:p>
      </dsp:txBody>
      <dsp:txXfrm>
        <a:off x="906324" y="1913399"/>
        <a:ext cx="3017542" cy="263667"/>
      </dsp:txXfrm>
    </dsp:sp>
    <dsp:sp modelId="{76478FE7-0625-484A-B2FD-835A0C3EB5C8}">
      <dsp:nvSpPr>
        <dsp:cNvPr id="0" name=""/>
        <dsp:cNvSpPr/>
      </dsp:nvSpPr>
      <dsp:spPr>
        <a:xfrm>
          <a:off x="2424250" y="536462"/>
          <a:ext cx="1558702" cy="3017542"/>
        </a:xfrm>
        <a:prstGeom prst="rect">
          <a:avLst/>
        </a:prstGeom>
        <a:solidFill>
          <a:schemeClr val="accent2">
            <a:hueOff val="-4211785"/>
            <a:satOff val="7099"/>
            <a:lumOff val="-869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232540" rIns="85344" bIns="85344" numCol="1" spcCol="1270" anchor="t" anchorCtr="0">
          <a:noAutofit/>
        </a:bodyPr>
        <a:lstStyle/>
        <a:p>
          <a:pPr marL="114300" lvl="1" indent="-114300" algn="l" defTabSz="533400">
            <a:lnSpc>
              <a:spcPct val="90000"/>
            </a:lnSpc>
            <a:spcBef>
              <a:spcPct val="0"/>
            </a:spcBef>
            <a:spcAft>
              <a:spcPct val="15000"/>
            </a:spcAft>
            <a:buChar char="••"/>
          </a:pPr>
          <a:r>
            <a:rPr lang="ru-RU" sz="1200" b="0" kern="1200" dirty="0" smtClean="0"/>
            <a:t>суммы, полагающиеся в связи с валоризацией пенсионных прав в соответствии с Федеральным законом от 17 декабря 2001 года N 173-ФЗ "О трудовых пенсиях в Российской Федерации"</a:t>
          </a:r>
          <a:endParaRPr lang="ru-RU" sz="1200" b="0" kern="1200" dirty="0"/>
        </a:p>
      </dsp:txBody>
      <dsp:txXfrm>
        <a:off x="2424250" y="536462"/>
        <a:ext cx="1558702" cy="3017542"/>
      </dsp:txXfrm>
    </dsp:sp>
    <dsp:sp modelId="{7837CF73-B969-4416-B7AD-6C5BE5C1F204}">
      <dsp:nvSpPr>
        <dsp:cNvPr id="0" name=""/>
        <dsp:cNvSpPr/>
      </dsp:nvSpPr>
      <dsp:spPr>
        <a:xfrm>
          <a:off x="2379503" y="447332"/>
          <a:ext cx="298993" cy="296383"/>
        </a:xfrm>
        <a:prstGeom prst="rect">
          <a:avLst/>
        </a:prstGeom>
        <a:solidFill>
          <a:schemeClr val="accent2">
            <a:tint val="50000"/>
            <a:hueOff val="-4406081"/>
            <a:satOff val="-5510"/>
            <a:lumOff val="-1912"/>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9A63883-5D4B-4092-BC0D-12B8688DF2F9}">
      <dsp:nvSpPr>
        <dsp:cNvPr id="0" name=""/>
        <dsp:cNvSpPr/>
      </dsp:nvSpPr>
      <dsp:spPr>
        <a:xfrm rot="16200000">
          <a:off x="2950843" y="1913399"/>
          <a:ext cx="3017542" cy="2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2540" bIns="0" numCol="1" spcCol="1270" anchor="t" anchorCtr="0">
          <a:noAutofit/>
        </a:bodyPr>
        <a:lstStyle/>
        <a:p>
          <a:pPr lvl="0" algn="r" defTabSz="800100">
            <a:lnSpc>
              <a:spcPct val="90000"/>
            </a:lnSpc>
            <a:spcBef>
              <a:spcPct val="0"/>
            </a:spcBef>
            <a:spcAft>
              <a:spcPct val="35000"/>
            </a:spcAft>
          </a:pPr>
          <a:endParaRPr lang="ru-RU" sz="1800" kern="1200" dirty="0"/>
        </a:p>
      </dsp:txBody>
      <dsp:txXfrm>
        <a:off x="2950843" y="1913399"/>
        <a:ext cx="3017542" cy="263667"/>
      </dsp:txXfrm>
    </dsp:sp>
    <dsp:sp modelId="{0A76FEDB-BF7D-4603-AFD5-8E1B727B88A3}">
      <dsp:nvSpPr>
        <dsp:cNvPr id="0" name=""/>
        <dsp:cNvSpPr/>
      </dsp:nvSpPr>
      <dsp:spPr>
        <a:xfrm>
          <a:off x="4550078" y="536462"/>
          <a:ext cx="1396084" cy="3017542"/>
        </a:xfrm>
        <a:prstGeom prst="rect">
          <a:avLst/>
        </a:prstGeom>
        <a:solidFill>
          <a:schemeClr val="accent2">
            <a:hueOff val="-8423570"/>
            <a:satOff val="14198"/>
            <a:lumOff val="-173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232540" rIns="85344" bIns="85344" numCol="1" spcCol="1270" anchor="t" anchorCtr="0">
          <a:noAutofit/>
        </a:bodyPr>
        <a:lstStyle/>
        <a:p>
          <a:pPr marL="114300" lvl="1" indent="-114300" algn="l" defTabSz="533400">
            <a:lnSpc>
              <a:spcPct val="90000"/>
            </a:lnSpc>
            <a:spcBef>
              <a:spcPct val="0"/>
            </a:spcBef>
            <a:spcAft>
              <a:spcPct val="15000"/>
            </a:spcAft>
            <a:buChar char="••"/>
          </a:pPr>
          <a:r>
            <a:rPr lang="ru-RU" sz="1200" b="0" kern="1200" dirty="0" smtClean="0"/>
            <a:t>размер доли страховой пенсии по старости (инвалидности), установленной и исчисленной в соответствии с Федеральным законом "О страховых пенсиях"</a:t>
          </a:r>
          <a:endParaRPr lang="ru-RU" sz="1200" b="0" kern="1200" dirty="0"/>
        </a:p>
      </dsp:txBody>
      <dsp:txXfrm>
        <a:off x="4550078" y="536462"/>
        <a:ext cx="1396084" cy="3017542"/>
      </dsp:txXfrm>
    </dsp:sp>
    <dsp:sp modelId="{530CF6E9-8F87-40F3-B14E-7D5E2F9B6957}">
      <dsp:nvSpPr>
        <dsp:cNvPr id="0" name=""/>
        <dsp:cNvSpPr/>
      </dsp:nvSpPr>
      <dsp:spPr>
        <a:xfrm>
          <a:off x="4424022" y="447332"/>
          <a:ext cx="298993" cy="296383"/>
        </a:xfrm>
        <a:prstGeom prst="rect">
          <a:avLst/>
        </a:prstGeom>
        <a:solidFill>
          <a:schemeClr val="accent2">
            <a:tint val="50000"/>
            <a:hueOff val="-8812162"/>
            <a:satOff val="-11020"/>
            <a:lumOff val="-382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BD5E454-EC07-4709-B10B-D79D64B8B6BF}">
      <dsp:nvSpPr>
        <dsp:cNvPr id="0" name=""/>
        <dsp:cNvSpPr/>
      </dsp:nvSpPr>
      <dsp:spPr>
        <a:xfrm rot="16200000">
          <a:off x="4914053" y="1913399"/>
          <a:ext cx="3017542" cy="26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2540" bIns="0" numCol="1" spcCol="1270" anchor="t" anchorCtr="0">
          <a:noAutofit/>
        </a:bodyPr>
        <a:lstStyle/>
        <a:p>
          <a:pPr lvl="0" algn="r" defTabSz="800100">
            <a:lnSpc>
              <a:spcPct val="90000"/>
            </a:lnSpc>
            <a:spcBef>
              <a:spcPct val="0"/>
            </a:spcBef>
            <a:spcAft>
              <a:spcPct val="35000"/>
            </a:spcAft>
          </a:pPr>
          <a:endParaRPr lang="ru-RU" sz="1800" kern="1200"/>
        </a:p>
      </dsp:txBody>
      <dsp:txXfrm>
        <a:off x="4914053" y="1913399"/>
        <a:ext cx="3017542" cy="263667"/>
      </dsp:txXfrm>
    </dsp:sp>
    <dsp:sp modelId="{C4979E18-FC67-4A24-AAF7-D8119F409BE9}">
      <dsp:nvSpPr>
        <dsp:cNvPr id="0" name=""/>
        <dsp:cNvSpPr/>
      </dsp:nvSpPr>
      <dsp:spPr>
        <a:xfrm>
          <a:off x="6301715" y="536462"/>
          <a:ext cx="1819230" cy="3017542"/>
        </a:xfrm>
        <a:prstGeom prst="rect">
          <a:avLst/>
        </a:prstGeom>
        <a:solidFill>
          <a:schemeClr val="accent2">
            <a:hueOff val="-12635355"/>
            <a:satOff val="21297"/>
            <a:lumOff val="-2607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232540" rIns="78232" bIns="78232" numCol="1" spcCol="1270" anchor="t" anchorCtr="0">
          <a:noAutofit/>
        </a:bodyPr>
        <a:lstStyle/>
        <a:p>
          <a:pPr marL="57150" lvl="1" indent="-57150" algn="l" defTabSz="466725">
            <a:lnSpc>
              <a:spcPct val="90000"/>
            </a:lnSpc>
            <a:spcBef>
              <a:spcPct val="0"/>
            </a:spcBef>
            <a:spcAft>
              <a:spcPct val="15000"/>
            </a:spcAft>
            <a:buChar char="••"/>
          </a:pPr>
          <a:r>
            <a:rPr lang="ru-RU" sz="1050" b="0" kern="1200" dirty="0" smtClean="0"/>
            <a:t>суммы повышений размеров страховой пенсии по старости и фиксированной выплаты при назначении страховой пенсии по старости впервые (в том числе досрочно) позднее возникновения права на нее, восстановлении выплаты пенсии или ее назначении вновь после отказа от получения установленной (в том числе досрочно) страховой пенсии по старости</a:t>
          </a:r>
          <a:endParaRPr lang="ru-RU" sz="1050" b="0" kern="1200" dirty="0"/>
        </a:p>
      </dsp:txBody>
      <dsp:txXfrm>
        <a:off x="6301715" y="536462"/>
        <a:ext cx="1819230" cy="3017542"/>
      </dsp:txXfrm>
    </dsp:sp>
    <dsp:sp modelId="{DE4C8B29-76BD-4DEA-84FF-72C2FF47D5B2}">
      <dsp:nvSpPr>
        <dsp:cNvPr id="0" name=""/>
        <dsp:cNvSpPr/>
      </dsp:nvSpPr>
      <dsp:spPr>
        <a:xfrm>
          <a:off x="6234832" y="474226"/>
          <a:ext cx="298993" cy="296383"/>
        </a:xfrm>
        <a:prstGeom prst="rect">
          <a:avLst/>
        </a:prstGeom>
        <a:solidFill>
          <a:schemeClr val="accent2">
            <a:tint val="50000"/>
            <a:hueOff val="-13218243"/>
            <a:satOff val="-16530"/>
            <a:lumOff val="-5735"/>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FF562-772B-4576-BFB2-D7EF41D886D8}">
      <dsp:nvSpPr>
        <dsp:cNvPr id="0" name=""/>
        <dsp:cNvSpPr/>
      </dsp:nvSpPr>
      <dsp:spPr>
        <a:xfrm rot="5400000">
          <a:off x="-409879" y="412467"/>
          <a:ext cx="2024399" cy="1204640"/>
        </a:xfrm>
        <a:prstGeom prst="chevron">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ru-RU" sz="4000" kern="1200" dirty="0"/>
        </a:p>
      </dsp:txBody>
      <dsp:txXfrm rot="-5400000">
        <a:off x="1" y="604907"/>
        <a:ext cx="1204640" cy="819759"/>
      </dsp:txXfrm>
    </dsp:sp>
    <dsp:sp modelId="{D69E17A3-10EA-4ABA-957D-E5A800A5AEDC}">
      <dsp:nvSpPr>
        <dsp:cNvPr id="0" name=""/>
        <dsp:cNvSpPr/>
      </dsp:nvSpPr>
      <dsp:spPr>
        <a:xfrm rot="5400000">
          <a:off x="3677819" y="-2473178"/>
          <a:ext cx="1418289" cy="6364646"/>
        </a:xfrm>
        <a:prstGeom prst="round2Same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chilly"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i="1" kern="1200" dirty="0" smtClean="0">
              <a:solidFill>
                <a:schemeClr val="accent2">
                  <a:lumMod val="50000"/>
                </a:schemeClr>
              </a:solidFill>
            </a:rPr>
            <a:t>при изменении страховой пенсии по старости (инвалидности) на основании представленной самим получателем соответствующей справки из </a:t>
          </a:r>
          <a:r>
            <a:rPr lang="ru-RU" sz="1800" b="1" i="1" kern="1200" dirty="0" err="1" smtClean="0">
              <a:solidFill>
                <a:schemeClr val="accent2">
                  <a:lumMod val="50000"/>
                </a:schemeClr>
              </a:solidFill>
            </a:rPr>
            <a:t>ПФР</a:t>
          </a:r>
          <a:r>
            <a:rPr lang="ru-RU" sz="1800" b="1" i="1" kern="1200" dirty="0" smtClean="0">
              <a:solidFill>
                <a:schemeClr val="accent2">
                  <a:lumMod val="50000"/>
                </a:schemeClr>
              </a:solidFill>
            </a:rPr>
            <a:t> или по межведомственному запросу </a:t>
          </a:r>
          <a:r>
            <a:rPr lang="ru-RU" sz="1800" i="1" kern="1200" dirty="0" smtClean="0">
              <a:solidFill>
                <a:schemeClr val="accent2">
                  <a:lumMod val="50000"/>
                </a:schemeClr>
              </a:solidFill>
            </a:rPr>
            <a:t>(как предусмотрено в Положении)</a:t>
          </a:r>
          <a:endParaRPr lang="ru-RU" sz="1800" i="1" kern="1200" dirty="0">
            <a:solidFill>
              <a:schemeClr val="accent2">
                <a:lumMod val="50000"/>
              </a:schemeClr>
            </a:solidFill>
          </a:endParaRPr>
        </a:p>
      </dsp:txBody>
      <dsp:txXfrm rot="-5400000">
        <a:off x="1204641" y="69235"/>
        <a:ext cx="6295411" cy="1279819"/>
      </dsp:txXfrm>
    </dsp:sp>
    <dsp:sp modelId="{670B463C-65DF-44EA-AAFC-6378CEC0CD58}">
      <dsp:nvSpPr>
        <dsp:cNvPr id="0" name=""/>
        <dsp:cNvSpPr/>
      </dsp:nvSpPr>
      <dsp:spPr>
        <a:xfrm rot="5400000">
          <a:off x="-258137" y="2020681"/>
          <a:ext cx="1720915" cy="1204640"/>
        </a:xfrm>
        <a:prstGeom prst="chevron">
          <a:avLst/>
        </a:prstGeom>
        <a:solidFill>
          <a:schemeClr val="accent5">
            <a:hueOff val="-277017"/>
            <a:satOff val="-26528"/>
            <a:lumOff val="-26667"/>
            <a:alphaOff val="0"/>
          </a:schemeClr>
        </a:solidFill>
        <a:ln w="6350" cap="flat" cmpd="sng" algn="ctr">
          <a:solidFill>
            <a:schemeClr val="accent5">
              <a:hueOff val="-277017"/>
              <a:satOff val="-26528"/>
              <a:lumOff val="-26667"/>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ru-RU" sz="4000" kern="1200"/>
        </a:p>
      </dsp:txBody>
      <dsp:txXfrm rot="-5400000">
        <a:off x="1" y="2364863"/>
        <a:ext cx="1204640" cy="516275"/>
      </dsp:txXfrm>
    </dsp:sp>
    <dsp:sp modelId="{E43B427C-E6BB-49DD-B7B3-1340D1BF7D22}">
      <dsp:nvSpPr>
        <dsp:cNvPr id="0" name=""/>
        <dsp:cNvSpPr/>
      </dsp:nvSpPr>
      <dsp:spPr>
        <a:xfrm rot="5400000">
          <a:off x="3827666" y="-860481"/>
          <a:ext cx="1118595" cy="6364646"/>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chilly"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i="1" kern="1200" dirty="0" smtClean="0">
              <a:solidFill>
                <a:schemeClr val="accent6">
                  <a:lumMod val="75000"/>
                </a:schemeClr>
              </a:solidFill>
            </a:rPr>
            <a:t>при централизованном повышении должностных окладов муниципальных служащих</a:t>
          </a:r>
          <a:endParaRPr lang="ru-RU" sz="2000" i="1" kern="1200" dirty="0">
            <a:solidFill>
              <a:schemeClr val="accent6">
                <a:lumMod val="75000"/>
              </a:schemeClr>
            </a:solidFill>
          </a:endParaRPr>
        </a:p>
      </dsp:txBody>
      <dsp:txXfrm rot="-5400000">
        <a:off x="1204641" y="1817149"/>
        <a:ext cx="6310041" cy="1009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1EF44-5884-41A7-BE4D-EFB43C86CEF3}">
      <dsp:nvSpPr>
        <dsp:cNvPr id="0" name=""/>
        <dsp:cNvSpPr/>
      </dsp:nvSpPr>
      <dsp:spPr>
        <a:xfrm>
          <a:off x="4092659" y="1234946"/>
          <a:ext cx="3407178" cy="619444"/>
        </a:xfrm>
        <a:custGeom>
          <a:avLst/>
          <a:gdLst/>
          <a:ahLst/>
          <a:cxnLst/>
          <a:rect l="0" t="0" r="0" b="0"/>
          <a:pathLst>
            <a:path>
              <a:moveTo>
                <a:pt x="0" y="0"/>
              </a:moveTo>
              <a:lnTo>
                <a:pt x="0" y="471989"/>
              </a:lnTo>
              <a:lnTo>
                <a:pt x="3407178" y="471989"/>
              </a:lnTo>
              <a:lnTo>
                <a:pt x="3407178" y="619444"/>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sp>
    <dsp:sp modelId="{537C5564-2BD3-4CDA-9545-0A1CFF6A410D}">
      <dsp:nvSpPr>
        <dsp:cNvPr id="0" name=""/>
        <dsp:cNvSpPr/>
      </dsp:nvSpPr>
      <dsp:spPr>
        <a:xfrm>
          <a:off x="4092659" y="1234946"/>
          <a:ext cx="1707935" cy="619444"/>
        </a:xfrm>
        <a:custGeom>
          <a:avLst/>
          <a:gdLst/>
          <a:ahLst/>
          <a:cxnLst/>
          <a:rect l="0" t="0" r="0" b="0"/>
          <a:pathLst>
            <a:path>
              <a:moveTo>
                <a:pt x="0" y="0"/>
              </a:moveTo>
              <a:lnTo>
                <a:pt x="0" y="471989"/>
              </a:lnTo>
              <a:lnTo>
                <a:pt x="1707935" y="471989"/>
              </a:lnTo>
              <a:lnTo>
                <a:pt x="1707935" y="619444"/>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sp>
    <dsp:sp modelId="{F0C391A0-EEF9-43A2-94B3-C95AC9822420}">
      <dsp:nvSpPr>
        <dsp:cNvPr id="0" name=""/>
        <dsp:cNvSpPr/>
      </dsp:nvSpPr>
      <dsp:spPr>
        <a:xfrm>
          <a:off x="4046939" y="1234946"/>
          <a:ext cx="91440" cy="619444"/>
        </a:xfrm>
        <a:custGeom>
          <a:avLst/>
          <a:gdLst/>
          <a:ahLst/>
          <a:cxnLst/>
          <a:rect l="0" t="0" r="0" b="0"/>
          <a:pathLst>
            <a:path>
              <a:moveTo>
                <a:pt x="45720" y="0"/>
              </a:moveTo>
              <a:lnTo>
                <a:pt x="45720" y="471989"/>
              </a:lnTo>
              <a:lnTo>
                <a:pt x="54412" y="471989"/>
              </a:lnTo>
              <a:lnTo>
                <a:pt x="54412" y="619444"/>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5718425-92DD-4FEC-8310-A092FA54D238}">
      <dsp:nvSpPr>
        <dsp:cNvPr id="0" name=""/>
        <dsp:cNvSpPr/>
      </dsp:nvSpPr>
      <dsp:spPr>
        <a:xfrm>
          <a:off x="2402109" y="1234946"/>
          <a:ext cx="1690549" cy="619444"/>
        </a:xfrm>
        <a:custGeom>
          <a:avLst/>
          <a:gdLst/>
          <a:ahLst/>
          <a:cxnLst/>
          <a:rect l="0" t="0" r="0" b="0"/>
          <a:pathLst>
            <a:path>
              <a:moveTo>
                <a:pt x="1690549" y="0"/>
              </a:moveTo>
              <a:lnTo>
                <a:pt x="1690549" y="471989"/>
              </a:lnTo>
              <a:lnTo>
                <a:pt x="0" y="471989"/>
              </a:lnTo>
              <a:lnTo>
                <a:pt x="0" y="619444"/>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sp>
    <dsp:sp modelId="{4C3C1A95-ECE9-430F-A5D7-81150D47C813}">
      <dsp:nvSpPr>
        <dsp:cNvPr id="0" name=""/>
        <dsp:cNvSpPr/>
      </dsp:nvSpPr>
      <dsp:spPr>
        <a:xfrm>
          <a:off x="702867" y="1234946"/>
          <a:ext cx="3389792" cy="619444"/>
        </a:xfrm>
        <a:custGeom>
          <a:avLst/>
          <a:gdLst/>
          <a:ahLst/>
          <a:cxnLst/>
          <a:rect l="0" t="0" r="0" b="0"/>
          <a:pathLst>
            <a:path>
              <a:moveTo>
                <a:pt x="3389792" y="0"/>
              </a:moveTo>
              <a:lnTo>
                <a:pt x="3389792" y="471989"/>
              </a:lnTo>
              <a:lnTo>
                <a:pt x="0" y="471989"/>
              </a:lnTo>
              <a:lnTo>
                <a:pt x="0" y="619444"/>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sp>
    <dsp:sp modelId="{E3EC5C0C-5EAB-485D-81FF-3E2F6A82E40C}">
      <dsp:nvSpPr>
        <dsp:cNvPr id="0" name=""/>
        <dsp:cNvSpPr/>
      </dsp:nvSpPr>
      <dsp:spPr>
        <a:xfrm>
          <a:off x="1354210" y="409072"/>
          <a:ext cx="5476897" cy="82587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ru-RU" sz="2000" i="1" kern="1200" dirty="0" smtClean="0"/>
            <a:t>Производится при замещении лицом, </a:t>
          </a:r>
        </a:p>
        <a:p>
          <a:pPr lvl="0" algn="ctr" defTabSz="889000">
            <a:lnSpc>
              <a:spcPct val="90000"/>
            </a:lnSpc>
            <a:spcBef>
              <a:spcPct val="0"/>
            </a:spcBef>
            <a:spcAft>
              <a:spcPts val="0"/>
            </a:spcAft>
          </a:pPr>
          <a:r>
            <a:rPr lang="ru-RU" sz="2000" i="1" kern="1200" dirty="0" smtClean="0"/>
            <a:t>получающим пенсию за выслугу лет</a:t>
          </a:r>
          <a:endParaRPr lang="ru-RU" sz="2000" kern="1200" dirty="0"/>
        </a:p>
      </dsp:txBody>
      <dsp:txXfrm>
        <a:off x="1354210" y="409072"/>
        <a:ext cx="5476897" cy="825874"/>
      </dsp:txXfrm>
    </dsp:sp>
    <dsp:sp modelId="{0F116CCA-277F-4140-B32F-10372C89DD38}">
      <dsp:nvSpPr>
        <dsp:cNvPr id="0" name=""/>
        <dsp:cNvSpPr/>
      </dsp:nvSpPr>
      <dsp:spPr>
        <a:xfrm>
          <a:off x="700" y="1854390"/>
          <a:ext cx="1404332" cy="1476002"/>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smtClean="0"/>
            <a:t>государственной должности Российской Федерации</a:t>
          </a:r>
          <a:endParaRPr lang="ru-RU" sz="1500" b="0" kern="1200" dirty="0"/>
        </a:p>
      </dsp:txBody>
      <dsp:txXfrm>
        <a:off x="700" y="1854390"/>
        <a:ext cx="1404332" cy="1476002"/>
      </dsp:txXfrm>
    </dsp:sp>
    <dsp:sp modelId="{853EE8BB-B55B-4EF1-9911-ABB22B7FF3EE}">
      <dsp:nvSpPr>
        <dsp:cNvPr id="0" name=""/>
        <dsp:cNvSpPr/>
      </dsp:nvSpPr>
      <dsp:spPr>
        <a:xfrm>
          <a:off x="1699943" y="1854390"/>
          <a:ext cx="1404332" cy="1476002"/>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smtClean="0"/>
            <a:t>государственной должности субъекта Российской Федерации</a:t>
          </a:r>
          <a:endParaRPr lang="ru-RU" sz="1500" b="0" kern="1200" dirty="0"/>
        </a:p>
      </dsp:txBody>
      <dsp:txXfrm>
        <a:off x="1699943" y="1854390"/>
        <a:ext cx="1404332" cy="1476002"/>
      </dsp:txXfrm>
    </dsp:sp>
    <dsp:sp modelId="{6F6363BA-105B-4DCD-AD55-A0DC1D0FF97D}">
      <dsp:nvSpPr>
        <dsp:cNvPr id="0" name=""/>
        <dsp:cNvSpPr/>
      </dsp:nvSpPr>
      <dsp:spPr>
        <a:xfrm>
          <a:off x="3399186" y="1854390"/>
          <a:ext cx="1404332" cy="1476002"/>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smtClean="0"/>
            <a:t>выборной муниципальной должности</a:t>
          </a:r>
          <a:endParaRPr lang="ru-RU" sz="1500" b="0" kern="1200" dirty="0"/>
        </a:p>
      </dsp:txBody>
      <dsp:txXfrm>
        <a:off x="3399186" y="1854390"/>
        <a:ext cx="1404332" cy="1476002"/>
      </dsp:txXfrm>
    </dsp:sp>
    <dsp:sp modelId="{D084F1DF-D8DB-4EE3-B093-8BEB0892773B}">
      <dsp:nvSpPr>
        <dsp:cNvPr id="0" name=""/>
        <dsp:cNvSpPr/>
      </dsp:nvSpPr>
      <dsp:spPr>
        <a:xfrm>
          <a:off x="5098428" y="1854390"/>
          <a:ext cx="1404332" cy="1476002"/>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smtClean="0"/>
            <a:t>должности государственной службы</a:t>
          </a:r>
          <a:endParaRPr lang="ru-RU" sz="1500" b="0" kern="1200" dirty="0"/>
        </a:p>
      </dsp:txBody>
      <dsp:txXfrm>
        <a:off x="5098428" y="1854390"/>
        <a:ext cx="1404332" cy="1476002"/>
      </dsp:txXfrm>
    </dsp:sp>
    <dsp:sp modelId="{28F4631C-EB06-4EBA-BE37-2339224D1E06}">
      <dsp:nvSpPr>
        <dsp:cNvPr id="0" name=""/>
        <dsp:cNvSpPr/>
      </dsp:nvSpPr>
      <dsp:spPr>
        <a:xfrm>
          <a:off x="6797671" y="1854390"/>
          <a:ext cx="1404332" cy="1476002"/>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smtClean="0"/>
            <a:t>должности муниципальной службы </a:t>
          </a:r>
          <a:endParaRPr lang="ru-RU" sz="1500" b="0" kern="1200" dirty="0"/>
        </a:p>
      </dsp:txBody>
      <dsp:txXfrm>
        <a:off x="6797671" y="1854390"/>
        <a:ext cx="1404332" cy="1476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E142D-EC5D-4E40-A920-07818440EA41}">
      <dsp:nvSpPr>
        <dsp:cNvPr id="0" name=""/>
        <dsp:cNvSpPr/>
      </dsp:nvSpPr>
      <dsp:spPr>
        <a:xfrm>
          <a:off x="4149683" y="365993"/>
          <a:ext cx="2755116" cy="478160"/>
        </a:xfrm>
        <a:custGeom>
          <a:avLst/>
          <a:gdLst/>
          <a:ahLst/>
          <a:cxnLst/>
          <a:rect l="0" t="0" r="0" b="0"/>
          <a:pathLst>
            <a:path>
              <a:moveTo>
                <a:pt x="0" y="0"/>
              </a:moveTo>
              <a:lnTo>
                <a:pt x="0" y="239080"/>
              </a:lnTo>
              <a:lnTo>
                <a:pt x="2755116" y="239080"/>
              </a:lnTo>
              <a:lnTo>
                <a:pt x="2755116" y="47816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A8C6798-A7E3-4E0F-9619-4C2081164934}">
      <dsp:nvSpPr>
        <dsp:cNvPr id="0" name=""/>
        <dsp:cNvSpPr/>
      </dsp:nvSpPr>
      <dsp:spPr>
        <a:xfrm>
          <a:off x="4103963" y="365993"/>
          <a:ext cx="91440" cy="478160"/>
        </a:xfrm>
        <a:custGeom>
          <a:avLst/>
          <a:gdLst/>
          <a:ahLst/>
          <a:cxnLst/>
          <a:rect l="0" t="0" r="0" b="0"/>
          <a:pathLst>
            <a:path>
              <a:moveTo>
                <a:pt x="45720" y="0"/>
              </a:moveTo>
              <a:lnTo>
                <a:pt x="45720" y="239080"/>
              </a:lnTo>
              <a:lnTo>
                <a:pt x="56102" y="239080"/>
              </a:lnTo>
              <a:lnTo>
                <a:pt x="56102" y="47816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238A8B4-E383-4DEE-AA1F-7054FDD9238B}">
      <dsp:nvSpPr>
        <dsp:cNvPr id="0" name=""/>
        <dsp:cNvSpPr/>
      </dsp:nvSpPr>
      <dsp:spPr>
        <a:xfrm>
          <a:off x="1394566" y="365993"/>
          <a:ext cx="2755116" cy="478160"/>
        </a:xfrm>
        <a:custGeom>
          <a:avLst/>
          <a:gdLst/>
          <a:ahLst/>
          <a:cxnLst/>
          <a:rect l="0" t="0" r="0" b="0"/>
          <a:pathLst>
            <a:path>
              <a:moveTo>
                <a:pt x="2755116" y="0"/>
              </a:moveTo>
              <a:lnTo>
                <a:pt x="2755116" y="239080"/>
              </a:lnTo>
              <a:lnTo>
                <a:pt x="0" y="239080"/>
              </a:lnTo>
              <a:lnTo>
                <a:pt x="0" y="47816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FD1A8A7-5B2E-4BD3-9B1C-7C32BCCD2F6F}">
      <dsp:nvSpPr>
        <dsp:cNvPr id="0" name=""/>
        <dsp:cNvSpPr/>
      </dsp:nvSpPr>
      <dsp:spPr>
        <a:xfrm>
          <a:off x="1799932" y="1635"/>
          <a:ext cx="4699500" cy="364358"/>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i="0" kern="1200" smtClean="0">
              <a:effectLst/>
            </a:rPr>
            <a:t>В  случаях  назначения:</a:t>
          </a:r>
          <a:endParaRPr lang="ru-RU" sz="2000" i="0" kern="1200" dirty="0">
            <a:effectLst/>
          </a:endParaRPr>
        </a:p>
      </dsp:txBody>
      <dsp:txXfrm>
        <a:off x="1799932" y="1635"/>
        <a:ext cx="4699500" cy="364358"/>
      </dsp:txXfrm>
    </dsp:sp>
    <dsp:sp modelId="{DEDCE1A2-28EA-4817-A11E-3B175C8D2904}">
      <dsp:nvSpPr>
        <dsp:cNvPr id="0" name=""/>
        <dsp:cNvSpPr/>
      </dsp:nvSpPr>
      <dsp:spPr>
        <a:xfrm>
          <a:off x="256087" y="844154"/>
          <a:ext cx="2276956" cy="290532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0" kern="1200" dirty="0" smtClean="0"/>
            <a:t>ежемесячного пожизненного содержания или дополнительного (пожизненного) ежемесячного материального обеспечения в соответствии с федеральными законами, актами Президента Российской Федерации и Правительства Российской Федерации</a:t>
          </a:r>
          <a:endParaRPr lang="ru-RU" sz="1400" b="0" kern="1200" dirty="0"/>
        </a:p>
      </dsp:txBody>
      <dsp:txXfrm>
        <a:off x="256087" y="844154"/>
        <a:ext cx="2276956" cy="2905327"/>
      </dsp:txXfrm>
    </dsp:sp>
    <dsp:sp modelId="{ADE1D76B-FDE0-4CFF-93C1-7538E0F2D60C}">
      <dsp:nvSpPr>
        <dsp:cNvPr id="0" name=""/>
        <dsp:cNvSpPr/>
      </dsp:nvSpPr>
      <dsp:spPr>
        <a:xfrm>
          <a:off x="3021587" y="844154"/>
          <a:ext cx="2276956" cy="290532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0" kern="1200" dirty="0" smtClean="0"/>
            <a:t>ежемесячной доплаты к пенсии (за исключением ежемесячной доплаты гражданам, награжденным знаком отличия "За заслуги перед Новосибирской областью", и ежемесячной доплаты гражданам, удостоенным почетного звания  "Почетный гражданин Новосибирской области")</a:t>
          </a:r>
          <a:endParaRPr lang="ru-RU" sz="1400" b="0" kern="1200" dirty="0"/>
        </a:p>
      </dsp:txBody>
      <dsp:txXfrm>
        <a:off x="3021587" y="844154"/>
        <a:ext cx="2276956" cy="2905327"/>
      </dsp:txXfrm>
    </dsp:sp>
    <dsp:sp modelId="{BCE57254-CE5A-4091-B800-D57211406D90}">
      <dsp:nvSpPr>
        <dsp:cNvPr id="0" name=""/>
        <dsp:cNvSpPr/>
      </dsp:nvSpPr>
      <dsp:spPr>
        <a:xfrm>
          <a:off x="5766321" y="844154"/>
          <a:ext cx="2276956" cy="290532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0" kern="1200" dirty="0" smtClean="0"/>
            <a:t>пенсии за выслугу лет в соответствии с федеральным законодательством, законодательством субъектов Российской Федерации, законодательством Новосибирской области, актами органов местного самоуправления в связи с замещением государственных должностей Российской Федерации, государственных должностей субъектов Российской Федерации, должностей государственной гражданской службы Российской Федерации, должностей государственной гражданской службы субъектов Российской Федерации, муниципальных должностей и должностей муниципальной службы</a:t>
          </a:r>
          <a:endParaRPr lang="ru-RU" sz="1000" b="0" kern="1200" dirty="0"/>
        </a:p>
      </dsp:txBody>
      <dsp:txXfrm>
        <a:off x="5766321" y="844154"/>
        <a:ext cx="2276956" cy="290532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E2DD1C9-4BB6-422A-8F34-C157EA500BD9}" type="datetimeFigureOut">
              <a:rPr lang="en-US" smtClean="0"/>
              <a:t>9/5/2022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100"/>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645460" y="1099297"/>
            <a:ext cx="7869891" cy="353342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5"/>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9/5/2022</a:t>
            </a:fld>
            <a:endParaRPr lang="en-US"/>
          </a:p>
        </p:txBody>
      </p:sp>
      <p:sp>
        <p:nvSpPr>
          <p:cNvPr id="5" name="Footer Placeholder 4"/>
          <p:cNvSpPr>
            <a:spLocks noGrp="1"/>
          </p:cNvSpPr>
          <p:nvPr>
            <p:ph type="ftr" sz="quarter" idx="3"/>
          </p:nvPr>
        </p:nvSpPr>
        <p:spPr>
          <a:xfrm>
            <a:off x="3028950" y="4767265"/>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58907" y="1"/>
            <a:ext cx="7839635" cy="10032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
          <p:cNvSpPr>
            <a:spLocks noGrp="1"/>
          </p:cNvSpPr>
          <p:nvPr>
            <p:ph type="ctrTitle"/>
          </p:nvPr>
        </p:nvSpPr>
        <p:spPr>
          <a:xfrm>
            <a:off x="272141" y="2314027"/>
            <a:ext cx="7133393" cy="515445"/>
          </a:xfrm>
        </p:spPr>
        <p:txBody>
          <a:bodyPr>
            <a:noAutofit/>
          </a:bodyPr>
          <a:lstStyle/>
          <a:p>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Пенсионное обеспечение муниципального служащего</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2" name="TextBox 1"/>
          <p:cNvSpPr txBox="1"/>
          <p:nvPr/>
        </p:nvSpPr>
        <p:spPr>
          <a:xfrm>
            <a:off x="272141" y="2935230"/>
            <a:ext cx="4931229" cy="2000548"/>
          </a:xfrm>
          <a:prstGeom prst="rect">
            <a:avLst/>
          </a:prstGeom>
          <a:noFill/>
        </p:spPr>
        <p:txBody>
          <a:bodyPr wrap="square" rtlCol="0">
            <a:spAutoFit/>
          </a:bodyPr>
          <a:lstStyle/>
          <a:p>
            <a:r>
              <a:rPr lang="ru-RU" sz="2800" b="1" dirty="0" smtClean="0">
                <a:solidFill>
                  <a:schemeClr val="accent2">
                    <a:lumMod val="50000"/>
                  </a:schemeClr>
                </a:solidFill>
                <a:effectLst>
                  <a:glow rad="127000">
                    <a:schemeClr val="bg1"/>
                  </a:glow>
                  <a:outerShdw blurRad="38100" dist="38100" dir="2700000" algn="tl">
                    <a:srgbClr val="000000">
                      <a:alpha val="43137"/>
                    </a:srgbClr>
                  </a:outerShdw>
                </a:effectLst>
              </a:rPr>
              <a:t>ДМИТРИЕНКО</a:t>
            </a:r>
            <a:endParaRPr lang="ru-RU" sz="2400" b="1" dirty="0" smtClean="0">
              <a:solidFill>
                <a:schemeClr val="accent2">
                  <a:lumMod val="50000"/>
                </a:schemeClr>
              </a:solidFill>
              <a:effectLst>
                <a:glow rad="127000">
                  <a:schemeClr val="bg1"/>
                </a:glow>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Ирина Ивановна</a:t>
            </a:r>
          </a:p>
          <a:p>
            <a:endParaRPr lang="ru-RU" b="1" dirty="0">
              <a:solidFill>
                <a:schemeClr val="bg1"/>
              </a:solidFill>
              <a:effectLst>
                <a:outerShdw blurRad="38100" dist="38100" dir="2700000" algn="tl">
                  <a:srgbClr val="000000">
                    <a:alpha val="43137"/>
                  </a:srgbClr>
                </a:outerShdw>
              </a:effectLst>
            </a:endParaRPr>
          </a:p>
          <a:p>
            <a:r>
              <a:rPr lang="ru-RU" b="1" i="1" dirty="0" smtClean="0">
                <a:solidFill>
                  <a:schemeClr val="bg1"/>
                </a:solidFill>
                <a:effectLst>
                  <a:outerShdw blurRad="38100" dist="38100" dir="2700000" algn="tl">
                    <a:srgbClr val="000000">
                      <a:alpha val="43137"/>
                    </a:srgbClr>
                  </a:outerShdw>
                </a:effectLst>
              </a:rPr>
              <a:t>Начальник управления труда</a:t>
            </a:r>
          </a:p>
          <a:p>
            <a:r>
              <a:rPr lang="ru-RU" b="1" i="1" dirty="0" smtClean="0">
                <a:solidFill>
                  <a:schemeClr val="bg1"/>
                </a:solidFill>
                <a:effectLst>
                  <a:outerShdw blurRad="38100" dist="38100" dir="2700000" algn="tl">
                    <a:srgbClr val="000000">
                      <a:alpha val="43137"/>
                    </a:srgbClr>
                  </a:outerShdw>
                </a:effectLst>
              </a:rPr>
              <a:t>министерства труда и социального развития Новосибирской области</a:t>
            </a:r>
            <a:endParaRPr lang="ru-RU"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1294893" y="1"/>
            <a:ext cx="7849107"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Алгоритм определения размера пенсии за выслугу лет</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
        <p:nvSpPr>
          <p:cNvPr id="6" name="Прямоугольник 5"/>
          <p:cNvSpPr/>
          <p:nvPr/>
        </p:nvSpPr>
        <p:spPr>
          <a:xfrm>
            <a:off x="1389528" y="765379"/>
            <a:ext cx="7252447" cy="615553"/>
          </a:xfrm>
          <a:prstGeom prst="rect">
            <a:avLst/>
          </a:prstGeom>
        </p:spPr>
        <p:txBody>
          <a:bodyPr wrap="square">
            <a:spAutoFit/>
          </a:bodyPr>
          <a:lstStyle/>
          <a:p>
            <a:pPr algn="ctr"/>
            <a:r>
              <a:rPr lang="ru-RU" sz="1600" dirty="0">
                <a:solidFill>
                  <a:schemeClr val="bg1"/>
                </a:solidFill>
              </a:rPr>
              <a:t>Сумма страховой пенсии по старости (инвалидности) вычитается </a:t>
            </a:r>
            <a:endParaRPr lang="ru-RU" sz="1600" dirty="0" smtClean="0">
              <a:solidFill>
                <a:schemeClr val="bg1"/>
              </a:solidFill>
            </a:endParaRPr>
          </a:p>
          <a:p>
            <a:pPr algn="ctr"/>
            <a:r>
              <a:rPr lang="ru-RU" b="1" i="1" dirty="0" smtClean="0">
                <a:solidFill>
                  <a:schemeClr val="bg1"/>
                </a:solidFill>
                <a:effectLst>
                  <a:outerShdw blurRad="38100" dist="38100" dir="2700000" algn="tl">
                    <a:srgbClr val="000000">
                      <a:alpha val="43137"/>
                    </a:srgbClr>
                  </a:outerShdw>
                </a:effectLst>
              </a:rPr>
              <a:t>не </a:t>
            </a:r>
            <a:r>
              <a:rPr lang="ru-RU" b="1" i="1" dirty="0">
                <a:solidFill>
                  <a:schemeClr val="bg1"/>
                </a:solidFill>
                <a:effectLst>
                  <a:outerShdw blurRad="38100" dist="38100" dir="2700000" algn="tl">
                    <a:srgbClr val="000000">
                      <a:alpha val="43137"/>
                    </a:srgbClr>
                  </a:outerShdw>
                </a:effectLst>
              </a:rPr>
              <a:t>в полном </a:t>
            </a:r>
            <a:r>
              <a:rPr lang="ru-RU" b="1" i="1" dirty="0" smtClean="0">
                <a:solidFill>
                  <a:schemeClr val="bg1"/>
                </a:solidFill>
                <a:effectLst>
                  <a:outerShdw blurRad="38100" dist="38100" dir="2700000" algn="tl">
                    <a:srgbClr val="000000">
                      <a:alpha val="43137"/>
                    </a:srgbClr>
                  </a:outerShdw>
                </a:effectLst>
              </a:rPr>
              <a:t>размере</a:t>
            </a:r>
            <a:r>
              <a:rPr lang="ru-RU" sz="1600" dirty="0" smtClean="0">
                <a:solidFill>
                  <a:schemeClr val="bg1"/>
                </a:solidFill>
              </a:rPr>
              <a:t>, </a:t>
            </a:r>
            <a:r>
              <a:rPr lang="ru-RU" sz="1600" dirty="0">
                <a:solidFill>
                  <a:schemeClr val="bg1"/>
                </a:solidFill>
              </a:rPr>
              <a:t>то есть не учитываются</a:t>
            </a:r>
            <a:r>
              <a:rPr lang="ru-RU" sz="1600" i="1" dirty="0">
                <a:solidFill>
                  <a:schemeClr val="bg1"/>
                </a:solidFill>
              </a:rPr>
              <a:t>:</a:t>
            </a:r>
            <a:endParaRPr lang="ru-RU" sz="1600" dirty="0">
              <a:solidFill>
                <a:schemeClr val="bg1"/>
              </a:solidFill>
            </a:endParaRPr>
          </a:p>
        </p:txBody>
      </p:sp>
      <p:graphicFrame>
        <p:nvGraphicFramePr>
          <p:cNvPr id="7" name="Схема 6"/>
          <p:cNvGraphicFramePr/>
          <p:nvPr>
            <p:extLst>
              <p:ext uri="{D42A27DB-BD31-4B8C-83A1-F6EECF244321}">
                <p14:modId xmlns:p14="http://schemas.microsoft.com/office/powerpoint/2010/main" val="2773820676"/>
              </p:ext>
            </p:extLst>
          </p:nvPr>
        </p:nvGraphicFramePr>
        <p:xfrm>
          <a:off x="701198" y="1138518"/>
          <a:ext cx="8308331" cy="3868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406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1294893" y="1"/>
            <a:ext cx="7849107"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Пример определения суммы страховой пенсии по старости, принимаемой к расчету</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
        <p:nvSpPr>
          <p:cNvPr id="6" name="TextBox 5"/>
          <p:cNvSpPr txBox="1"/>
          <p:nvPr/>
        </p:nvSpPr>
        <p:spPr>
          <a:xfrm>
            <a:off x="461147" y="794657"/>
            <a:ext cx="211182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i="1" dirty="0" smtClean="0">
                <a:solidFill>
                  <a:srgbClr val="002060"/>
                </a:solidFill>
                <a:effectLst>
                  <a:outerShdw blurRad="38100" dist="38100" dir="2700000" algn="tl">
                    <a:srgbClr val="000000">
                      <a:alpha val="43137"/>
                    </a:srgbClr>
                  </a:outerShdw>
                </a:effectLst>
              </a:rPr>
              <a:t>Исходные данные</a:t>
            </a:r>
            <a:endParaRPr lang="ru-RU" b="1" i="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69770" y="1190884"/>
            <a:ext cx="2971799" cy="769441"/>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400" dirty="0" smtClean="0">
                <a:solidFill>
                  <a:schemeClr val="bg1"/>
                </a:solidFill>
              </a:rPr>
              <a:t>Сумма выплачиваемой страховой пенсии по старости</a:t>
            </a:r>
          </a:p>
          <a:p>
            <a:pPr algn="ctr"/>
            <a:r>
              <a:rPr lang="ru-RU" sz="1600" b="1" dirty="0" smtClean="0">
                <a:solidFill>
                  <a:schemeClr val="bg1"/>
                </a:solidFill>
                <a:effectLst>
                  <a:outerShdw blurRad="38100" dist="38100" dir="2700000" algn="tl">
                    <a:srgbClr val="000000">
                      <a:alpha val="43137"/>
                    </a:srgbClr>
                  </a:outerShdw>
                </a:effectLst>
              </a:rPr>
              <a:t>25 000 рублей</a:t>
            </a:r>
            <a:endParaRPr lang="ru-RU" sz="16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69770" y="1997010"/>
            <a:ext cx="2971799" cy="1077218"/>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sz="1200" dirty="0"/>
              <a:t>размер фиксированной выплаты в месяц к страховой пенсии по старости с учетом повышений при нахождении на иждивении 1 нетрудоспособного члена семьи  - </a:t>
            </a:r>
            <a:r>
              <a:rPr lang="ru-RU" sz="1600" b="1" dirty="0">
                <a:effectLst>
                  <a:outerShdw blurRad="38100" dist="38100" dir="2700000" algn="tl">
                    <a:srgbClr val="000000">
                      <a:alpha val="43137"/>
                    </a:srgbClr>
                  </a:outerShdw>
                </a:effectLst>
              </a:rPr>
              <a:t>9627,65 рублей</a:t>
            </a:r>
            <a:endParaRPr lang="ru-RU" sz="1200" b="1" dirty="0" smtClean="0">
              <a:solidFill>
                <a:schemeClr val="accent2">
                  <a:lumMod val="50000"/>
                </a:schemeClr>
              </a:solidFill>
              <a:effectLst>
                <a:outerShdw blurRad="38100" dist="38100" dir="2700000" algn="tl">
                  <a:srgbClr val="000000">
                    <a:alpha val="43137"/>
                  </a:srgbClr>
                </a:outerShdw>
              </a:effectLst>
            </a:endParaRPr>
          </a:p>
        </p:txBody>
      </p:sp>
      <p:sp>
        <p:nvSpPr>
          <p:cNvPr id="9" name="Прямоугольник 8"/>
          <p:cNvSpPr/>
          <p:nvPr/>
        </p:nvSpPr>
        <p:spPr>
          <a:xfrm>
            <a:off x="69771" y="4347045"/>
            <a:ext cx="2971798" cy="769441"/>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a:spAutoFit/>
          </a:bodyPr>
          <a:lstStyle/>
          <a:p>
            <a:pPr lvl="0" algn="ctr"/>
            <a:r>
              <a:rPr lang="ru-RU" sz="1400" dirty="0">
                <a:solidFill>
                  <a:schemeClr val="bg1"/>
                </a:solidFill>
              </a:rPr>
              <a:t>сумма, полагающаяся в связи с валоризацией пенсионных прав </a:t>
            </a:r>
            <a:endParaRPr lang="ru-RU" sz="1400" dirty="0" smtClean="0">
              <a:solidFill>
                <a:schemeClr val="bg1"/>
              </a:solidFill>
            </a:endParaRPr>
          </a:p>
          <a:p>
            <a:pPr lvl="0" algn="ctr"/>
            <a:r>
              <a:rPr lang="ru-RU" sz="1600" b="1" i="1" dirty="0" smtClean="0">
                <a:solidFill>
                  <a:schemeClr val="bg1"/>
                </a:solidFill>
                <a:effectLst>
                  <a:outerShdw blurRad="38100" dist="38100" dir="2700000" algn="tl">
                    <a:srgbClr val="000000">
                      <a:alpha val="43137"/>
                    </a:srgbClr>
                  </a:outerShdw>
                </a:effectLst>
              </a:rPr>
              <a:t>500 рублей</a:t>
            </a:r>
            <a:endParaRPr lang="ru-RU" sz="1600" dirty="0">
              <a:solidFill>
                <a:schemeClr val="bg1"/>
              </a:solidFill>
            </a:endParaRPr>
          </a:p>
        </p:txBody>
      </p:sp>
      <p:sp>
        <p:nvSpPr>
          <p:cNvPr id="10" name="TextBox 9"/>
          <p:cNvSpPr txBox="1"/>
          <p:nvPr/>
        </p:nvSpPr>
        <p:spPr>
          <a:xfrm>
            <a:off x="295810" y="3074228"/>
            <a:ext cx="2745759" cy="123110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900" b="1" dirty="0"/>
              <a:t>в том числе:</a:t>
            </a:r>
            <a:endParaRPr lang="ru-RU" sz="900" dirty="0"/>
          </a:p>
          <a:p>
            <a:r>
              <a:rPr lang="ru-RU" sz="900" b="1" dirty="0" smtClean="0"/>
              <a:t>7220,74 </a:t>
            </a:r>
            <a:r>
              <a:rPr lang="ru-RU" sz="900" b="1" dirty="0"/>
              <a:t>рублей (</a:t>
            </a:r>
            <a:r>
              <a:rPr lang="ru-RU" sz="900" b="1" i="1" dirty="0"/>
              <a:t>базовый размер фиксированной выплаты к страховой пенсии по старости с 01.06.2022)</a:t>
            </a:r>
            <a:r>
              <a:rPr lang="ru-RU" sz="900" b="1" dirty="0"/>
              <a:t> </a:t>
            </a:r>
            <a:endParaRPr lang="ru-RU" sz="900" b="1" dirty="0" smtClean="0"/>
          </a:p>
          <a:p>
            <a:r>
              <a:rPr lang="ru-RU" sz="1100" b="1" dirty="0" smtClean="0">
                <a:solidFill>
                  <a:srgbClr val="C00000"/>
                </a:solidFill>
                <a:effectLst>
                  <a:outerShdw blurRad="38100" dist="38100" dir="2700000" algn="tl">
                    <a:srgbClr val="000000">
                      <a:alpha val="43137"/>
                    </a:srgbClr>
                  </a:outerShdw>
                </a:effectLst>
              </a:rPr>
              <a:t>+</a:t>
            </a:r>
            <a:r>
              <a:rPr lang="ru-RU" sz="900" b="1" dirty="0" smtClean="0"/>
              <a:t> </a:t>
            </a:r>
          </a:p>
          <a:p>
            <a:r>
              <a:rPr lang="ru-RU" sz="900" b="1" dirty="0" smtClean="0"/>
              <a:t>2406,91 </a:t>
            </a:r>
            <a:r>
              <a:rPr lang="ru-RU" sz="900" b="1" dirty="0"/>
              <a:t>рублей </a:t>
            </a:r>
            <a:r>
              <a:rPr lang="ru-RU" sz="900" b="1" i="1" dirty="0"/>
              <a:t>(повышение фиксированной выплаты, которое составляет 1/3  от базового размера 7220,74 рублей)</a:t>
            </a:r>
            <a:endParaRPr lang="ru-RU" sz="900" dirty="0"/>
          </a:p>
        </p:txBody>
      </p:sp>
      <p:sp>
        <p:nvSpPr>
          <p:cNvPr id="12" name="Прямоугольник 11"/>
          <p:cNvSpPr/>
          <p:nvPr/>
        </p:nvSpPr>
        <p:spPr>
          <a:xfrm>
            <a:off x="3242700" y="1997010"/>
            <a:ext cx="1567153" cy="1384995"/>
          </a:xfrm>
          <a:prstGeom prst="rect">
            <a:avLst/>
          </a:prstGeom>
          <a:ln>
            <a:solidFill>
              <a:schemeClr val="accent2">
                <a:lumMod val="40000"/>
                <a:lumOff val="60000"/>
              </a:schemeClr>
            </a:solidFill>
          </a:ln>
        </p:spPr>
        <p:txBody>
          <a:bodyPr wrap="square">
            <a:spAutoFit/>
          </a:bodyPr>
          <a:lstStyle/>
          <a:p>
            <a:pPr algn="ctr"/>
            <a:r>
              <a:rPr lang="ru-RU" sz="1400" b="1" i="1" dirty="0">
                <a:solidFill>
                  <a:schemeClr val="bg1"/>
                </a:solidFill>
                <a:effectLst>
                  <a:outerShdw blurRad="38100" dist="38100" dir="2700000" algn="tl">
                    <a:srgbClr val="000000">
                      <a:alpha val="43137"/>
                    </a:srgbClr>
                  </a:outerShdw>
                </a:effectLst>
              </a:rPr>
              <a:t>Сумма страховой пенсии по старости, принимаемая </a:t>
            </a:r>
            <a:endParaRPr lang="ru-RU" sz="1400" b="1" i="1" dirty="0" smtClean="0">
              <a:solidFill>
                <a:schemeClr val="bg1"/>
              </a:solidFill>
              <a:effectLst>
                <a:outerShdw blurRad="38100" dist="38100" dir="2700000" algn="tl">
                  <a:srgbClr val="000000">
                    <a:alpha val="43137"/>
                  </a:srgbClr>
                </a:outerShdw>
              </a:effectLst>
            </a:endParaRPr>
          </a:p>
          <a:p>
            <a:pPr algn="ctr"/>
            <a:r>
              <a:rPr lang="ru-RU" sz="1400" b="1" i="1" dirty="0" smtClean="0">
                <a:solidFill>
                  <a:schemeClr val="bg1"/>
                </a:solidFill>
                <a:effectLst>
                  <a:outerShdw blurRad="38100" dist="38100" dir="2700000" algn="tl">
                    <a:srgbClr val="000000">
                      <a:alpha val="43137"/>
                    </a:srgbClr>
                  </a:outerShdw>
                </a:effectLst>
              </a:rPr>
              <a:t>к </a:t>
            </a:r>
            <a:r>
              <a:rPr lang="ru-RU" sz="1400" b="1" i="1" dirty="0">
                <a:solidFill>
                  <a:schemeClr val="bg1"/>
                </a:solidFill>
                <a:effectLst>
                  <a:outerShdw blurRad="38100" dist="38100" dir="2700000" algn="tl">
                    <a:srgbClr val="000000">
                      <a:alpha val="43137"/>
                    </a:srgbClr>
                  </a:outerShdw>
                </a:effectLst>
              </a:rPr>
              <a:t>расчету </a:t>
            </a:r>
            <a:endParaRPr lang="ru-RU" sz="1400" i="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5414657" y="1164248"/>
            <a:ext cx="211182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i="1" dirty="0" smtClean="0">
                <a:solidFill>
                  <a:srgbClr val="002060"/>
                </a:solidFill>
                <a:effectLst>
                  <a:outerShdw blurRad="38100" dist="38100" dir="2700000" algn="tl">
                    <a:srgbClr val="000000">
                      <a:alpha val="43137"/>
                    </a:srgbClr>
                  </a:outerShdw>
                </a:effectLst>
              </a:rPr>
              <a:t>РАСЧЕТ</a:t>
            </a:r>
            <a:endParaRPr lang="ru-RU" b="1" i="1" dirty="0">
              <a:solidFill>
                <a:srgbClr val="002060"/>
              </a:solidFill>
              <a:effectLst>
                <a:outerShdw blurRad="38100" dist="38100" dir="2700000" algn="tl">
                  <a:srgbClr val="000000">
                    <a:alpha val="43137"/>
                  </a:srgbClr>
                </a:outerShdw>
              </a:effectLst>
            </a:endParaRPr>
          </a:p>
        </p:txBody>
      </p:sp>
      <p:sp>
        <p:nvSpPr>
          <p:cNvPr id="14" name="Равно 13"/>
          <p:cNvSpPr/>
          <p:nvPr/>
        </p:nvSpPr>
        <p:spPr>
          <a:xfrm>
            <a:off x="4809854" y="2481829"/>
            <a:ext cx="216000" cy="189652"/>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15" name="Прямоугольник 14"/>
          <p:cNvSpPr/>
          <p:nvPr/>
        </p:nvSpPr>
        <p:spPr>
          <a:xfrm>
            <a:off x="5025854" y="2248308"/>
            <a:ext cx="720054" cy="646331"/>
          </a:xfrm>
          <a:prstGeom prst="rect">
            <a:avLst/>
          </a:prstGeom>
          <a:ln>
            <a:solidFill>
              <a:srgbClr val="F1F1F1"/>
            </a:solidFill>
          </a:ln>
        </p:spPr>
        <p:txBody>
          <a:bodyPr wrap="square" lIns="0" rIns="0">
            <a:spAutoFit/>
          </a:bodyPr>
          <a:lstStyle/>
          <a:p>
            <a:pPr algn="ctr"/>
            <a:r>
              <a:rPr lang="ru-RU" b="1" dirty="0">
                <a:solidFill>
                  <a:schemeClr val="bg1"/>
                </a:solidFill>
              </a:rPr>
              <a:t>25 000 </a:t>
            </a:r>
            <a:r>
              <a:rPr lang="ru-RU" b="1" dirty="0" smtClean="0">
                <a:solidFill>
                  <a:schemeClr val="bg1"/>
                </a:solidFill>
              </a:rPr>
              <a:t>руб. </a:t>
            </a:r>
            <a:endParaRPr lang="ru-RU" dirty="0">
              <a:solidFill>
                <a:schemeClr val="bg1"/>
              </a:solidFill>
            </a:endParaRPr>
          </a:p>
        </p:txBody>
      </p:sp>
      <p:sp>
        <p:nvSpPr>
          <p:cNvPr id="16" name="Минус 15"/>
          <p:cNvSpPr/>
          <p:nvPr/>
        </p:nvSpPr>
        <p:spPr>
          <a:xfrm>
            <a:off x="5755308" y="2503543"/>
            <a:ext cx="268941" cy="135862"/>
          </a:xfrm>
          <a:prstGeom prst="mathMinu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7" name="Прямоугольник 16"/>
          <p:cNvSpPr/>
          <p:nvPr/>
        </p:nvSpPr>
        <p:spPr>
          <a:xfrm>
            <a:off x="6020394" y="2258619"/>
            <a:ext cx="900355" cy="646331"/>
          </a:xfrm>
          <a:prstGeom prst="rect">
            <a:avLst/>
          </a:prstGeom>
          <a:ln>
            <a:solidFill>
              <a:schemeClr val="accent2">
                <a:lumMod val="20000"/>
                <a:lumOff val="80000"/>
              </a:schemeClr>
            </a:solidFill>
          </a:ln>
        </p:spPr>
        <p:txBody>
          <a:bodyPr wrap="square" lIns="0" rIns="0">
            <a:spAutoFit/>
          </a:bodyPr>
          <a:lstStyle/>
          <a:p>
            <a:pPr algn="ctr"/>
            <a:r>
              <a:rPr lang="ru-RU" b="1" dirty="0" smtClean="0">
                <a:solidFill>
                  <a:schemeClr val="bg1"/>
                </a:solidFill>
              </a:rPr>
              <a:t>2 406,91 </a:t>
            </a:r>
          </a:p>
          <a:p>
            <a:pPr algn="ctr"/>
            <a:r>
              <a:rPr lang="ru-RU" b="1" dirty="0" smtClean="0">
                <a:solidFill>
                  <a:schemeClr val="bg1"/>
                </a:solidFill>
              </a:rPr>
              <a:t>руб.</a:t>
            </a:r>
            <a:endParaRPr lang="ru-RU" dirty="0">
              <a:solidFill>
                <a:schemeClr val="bg1"/>
              </a:solidFill>
            </a:endParaRPr>
          </a:p>
        </p:txBody>
      </p:sp>
      <p:sp>
        <p:nvSpPr>
          <p:cNvPr id="19" name="Минус 18"/>
          <p:cNvSpPr/>
          <p:nvPr/>
        </p:nvSpPr>
        <p:spPr>
          <a:xfrm>
            <a:off x="6929672" y="2499759"/>
            <a:ext cx="268941" cy="135862"/>
          </a:xfrm>
          <a:prstGeom prst="mathMinu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0" name="Прямоугольник 19"/>
          <p:cNvSpPr/>
          <p:nvPr/>
        </p:nvSpPr>
        <p:spPr>
          <a:xfrm>
            <a:off x="7189648" y="2258618"/>
            <a:ext cx="484136" cy="646331"/>
          </a:xfrm>
          <a:prstGeom prst="rect">
            <a:avLst/>
          </a:prstGeom>
          <a:ln>
            <a:solidFill>
              <a:schemeClr val="accent2">
                <a:lumMod val="20000"/>
                <a:lumOff val="80000"/>
              </a:schemeClr>
            </a:solidFill>
          </a:ln>
        </p:spPr>
        <p:txBody>
          <a:bodyPr wrap="square" lIns="0" rIns="0">
            <a:spAutoFit/>
          </a:bodyPr>
          <a:lstStyle/>
          <a:p>
            <a:pPr algn="ctr"/>
            <a:r>
              <a:rPr lang="ru-RU" b="1" dirty="0">
                <a:solidFill>
                  <a:schemeClr val="bg1"/>
                </a:solidFill>
              </a:rPr>
              <a:t>500 </a:t>
            </a:r>
          </a:p>
          <a:p>
            <a:pPr algn="ctr"/>
            <a:r>
              <a:rPr lang="ru-RU" b="1" dirty="0">
                <a:solidFill>
                  <a:schemeClr val="bg1"/>
                </a:solidFill>
              </a:rPr>
              <a:t>руб.</a:t>
            </a:r>
          </a:p>
        </p:txBody>
      </p:sp>
      <p:cxnSp>
        <p:nvCxnSpPr>
          <p:cNvPr id="23" name="Скругленная соединительная линия 22"/>
          <p:cNvCxnSpPr>
            <a:stCxn id="7" idx="3"/>
            <a:endCxn id="15" idx="0"/>
          </p:cNvCxnSpPr>
          <p:nvPr/>
        </p:nvCxnSpPr>
        <p:spPr>
          <a:xfrm>
            <a:off x="3041569" y="1575605"/>
            <a:ext cx="2344312" cy="672703"/>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Скругленная соединительная линия 23"/>
          <p:cNvCxnSpPr>
            <a:endCxn id="17" idx="2"/>
          </p:cNvCxnSpPr>
          <p:nvPr/>
        </p:nvCxnSpPr>
        <p:spPr>
          <a:xfrm flipV="1">
            <a:off x="3041569" y="2904950"/>
            <a:ext cx="3429003" cy="109711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Скругленная соединительная линия 26"/>
          <p:cNvCxnSpPr>
            <a:stCxn id="9" idx="3"/>
            <a:endCxn id="20" idx="2"/>
          </p:cNvCxnSpPr>
          <p:nvPr/>
        </p:nvCxnSpPr>
        <p:spPr>
          <a:xfrm flipV="1">
            <a:off x="3041569" y="2904949"/>
            <a:ext cx="4390147" cy="182681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Равно 29"/>
          <p:cNvSpPr/>
          <p:nvPr/>
        </p:nvSpPr>
        <p:spPr>
          <a:xfrm>
            <a:off x="7691714" y="2489399"/>
            <a:ext cx="252000" cy="189652"/>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34" name="Прямоугольник 33"/>
          <p:cNvSpPr/>
          <p:nvPr/>
        </p:nvSpPr>
        <p:spPr>
          <a:xfrm>
            <a:off x="7985154" y="2248308"/>
            <a:ext cx="1060233" cy="646331"/>
          </a:xfrm>
          <a:prstGeom prst="rect">
            <a:avLst/>
          </a:prstGeom>
          <a:ln>
            <a:solidFill>
              <a:srgbClr val="F1F1F1"/>
            </a:solidFill>
          </a:ln>
        </p:spPr>
        <p:txBody>
          <a:bodyPr wrap="square" lIns="0" rIns="0">
            <a:spAutoFit/>
          </a:bodyPr>
          <a:lstStyle/>
          <a:p>
            <a:pPr algn="ctr"/>
            <a:r>
              <a:rPr lang="ru-RU" b="1" i="1" dirty="0" smtClean="0">
                <a:solidFill>
                  <a:schemeClr val="bg1"/>
                </a:solidFill>
                <a:effectLst>
                  <a:outerShdw blurRad="38100" dist="38100" dir="2700000" algn="tl">
                    <a:srgbClr val="000000">
                      <a:alpha val="43137"/>
                    </a:srgbClr>
                  </a:outerShdw>
                </a:effectLst>
              </a:rPr>
              <a:t>22 093,10 руб. </a:t>
            </a:r>
            <a:endParaRPr lang="ru-RU"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657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94893" y="1"/>
            <a:ext cx="7849107"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Пример определения размера пенсии за выслугу лет</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67362" y="829093"/>
            <a:ext cx="211182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i="1" dirty="0" smtClean="0">
                <a:solidFill>
                  <a:srgbClr val="002060"/>
                </a:solidFill>
                <a:effectLst>
                  <a:outerShdw blurRad="38100" dist="38100" dir="2700000" algn="tl">
                    <a:srgbClr val="000000">
                      <a:alpha val="43137"/>
                    </a:srgbClr>
                  </a:outerShdw>
                </a:effectLst>
              </a:rPr>
              <a:t>Исходные данные</a:t>
            </a:r>
            <a:endParaRPr lang="ru-RU" b="1" i="1" dirty="0">
              <a:solidFill>
                <a:srgbClr val="002060"/>
              </a:solidFill>
              <a:effectLst>
                <a:outerShdw blurRad="38100" dist="38100" dir="2700000" algn="tl">
                  <a:srgbClr val="000000">
                    <a:alpha val="43137"/>
                  </a:srgbClr>
                </a:outerShdw>
              </a:effectLst>
            </a:endParaRPr>
          </a:p>
        </p:txBody>
      </p:sp>
      <p:sp>
        <p:nvSpPr>
          <p:cNvPr id="10" name="TextBox 9"/>
          <p:cNvSpPr txBox="1"/>
          <p:nvPr/>
        </p:nvSpPr>
        <p:spPr>
          <a:xfrm>
            <a:off x="237378" y="2081399"/>
            <a:ext cx="2971799" cy="954107"/>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200" dirty="0">
                <a:solidFill>
                  <a:schemeClr val="bg1"/>
                </a:solidFill>
              </a:rPr>
              <a:t>среднемесячное денежное содержание </a:t>
            </a:r>
            <a:endParaRPr lang="ru-RU" sz="1200" dirty="0" smtClean="0">
              <a:solidFill>
                <a:schemeClr val="bg1"/>
              </a:solidFill>
            </a:endParaRPr>
          </a:p>
          <a:p>
            <a:pPr algn="ctr"/>
            <a:r>
              <a:rPr lang="ru-RU" sz="1200" dirty="0" smtClean="0">
                <a:solidFill>
                  <a:schemeClr val="bg1"/>
                </a:solidFill>
              </a:rPr>
              <a:t>(</a:t>
            </a:r>
            <a:r>
              <a:rPr lang="ru-RU" sz="1200" dirty="0">
                <a:solidFill>
                  <a:schemeClr val="bg1"/>
                </a:solidFill>
              </a:rPr>
              <a:t>за 12 полных месяцев) </a:t>
            </a:r>
            <a:endParaRPr lang="ru-RU" sz="1200" dirty="0" smtClean="0">
              <a:solidFill>
                <a:schemeClr val="bg1"/>
              </a:solidFill>
            </a:endParaRPr>
          </a:p>
          <a:p>
            <a:pPr algn="ctr"/>
            <a:r>
              <a:rPr lang="ru-RU" sz="1200" dirty="0" smtClean="0">
                <a:solidFill>
                  <a:schemeClr val="bg1"/>
                </a:solidFill>
              </a:rPr>
              <a:t>с </a:t>
            </a:r>
            <a:r>
              <a:rPr lang="ru-RU" sz="1200" dirty="0">
                <a:solidFill>
                  <a:schemeClr val="bg1"/>
                </a:solidFill>
              </a:rPr>
              <a:t>районным коэффициентом </a:t>
            </a:r>
            <a:endParaRPr lang="ru-RU" sz="1200" dirty="0" smtClean="0">
              <a:solidFill>
                <a:schemeClr val="bg1"/>
              </a:solidFill>
            </a:endParaRPr>
          </a:p>
          <a:p>
            <a:pPr algn="ctr"/>
            <a:r>
              <a:rPr lang="ru-RU" b="1" dirty="0" smtClean="0">
                <a:solidFill>
                  <a:schemeClr val="bg1"/>
                </a:solidFill>
                <a:effectLst>
                  <a:outerShdw blurRad="38100" dist="38100" dir="2700000" algn="tl">
                    <a:srgbClr val="000000">
                      <a:alpha val="43137"/>
                    </a:srgbClr>
                  </a:outerShdw>
                </a:effectLst>
              </a:rPr>
              <a:t>35 340 </a:t>
            </a:r>
            <a:r>
              <a:rPr lang="ru-RU" b="1" dirty="0">
                <a:solidFill>
                  <a:schemeClr val="bg1"/>
                </a:solidFill>
                <a:effectLst>
                  <a:outerShdw blurRad="38100" dist="38100" dir="2700000" algn="tl">
                    <a:srgbClr val="000000">
                      <a:alpha val="43137"/>
                    </a:srgbClr>
                  </a:outerShdw>
                </a:effectLst>
              </a:rPr>
              <a:t>рублей</a:t>
            </a:r>
          </a:p>
        </p:txBody>
      </p:sp>
      <p:sp>
        <p:nvSpPr>
          <p:cNvPr id="11" name="Прямоугольник 10"/>
          <p:cNvSpPr/>
          <p:nvPr/>
        </p:nvSpPr>
        <p:spPr>
          <a:xfrm>
            <a:off x="237378" y="3130621"/>
            <a:ext cx="2971799" cy="1015663"/>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sz="1400" dirty="0">
                <a:solidFill>
                  <a:schemeClr val="accent2">
                    <a:lumMod val="50000"/>
                  </a:schemeClr>
                </a:solidFill>
              </a:rPr>
              <a:t>стаж муниципальной службы  – </a:t>
            </a:r>
            <a:endParaRPr lang="ru-RU" sz="1400" dirty="0" smtClean="0">
              <a:solidFill>
                <a:schemeClr val="accent2">
                  <a:lumMod val="50000"/>
                </a:schemeClr>
              </a:solidFill>
            </a:endParaRPr>
          </a:p>
          <a:p>
            <a:pPr algn="ctr"/>
            <a:r>
              <a:rPr lang="ru-RU" b="1" dirty="0" smtClean="0">
                <a:solidFill>
                  <a:schemeClr val="accent2">
                    <a:lumMod val="50000"/>
                  </a:schemeClr>
                </a:solidFill>
                <a:effectLst>
                  <a:outerShdw blurRad="38100" dist="38100" dir="2700000" algn="tl">
                    <a:srgbClr val="000000">
                      <a:alpha val="43137"/>
                    </a:srgbClr>
                  </a:outerShdw>
                </a:effectLst>
              </a:rPr>
              <a:t>20 </a:t>
            </a:r>
            <a:r>
              <a:rPr lang="ru-RU" b="1" dirty="0">
                <a:solidFill>
                  <a:schemeClr val="accent2">
                    <a:lumMod val="50000"/>
                  </a:schemeClr>
                </a:solidFill>
                <a:effectLst>
                  <a:outerShdw blurRad="38100" dist="38100" dir="2700000" algn="tl">
                    <a:srgbClr val="000000">
                      <a:alpha val="43137"/>
                    </a:srgbClr>
                  </a:outerShdw>
                </a:effectLst>
              </a:rPr>
              <a:t>лет </a:t>
            </a:r>
            <a:endParaRPr lang="ru-RU" b="1" dirty="0" smtClean="0">
              <a:solidFill>
                <a:schemeClr val="accent2">
                  <a:lumMod val="50000"/>
                </a:schemeClr>
              </a:solidFill>
              <a:effectLst>
                <a:outerShdw blurRad="38100" dist="38100" dir="2700000" algn="tl">
                  <a:srgbClr val="000000">
                    <a:alpha val="43137"/>
                  </a:srgbClr>
                </a:outerShdw>
              </a:effectLst>
            </a:endParaRPr>
          </a:p>
          <a:p>
            <a:pPr algn="ctr"/>
            <a:r>
              <a:rPr lang="ru-RU" sz="1400" dirty="0" smtClean="0">
                <a:solidFill>
                  <a:schemeClr val="accent2">
                    <a:lumMod val="50000"/>
                  </a:schemeClr>
                </a:solidFill>
              </a:rPr>
              <a:t>(</a:t>
            </a:r>
            <a:r>
              <a:rPr lang="ru-RU" sz="1400" dirty="0">
                <a:solidFill>
                  <a:schemeClr val="accent2">
                    <a:lumMod val="50000"/>
                  </a:schemeClr>
                </a:solidFill>
              </a:rPr>
              <a:t>51% к среднемесячному денежному содержанию) </a:t>
            </a:r>
            <a:endParaRPr lang="ru-RU" sz="1400" dirty="0" smtClean="0">
              <a:solidFill>
                <a:schemeClr val="accent2">
                  <a:lumMod val="50000"/>
                </a:schemeClr>
              </a:solidFill>
            </a:endParaRPr>
          </a:p>
        </p:txBody>
      </p:sp>
      <p:sp>
        <p:nvSpPr>
          <p:cNvPr id="12" name="Прямоугольник 11"/>
          <p:cNvSpPr/>
          <p:nvPr/>
        </p:nvSpPr>
        <p:spPr>
          <a:xfrm>
            <a:off x="237378" y="4230116"/>
            <a:ext cx="2971798" cy="738664"/>
          </a:xfrm>
          <a:prstGeom prst="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a:spAutoFit/>
          </a:bodyPr>
          <a:lstStyle/>
          <a:p>
            <a:pPr lvl="0" algn="ctr"/>
            <a:r>
              <a:rPr lang="ru-RU" sz="1400" dirty="0">
                <a:solidFill>
                  <a:schemeClr val="bg1"/>
                </a:solidFill>
              </a:rPr>
              <a:t>размер страховой пенсии по старости – </a:t>
            </a:r>
            <a:endParaRPr lang="ru-RU" sz="1400" dirty="0" smtClean="0">
              <a:solidFill>
                <a:schemeClr val="bg1"/>
              </a:solidFill>
            </a:endParaRPr>
          </a:p>
          <a:p>
            <a:pPr lvl="0" algn="ctr"/>
            <a:r>
              <a:rPr lang="ru-RU" sz="1400" b="1" i="1" dirty="0" smtClean="0">
                <a:solidFill>
                  <a:schemeClr val="bg1"/>
                </a:solidFill>
                <a:effectLst>
                  <a:outerShdw blurRad="38100" dist="38100" dir="2700000" algn="tl">
                    <a:srgbClr val="000000">
                      <a:alpha val="43137"/>
                    </a:srgbClr>
                  </a:outerShdw>
                </a:effectLst>
              </a:rPr>
              <a:t>22 093,10 рублей</a:t>
            </a:r>
            <a:endParaRPr lang="ru-RU" sz="1400" dirty="0">
              <a:solidFill>
                <a:schemeClr val="bg1"/>
              </a:solidFill>
            </a:endParaRPr>
          </a:p>
        </p:txBody>
      </p:sp>
      <p:sp>
        <p:nvSpPr>
          <p:cNvPr id="13" name="TextBox 12"/>
          <p:cNvSpPr txBox="1"/>
          <p:nvPr/>
        </p:nvSpPr>
        <p:spPr>
          <a:xfrm>
            <a:off x="5643599" y="794657"/>
            <a:ext cx="211182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i="1" dirty="0" smtClean="0">
                <a:solidFill>
                  <a:srgbClr val="002060"/>
                </a:solidFill>
                <a:effectLst>
                  <a:outerShdw blurRad="38100" dist="38100" dir="2700000" algn="tl">
                    <a:srgbClr val="000000">
                      <a:alpha val="43137"/>
                    </a:srgbClr>
                  </a:outerShdw>
                </a:effectLst>
              </a:rPr>
              <a:t>РАСЧЕТ</a:t>
            </a:r>
            <a:endParaRPr lang="ru-RU" b="1" i="1" dirty="0">
              <a:solidFill>
                <a:srgbClr val="002060"/>
              </a:solidFill>
              <a:effectLst>
                <a:outerShdw blurRad="38100" dist="38100" dir="2700000" algn="tl">
                  <a:srgbClr val="000000">
                    <a:alpha val="43137"/>
                  </a:srgbClr>
                </a:outerShdw>
              </a:effectLst>
            </a:endParaRPr>
          </a:p>
        </p:txBody>
      </p:sp>
      <p:grpSp>
        <p:nvGrpSpPr>
          <p:cNvPr id="22" name="Группа 21"/>
          <p:cNvGrpSpPr/>
          <p:nvPr/>
        </p:nvGrpSpPr>
        <p:grpSpPr>
          <a:xfrm>
            <a:off x="3519706" y="3561509"/>
            <a:ext cx="5453964" cy="898240"/>
            <a:chOff x="3898398" y="1724031"/>
            <a:chExt cx="4428877" cy="898240"/>
          </a:xfrm>
        </p:grpSpPr>
        <mc:AlternateContent xmlns:mc="http://schemas.openxmlformats.org/markup-compatibility/2006" xmlns:a14="http://schemas.microsoft.com/office/drawing/2010/main">
          <mc:Choice Requires="a14">
            <p:sp>
              <p:nvSpPr>
                <p:cNvPr id="14" name="TextBox 13"/>
                <p:cNvSpPr txBox="1"/>
                <p:nvPr/>
              </p:nvSpPr>
              <p:spPr>
                <a:xfrm>
                  <a:off x="3898398" y="1724031"/>
                  <a:ext cx="836312" cy="8002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ru-RU" b="0" i="1" smtClean="0">
                            <a:solidFill>
                              <a:schemeClr val="bg1"/>
                            </a:solidFill>
                            <a:latin typeface="Cambria Math"/>
                          </a:rPr>
                          <m:t>Пенсия</m:t>
                        </m:r>
                      </m:oMath>
                    </m:oMathPara>
                  </a14:m>
                  <a:endParaRPr lang="ru-RU" b="0" dirty="0" smtClean="0">
                    <a:solidFill>
                      <a:schemeClr val="bg1"/>
                    </a:solidFill>
                  </a:endParaRPr>
                </a:p>
                <a:p>
                  <a:pPr algn="ctr"/>
                  <a:r>
                    <a:rPr lang="ru-RU" sz="1400" dirty="0" smtClean="0">
                      <a:solidFill>
                        <a:schemeClr val="bg1"/>
                      </a:solidFill>
                    </a:rPr>
                    <a:t>за выслугу лет</a:t>
                  </a:r>
                </a:p>
              </p:txBody>
            </p:sp>
          </mc:Choice>
          <mc:Fallback xmlns="">
            <p:sp>
              <p:nvSpPr>
                <p:cNvPr id="14" name="TextBox 13"/>
                <p:cNvSpPr txBox="1">
                  <a:spLocks noRot="1" noChangeAspect="1" noMove="1" noResize="1" noEditPoints="1" noAdjustHandles="1" noChangeArrowheads="1" noChangeShapeType="1" noTextEdit="1"/>
                </p:cNvSpPr>
                <p:nvPr/>
              </p:nvSpPr>
              <p:spPr>
                <a:xfrm>
                  <a:off x="3898398" y="1724031"/>
                  <a:ext cx="836312" cy="800219"/>
                </a:xfrm>
                <a:prstGeom prst="rect">
                  <a:avLst/>
                </a:prstGeom>
                <a:blipFill rotWithShape="1">
                  <a:blip r:embed="rId3"/>
                  <a:stretch>
                    <a:fillRect r="-4142" b="-6061"/>
                  </a:stretch>
                </a:blipFill>
              </p:spPr>
              <p:txBody>
                <a:bodyPr/>
                <a:lstStyle/>
                <a:p>
                  <a:r>
                    <a:rPr lang="ru-RU">
                      <a:noFill/>
                    </a:rPr>
                    <a:t> </a:t>
                  </a:r>
                </a:p>
              </p:txBody>
            </p:sp>
          </mc:Fallback>
        </mc:AlternateContent>
        <p:sp>
          <p:nvSpPr>
            <p:cNvPr id="15" name="TextBox 14"/>
            <p:cNvSpPr txBox="1"/>
            <p:nvPr/>
          </p:nvSpPr>
          <p:spPr>
            <a:xfrm>
              <a:off x="4611756" y="1732663"/>
              <a:ext cx="402772" cy="523220"/>
            </a:xfrm>
            <a:prstGeom prst="rect">
              <a:avLst/>
            </a:prstGeom>
            <a:noFill/>
          </p:spPr>
          <p:txBody>
            <a:bodyPr wrap="square" rtlCol="0">
              <a:spAutoFit/>
            </a:bodyPr>
            <a:lstStyle/>
            <a:p>
              <a:r>
                <a:rPr lang="ru-RU" sz="2800" dirty="0" smtClean="0">
                  <a:solidFill>
                    <a:schemeClr val="bg1"/>
                  </a:solidFill>
                </a:rPr>
                <a:t>=</a:t>
              </a:r>
              <a:endParaRPr lang="ru-RU" sz="2800" dirty="0">
                <a:solidFill>
                  <a:schemeClr val="bg1"/>
                </a:solidFill>
              </a:endParaRPr>
            </a:p>
          </p:txBody>
        </p:sp>
        <mc:AlternateContent xmlns:mc="http://schemas.openxmlformats.org/markup-compatibility/2006" xmlns:a14="http://schemas.microsoft.com/office/drawing/2010/main">
          <mc:Choice Requires="a14">
            <p:sp>
              <p:nvSpPr>
                <p:cNvPr id="16" name="TextBox 15"/>
                <p:cNvSpPr txBox="1"/>
                <p:nvPr/>
              </p:nvSpPr>
              <p:spPr>
                <a:xfrm>
                  <a:off x="4763831" y="1809607"/>
                  <a:ext cx="3450428" cy="369332"/>
                </a:xfrm>
                <a:prstGeom prst="rect">
                  <a:avLst/>
                </a:prstGeom>
                <a:noFill/>
              </p:spPr>
              <p:txBody>
                <a:bodyPr wrap="none" rtlCol="0">
                  <a:spAutoFit/>
                </a:bodyPr>
                <a:lstStyle/>
                <a:p>
                  <a14:m>
                    <m:oMath xmlns:m="http://schemas.openxmlformats.org/officeDocument/2006/math">
                      <m:d>
                        <m:dPr>
                          <m:ctrlPr>
                            <a:rPr lang="ru-RU" i="1" smtClean="0">
                              <a:solidFill>
                                <a:schemeClr val="bg1"/>
                              </a:solidFill>
                              <a:latin typeface="Cambria Math"/>
                            </a:rPr>
                          </m:ctrlPr>
                        </m:dPr>
                        <m:e>
                          <m:r>
                            <a:rPr lang="ru-RU" b="0" i="1" smtClean="0">
                              <a:solidFill>
                                <a:schemeClr val="bg1"/>
                              </a:solidFill>
                              <a:latin typeface="Cambria Math"/>
                            </a:rPr>
                            <m:t>16 566,9 руб.  ∗51/100</m:t>
                          </m:r>
                        </m:e>
                      </m:d>
                    </m:oMath>
                  </a14:m>
                  <a:r>
                    <a:rPr lang="ru-RU" dirty="0" smtClean="0">
                      <a:solidFill>
                        <a:schemeClr val="bg1"/>
                      </a:solidFill>
                    </a:rPr>
                    <a:t> - 22 093,10 руб.</a:t>
                  </a:r>
                  <a:endParaRPr lang="ru-RU"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763831" y="1809607"/>
                  <a:ext cx="3450428" cy="369332"/>
                </a:xfrm>
                <a:prstGeom prst="rect">
                  <a:avLst/>
                </a:prstGeom>
                <a:blipFill rotWithShape="1">
                  <a:blip r:embed="rId4"/>
                  <a:stretch>
                    <a:fillRect t="-8197" r="-430" b="-24590"/>
                  </a:stretch>
                </a:blipFill>
              </p:spPr>
              <p:txBody>
                <a:bodyPr/>
                <a:lstStyle/>
                <a:p>
                  <a:r>
                    <a:rPr lang="ru-RU">
                      <a:noFill/>
                    </a:rPr>
                    <a:t> </a:t>
                  </a:r>
                </a:p>
              </p:txBody>
            </p:sp>
          </mc:Fallback>
        </mc:AlternateContent>
        <p:sp>
          <p:nvSpPr>
            <p:cNvPr id="17" name="TextBox 16"/>
            <p:cNvSpPr txBox="1"/>
            <p:nvPr/>
          </p:nvSpPr>
          <p:spPr>
            <a:xfrm>
              <a:off x="8057924" y="1724031"/>
              <a:ext cx="269351" cy="523220"/>
            </a:xfrm>
            <a:prstGeom prst="rect">
              <a:avLst/>
            </a:prstGeom>
            <a:noFill/>
          </p:spPr>
          <p:txBody>
            <a:bodyPr wrap="square" rtlCol="0">
              <a:spAutoFit/>
            </a:bodyPr>
            <a:lstStyle/>
            <a:p>
              <a:r>
                <a:rPr lang="ru-RU" sz="2800" dirty="0" smtClean="0">
                  <a:solidFill>
                    <a:schemeClr val="bg1"/>
                  </a:solidFill>
                </a:rPr>
                <a:t>=</a:t>
              </a:r>
              <a:endParaRPr lang="ru-RU" sz="2800" dirty="0">
                <a:solidFill>
                  <a:schemeClr val="bg1"/>
                </a:solidFill>
              </a:endParaRPr>
            </a:p>
          </p:txBody>
        </p:sp>
        <p:sp>
          <p:nvSpPr>
            <p:cNvPr id="18" name="TextBox 17"/>
            <p:cNvSpPr txBox="1"/>
            <p:nvPr/>
          </p:nvSpPr>
          <p:spPr>
            <a:xfrm>
              <a:off x="5476155" y="2252939"/>
              <a:ext cx="1447124" cy="369332"/>
            </a:xfrm>
            <a:prstGeom prst="rect">
              <a:avLst/>
            </a:prstGeom>
            <a:noFill/>
          </p:spPr>
          <p:txBody>
            <a:bodyPr wrap="square" rtlCol="0">
              <a:spAutoFit/>
            </a:bodyPr>
            <a:lstStyle/>
            <a:p>
              <a:r>
                <a:rPr lang="ru-RU" dirty="0">
                  <a:solidFill>
                    <a:schemeClr val="bg1"/>
                  </a:solidFill>
                </a:rPr>
                <a:t>–</a:t>
              </a:r>
              <a:r>
                <a:rPr lang="ru-RU" dirty="0" smtClean="0">
                  <a:solidFill>
                    <a:schemeClr val="bg1"/>
                  </a:solidFill>
                  <a:latin typeface="Cambria Math" pitchFamily="18" charset="0"/>
                  <a:ea typeface="Cambria Math" pitchFamily="18" charset="0"/>
                </a:rPr>
                <a:t> 13644,0 руб.</a:t>
              </a:r>
              <a:endParaRPr lang="ru-RU" dirty="0">
                <a:solidFill>
                  <a:schemeClr val="bg1"/>
                </a:solidFill>
                <a:latin typeface="Cambria Math" pitchFamily="18" charset="0"/>
                <a:ea typeface="Cambria Math" pitchFamily="18" charset="0"/>
              </a:endParaRPr>
            </a:p>
          </p:txBody>
        </p:sp>
      </p:grpSp>
      <p:sp>
        <p:nvSpPr>
          <p:cNvPr id="21" name="Прямоугольник 20"/>
          <p:cNvSpPr/>
          <p:nvPr/>
        </p:nvSpPr>
        <p:spPr>
          <a:xfrm>
            <a:off x="3146618" y="4459749"/>
            <a:ext cx="6015317" cy="646331"/>
          </a:xfrm>
          <a:prstGeom prst="rect">
            <a:avLst/>
          </a:prstGeom>
        </p:spPr>
        <p:txBody>
          <a:bodyPr wrap="square">
            <a:spAutoFit/>
          </a:bodyPr>
          <a:lstStyle/>
          <a:p>
            <a:pPr lvl="0" algn="ctr"/>
            <a:r>
              <a:rPr lang="ru-RU" b="1" i="1" dirty="0">
                <a:solidFill>
                  <a:schemeClr val="accent3">
                    <a:lumMod val="75000"/>
                  </a:schemeClr>
                </a:solidFill>
                <a:effectLst>
                  <a:glow rad="127000">
                    <a:schemeClr val="bg1"/>
                  </a:glow>
                  <a:outerShdw blurRad="38100" dist="38100" dir="2700000" algn="tl">
                    <a:srgbClr val="000000">
                      <a:alpha val="43137"/>
                    </a:srgbClr>
                  </a:outerShdw>
                </a:effectLst>
              </a:rPr>
              <a:t>Значение </a:t>
            </a:r>
            <a:r>
              <a:rPr lang="ru-RU" b="1" i="1" dirty="0" smtClean="0">
                <a:solidFill>
                  <a:schemeClr val="accent3">
                    <a:lumMod val="75000"/>
                  </a:schemeClr>
                </a:solidFill>
                <a:effectLst>
                  <a:glow rad="127000">
                    <a:schemeClr val="bg1"/>
                  </a:glow>
                  <a:outerShdw blurRad="38100" dist="38100" dir="2700000" algn="tl">
                    <a:srgbClr val="000000">
                      <a:alpha val="43137"/>
                    </a:srgbClr>
                  </a:outerShdw>
                </a:effectLst>
              </a:rPr>
              <a:t>отрицательное, значит ничего не положено. НО!!!</a:t>
            </a:r>
            <a:endParaRPr lang="ru-RU" i="1" dirty="0">
              <a:solidFill>
                <a:schemeClr val="accent3">
                  <a:lumMod val="75000"/>
                </a:schemeClr>
              </a:solidFill>
              <a:effectLst>
                <a:glow rad="127000">
                  <a:schemeClr val="bg1"/>
                </a:glow>
                <a:outerShdw blurRad="38100" dist="38100" dir="2700000" algn="tl">
                  <a:srgbClr val="000000">
                    <a:alpha val="43137"/>
                  </a:srgbClr>
                </a:outerShdw>
              </a:effectLst>
            </a:endParaRPr>
          </a:p>
        </p:txBody>
      </p:sp>
      <p:sp>
        <p:nvSpPr>
          <p:cNvPr id="23" name="TextBox 22"/>
          <p:cNvSpPr txBox="1"/>
          <p:nvPr/>
        </p:nvSpPr>
        <p:spPr>
          <a:xfrm>
            <a:off x="237378" y="1417749"/>
            <a:ext cx="2971799" cy="55399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dirty="0" smtClean="0">
                <a:solidFill>
                  <a:schemeClr val="tx2"/>
                </a:solidFill>
              </a:rPr>
              <a:t>размер должностного оклада </a:t>
            </a:r>
          </a:p>
          <a:p>
            <a:pPr algn="ctr"/>
            <a:r>
              <a:rPr lang="ru-RU" b="1" dirty="0" smtClean="0">
                <a:solidFill>
                  <a:schemeClr val="tx2"/>
                </a:solidFill>
                <a:effectLst>
                  <a:outerShdw blurRad="38100" dist="38100" dir="2700000" algn="tl">
                    <a:srgbClr val="000000">
                      <a:alpha val="43137"/>
                    </a:srgbClr>
                  </a:outerShdw>
                </a:effectLst>
              </a:rPr>
              <a:t>4 733,4 рублей</a:t>
            </a:r>
            <a:endParaRPr lang="ru-RU" b="1" dirty="0">
              <a:solidFill>
                <a:schemeClr val="tx2"/>
              </a:solidFill>
              <a:effectLst>
                <a:outerShdw blurRad="38100" dist="38100" dir="2700000" algn="tl">
                  <a:srgbClr val="000000">
                    <a:alpha val="43137"/>
                  </a:srgbClr>
                </a:outerShdw>
              </a:effectLst>
            </a:endParaRPr>
          </a:p>
        </p:txBody>
      </p:sp>
      <p:sp>
        <p:nvSpPr>
          <p:cNvPr id="24" name="Прямоугольник 23"/>
          <p:cNvSpPr/>
          <p:nvPr/>
        </p:nvSpPr>
        <p:spPr>
          <a:xfrm>
            <a:off x="3830734" y="1463232"/>
            <a:ext cx="5061857" cy="1169551"/>
          </a:xfrm>
          <a:prstGeom prst="rect">
            <a:avLst/>
          </a:prstGeom>
          <a:gradFill>
            <a:gsLst>
              <a:gs pos="0">
                <a:schemeClr val="accent2">
                  <a:lumMod val="60000"/>
                  <a:lumOff val="40000"/>
                </a:schemeClr>
              </a:gs>
              <a:gs pos="50000">
                <a:schemeClr val="accent5">
                  <a:lumMod val="40000"/>
                  <a:lumOff val="60000"/>
                </a:schemeClr>
              </a:gs>
              <a:gs pos="100000">
                <a:schemeClr val="accent2">
                  <a:lumMod val="60000"/>
                  <a:lumOff val="40000"/>
                </a:schemeClr>
              </a:gs>
            </a:gsLst>
            <a:lin ang="5400000" scaled="0"/>
          </a:gradFill>
          <a:effectLst>
            <a:softEdge rad="63500"/>
          </a:effectLst>
        </p:spPr>
        <p:txBody>
          <a:bodyPr wrap="square">
            <a:spAutoFit/>
          </a:bodyPr>
          <a:lstStyle/>
          <a:p>
            <a:pPr algn="ctr"/>
            <a:r>
              <a:rPr lang="ru-RU" sz="1400" dirty="0">
                <a:solidFill>
                  <a:schemeClr val="accent3">
                    <a:lumMod val="50000"/>
                  </a:schemeClr>
                </a:solidFill>
              </a:rPr>
              <a:t>Размер среднемесячного денежного содержания, </a:t>
            </a:r>
            <a:endParaRPr lang="ru-RU" sz="1400" dirty="0" smtClean="0">
              <a:solidFill>
                <a:schemeClr val="accent3">
                  <a:lumMod val="50000"/>
                </a:schemeClr>
              </a:solidFill>
            </a:endParaRPr>
          </a:p>
          <a:p>
            <a:pPr algn="ctr"/>
            <a:r>
              <a:rPr lang="ru-RU" sz="1400" dirty="0" smtClean="0">
                <a:solidFill>
                  <a:schemeClr val="accent3">
                    <a:lumMod val="50000"/>
                  </a:schemeClr>
                </a:solidFill>
              </a:rPr>
              <a:t>исходя </a:t>
            </a:r>
            <a:r>
              <a:rPr lang="ru-RU" sz="1400" dirty="0">
                <a:solidFill>
                  <a:schemeClr val="accent3">
                    <a:lumMod val="50000"/>
                  </a:schemeClr>
                </a:solidFill>
              </a:rPr>
              <a:t>из которого исчисляется пенсия за выслугу лет, </a:t>
            </a:r>
            <a:endParaRPr lang="ru-RU" sz="1400" dirty="0" smtClean="0">
              <a:solidFill>
                <a:schemeClr val="accent3">
                  <a:lumMod val="50000"/>
                </a:schemeClr>
              </a:solidFill>
            </a:endParaRPr>
          </a:p>
          <a:p>
            <a:pPr algn="ctr"/>
            <a:r>
              <a:rPr lang="ru-RU" sz="1400" b="1" dirty="0" smtClean="0">
                <a:solidFill>
                  <a:schemeClr val="accent3">
                    <a:lumMod val="50000"/>
                  </a:schemeClr>
                </a:solidFill>
              </a:rPr>
              <a:t>не </a:t>
            </a:r>
            <a:r>
              <a:rPr lang="ru-RU" sz="1400" b="1" dirty="0">
                <a:solidFill>
                  <a:schemeClr val="accent3">
                    <a:lumMod val="50000"/>
                  </a:schemeClr>
                </a:solidFill>
              </a:rPr>
              <a:t>может превышать 2,8 должностного оклада</a:t>
            </a:r>
            <a:r>
              <a:rPr lang="ru-RU" sz="1400" dirty="0">
                <a:solidFill>
                  <a:schemeClr val="accent3">
                    <a:lumMod val="50000"/>
                  </a:schemeClr>
                </a:solidFill>
              </a:rPr>
              <a:t>, установленного муниципальному служащему в соответствующем периоде, с учетом районного коэффициента</a:t>
            </a:r>
          </a:p>
        </p:txBody>
      </p:sp>
      <p:sp>
        <p:nvSpPr>
          <p:cNvPr id="2" name="Прямоугольник 1"/>
          <p:cNvSpPr/>
          <p:nvPr/>
        </p:nvSpPr>
        <p:spPr>
          <a:xfrm>
            <a:off x="3209176" y="2725638"/>
            <a:ext cx="5048997" cy="307777"/>
          </a:xfrm>
          <a:prstGeom prst="rect">
            <a:avLst/>
          </a:prstGeom>
        </p:spPr>
        <p:txBody>
          <a:bodyPr wrap="square">
            <a:spAutoFit/>
          </a:bodyPr>
          <a:lstStyle/>
          <a:p>
            <a:r>
              <a:rPr lang="ru-RU" sz="1400" dirty="0" smtClean="0">
                <a:solidFill>
                  <a:schemeClr val="bg1"/>
                </a:solidFill>
              </a:rPr>
              <a:t>Проверяем:   4 733,4 </a:t>
            </a:r>
            <a:r>
              <a:rPr lang="ru-RU" sz="1400" dirty="0">
                <a:solidFill>
                  <a:schemeClr val="bg1"/>
                </a:solidFill>
              </a:rPr>
              <a:t>рублей </a:t>
            </a:r>
            <a:r>
              <a:rPr lang="ru-RU" sz="1400" dirty="0" smtClean="0">
                <a:solidFill>
                  <a:schemeClr val="bg1"/>
                </a:solidFill>
              </a:rPr>
              <a:t> </a:t>
            </a:r>
            <a:r>
              <a:rPr lang="ru-RU" sz="1400" b="1" dirty="0" smtClean="0">
                <a:solidFill>
                  <a:schemeClr val="bg1"/>
                </a:solidFill>
                <a:effectLst>
                  <a:outerShdw blurRad="38100" dist="38100" dir="2700000" algn="tl">
                    <a:srgbClr val="000000">
                      <a:alpha val="43137"/>
                    </a:srgbClr>
                  </a:outerShdw>
                </a:effectLst>
              </a:rPr>
              <a:t>*</a:t>
            </a:r>
            <a:r>
              <a:rPr lang="ru-RU" sz="1400" dirty="0" smtClean="0">
                <a:solidFill>
                  <a:schemeClr val="bg1"/>
                </a:solidFill>
              </a:rPr>
              <a:t> </a:t>
            </a:r>
            <a:r>
              <a:rPr lang="ru-RU" sz="1400" dirty="0">
                <a:solidFill>
                  <a:schemeClr val="bg1"/>
                </a:solidFill>
              </a:rPr>
              <a:t>2,8 </a:t>
            </a:r>
            <a:r>
              <a:rPr lang="ru-RU" sz="1400" dirty="0" smtClean="0">
                <a:solidFill>
                  <a:schemeClr val="bg1"/>
                </a:solidFill>
              </a:rPr>
              <a:t>* </a:t>
            </a:r>
            <a:r>
              <a:rPr lang="ru-RU" sz="1400" dirty="0">
                <a:solidFill>
                  <a:schemeClr val="bg1"/>
                </a:solidFill>
              </a:rPr>
              <a:t>1,25 = </a:t>
            </a:r>
            <a:endParaRPr lang="ru-RU" sz="1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6480459" y="2694861"/>
            <a:ext cx="1637756" cy="338554"/>
          </a:xfrm>
          <a:prstGeom prst="rect">
            <a:avLst/>
          </a:prstGeom>
        </p:spPr>
        <p:txBody>
          <a:bodyPr wrap="none">
            <a:spAutoFit/>
          </a:bodyPr>
          <a:lstStyle/>
          <a:p>
            <a:r>
              <a:rPr lang="ru-RU" sz="1600" b="1" dirty="0">
                <a:solidFill>
                  <a:prstClr val="white"/>
                </a:solidFill>
                <a:effectLst>
                  <a:outerShdw blurRad="38100" dist="38100" dir="2700000" algn="tl">
                    <a:srgbClr val="000000">
                      <a:alpha val="43137"/>
                    </a:srgbClr>
                  </a:outerShdw>
                </a:effectLst>
              </a:rPr>
              <a:t>16 566,9 рублей </a:t>
            </a:r>
            <a:endParaRPr lang="ru-RU" sz="1600" dirty="0"/>
          </a:p>
        </p:txBody>
      </p:sp>
      <p:sp>
        <p:nvSpPr>
          <p:cNvPr id="25" name="TextBox 24"/>
          <p:cNvSpPr txBox="1"/>
          <p:nvPr/>
        </p:nvSpPr>
        <p:spPr>
          <a:xfrm>
            <a:off x="5130950" y="4004508"/>
            <a:ext cx="331694" cy="523220"/>
          </a:xfrm>
          <a:prstGeom prst="rect">
            <a:avLst/>
          </a:prstGeom>
          <a:noFill/>
        </p:spPr>
        <p:txBody>
          <a:bodyPr wrap="square" rtlCol="0">
            <a:spAutoFit/>
          </a:bodyPr>
          <a:lstStyle/>
          <a:p>
            <a:r>
              <a:rPr lang="ru-RU" sz="2800" dirty="0" smtClean="0">
                <a:solidFill>
                  <a:schemeClr val="bg1"/>
                </a:solidFill>
              </a:rPr>
              <a:t>=</a:t>
            </a:r>
            <a:endParaRPr lang="ru-RU" sz="2800" dirty="0">
              <a:solidFill>
                <a:schemeClr val="bg1"/>
              </a:solidFill>
            </a:endParaRPr>
          </a:p>
        </p:txBody>
      </p:sp>
      <p:sp>
        <p:nvSpPr>
          <p:cNvPr id="3" name="Прямоугольник 2"/>
          <p:cNvSpPr/>
          <p:nvPr/>
        </p:nvSpPr>
        <p:spPr>
          <a:xfrm>
            <a:off x="4252968" y="3171884"/>
            <a:ext cx="1590564" cy="369332"/>
          </a:xfrm>
          <a:prstGeom prst="rect">
            <a:avLst/>
          </a:prstGeom>
        </p:spPr>
        <p:txBody>
          <a:bodyPr wrap="none">
            <a:spAutoFit/>
          </a:bodyPr>
          <a:lstStyle/>
          <a:p>
            <a:pPr algn="ctr"/>
            <a:r>
              <a:rPr lang="ru-RU" b="1" dirty="0">
                <a:solidFill>
                  <a:schemeClr val="bg1"/>
                </a:solidFill>
                <a:effectLst>
                  <a:outerShdw blurRad="38100" dist="38100" dir="2700000" algn="tl">
                    <a:srgbClr val="000000">
                      <a:alpha val="43137"/>
                    </a:srgbClr>
                  </a:outerShdw>
                </a:effectLst>
              </a:rPr>
              <a:t>35 340 рублей</a:t>
            </a:r>
          </a:p>
        </p:txBody>
      </p:sp>
      <p:sp>
        <p:nvSpPr>
          <p:cNvPr id="6" name="Нашивка 5"/>
          <p:cNvSpPr/>
          <p:nvPr/>
        </p:nvSpPr>
        <p:spPr>
          <a:xfrm>
            <a:off x="5915025" y="3280350"/>
            <a:ext cx="191626" cy="1846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6154276" y="3171884"/>
            <a:ext cx="1819794" cy="369332"/>
          </a:xfrm>
          <a:prstGeom prst="rect">
            <a:avLst/>
          </a:prstGeom>
        </p:spPr>
        <p:txBody>
          <a:bodyPr wrap="none">
            <a:spAutoFit/>
          </a:bodyPr>
          <a:lstStyle/>
          <a:p>
            <a:r>
              <a:rPr lang="ru-RU" b="1" dirty="0">
                <a:solidFill>
                  <a:prstClr val="white"/>
                </a:solidFill>
                <a:effectLst>
                  <a:outerShdw blurRad="38100" dist="38100" dir="2700000" algn="tl">
                    <a:srgbClr val="000000">
                      <a:alpha val="43137"/>
                    </a:srgbClr>
                  </a:outerShdw>
                </a:effectLst>
              </a:rPr>
              <a:t>16 566,9 рублей </a:t>
            </a:r>
            <a:endParaRPr lang="ru-RU" dirty="0"/>
          </a:p>
        </p:txBody>
      </p:sp>
    </p:spTree>
    <p:extLst>
      <p:ext uri="{BB962C8B-B14F-4D97-AF65-F5344CB8AC3E}">
        <p14:creationId xmlns:p14="http://schemas.microsoft.com/office/powerpoint/2010/main" val="2782009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7764" y="3467875"/>
            <a:ext cx="6514745" cy="923330"/>
          </a:xfrm>
          <a:prstGeom prst="rect">
            <a:avLst/>
          </a:prstGeom>
        </p:spPr>
        <p:txBody>
          <a:bodyPr wrap="square">
            <a:spAutoFit/>
          </a:bodyPr>
          <a:lstStyle/>
          <a:p>
            <a:pPr algn="ctr">
              <a:lnSpc>
                <a:spcPct val="150000"/>
              </a:lnSpc>
            </a:pPr>
            <a:r>
              <a:rPr lang="ru-RU" dirty="0" smtClean="0">
                <a:solidFill>
                  <a:schemeClr val="bg1"/>
                </a:solidFill>
              </a:rPr>
              <a:t>с </a:t>
            </a:r>
            <a:r>
              <a:rPr lang="ru-RU" dirty="0">
                <a:solidFill>
                  <a:schemeClr val="bg1"/>
                </a:solidFill>
              </a:rPr>
              <a:t>01.06.2022 размер фиксированной выплаты </a:t>
            </a:r>
            <a:r>
              <a:rPr lang="ru-RU" dirty="0" smtClean="0">
                <a:solidFill>
                  <a:schemeClr val="bg1"/>
                </a:solidFill>
              </a:rPr>
              <a:t>– </a:t>
            </a:r>
            <a:r>
              <a:rPr lang="ru-RU" b="1" dirty="0">
                <a:solidFill>
                  <a:schemeClr val="bg1"/>
                </a:solidFill>
                <a:effectLst>
                  <a:glow rad="139700">
                    <a:schemeClr val="accent4">
                      <a:satMod val="175000"/>
                      <a:alpha val="40000"/>
                    </a:schemeClr>
                  </a:glow>
                  <a:outerShdw blurRad="38100" dist="38100" dir="2700000" algn="tl">
                    <a:srgbClr val="000000">
                      <a:alpha val="43137"/>
                    </a:srgbClr>
                  </a:outerShdw>
                </a:effectLst>
              </a:rPr>
              <a:t>7220,74</a:t>
            </a:r>
            <a:r>
              <a:rPr lang="ru-RU" b="1" dirty="0">
                <a:solidFill>
                  <a:schemeClr val="bg1"/>
                </a:solidFill>
                <a:effectLst>
                  <a:outerShdw blurRad="38100" dist="38100" dir="2700000" algn="tl">
                    <a:srgbClr val="000000">
                      <a:alpha val="43137"/>
                    </a:srgbClr>
                  </a:outerShdw>
                </a:effectLst>
              </a:rPr>
              <a:t> руб</a:t>
            </a:r>
            <a:r>
              <a:rPr lang="ru-RU" dirty="0">
                <a:solidFill>
                  <a:schemeClr val="bg1"/>
                </a:solidFill>
              </a:rPr>
              <a:t>., </a:t>
            </a:r>
            <a:endParaRPr lang="ru-RU" dirty="0" smtClean="0">
              <a:solidFill>
                <a:schemeClr val="bg1"/>
              </a:solidFill>
            </a:endParaRPr>
          </a:p>
          <a:p>
            <a:pPr algn="ctr">
              <a:lnSpc>
                <a:spcPct val="150000"/>
              </a:lnSpc>
            </a:pPr>
            <a:r>
              <a:rPr lang="ru-RU" dirty="0" smtClean="0">
                <a:solidFill>
                  <a:schemeClr val="bg1"/>
                </a:solidFill>
              </a:rPr>
              <a:t>с </a:t>
            </a:r>
            <a:r>
              <a:rPr lang="ru-RU" dirty="0">
                <a:solidFill>
                  <a:schemeClr val="bg1"/>
                </a:solidFill>
              </a:rPr>
              <a:t>районным коэффициентом </a:t>
            </a:r>
            <a:r>
              <a:rPr lang="ru-RU" dirty="0" smtClean="0">
                <a:solidFill>
                  <a:schemeClr val="bg1"/>
                </a:solidFill>
              </a:rPr>
              <a:t>к выплате – </a:t>
            </a:r>
            <a:r>
              <a:rPr lang="ru-RU" b="1" dirty="0">
                <a:solidFill>
                  <a:schemeClr val="bg1"/>
                </a:solidFill>
                <a:effectLst>
                  <a:glow rad="139700">
                    <a:schemeClr val="accent4">
                      <a:satMod val="175000"/>
                      <a:alpha val="40000"/>
                    </a:schemeClr>
                  </a:glow>
                  <a:outerShdw blurRad="38100" dist="38100" dir="2700000" algn="tl">
                    <a:srgbClr val="000000">
                      <a:alpha val="43137"/>
                    </a:srgbClr>
                  </a:outerShdw>
                </a:effectLst>
              </a:rPr>
              <a:t>9025,93</a:t>
            </a:r>
            <a:r>
              <a:rPr lang="ru-RU" b="1" dirty="0">
                <a:solidFill>
                  <a:schemeClr val="bg1"/>
                </a:solidFill>
                <a:effectLst>
                  <a:outerShdw blurRad="38100" dist="38100" dir="2700000" algn="tl">
                    <a:srgbClr val="000000">
                      <a:alpha val="43137"/>
                    </a:srgbClr>
                  </a:outerShdw>
                </a:effectLst>
              </a:rPr>
              <a:t> руб.</a:t>
            </a:r>
            <a:endParaRPr lang="ru-RU" dirty="0">
              <a:solidFill>
                <a:schemeClr val="bg1"/>
              </a:solidFill>
              <a:effectLst>
                <a:outerShdw blurRad="38100" dist="38100" dir="2700000" algn="tl">
                  <a:srgbClr val="000000">
                    <a:alpha val="43137"/>
                  </a:srgbClr>
                </a:outerShdw>
              </a:effectLst>
            </a:endParaRPr>
          </a:p>
        </p:txBody>
      </p:sp>
      <p:sp>
        <p:nvSpPr>
          <p:cNvPr id="5" name="Прямоугольник 4"/>
          <p:cNvSpPr/>
          <p:nvPr/>
        </p:nvSpPr>
        <p:spPr>
          <a:xfrm>
            <a:off x="1111624" y="1164674"/>
            <a:ext cx="7548281" cy="1815882"/>
          </a:xfrm>
          <a:prstGeom prst="rect">
            <a:avLst/>
          </a:prstGeom>
          <a:gradFill>
            <a:gsLst>
              <a:gs pos="0">
                <a:schemeClr val="accent2">
                  <a:lumMod val="60000"/>
                  <a:lumOff val="40000"/>
                </a:schemeClr>
              </a:gs>
              <a:gs pos="50000">
                <a:schemeClr val="accent5">
                  <a:lumMod val="40000"/>
                  <a:lumOff val="60000"/>
                </a:schemeClr>
              </a:gs>
              <a:gs pos="100000">
                <a:schemeClr val="accent2">
                  <a:lumMod val="60000"/>
                  <a:lumOff val="40000"/>
                </a:schemeClr>
              </a:gs>
            </a:gsLst>
            <a:lin ang="5400000" scaled="0"/>
          </a:gradFill>
          <a:effectLst>
            <a:softEdge rad="63500"/>
          </a:effectLst>
        </p:spPr>
        <p:txBody>
          <a:bodyPr wrap="square" anchor="ctr">
            <a:spAutoFit/>
          </a:bodyPr>
          <a:lstStyle/>
          <a:p>
            <a:pPr algn="ctr"/>
            <a:endParaRPr lang="ru-RU" sz="1600" dirty="0" smtClean="0">
              <a:solidFill>
                <a:schemeClr val="accent2">
                  <a:lumMod val="50000"/>
                </a:schemeClr>
              </a:solidFill>
            </a:endParaRPr>
          </a:p>
          <a:p>
            <a:pPr algn="ctr"/>
            <a:r>
              <a:rPr lang="ru-RU" sz="1600" dirty="0" smtClean="0">
                <a:solidFill>
                  <a:schemeClr val="accent2">
                    <a:lumMod val="50000"/>
                  </a:schemeClr>
                </a:solidFill>
              </a:rPr>
              <a:t>Если </a:t>
            </a:r>
            <a:r>
              <a:rPr lang="ru-RU" sz="1600" dirty="0">
                <a:solidFill>
                  <a:schemeClr val="accent2">
                    <a:lumMod val="50000"/>
                  </a:schemeClr>
                </a:solidFill>
              </a:rPr>
              <a:t>муниципальным правовым актом определено, </a:t>
            </a:r>
            <a:endParaRPr lang="ru-RU" sz="1600" dirty="0" smtClean="0">
              <a:solidFill>
                <a:schemeClr val="accent2">
                  <a:lumMod val="50000"/>
                </a:schemeClr>
              </a:solidFill>
            </a:endParaRPr>
          </a:p>
          <a:p>
            <a:pPr algn="ctr"/>
            <a:r>
              <a:rPr lang="ru-RU" sz="1600" dirty="0" smtClean="0">
                <a:solidFill>
                  <a:schemeClr val="accent2">
                    <a:lumMod val="50000"/>
                  </a:schemeClr>
                </a:solidFill>
              </a:rPr>
              <a:t>что </a:t>
            </a:r>
            <a:r>
              <a:rPr lang="ru-RU" sz="1600" b="1" dirty="0">
                <a:solidFill>
                  <a:schemeClr val="accent2">
                    <a:lumMod val="50000"/>
                  </a:schemeClr>
                </a:solidFill>
              </a:rPr>
              <a:t>размер пенсии за выслугу лет не может быть ниже </a:t>
            </a:r>
            <a:endParaRPr lang="ru-RU" sz="1600" b="1" dirty="0" smtClean="0">
              <a:solidFill>
                <a:schemeClr val="accent2">
                  <a:lumMod val="50000"/>
                </a:schemeClr>
              </a:solidFill>
            </a:endParaRPr>
          </a:p>
          <a:p>
            <a:pPr algn="ctr"/>
            <a:r>
              <a:rPr lang="ru-RU" sz="1600" dirty="0" smtClean="0">
                <a:solidFill>
                  <a:schemeClr val="accent2">
                    <a:lumMod val="50000"/>
                  </a:schemeClr>
                </a:solidFill>
              </a:rPr>
              <a:t>установленного </a:t>
            </a:r>
            <a:r>
              <a:rPr lang="ru-RU" sz="1600" dirty="0">
                <a:solidFill>
                  <a:schemeClr val="accent2">
                    <a:lumMod val="50000"/>
                  </a:schemeClr>
                </a:solidFill>
              </a:rPr>
              <a:t>Федеральным законом </a:t>
            </a:r>
            <a:r>
              <a:rPr lang="ru-RU" sz="1600" dirty="0" smtClean="0">
                <a:solidFill>
                  <a:schemeClr val="accent2">
                    <a:lumMod val="50000"/>
                  </a:schemeClr>
                </a:solidFill>
              </a:rPr>
              <a:t>«О </a:t>
            </a:r>
            <a:r>
              <a:rPr lang="ru-RU" sz="1600" dirty="0">
                <a:solidFill>
                  <a:schemeClr val="accent2">
                    <a:lumMod val="50000"/>
                  </a:schemeClr>
                </a:solidFill>
              </a:rPr>
              <a:t>страховых </a:t>
            </a:r>
            <a:r>
              <a:rPr lang="ru-RU" sz="1600" dirty="0" smtClean="0">
                <a:solidFill>
                  <a:schemeClr val="accent2">
                    <a:lumMod val="50000"/>
                  </a:schemeClr>
                </a:solidFill>
              </a:rPr>
              <a:t>пенсиях» </a:t>
            </a:r>
          </a:p>
          <a:p>
            <a:pPr algn="ctr"/>
            <a:r>
              <a:rPr lang="ru-RU" sz="1600" b="1" dirty="0" smtClean="0">
                <a:solidFill>
                  <a:schemeClr val="accent2">
                    <a:lumMod val="50000"/>
                  </a:schemeClr>
                </a:solidFill>
              </a:rPr>
              <a:t>размера </a:t>
            </a:r>
            <a:r>
              <a:rPr lang="ru-RU" sz="1600" b="1" dirty="0">
                <a:solidFill>
                  <a:schemeClr val="accent2">
                    <a:lumMod val="50000"/>
                  </a:schemeClr>
                </a:solidFill>
              </a:rPr>
              <a:t>фиксированной выплаты к страховой пенсии по старости (инвалидности)</a:t>
            </a:r>
            <a:r>
              <a:rPr lang="ru-RU" sz="1600" dirty="0">
                <a:solidFill>
                  <a:schemeClr val="accent2">
                    <a:lumMod val="50000"/>
                  </a:schemeClr>
                </a:solidFill>
              </a:rPr>
              <a:t>, с учетом районного коэффициента, </a:t>
            </a:r>
            <a:r>
              <a:rPr lang="ru-RU" sz="1600" dirty="0" smtClean="0">
                <a:solidFill>
                  <a:schemeClr val="accent2">
                    <a:lumMod val="50000"/>
                  </a:schemeClr>
                </a:solidFill>
              </a:rPr>
              <a:t>то </a:t>
            </a:r>
            <a:r>
              <a:rPr lang="ru-RU" sz="1600" dirty="0">
                <a:solidFill>
                  <a:schemeClr val="accent2">
                    <a:lumMod val="50000"/>
                  </a:schemeClr>
                </a:solidFill>
              </a:rPr>
              <a:t>эта норма должна быть </a:t>
            </a:r>
            <a:r>
              <a:rPr lang="ru-RU" sz="1600" dirty="0" smtClean="0">
                <a:solidFill>
                  <a:schemeClr val="accent2">
                    <a:lumMod val="50000"/>
                  </a:schemeClr>
                </a:solidFill>
              </a:rPr>
              <a:t>соблюдена!</a:t>
            </a:r>
          </a:p>
          <a:p>
            <a:pPr algn="ctr"/>
            <a:endParaRPr lang="ru-RU" sz="1600" dirty="0">
              <a:solidFill>
                <a:schemeClr val="accent2">
                  <a:lumMod val="50000"/>
                </a:schemeClr>
              </a:solidFill>
            </a:endParaRPr>
          </a:p>
        </p:txBody>
      </p:sp>
      <p:sp>
        <p:nvSpPr>
          <p:cNvPr id="6" name="Заголовок 1"/>
          <p:cNvSpPr txBox="1">
            <a:spLocks/>
          </p:cNvSpPr>
          <p:nvPr/>
        </p:nvSpPr>
        <p:spPr>
          <a:xfrm>
            <a:off x="1294893" y="1"/>
            <a:ext cx="7849107"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Пример определения размера пенсии за выслугу лет</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7"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10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42746" y="1"/>
            <a:ext cx="7642278"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Назначение пенсии за выслугу лет</a:t>
            </a:r>
            <a:endParaRPr lang="ru-RU" sz="24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436404" y="913751"/>
            <a:ext cx="7097995" cy="923330"/>
          </a:xfrm>
          <a:prstGeom prst="rect">
            <a:avLst/>
          </a:prstGeom>
          <a:ln>
            <a:solidFill>
              <a:schemeClr val="accent2">
                <a:lumMod val="20000"/>
                <a:lumOff val="80000"/>
              </a:schemeClr>
            </a:solidFill>
          </a:ln>
          <a:effectLst>
            <a:glow rad="101600">
              <a:schemeClr val="accent2">
                <a:satMod val="175000"/>
                <a:alpha val="40000"/>
              </a:schemeClr>
            </a:glow>
          </a:effectLst>
        </p:spPr>
        <p:txBody>
          <a:bodyPr wrap="square">
            <a:spAutoFit/>
          </a:bodyPr>
          <a:lstStyle/>
          <a:p>
            <a:pPr algn="ctr"/>
            <a:r>
              <a:rPr lang="ru-RU" dirty="0" smtClean="0">
                <a:solidFill>
                  <a:schemeClr val="bg1"/>
                </a:solidFill>
              </a:rPr>
              <a:t>С </a:t>
            </a:r>
            <a:r>
              <a:rPr lang="ru-RU" dirty="0">
                <a:solidFill>
                  <a:schemeClr val="bg1"/>
                </a:solidFill>
              </a:rPr>
              <a:t>первого числа месяца подачи заявления, </a:t>
            </a:r>
            <a:endParaRPr lang="ru-RU" dirty="0" smtClean="0">
              <a:solidFill>
                <a:schemeClr val="bg1"/>
              </a:solidFill>
            </a:endParaRPr>
          </a:p>
          <a:p>
            <a:pPr algn="ctr"/>
            <a:r>
              <a:rPr lang="ru-RU" dirty="0" smtClean="0">
                <a:solidFill>
                  <a:schemeClr val="bg1"/>
                </a:solidFill>
              </a:rPr>
              <a:t>но </a:t>
            </a:r>
            <a:r>
              <a:rPr lang="ru-RU" dirty="0">
                <a:solidFill>
                  <a:schemeClr val="bg1"/>
                </a:solidFill>
              </a:rPr>
              <a:t>не ранее дня следующего за днем увольнения с муниципальной  службы и </a:t>
            </a:r>
            <a:r>
              <a:rPr lang="ru-RU" dirty="0" smtClean="0">
                <a:solidFill>
                  <a:schemeClr val="bg1"/>
                </a:solidFill>
              </a:rPr>
              <a:t>дня </a:t>
            </a:r>
            <a:r>
              <a:rPr lang="ru-RU" dirty="0">
                <a:solidFill>
                  <a:schemeClr val="bg1"/>
                </a:solidFill>
              </a:rPr>
              <a:t>назначения страховой  </a:t>
            </a:r>
            <a:r>
              <a:rPr lang="ru-RU" dirty="0" smtClean="0">
                <a:solidFill>
                  <a:schemeClr val="bg1"/>
                </a:solidFill>
              </a:rPr>
              <a:t>пенсии.</a:t>
            </a:r>
            <a:r>
              <a:rPr lang="en-US" dirty="0" smtClean="0">
                <a:solidFill>
                  <a:schemeClr val="bg1"/>
                </a:solidFill>
              </a:rPr>
              <a:t> </a:t>
            </a:r>
            <a:endParaRPr lang="ru-RU" dirty="0" smtClean="0">
              <a:solidFill>
                <a:schemeClr val="bg1"/>
              </a:solidFill>
            </a:endParaRPr>
          </a:p>
        </p:txBody>
      </p:sp>
      <p:sp>
        <p:nvSpPr>
          <p:cNvPr id="3" name="Прямоугольник 2"/>
          <p:cNvSpPr/>
          <p:nvPr/>
        </p:nvSpPr>
        <p:spPr>
          <a:xfrm>
            <a:off x="161360" y="2016009"/>
            <a:ext cx="4383740" cy="295465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1400" u="sng" dirty="0" smtClean="0">
                <a:solidFill>
                  <a:schemeClr val="bg1"/>
                </a:solidFill>
              </a:rPr>
              <a:t>1) Пример</a:t>
            </a:r>
            <a:r>
              <a:rPr lang="ru-RU" sz="1400" u="sng" dirty="0">
                <a:solidFill>
                  <a:schemeClr val="bg1"/>
                </a:solidFill>
              </a:rPr>
              <a:t>:</a:t>
            </a:r>
          </a:p>
          <a:p>
            <a:r>
              <a:rPr lang="ru-RU" sz="1400" dirty="0">
                <a:solidFill>
                  <a:schemeClr val="bg1"/>
                </a:solidFill>
              </a:rPr>
              <a:t>Дата увольнения – </a:t>
            </a:r>
            <a:r>
              <a:rPr lang="ru-RU" sz="1400" b="1" i="1" dirty="0">
                <a:solidFill>
                  <a:schemeClr val="bg1"/>
                </a:solidFill>
              </a:rPr>
              <a:t>15 августа 2022 года</a:t>
            </a:r>
            <a:r>
              <a:rPr lang="ru-RU" sz="1400" dirty="0">
                <a:solidFill>
                  <a:schemeClr val="bg1"/>
                </a:solidFill>
              </a:rPr>
              <a:t>, </a:t>
            </a:r>
            <a:endParaRPr lang="ru-RU" sz="1400" dirty="0" smtClean="0">
              <a:solidFill>
                <a:schemeClr val="bg1"/>
              </a:solidFill>
            </a:endParaRPr>
          </a:p>
          <a:p>
            <a:r>
              <a:rPr lang="ru-RU" sz="1400" dirty="0" smtClean="0">
                <a:solidFill>
                  <a:schemeClr val="bg1"/>
                </a:solidFill>
              </a:rPr>
              <a:t>Дата </a:t>
            </a:r>
            <a:r>
              <a:rPr lang="ru-RU" sz="1400" dirty="0">
                <a:solidFill>
                  <a:schemeClr val="bg1"/>
                </a:solidFill>
              </a:rPr>
              <a:t>назначения страховой пенсии по старости – </a:t>
            </a:r>
            <a:endParaRPr lang="ru-RU" sz="1400" dirty="0" smtClean="0">
              <a:solidFill>
                <a:schemeClr val="bg1"/>
              </a:solidFill>
            </a:endParaRPr>
          </a:p>
          <a:p>
            <a:r>
              <a:rPr lang="ru-RU" sz="1400" b="1" i="1" dirty="0" smtClean="0">
                <a:solidFill>
                  <a:schemeClr val="bg1"/>
                </a:solidFill>
              </a:rPr>
              <a:t>17 </a:t>
            </a:r>
            <a:r>
              <a:rPr lang="ru-RU" sz="1400" b="1" i="1" dirty="0">
                <a:solidFill>
                  <a:schemeClr val="bg1"/>
                </a:solidFill>
              </a:rPr>
              <a:t>апреля 2022 года</a:t>
            </a:r>
            <a:r>
              <a:rPr lang="ru-RU" sz="1400" dirty="0">
                <a:solidFill>
                  <a:schemeClr val="bg1"/>
                </a:solidFill>
              </a:rPr>
              <a:t>.</a:t>
            </a:r>
          </a:p>
          <a:p>
            <a:endParaRPr lang="ru-RU" sz="800" dirty="0" smtClean="0">
              <a:solidFill>
                <a:schemeClr val="bg1"/>
              </a:solidFill>
            </a:endParaRPr>
          </a:p>
          <a:p>
            <a:r>
              <a:rPr lang="ru-RU" sz="1400" dirty="0" smtClean="0">
                <a:solidFill>
                  <a:schemeClr val="bg1"/>
                </a:solidFill>
              </a:rPr>
              <a:t>Если </a:t>
            </a:r>
            <a:r>
              <a:rPr lang="ru-RU" sz="1400" dirty="0">
                <a:solidFill>
                  <a:schemeClr val="bg1"/>
                </a:solidFill>
              </a:rPr>
              <a:t>заявление о назначении пенсии за выслугу лет дотировано  следующим днем после увольнения,  </a:t>
            </a:r>
            <a:endParaRPr lang="ru-RU" sz="1400" dirty="0" smtClean="0">
              <a:solidFill>
                <a:schemeClr val="bg1"/>
              </a:solidFill>
            </a:endParaRPr>
          </a:p>
          <a:p>
            <a:r>
              <a:rPr lang="ru-RU" sz="1400" dirty="0" smtClean="0">
                <a:solidFill>
                  <a:schemeClr val="bg1"/>
                </a:solidFill>
              </a:rPr>
              <a:t>то </a:t>
            </a:r>
            <a:r>
              <a:rPr lang="ru-RU" sz="1400" dirty="0">
                <a:solidFill>
                  <a:schemeClr val="bg1"/>
                </a:solidFill>
              </a:rPr>
              <a:t>есть </a:t>
            </a:r>
            <a:r>
              <a:rPr lang="ru-RU" sz="1400" b="1" i="1" dirty="0">
                <a:solidFill>
                  <a:schemeClr val="bg1"/>
                </a:solidFill>
              </a:rPr>
              <a:t>16 августа, 17 августа и до конца месяца</a:t>
            </a:r>
            <a:r>
              <a:rPr lang="ru-RU" sz="1400" dirty="0">
                <a:solidFill>
                  <a:schemeClr val="bg1"/>
                </a:solidFill>
              </a:rPr>
              <a:t>, то пенсия за выслугу лет будет назначена </a:t>
            </a:r>
            <a:r>
              <a:rPr lang="ru-RU" sz="1400" b="1" i="1" dirty="0">
                <a:solidFill>
                  <a:srgbClr val="C00000"/>
                </a:solidFill>
                <a:effectLst>
                  <a:outerShdw blurRad="38100" dist="38100" dir="2700000" algn="tl">
                    <a:srgbClr val="000000">
                      <a:alpha val="43137"/>
                    </a:srgbClr>
                  </a:outerShdw>
                </a:effectLst>
              </a:rPr>
              <a:t>с 16 августа</a:t>
            </a:r>
            <a:r>
              <a:rPr lang="ru-RU" sz="1400" dirty="0">
                <a:solidFill>
                  <a:schemeClr val="bg1"/>
                </a:solidFill>
              </a:rPr>
              <a:t>. </a:t>
            </a:r>
            <a:endParaRPr lang="ru-RU" sz="1400" dirty="0" smtClean="0">
              <a:solidFill>
                <a:schemeClr val="bg1"/>
              </a:solidFill>
            </a:endParaRPr>
          </a:p>
          <a:p>
            <a:endParaRPr lang="ru-RU" sz="1000" dirty="0" smtClean="0">
              <a:solidFill>
                <a:schemeClr val="bg1"/>
              </a:solidFill>
            </a:endParaRPr>
          </a:p>
          <a:p>
            <a:r>
              <a:rPr lang="ru-RU" sz="1400" dirty="0" smtClean="0">
                <a:solidFill>
                  <a:schemeClr val="bg1"/>
                </a:solidFill>
              </a:rPr>
              <a:t>Если </a:t>
            </a:r>
            <a:r>
              <a:rPr lang="ru-RU" sz="1400" dirty="0">
                <a:solidFill>
                  <a:schemeClr val="bg1"/>
                </a:solidFill>
              </a:rPr>
              <a:t>заявление дотировано в любой из дней сентября, октября, ноября и </a:t>
            </a:r>
            <a:r>
              <a:rPr lang="ru-RU" sz="1400" dirty="0" smtClean="0">
                <a:solidFill>
                  <a:schemeClr val="bg1"/>
                </a:solidFill>
              </a:rPr>
              <a:t>т. </a:t>
            </a:r>
            <a:r>
              <a:rPr lang="ru-RU" sz="1400" dirty="0">
                <a:solidFill>
                  <a:schemeClr val="bg1"/>
                </a:solidFill>
              </a:rPr>
              <a:t>д., то пенсия будет назначена, соответственно, </a:t>
            </a:r>
            <a:r>
              <a:rPr lang="ru-RU" sz="1400" b="1" i="1" dirty="0">
                <a:solidFill>
                  <a:srgbClr val="C00000"/>
                </a:solidFill>
                <a:effectLst>
                  <a:outerShdw blurRad="38100" dist="38100" dir="2700000" algn="tl">
                    <a:srgbClr val="000000">
                      <a:alpha val="43137"/>
                    </a:srgbClr>
                  </a:outerShdw>
                </a:effectLst>
              </a:rPr>
              <a:t>с 1 сентября, 1 октября, 1 ноября</a:t>
            </a:r>
            <a:r>
              <a:rPr lang="ru-RU" sz="1400" i="1" dirty="0">
                <a:solidFill>
                  <a:srgbClr val="C00000"/>
                </a:solidFill>
              </a:rPr>
              <a:t> </a:t>
            </a:r>
            <a:r>
              <a:rPr lang="ru-RU" sz="1400" dirty="0">
                <a:solidFill>
                  <a:srgbClr val="C00000"/>
                </a:solidFill>
              </a:rPr>
              <a:t>и т.д.</a:t>
            </a:r>
          </a:p>
        </p:txBody>
      </p:sp>
      <p:sp>
        <p:nvSpPr>
          <p:cNvPr id="11" name="Прямоугольник 10"/>
          <p:cNvSpPr/>
          <p:nvPr/>
        </p:nvSpPr>
        <p:spPr>
          <a:xfrm>
            <a:off x="4706470" y="2014959"/>
            <a:ext cx="4383740" cy="30162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1400" u="sng" dirty="0" smtClean="0">
                <a:solidFill>
                  <a:schemeClr val="bg1"/>
                </a:solidFill>
              </a:rPr>
              <a:t>2) Пример</a:t>
            </a:r>
            <a:r>
              <a:rPr lang="ru-RU" sz="1400" u="sng" dirty="0">
                <a:solidFill>
                  <a:schemeClr val="bg1"/>
                </a:solidFill>
              </a:rPr>
              <a:t>:</a:t>
            </a:r>
          </a:p>
          <a:p>
            <a:r>
              <a:rPr lang="ru-RU" sz="1400" dirty="0">
                <a:solidFill>
                  <a:schemeClr val="bg1"/>
                </a:solidFill>
              </a:rPr>
              <a:t>Дата увольнения </a:t>
            </a:r>
            <a:r>
              <a:rPr lang="ru-RU" sz="1400" dirty="0" smtClean="0">
                <a:solidFill>
                  <a:schemeClr val="bg1"/>
                </a:solidFill>
              </a:rPr>
              <a:t>в связи с сокращением должности – </a:t>
            </a:r>
            <a:r>
              <a:rPr lang="ru-RU" sz="1400" b="1" i="1" dirty="0">
                <a:solidFill>
                  <a:schemeClr val="bg1"/>
                </a:solidFill>
              </a:rPr>
              <a:t>15 </a:t>
            </a:r>
            <a:r>
              <a:rPr lang="ru-RU" sz="1400" b="1" i="1" dirty="0" smtClean="0">
                <a:solidFill>
                  <a:schemeClr val="bg1"/>
                </a:solidFill>
              </a:rPr>
              <a:t>июня 2019 </a:t>
            </a:r>
            <a:r>
              <a:rPr lang="ru-RU" sz="1400" b="1" i="1" dirty="0">
                <a:solidFill>
                  <a:schemeClr val="bg1"/>
                </a:solidFill>
              </a:rPr>
              <a:t>года</a:t>
            </a:r>
            <a:r>
              <a:rPr lang="ru-RU" sz="1400" dirty="0">
                <a:solidFill>
                  <a:schemeClr val="bg1"/>
                </a:solidFill>
              </a:rPr>
              <a:t>, </a:t>
            </a:r>
            <a:r>
              <a:rPr lang="ru-RU" sz="1400" b="1" dirty="0" smtClean="0">
                <a:solidFill>
                  <a:schemeClr val="bg1"/>
                </a:solidFill>
              </a:rPr>
              <a:t>необходимый стаж сформирован</a:t>
            </a:r>
            <a:r>
              <a:rPr lang="ru-RU" sz="1400" dirty="0" smtClean="0">
                <a:solidFill>
                  <a:schemeClr val="bg1"/>
                </a:solidFill>
              </a:rPr>
              <a:t>,</a:t>
            </a:r>
          </a:p>
          <a:p>
            <a:r>
              <a:rPr lang="ru-RU" sz="1400" dirty="0" smtClean="0">
                <a:solidFill>
                  <a:schemeClr val="bg1"/>
                </a:solidFill>
              </a:rPr>
              <a:t>Дата </a:t>
            </a:r>
            <a:r>
              <a:rPr lang="ru-RU" sz="1400" dirty="0">
                <a:solidFill>
                  <a:schemeClr val="bg1"/>
                </a:solidFill>
              </a:rPr>
              <a:t>назначения страховой пенсии по старости – </a:t>
            </a:r>
            <a:endParaRPr lang="ru-RU" sz="1400" dirty="0" smtClean="0">
              <a:solidFill>
                <a:schemeClr val="bg1"/>
              </a:solidFill>
            </a:endParaRPr>
          </a:p>
          <a:p>
            <a:r>
              <a:rPr lang="ru-RU" sz="1400" b="1" i="1" dirty="0" smtClean="0">
                <a:solidFill>
                  <a:schemeClr val="bg1"/>
                </a:solidFill>
              </a:rPr>
              <a:t>25 сентября 2022 </a:t>
            </a:r>
            <a:r>
              <a:rPr lang="ru-RU" sz="1400" b="1" i="1" dirty="0">
                <a:solidFill>
                  <a:schemeClr val="bg1"/>
                </a:solidFill>
              </a:rPr>
              <a:t>года</a:t>
            </a:r>
            <a:r>
              <a:rPr lang="ru-RU" sz="1400" dirty="0">
                <a:solidFill>
                  <a:schemeClr val="bg1"/>
                </a:solidFill>
              </a:rPr>
              <a:t>.</a:t>
            </a:r>
          </a:p>
          <a:p>
            <a:endParaRPr lang="ru-RU" sz="800" dirty="0" smtClean="0">
              <a:solidFill>
                <a:schemeClr val="bg1"/>
              </a:solidFill>
            </a:endParaRPr>
          </a:p>
          <a:p>
            <a:r>
              <a:rPr lang="ru-RU" sz="1400" dirty="0" smtClean="0">
                <a:solidFill>
                  <a:schemeClr val="bg1"/>
                </a:solidFill>
              </a:rPr>
              <a:t>Если </a:t>
            </a:r>
            <a:r>
              <a:rPr lang="ru-RU" sz="1400" dirty="0">
                <a:solidFill>
                  <a:schemeClr val="bg1"/>
                </a:solidFill>
              </a:rPr>
              <a:t>заявление о назначении пенсии за выслугу лет дотировано  </a:t>
            </a:r>
            <a:r>
              <a:rPr lang="ru-RU" sz="1400" b="1" i="1" dirty="0" smtClean="0">
                <a:solidFill>
                  <a:schemeClr val="bg1"/>
                </a:solidFill>
                <a:effectLst>
                  <a:outerShdw blurRad="38100" dist="38100" dir="2700000" algn="tl">
                    <a:srgbClr val="000000">
                      <a:alpha val="43137"/>
                    </a:srgbClr>
                  </a:outerShdw>
                </a:effectLst>
              </a:rPr>
              <a:t>26 сентября</a:t>
            </a:r>
            <a:r>
              <a:rPr lang="ru-RU" sz="1400" dirty="0" smtClean="0">
                <a:solidFill>
                  <a:schemeClr val="bg1"/>
                </a:solidFill>
              </a:rPr>
              <a:t>, </a:t>
            </a:r>
            <a:r>
              <a:rPr lang="ru-RU" sz="1400" dirty="0"/>
              <a:t>то </a:t>
            </a:r>
            <a:r>
              <a:rPr lang="ru-RU" sz="1400" dirty="0" smtClean="0"/>
              <a:t>пенсия за выслугу лет будет </a:t>
            </a:r>
            <a:r>
              <a:rPr lang="ru-RU" sz="1400" dirty="0"/>
              <a:t>назначена </a:t>
            </a:r>
            <a:r>
              <a:rPr lang="ru-RU" sz="1400" b="1" i="1" dirty="0">
                <a:solidFill>
                  <a:srgbClr val="C00000"/>
                </a:solidFill>
                <a:effectLst>
                  <a:outerShdw blurRad="38100" dist="38100" dir="2700000" algn="tl">
                    <a:srgbClr val="000000">
                      <a:alpha val="43137"/>
                    </a:srgbClr>
                  </a:outerShdw>
                </a:effectLst>
              </a:rPr>
              <a:t>с 25 </a:t>
            </a:r>
            <a:r>
              <a:rPr lang="ru-RU" sz="1400" b="1" i="1" dirty="0" smtClean="0">
                <a:solidFill>
                  <a:srgbClr val="C00000"/>
                </a:solidFill>
                <a:effectLst>
                  <a:outerShdw blurRad="38100" dist="38100" dir="2700000" algn="tl">
                    <a:srgbClr val="000000">
                      <a:alpha val="43137"/>
                    </a:srgbClr>
                  </a:outerShdw>
                </a:effectLst>
              </a:rPr>
              <a:t>сентября</a:t>
            </a:r>
            <a:r>
              <a:rPr lang="ru-RU" sz="1400" dirty="0" smtClean="0"/>
              <a:t>.</a:t>
            </a:r>
          </a:p>
          <a:p>
            <a:endParaRPr lang="ru-RU" sz="1000" dirty="0" smtClean="0"/>
          </a:p>
          <a:p>
            <a:r>
              <a:rPr lang="ru-RU" sz="1400" dirty="0" smtClean="0"/>
              <a:t>Если в </a:t>
            </a:r>
            <a:r>
              <a:rPr lang="ru-RU" sz="1400" dirty="0"/>
              <a:t>заявлении будет указана любое из календарных чисел последующих месяцев, то </a:t>
            </a:r>
            <a:r>
              <a:rPr lang="ru-RU" sz="1400" dirty="0" smtClean="0"/>
              <a:t>ему  </a:t>
            </a:r>
            <a:r>
              <a:rPr lang="ru-RU" sz="1400" dirty="0"/>
              <a:t>пенсия за выслугу лет назначится </a:t>
            </a:r>
            <a:r>
              <a:rPr lang="ru-RU" sz="1400" dirty="0" smtClean="0"/>
              <a:t>с </a:t>
            </a:r>
            <a:r>
              <a:rPr lang="ru-RU" sz="1400" dirty="0"/>
              <a:t>первого числа месяца подачи </a:t>
            </a:r>
            <a:r>
              <a:rPr lang="ru-RU" sz="1400" dirty="0" smtClean="0"/>
              <a:t>заявления, с</a:t>
            </a:r>
            <a:r>
              <a:rPr lang="ru-RU" sz="1400" b="1" i="1" dirty="0" smtClean="0">
                <a:solidFill>
                  <a:srgbClr val="C00000"/>
                </a:solidFill>
                <a:effectLst>
                  <a:outerShdw blurRad="38100" dist="38100" dir="2700000" algn="tl">
                    <a:srgbClr val="000000">
                      <a:alpha val="43137"/>
                    </a:srgbClr>
                  </a:outerShdw>
                </a:effectLst>
              </a:rPr>
              <a:t> </a:t>
            </a:r>
            <a:r>
              <a:rPr lang="ru-RU" sz="1400" b="1" i="1" dirty="0">
                <a:solidFill>
                  <a:srgbClr val="C00000"/>
                </a:solidFill>
                <a:effectLst>
                  <a:outerShdw blurRad="38100" dist="38100" dir="2700000" algn="tl">
                    <a:srgbClr val="000000">
                      <a:alpha val="43137"/>
                    </a:srgbClr>
                  </a:outerShdw>
                </a:effectLst>
              </a:rPr>
              <a:t>1 октября, 1 ноября</a:t>
            </a:r>
            <a:r>
              <a:rPr lang="ru-RU" sz="1400" i="1" dirty="0">
                <a:solidFill>
                  <a:srgbClr val="C00000"/>
                </a:solidFill>
              </a:rPr>
              <a:t> </a:t>
            </a:r>
            <a:r>
              <a:rPr lang="ru-RU" sz="1400" dirty="0">
                <a:solidFill>
                  <a:srgbClr val="C00000"/>
                </a:solidFill>
              </a:rPr>
              <a:t>и т.д.</a:t>
            </a:r>
          </a:p>
        </p:txBody>
      </p:sp>
    </p:spTree>
    <p:extLst>
      <p:ext uri="{BB962C8B-B14F-4D97-AF65-F5344CB8AC3E}">
        <p14:creationId xmlns:p14="http://schemas.microsoft.com/office/powerpoint/2010/main" val="1005061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42746" y="1"/>
            <a:ext cx="7642278"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Перерасчет пенсии за выслугу лет</a:t>
            </a:r>
            <a:endParaRPr lang="ru-RU" sz="24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6"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Схема 7"/>
          <p:cNvGraphicFramePr/>
          <p:nvPr>
            <p:extLst>
              <p:ext uri="{D42A27DB-BD31-4B8C-83A1-F6EECF244321}">
                <p14:modId xmlns:p14="http://schemas.microsoft.com/office/powerpoint/2010/main" val="706464717"/>
              </p:ext>
            </p:extLst>
          </p:nvPr>
        </p:nvGraphicFramePr>
        <p:xfrm>
          <a:off x="1215736" y="1184564"/>
          <a:ext cx="7569287" cy="348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24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42745" y="1"/>
            <a:ext cx="7857819"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Приостановление выплаты </a:t>
            </a:r>
          </a:p>
          <a:p>
            <a:pPr algn="ctr">
              <a:lnSpc>
                <a:spcPct val="100000"/>
              </a:lnSpc>
            </a:pP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пенсии за выслугу лет</a:t>
            </a:r>
            <a:endParaRPr lang="ru-RU" sz="24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Схема 6"/>
          <p:cNvGraphicFramePr/>
          <p:nvPr>
            <p:extLst>
              <p:ext uri="{D42A27DB-BD31-4B8C-83A1-F6EECF244321}">
                <p14:modId xmlns:p14="http://schemas.microsoft.com/office/powerpoint/2010/main" val="3266530473"/>
              </p:ext>
            </p:extLst>
          </p:nvPr>
        </p:nvGraphicFramePr>
        <p:xfrm>
          <a:off x="797859" y="539750"/>
          <a:ext cx="820270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813419" y="4115058"/>
            <a:ext cx="8229599" cy="923330"/>
          </a:xfrm>
          <a:prstGeom prst="rect">
            <a:avLst/>
          </a:prstGeom>
        </p:spPr>
        <p:txBody>
          <a:bodyPr wrap="square">
            <a:spAutoFit/>
          </a:bodyPr>
          <a:lstStyle/>
          <a:p>
            <a:pPr algn="ctr"/>
            <a:r>
              <a:rPr lang="ru-RU" dirty="0">
                <a:solidFill>
                  <a:schemeClr val="bg1"/>
                </a:solidFill>
              </a:rPr>
              <a:t>Выплата пенсии за выслугу лет </a:t>
            </a:r>
            <a:r>
              <a:rPr lang="ru-RU" b="1" i="1" dirty="0">
                <a:solidFill>
                  <a:schemeClr val="bg1"/>
                </a:solidFill>
                <a:effectLst>
                  <a:outerShdw blurRad="38100" dist="38100" dir="2700000" algn="tl">
                    <a:srgbClr val="000000">
                      <a:alpha val="43137"/>
                    </a:srgbClr>
                  </a:outerShdw>
                </a:effectLst>
              </a:rPr>
              <a:t>приостанавливается</a:t>
            </a:r>
            <a:r>
              <a:rPr lang="ru-RU" dirty="0">
                <a:solidFill>
                  <a:schemeClr val="bg1"/>
                </a:solidFill>
                <a:effectLst>
                  <a:outerShdw blurRad="38100" dist="38100" dir="2700000" algn="tl">
                    <a:srgbClr val="000000">
                      <a:alpha val="43137"/>
                    </a:srgbClr>
                  </a:outerShdw>
                </a:effectLst>
              </a:rPr>
              <a:t> </a:t>
            </a:r>
            <a:r>
              <a:rPr lang="ru-RU" dirty="0">
                <a:solidFill>
                  <a:schemeClr val="bg1"/>
                </a:solidFill>
              </a:rPr>
              <a:t>со дня замещения одной из указанных должностей. При прекращении замещения названных должностей выплата пенсии за выслугу лет </a:t>
            </a:r>
            <a:r>
              <a:rPr lang="ru-RU" b="1" i="1" dirty="0">
                <a:solidFill>
                  <a:schemeClr val="bg1"/>
                </a:solidFill>
                <a:effectLst>
                  <a:outerShdw blurRad="38100" dist="38100" dir="2700000" algn="tl">
                    <a:srgbClr val="000000">
                      <a:alpha val="43137"/>
                    </a:srgbClr>
                  </a:outerShdw>
                </a:effectLst>
              </a:rPr>
              <a:t>возобновляется</a:t>
            </a:r>
            <a:r>
              <a:rPr lang="ru-RU" dirty="0">
                <a:solidFill>
                  <a:schemeClr val="bg1"/>
                </a:solidFill>
              </a:rPr>
              <a:t>.</a:t>
            </a:r>
          </a:p>
        </p:txBody>
      </p:sp>
    </p:spTree>
    <p:extLst>
      <p:ext uri="{BB962C8B-B14F-4D97-AF65-F5344CB8AC3E}">
        <p14:creationId xmlns:p14="http://schemas.microsoft.com/office/powerpoint/2010/main" val="249756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42745" y="1"/>
            <a:ext cx="7857819"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Прекращение выплаты </a:t>
            </a:r>
          </a:p>
          <a:p>
            <a:pPr algn="ctr">
              <a:lnSpc>
                <a:spcPct val="100000"/>
              </a:lnSpc>
            </a:pP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пенсии за выслугу лет</a:t>
            </a:r>
            <a:endParaRPr lang="ru-RU" sz="24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3152640899"/>
              </p:ext>
            </p:extLst>
          </p:nvPr>
        </p:nvGraphicFramePr>
        <p:xfrm>
          <a:off x="701198" y="817418"/>
          <a:ext cx="8299366" cy="3751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392818" y="4558725"/>
            <a:ext cx="8751182" cy="584775"/>
          </a:xfrm>
          <a:prstGeom prst="rect">
            <a:avLst/>
          </a:prstGeom>
        </p:spPr>
        <p:txBody>
          <a:bodyPr wrap="square">
            <a:spAutoFit/>
          </a:bodyPr>
          <a:lstStyle/>
          <a:p>
            <a:pPr indent="342900" algn="ctr">
              <a:spcAft>
                <a:spcPts val="0"/>
              </a:spcAft>
            </a:pPr>
            <a:r>
              <a:rPr lang="ru-RU" sz="1600" b="1" dirty="0">
                <a:solidFill>
                  <a:srgbClr val="C00000"/>
                </a:solidFill>
                <a:effectLst>
                  <a:glow rad="127000">
                    <a:schemeClr val="bg1"/>
                  </a:glow>
                </a:effectLst>
                <a:latin typeface="Times New Roman" panose="02020603050405020304" pitchFamily="18" charset="0"/>
                <a:ea typeface="Times New Roman" panose="02020603050405020304" pitchFamily="18" charset="0"/>
              </a:rPr>
              <a:t>В случае смерти лица, получавшего пенсию за выслугу лет, ее выплата прекращается </a:t>
            </a:r>
            <a:endParaRPr lang="ru-RU" sz="1600" b="1" dirty="0" smtClean="0">
              <a:solidFill>
                <a:srgbClr val="C00000"/>
              </a:solidFill>
              <a:effectLst>
                <a:glow rad="127000">
                  <a:schemeClr val="bg1"/>
                </a:glow>
              </a:effectLst>
              <a:latin typeface="Times New Roman" panose="02020603050405020304" pitchFamily="18" charset="0"/>
              <a:ea typeface="Times New Roman" panose="02020603050405020304" pitchFamily="18" charset="0"/>
            </a:endParaRPr>
          </a:p>
          <a:p>
            <a:pPr indent="342900" algn="ctr">
              <a:spcAft>
                <a:spcPts val="0"/>
              </a:spcAft>
            </a:pPr>
            <a:r>
              <a:rPr lang="ru-RU" sz="1600" b="1" dirty="0" smtClean="0">
                <a:solidFill>
                  <a:srgbClr val="C00000"/>
                </a:solidFill>
                <a:effectLst>
                  <a:glow rad="127000">
                    <a:schemeClr val="bg1"/>
                  </a:glow>
                </a:effectLst>
                <a:latin typeface="Times New Roman" panose="02020603050405020304" pitchFamily="18" charset="0"/>
                <a:ea typeface="Times New Roman" panose="02020603050405020304" pitchFamily="18" charset="0"/>
              </a:rPr>
              <a:t>с </a:t>
            </a:r>
            <a:r>
              <a:rPr lang="ru-RU" sz="1600" b="1" dirty="0">
                <a:solidFill>
                  <a:srgbClr val="C00000"/>
                </a:solidFill>
                <a:effectLst>
                  <a:glow rad="127000">
                    <a:schemeClr val="bg1"/>
                  </a:glow>
                </a:effectLst>
                <a:latin typeface="Times New Roman" panose="02020603050405020304" pitchFamily="18" charset="0"/>
                <a:ea typeface="Times New Roman" panose="02020603050405020304" pitchFamily="18" charset="0"/>
              </a:rPr>
              <a:t>1 числа месяца, следующего за тем, в котором наступила смерть получателя.</a:t>
            </a:r>
            <a:endParaRPr lang="ru-RU" sz="1400" dirty="0">
              <a:solidFill>
                <a:srgbClr val="C00000"/>
              </a:solidFill>
              <a:effectLst>
                <a:glow rad="127000">
                  <a:schemeClr val="bg1"/>
                </a:glo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242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42746" y="21772"/>
            <a:ext cx="8001254"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Право на назначение пенсии </a:t>
            </a:r>
            <a:r>
              <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за выслугу лет </a:t>
            </a:r>
            <a:endPar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endParaRPr>
          </a:p>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на </a:t>
            </a:r>
            <a:r>
              <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старых </a:t>
            </a: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условиях имеют:</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Схема 8"/>
          <p:cNvGraphicFramePr/>
          <p:nvPr>
            <p:extLst>
              <p:ext uri="{D42A27DB-BD31-4B8C-83A1-F6EECF244321}">
                <p14:modId xmlns:p14="http://schemas.microsoft.com/office/powerpoint/2010/main" val="2212319275"/>
              </p:ext>
            </p:extLst>
          </p:nvPr>
        </p:nvGraphicFramePr>
        <p:xfrm>
          <a:off x="859718" y="762000"/>
          <a:ext cx="80447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730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338437" y="0"/>
            <a:ext cx="7642278"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Гарантии по установлению ежемесячной доплаты </a:t>
            </a:r>
          </a:p>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к страховой пенсии </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79713" y="903515"/>
            <a:ext cx="8001001" cy="984885"/>
          </a:xfrm>
          <a:prstGeom prst="rect">
            <a:avLst/>
          </a:prstGeom>
          <a:noFill/>
        </p:spPr>
        <p:txBody>
          <a:bodyPr wrap="square" rtlCol="0">
            <a:spAutoFit/>
          </a:bodyPr>
          <a:lstStyle/>
          <a:p>
            <a:pPr algn="ctr"/>
            <a:r>
              <a:rPr lang="ru-RU" sz="1600" dirty="0" smtClean="0">
                <a:solidFill>
                  <a:schemeClr val="bg1"/>
                </a:solidFill>
              </a:rPr>
              <a:t>В соответствии с Законом</a:t>
            </a:r>
            <a:r>
              <a:rPr lang="ru-RU" sz="1600" b="1" dirty="0" smtClean="0">
                <a:solidFill>
                  <a:schemeClr val="bg1"/>
                </a:solidFill>
              </a:rPr>
              <a:t> </a:t>
            </a:r>
            <a:r>
              <a:rPr lang="ru-RU" sz="1600" dirty="0">
                <a:solidFill>
                  <a:schemeClr val="bg1"/>
                </a:solidFill>
              </a:rPr>
              <a:t>Новосибирской области от </a:t>
            </a:r>
            <a:r>
              <a:rPr lang="ru-RU" sz="1600" dirty="0" smtClean="0">
                <a:solidFill>
                  <a:schemeClr val="bg1"/>
                </a:solidFill>
              </a:rPr>
              <a:t>06.07.2018   №  </a:t>
            </a:r>
            <a:r>
              <a:rPr lang="ru-RU" sz="1600" dirty="0">
                <a:solidFill>
                  <a:schemeClr val="bg1"/>
                </a:solidFill>
              </a:rPr>
              <a:t>275-</a:t>
            </a:r>
            <a:r>
              <a:rPr lang="ru-RU" sz="1600" dirty="0" err="1">
                <a:solidFill>
                  <a:schemeClr val="bg1"/>
                </a:solidFill>
              </a:rPr>
              <a:t>ОЗ</a:t>
            </a:r>
            <a:r>
              <a:rPr lang="ru-RU" sz="1600" dirty="0">
                <a:solidFill>
                  <a:schemeClr val="bg1"/>
                </a:solidFill>
              </a:rPr>
              <a:t> </a:t>
            </a:r>
            <a:endParaRPr lang="ru-RU" sz="1600" dirty="0" smtClean="0">
              <a:solidFill>
                <a:schemeClr val="bg1"/>
              </a:solidFill>
            </a:endParaRPr>
          </a:p>
          <a:p>
            <a:pPr algn="ctr"/>
            <a:r>
              <a:rPr lang="ru-RU" sz="1400" dirty="0" smtClean="0">
                <a:solidFill>
                  <a:schemeClr val="bg1"/>
                </a:solidFill>
              </a:rPr>
              <a:t>«О </a:t>
            </a:r>
            <a:r>
              <a:rPr lang="ru-RU" sz="1400" dirty="0">
                <a:solidFill>
                  <a:schemeClr val="bg1"/>
                </a:solidFill>
              </a:rPr>
              <a:t>гарантиях осуществления полномочий депутата представительного органа муниципального образования, </a:t>
            </a:r>
            <a:r>
              <a:rPr lang="ru-RU" sz="1400" dirty="0" smtClean="0">
                <a:solidFill>
                  <a:schemeClr val="bg1"/>
                </a:solidFill>
              </a:rPr>
              <a:t>члена </a:t>
            </a:r>
            <a:r>
              <a:rPr lang="ru-RU" sz="1400" dirty="0">
                <a:solidFill>
                  <a:schemeClr val="bg1"/>
                </a:solidFill>
              </a:rPr>
              <a:t>выборного органа местного самоуправления, выборного должностного лица местного самоуправления в Новосибирской </a:t>
            </a:r>
            <a:r>
              <a:rPr lang="ru-RU" sz="1400" dirty="0" smtClean="0">
                <a:solidFill>
                  <a:schemeClr val="bg1"/>
                </a:solidFill>
              </a:rPr>
              <a:t>области»: </a:t>
            </a:r>
            <a:endParaRPr lang="ru-RU" sz="1400" dirty="0">
              <a:solidFill>
                <a:schemeClr val="bg1"/>
              </a:solidFill>
            </a:endParaRPr>
          </a:p>
        </p:txBody>
      </p:sp>
      <p:graphicFrame>
        <p:nvGraphicFramePr>
          <p:cNvPr id="8" name="Схема 7"/>
          <p:cNvGraphicFramePr/>
          <p:nvPr>
            <p:extLst>
              <p:ext uri="{D42A27DB-BD31-4B8C-83A1-F6EECF244321}">
                <p14:modId xmlns:p14="http://schemas.microsoft.com/office/powerpoint/2010/main" val="2473327977"/>
              </p:ext>
            </p:extLst>
          </p:nvPr>
        </p:nvGraphicFramePr>
        <p:xfrm>
          <a:off x="1066798" y="1980733"/>
          <a:ext cx="7826829" cy="1448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414636" y="2381641"/>
            <a:ext cx="1262743" cy="646331"/>
          </a:xfrm>
          <a:prstGeom prst="rect">
            <a:avLst/>
          </a:prstGeom>
          <a:noFill/>
        </p:spPr>
        <p:txBody>
          <a:bodyPr wrap="square" rtlCol="0">
            <a:spAutoFit/>
          </a:bodyPr>
          <a:lstStyle/>
          <a:p>
            <a:pPr algn="ctr"/>
            <a:r>
              <a:rPr lang="ru-RU" b="1" i="1" dirty="0">
                <a:solidFill>
                  <a:srgbClr val="213969"/>
                </a:solidFill>
                <a:effectLst>
                  <a:outerShdw blurRad="38100" dist="38100" dir="2700000" algn="tl">
                    <a:srgbClr val="000000">
                      <a:alpha val="43137"/>
                    </a:srgbClr>
                  </a:outerShdw>
                </a:effectLst>
              </a:rPr>
              <a:t>ч</a:t>
            </a:r>
            <a:r>
              <a:rPr lang="ru-RU" b="1" i="1" dirty="0" smtClean="0">
                <a:solidFill>
                  <a:srgbClr val="213969"/>
                </a:solidFill>
                <a:effectLst>
                  <a:outerShdw blurRad="38100" dist="38100" dir="2700000" algn="tl">
                    <a:srgbClr val="000000">
                      <a:alpha val="43137"/>
                    </a:srgbClr>
                  </a:outerShdw>
                </a:effectLst>
              </a:rPr>
              <a:t>асть 3 статьи 3</a:t>
            </a:r>
            <a:endParaRPr lang="ru-RU" b="1" i="1" dirty="0">
              <a:solidFill>
                <a:srgbClr val="213969"/>
              </a:solidFill>
              <a:effectLst>
                <a:outerShdw blurRad="38100" dist="38100" dir="2700000" algn="tl">
                  <a:srgbClr val="000000">
                    <a:alpha val="43137"/>
                  </a:srgbClr>
                </a:outerShdw>
              </a:effectLst>
            </a:endParaRPr>
          </a:p>
        </p:txBody>
      </p:sp>
      <p:sp>
        <p:nvSpPr>
          <p:cNvPr id="11" name="Прямоугольник 10"/>
          <p:cNvSpPr/>
          <p:nvPr/>
        </p:nvSpPr>
        <p:spPr>
          <a:xfrm>
            <a:off x="1513113" y="3852589"/>
            <a:ext cx="6934199" cy="923330"/>
          </a:xfrm>
          <a:prstGeom prst="rect">
            <a:avLst/>
          </a:prstGeom>
        </p:spPr>
        <p:txBody>
          <a:bodyPr wrap="square">
            <a:spAutoFit/>
          </a:bodyPr>
          <a:lstStyle/>
          <a:p>
            <a:pPr algn="ctr"/>
            <a:r>
              <a:rPr lang="ru-RU" b="1" i="1" dirty="0">
                <a:solidFill>
                  <a:srgbClr val="F1F1F1"/>
                </a:solidFill>
              </a:rPr>
              <a:t>Решение об установлении ежемесячной доплаты принимается на основании муниципального правового акта, </a:t>
            </a:r>
            <a:endParaRPr lang="ru-RU" b="1" i="1" dirty="0" smtClean="0">
              <a:solidFill>
                <a:srgbClr val="F1F1F1"/>
              </a:solidFill>
            </a:endParaRPr>
          </a:p>
          <a:p>
            <a:pPr algn="ctr"/>
            <a:r>
              <a:rPr lang="ru-RU" b="1" i="1" dirty="0" smtClean="0">
                <a:solidFill>
                  <a:srgbClr val="F1F1F1"/>
                </a:solidFill>
              </a:rPr>
              <a:t>утвержденного </a:t>
            </a:r>
            <a:r>
              <a:rPr lang="ru-RU" b="1" i="1" dirty="0">
                <a:solidFill>
                  <a:srgbClr val="F1F1F1"/>
                </a:solidFill>
              </a:rPr>
              <a:t>представительным </a:t>
            </a:r>
            <a:r>
              <a:rPr lang="ru-RU" b="1" i="1" dirty="0" smtClean="0">
                <a:solidFill>
                  <a:srgbClr val="F1F1F1"/>
                </a:solidFill>
              </a:rPr>
              <a:t>органом </a:t>
            </a:r>
            <a:endParaRPr lang="ru-RU" i="1" dirty="0">
              <a:solidFill>
                <a:srgbClr val="F1F1F1"/>
              </a:solidFill>
            </a:endParaRPr>
          </a:p>
        </p:txBody>
      </p:sp>
    </p:spTree>
    <p:extLst>
      <p:ext uri="{BB962C8B-B14F-4D97-AF65-F5344CB8AC3E}">
        <p14:creationId xmlns:p14="http://schemas.microsoft.com/office/powerpoint/2010/main" val="2931268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4893" y="2"/>
            <a:ext cx="7203649" cy="859970"/>
          </a:xfrm>
        </p:spPr>
        <p:txBody>
          <a:bodyPr>
            <a:normAutofit/>
          </a:bodyPr>
          <a:lstStyle/>
          <a:p>
            <a:pPr algn="ctr"/>
            <a:r>
              <a:rPr lang="ru-RU" sz="28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Нормативная база</a:t>
            </a:r>
            <a:endParaRPr lang="ru-RU" sz="28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4"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25287" y="1132114"/>
            <a:ext cx="8218713" cy="646331"/>
          </a:xfrm>
          <a:prstGeom prst="rect">
            <a:avLst/>
          </a:prstGeom>
          <a:noFill/>
        </p:spPr>
        <p:txBody>
          <a:bodyPr wrap="square" rtlCol="0">
            <a:spAutoFit/>
          </a:bodyPr>
          <a:lstStyle/>
          <a:p>
            <a:pPr marL="285750" indent="-285750" algn="ctr">
              <a:buFont typeface="Wingdings" pitchFamily="2" charset="2"/>
              <a:buChar char="Ø"/>
            </a:pPr>
            <a:r>
              <a:rPr lang="ru-RU" b="1" dirty="0" smtClean="0">
                <a:solidFill>
                  <a:schemeClr val="bg1"/>
                </a:solidFill>
                <a:effectLst>
                  <a:outerShdw blurRad="38100" dist="38100" dir="2700000" algn="tl">
                    <a:srgbClr val="000000">
                      <a:alpha val="43137"/>
                    </a:srgbClr>
                  </a:outerShdw>
                </a:effectLst>
              </a:rPr>
              <a:t>  Статья 23 </a:t>
            </a:r>
            <a:r>
              <a:rPr lang="ru-RU" b="1" dirty="0">
                <a:solidFill>
                  <a:schemeClr val="bg1"/>
                </a:solidFill>
                <a:effectLst>
                  <a:outerShdw blurRad="38100" dist="38100" dir="2700000" algn="tl">
                    <a:srgbClr val="000000">
                      <a:alpha val="43137"/>
                    </a:srgbClr>
                  </a:outerShdw>
                </a:effectLst>
              </a:rPr>
              <a:t>Федерального закона от 02.03.2007 N 25-ФЗ </a:t>
            </a:r>
            <a:endParaRPr lang="ru-RU" b="1" dirty="0" smtClean="0">
              <a:solidFill>
                <a:schemeClr val="bg1"/>
              </a:solidFill>
              <a:effectLst>
                <a:outerShdw blurRad="38100" dist="38100" dir="2700000" algn="tl">
                  <a:srgbClr val="000000">
                    <a:alpha val="43137"/>
                  </a:srgbClr>
                </a:outerShdw>
              </a:effectLst>
            </a:endParaRPr>
          </a:p>
          <a:p>
            <a:pPr algn="ctr"/>
            <a:r>
              <a:rPr lang="ru-RU" b="1" dirty="0" smtClean="0">
                <a:solidFill>
                  <a:schemeClr val="bg1"/>
                </a:solidFill>
                <a:effectLst>
                  <a:outerShdw blurRad="38100" dist="38100" dir="2700000" algn="tl">
                    <a:srgbClr val="000000">
                      <a:alpha val="43137"/>
                    </a:srgbClr>
                  </a:outerShdw>
                </a:effectLst>
              </a:rPr>
              <a:t>«О </a:t>
            </a:r>
            <a:r>
              <a:rPr lang="ru-RU" b="1" dirty="0">
                <a:solidFill>
                  <a:schemeClr val="bg1"/>
                </a:solidFill>
                <a:effectLst>
                  <a:outerShdw blurRad="38100" dist="38100" dir="2700000" algn="tl">
                    <a:srgbClr val="000000">
                      <a:alpha val="43137"/>
                    </a:srgbClr>
                  </a:outerShdw>
                </a:effectLst>
              </a:rPr>
              <a:t>муниципальной службе Российской </a:t>
            </a:r>
            <a:r>
              <a:rPr lang="ru-RU" b="1" dirty="0" smtClean="0">
                <a:solidFill>
                  <a:schemeClr val="bg1"/>
                </a:solidFill>
                <a:effectLst>
                  <a:outerShdw blurRad="38100" dist="38100" dir="2700000" algn="tl">
                    <a:srgbClr val="000000">
                      <a:alpha val="43137"/>
                    </a:srgbClr>
                  </a:outerShdw>
                </a:effectLst>
              </a:rPr>
              <a:t>Федерации»</a:t>
            </a:r>
            <a:endParaRPr lang="ru-RU"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925287" y="2046512"/>
            <a:ext cx="8218714" cy="646331"/>
          </a:xfrm>
          <a:prstGeom prst="rect">
            <a:avLst/>
          </a:prstGeom>
          <a:noFill/>
        </p:spPr>
        <p:txBody>
          <a:bodyPr wrap="square" rtlCol="0">
            <a:spAutoFit/>
          </a:bodyPr>
          <a:lstStyle/>
          <a:p>
            <a:pPr marL="285750" indent="-285750" algn="ctr">
              <a:buFont typeface="Wingdings" pitchFamily="2" charset="2"/>
              <a:buChar char="Ø"/>
            </a:pPr>
            <a:r>
              <a:rPr lang="ru-RU" b="1" dirty="0" smtClean="0">
                <a:solidFill>
                  <a:schemeClr val="bg1"/>
                </a:solidFill>
                <a:effectLst>
                  <a:outerShdw blurRad="38100" dist="38100" dir="2700000" algn="tl">
                    <a:srgbClr val="000000">
                      <a:alpha val="43137"/>
                    </a:srgbClr>
                  </a:outerShdw>
                </a:effectLst>
              </a:rPr>
              <a:t>  Статья 7 </a:t>
            </a:r>
            <a:r>
              <a:rPr lang="ru-RU" b="1" dirty="0">
                <a:solidFill>
                  <a:schemeClr val="bg1"/>
                </a:solidFill>
                <a:effectLst>
                  <a:outerShdw blurRad="38100" dist="38100" dir="2700000" algn="tl">
                    <a:srgbClr val="000000">
                      <a:alpha val="43137"/>
                    </a:srgbClr>
                  </a:outerShdw>
                </a:effectLst>
              </a:rPr>
              <a:t>Федерального закона от </a:t>
            </a:r>
            <a:r>
              <a:rPr lang="ru-RU" b="1" dirty="0" smtClean="0">
                <a:solidFill>
                  <a:schemeClr val="bg1"/>
                </a:solidFill>
                <a:effectLst>
                  <a:outerShdw blurRad="38100" dist="38100" dir="2700000" algn="tl">
                    <a:srgbClr val="000000">
                      <a:alpha val="43137"/>
                    </a:srgbClr>
                  </a:outerShdw>
                </a:effectLst>
              </a:rPr>
              <a:t>15.12.2001 </a:t>
            </a:r>
            <a:r>
              <a:rPr lang="ru-RU" b="1" dirty="0">
                <a:solidFill>
                  <a:schemeClr val="bg1"/>
                </a:solidFill>
                <a:effectLst>
                  <a:outerShdw blurRad="38100" dist="38100" dir="2700000" algn="tl">
                    <a:srgbClr val="000000">
                      <a:alpha val="43137"/>
                    </a:srgbClr>
                  </a:outerShdw>
                </a:effectLst>
              </a:rPr>
              <a:t>N </a:t>
            </a:r>
            <a:r>
              <a:rPr lang="ru-RU" b="1" dirty="0" smtClean="0">
                <a:solidFill>
                  <a:schemeClr val="bg1"/>
                </a:solidFill>
                <a:effectLst>
                  <a:outerShdw blurRad="38100" dist="38100" dir="2700000" algn="tl">
                    <a:srgbClr val="000000">
                      <a:alpha val="43137"/>
                    </a:srgbClr>
                  </a:outerShdw>
                </a:effectLst>
              </a:rPr>
              <a:t>166-ФЗ </a:t>
            </a:r>
          </a:p>
          <a:p>
            <a:pPr algn="ctr"/>
            <a:r>
              <a:rPr lang="ru-RU" b="1" dirty="0">
                <a:solidFill>
                  <a:schemeClr val="bg1"/>
                </a:solidFill>
                <a:effectLst>
                  <a:outerShdw blurRad="38100" dist="38100" dir="2700000" algn="tl">
                    <a:srgbClr val="000000">
                      <a:alpha val="43137"/>
                    </a:srgbClr>
                  </a:outerShdw>
                </a:effectLst>
              </a:rPr>
              <a:t>  </a:t>
            </a:r>
            <a:r>
              <a:rPr lang="ru-RU" b="1" dirty="0" smtClean="0">
                <a:solidFill>
                  <a:schemeClr val="bg1"/>
                </a:solidFill>
                <a:effectLst>
                  <a:outerShdw blurRad="38100" dist="38100" dir="2700000" algn="tl">
                    <a:srgbClr val="000000">
                      <a:alpha val="43137"/>
                    </a:srgbClr>
                  </a:outerShdw>
                </a:effectLst>
              </a:rPr>
              <a:t>«</a:t>
            </a:r>
            <a:r>
              <a:rPr lang="ru-RU" b="1" dirty="0">
                <a:solidFill>
                  <a:schemeClr val="bg1"/>
                </a:solidFill>
                <a:effectLst>
                  <a:outerShdw blurRad="38100" dist="38100" dir="2700000" algn="tl">
                    <a:srgbClr val="000000">
                      <a:alpha val="43137"/>
                    </a:srgbClr>
                  </a:outerShdw>
                </a:effectLst>
              </a:rPr>
              <a:t>О государственном пенсионном обеспечении в Российской Федерации»</a:t>
            </a:r>
          </a:p>
        </p:txBody>
      </p:sp>
      <p:sp>
        <p:nvSpPr>
          <p:cNvPr id="7" name="TextBox 6"/>
          <p:cNvSpPr txBox="1"/>
          <p:nvPr/>
        </p:nvSpPr>
        <p:spPr>
          <a:xfrm>
            <a:off x="1077687" y="2953430"/>
            <a:ext cx="8218714" cy="1754326"/>
          </a:xfrm>
          <a:prstGeom prst="rect">
            <a:avLst/>
          </a:prstGeom>
          <a:noFill/>
        </p:spPr>
        <p:txBody>
          <a:bodyPr wrap="square" rtlCol="0">
            <a:spAutoFit/>
          </a:bodyPr>
          <a:lstStyle/>
          <a:p>
            <a:pPr marL="285750" indent="-285750" algn="ctr">
              <a:buFont typeface="Wingdings" pitchFamily="2" charset="2"/>
              <a:buChar char="Ø"/>
            </a:pPr>
            <a:r>
              <a:rPr lang="ru-RU" b="1" dirty="0" smtClean="0">
                <a:solidFill>
                  <a:schemeClr val="bg1"/>
                </a:solidFill>
                <a:effectLst>
                  <a:outerShdw blurRad="38100" dist="38100" dir="2700000" algn="tl">
                    <a:srgbClr val="000000">
                      <a:alpha val="43137"/>
                    </a:srgbClr>
                  </a:outerShdw>
                </a:effectLst>
              </a:rPr>
              <a:t>  Соответствующий муниципальный правовой акт, </a:t>
            </a:r>
          </a:p>
          <a:p>
            <a:pPr algn="ctr"/>
            <a:r>
              <a:rPr lang="ru-RU" b="1" dirty="0" smtClean="0">
                <a:solidFill>
                  <a:schemeClr val="bg1"/>
                </a:solidFill>
                <a:effectLst>
                  <a:outerShdw blurRad="38100" dist="38100" dir="2700000" algn="tl">
                    <a:srgbClr val="000000">
                      <a:alpha val="43137"/>
                    </a:srgbClr>
                  </a:outerShdw>
                </a:effectLst>
              </a:rPr>
              <a:t>которым утверждены условия:</a:t>
            </a:r>
          </a:p>
          <a:p>
            <a:pPr marL="1657350" lvl="3" indent="-285750">
              <a:buClr>
                <a:schemeClr val="bg1"/>
              </a:buClr>
              <a:buFont typeface="Wingdings" pitchFamily="2" charset="2"/>
              <a:buChar char="ü"/>
            </a:pPr>
            <a:r>
              <a:rPr lang="ru-RU" i="1" dirty="0" smtClean="0">
                <a:solidFill>
                  <a:schemeClr val="bg1"/>
                </a:solidFill>
              </a:rPr>
              <a:t>назначения,</a:t>
            </a:r>
          </a:p>
          <a:p>
            <a:pPr marL="1657350" lvl="3" indent="-285750">
              <a:buClr>
                <a:schemeClr val="bg1"/>
              </a:buClr>
              <a:buFont typeface="Wingdings" pitchFamily="2" charset="2"/>
              <a:buChar char="ü"/>
            </a:pPr>
            <a:r>
              <a:rPr lang="ru-RU" i="1" dirty="0" smtClean="0">
                <a:solidFill>
                  <a:schemeClr val="bg1"/>
                </a:solidFill>
              </a:rPr>
              <a:t>выплаты,</a:t>
            </a:r>
          </a:p>
          <a:p>
            <a:pPr marL="1657350" lvl="3" indent="-285750">
              <a:buClr>
                <a:schemeClr val="bg1"/>
              </a:buClr>
              <a:buFont typeface="Wingdings" pitchFamily="2" charset="2"/>
              <a:buChar char="ü"/>
            </a:pPr>
            <a:r>
              <a:rPr lang="ru-RU" i="1" dirty="0" smtClean="0">
                <a:solidFill>
                  <a:schemeClr val="bg1"/>
                </a:solidFill>
              </a:rPr>
              <a:t>перерасчета пенсии </a:t>
            </a:r>
            <a:r>
              <a:rPr lang="ru-RU" b="1" dirty="0" smtClean="0">
                <a:solidFill>
                  <a:schemeClr val="bg1"/>
                </a:solidFill>
                <a:effectLst>
                  <a:outerShdw blurRad="38100" dist="38100" dir="2700000" algn="tl">
                    <a:srgbClr val="000000">
                      <a:alpha val="43137"/>
                    </a:srgbClr>
                  </a:outerShdw>
                </a:effectLst>
              </a:rPr>
              <a:t>за выслугу лет</a:t>
            </a:r>
          </a:p>
          <a:p>
            <a:pPr marL="285750" indent="-285750" algn="ctr">
              <a:buClr>
                <a:schemeClr val="bg1"/>
              </a:buClr>
              <a:buFont typeface="Wingdings" pitchFamily="2" charset="2"/>
              <a:buChar char="ü"/>
            </a:pP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1936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338437" y="0"/>
            <a:ext cx="7642278"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Основания прекращения полномочий, дающих право </a:t>
            </a:r>
          </a:p>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на установление ежемесячной доплаты  </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Схема 6"/>
          <p:cNvGraphicFramePr/>
          <p:nvPr>
            <p:extLst>
              <p:ext uri="{D42A27DB-BD31-4B8C-83A1-F6EECF244321}">
                <p14:modId xmlns:p14="http://schemas.microsoft.com/office/powerpoint/2010/main" val="2454499059"/>
              </p:ext>
            </p:extLst>
          </p:nvPr>
        </p:nvGraphicFramePr>
        <p:xfrm>
          <a:off x="984539" y="1181100"/>
          <a:ext cx="7996176" cy="322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57276" y="1800616"/>
            <a:ext cx="1800224" cy="1754326"/>
          </a:xfrm>
          <a:prstGeom prst="rect">
            <a:avLst/>
          </a:prstGeom>
          <a:noFill/>
        </p:spPr>
        <p:txBody>
          <a:bodyPr wrap="square" rtlCol="0">
            <a:spAutoFit/>
          </a:bodyPr>
          <a:lstStyle/>
          <a:p>
            <a:pPr algn="ctr"/>
            <a:r>
              <a:rPr lang="ru-RU" b="1" i="1" dirty="0" smtClean="0">
                <a:solidFill>
                  <a:srgbClr val="213969"/>
                </a:solidFill>
                <a:effectLst>
                  <a:outerShdw blurRad="38100" dist="38100" dir="2700000" algn="tl">
                    <a:srgbClr val="000000">
                      <a:alpha val="43137"/>
                    </a:srgbClr>
                  </a:outerShdw>
                </a:effectLst>
              </a:rPr>
              <a:t>статья 8 </a:t>
            </a:r>
          </a:p>
          <a:p>
            <a:pPr algn="ctr"/>
            <a:r>
              <a:rPr lang="ru-RU" b="1" i="1" dirty="0" smtClean="0">
                <a:solidFill>
                  <a:srgbClr val="213969"/>
                </a:solidFill>
                <a:effectLst>
                  <a:outerShdw blurRad="38100" dist="38100" dir="2700000" algn="tl">
                    <a:srgbClr val="000000">
                      <a:alpha val="43137"/>
                    </a:srgbClr>
                  </a:outerShdw>
                </a:effectLst>
              </a:rPr>
              <a:t>Закона Новосибирской области </a:t>
            </a:r>
          </a:p>
          <a:p>
            <a:pPr algn="ctr"/>
            <a:r>
              <a:rPr lang="ru-RU" b="1" i="1" dirty="0" smtClean="0">
                <a:solidFill>
                  <a:srgbClr val="213969"/>
                </a:solidFill>
                <a:effectLst>
                  <a:outerShdw blurRad="38100" dist="38100" dir="2700000" algn="tl">
                    <a:srgbClr val="000000">
                      <a:alpha val="43137"/>
                    </a:srgbClr>
                  </a:outerShdw>
                </a:effectLst>
              </a:rPr>
              <a:t>от 06.07.2018 № 275-</a:t>
            </a:r>
            <a:r>
              <a:rPr lang="ru-RU" b="1" i="1" dirty="0" err="1" smtClean="0">
                <a:solidFill>
                  <a:srgbClr val="213969"/>
                </a:solidFill>
                <a:effectLst>
                  <a:outerShdw blurRad="38100" dist="38100" dir="2700000" algn="tl">
                    <a:srgbClr val="000000">
                      <a:alpha val="43137"/>
                    </a:srgbClr>
                  </a:outerShdw>
                </a:effectLst>
              </a:rPr>
              <a:t>ОЗ</a:t>
            </a:r>
            <a:endParaRPr lang="ru-RU" b="1" i="1" dirty="0">
              <a:solidFill>
                <a:srgbClr val="21396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983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94893" y="72736"/>
            <a:ext cx="7794184"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18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Ежемесячная доплата к страховой пенсии </a:t>
            </a:r>
            <a:r>
              <a:rPr lang="ru-RU" sz="18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депутатам, </a:t>
            </a:r>
            <a:endParaRPr lang="ru-RU" sz="18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endParaRPr>
          </a:p>
          <a:p>
            <a:pPr algn="ctr">
              <a:lnSpc>
                <a:spcPct val="100000"/>
              </a:lnSpc>
            </a:pPr>
            <a:r>
              <a:rPr lang="ru-RU" sz="18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членам </a:t>
            </a:r>
            <a:r>
              <a:rPr lang="ru-RU" sz="18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выборного органа, выборным должностным </a:t>
            </a:r>
            <a:r>
              <a:rPr lang="ru-RU" sz="18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лицам </a:t>
            </a:r>
          </a:p>
          <a:p>
            <a:pPr algn="ctr">
              <a:lnSpc>
                <a:spcPct val="100000"/>
              </a:lnSpc>
            </a:pPr>
            <a:r>
              <a:rPr lang="ru-RU" sz="18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на постоянной основе</a:t>
            </a:r>
            <a:endParaRPr lang="ru-RU" sz="18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1293721747"/>
              </p:ext>
            </p:extLst>
          </p:nvPr>
        </p:nvGraphicFramePr>
        <p:xfrm>
          <a:off x="1314451" y="907471"/>
          <a:ext cx="7422572" cy="379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44784" y="1288473"/>
            <a:ext cx="1589808" cy="369332"/>
          </a:xfrm>
          <a:prstGeom prst="rect">
            <a:avLst/>
          </a:prstGeom>
          <a:noFill/>
        </p:spPr>
        <p:txBody>
          <a:bodyPr wrap="square" rtlCol="0">
            <a:spAutoFit/>
          </a:bodyPr>
          <a:lstStyle/>
          <a:p>
            <a:pPr algn="ctr"/>
            <a:r>
              <a:rPr lang="ru-RU" b="1" i="1" dirty="0">
                <a:solidFill>
                  <a:schemeClr val="accent2">
                    <a:lumMod val="50000"/>
                  </a:schemeClr>
                </a:solidFill>
                <a:effectLst>
                  <a:outerShdw blurRad="38100" dist="38100" dir="2700000" algn="tl">
                    <a:srgbClr val="000000">
                      <a:alpha val="43137"/>
                    </a:srgbClr>
                  </a:outerShdw>
                </a:effectLst>
              </a:rPr>
              <a:t>о</a:t>
            </a:r>
            <a:r>
              <a:rPr lang="ru-RU" b="1" i="1" dirty="0" smtClean="0">
                <a:solidFill>
                  <a:schemeClr val="accent2">
                    <a:lumMod val="50000"/>
                  </a:schemeClr>
                </a:solidFill>
                <a:effectLst>
                  <a:outerShdw blurRad="38100" dist="38100" dir="2700000" algn="tl">
                    <a:srgbClr val="000000">
                      <a:alpha val="43137"/>
                    </a:srgbClr>
                  </a:outerShdw>
                </a:effectLst>
              </a:rPr>
              <a:t>т 4 до 9 лет</a:t>
            </a:r>
            <a:endParaRPr lang="ru-RU" b="1" i="1" dirty="0">
              <a:solidFill>
                <a:schemeClr val="accent2">
                  <a:lumMod val="50000"/>
                </a:schemeClr>
              </a:solidFill>
              <a:effectLst>
                <a:outerShdw blurRad="38100" dist="38100" dir="2700000" algn="tl">
                  <a:srgbClr val="000000">
                    <a:alpha val="43137"/>
                  </a:srgbClr>
                </a:outerShdw>
              </a:effectLst>
            </a:endParaRPr>
          </a:p>
        </p:txBody>
      </p:sp>
      <p:sp>
        <p:nvSpPr>
          <p:cNvPr id="15" name="TextBox 14"/>
          <p:cNvSpPr txBox="1"/>
          <p:nvPr/>
        </p:nvSpPr>
        <p:spPr>
          <a:xfrm>
            <a:off x="3321629" y="1309255"/>
            <a:ext cx="1638300" cy="353943"/>
          </a:xfrm>
          <a:prstGeom prst="rect">
            <a:avLst/>
          </a:prstGeom>
          <a:noFill/>
        </p:spPr>
        <p:txBody>
          <a:bodyPr wrap="square" rtlCol="0">
            <a:spAutoFit/>
          </a:bodyPr>
          <a:lstStyle/>
          <a:p>
            <a:pPr algn="ctr"/>
            <a:r>
              <a:rPr lang="ru-RU" sz="1700" b="1" i="1" dirty="0">
                <a:solidFill>
                  <a:schemeClr val="accent2">
                    <a:lumMod val="50000"/>
                  </a:schemeClr>
                </a:solidFill>
                <a:effectLst>
                  <a:outerShdw blurRad="38100" dist="38100" dir="2700000" algn="tl">
                    <a:srgbClr val="000000">
                      <a:alpha val="43137"/>
                    </a:srgbClr>
                  </a:outerShdw>
                </a:effectLst>
              </a:rPr>
              <a:t>о</a:t>
            </a:r>
            <a:r>
              <a:rPr lang="ru-RU" sz="1700" b="1" i="1" dirty="0" smtClean="0">
                <a:solidFill>
                  <a:schemeClr val="accent2">
                    <a:lumMod val="50000"/>
                  </a:schemeClr>
                </a:solidFill>
                <a:effectLst>
                  <a:outerShdw blurRad="38100" dist="38100" dir="2700000" algn="tl">
                    <a:srgbClr val="000000">
                      <a:alpha val="43137"/>
                    </a:srgbClr>
                  </a:outerShdw>
                </a:effectLst>
              </a:rPr>
              <a:t>т 9 до 14 лет</a:t>
            </a:r>
            <a:endParaRPr lang="ru-RU" sz="1700" b="1" i="1" dirty="0">
              <a:solidFill>
                <a:schemeClr val="accent2">
                  <a:lumMod val="50000"/>
                </a:schemeClr>
              </a:solidFill>
              <a:effectLst>
                <a:outerShdw blurRad="38100" dist="38100" dir="2700000" algn="tl">
                  <a:srgbClr val="000000">
                    <a:alpha val="43137"/>
                  </a:srgbClr>
                </a:outerShdw>
              </a:effectLst>
            </a:endParaRPr>
          </a:p>
        </p:txBody>
      </p:sp>
      <p:sp>
        <p:nvSpPr>
          <p:cNvPr id="16" name="TextBox 15"/>
          <p:cNvSpPr txBox="1"/>
          <p:nvPr/>
        </p:nvSpPr>
        <p:spPr>
          <a:xfrm>
            <a:off x="5046519" y="1309255"/>
            <a:ext cx="1818409" cy="353943"/>
          </a:xfrm>
          <a:prstGeom prst="rect">
            <a:avLst/>
          </a:prstGeom>
          <a:noFill/>
        </p:spPr>
        <p:txBody>
          <a:bodyPr wrap="square" rtlCol="0">
            <a:spAutoFit/>
          </a:bodyPr>
          <a:lstStyle/>
          <a:p>
            <a:pPr algn="ctr"/>
            <a:r>
              <a:rPr lang="ru-RU" sz="1700" b="1" i="1" dirty="0">
                <a:solidFill>
                  <a:schemeClr val="accent2">
                    <a:lumMod val="50000"/>
                  </a:schemeClr>
                </a:solidFill>
                <a:effectLst>
                  <a:outerShdw blurRad="38100" dist="38100" dir="2700000" algn="tl">
                    <a:srgbClr val="000000">
                      <a:alpha val="43137"/>
                    </a:srgbClr>
                  </a:outerShdw>
                </a:effectLst>
              </a:rPr>
              <a:t>о</a:t>
            </a:r>
            <a:r>
              <a:rPr lang="ru-RU" sz="1700" b="1" i="1" dirty="0" smtClean="0">
                <a:solidFill>
                  <a:schemeClr val="accent2">
                    <a:lumMod val="50000"/>
                  </a:schemeClr>
                </a:solidFill>
                <a:effectLst>
                  <a:outerShdw blurRad="38100" dist="38100" dir="2700000" algn="tl">
                    <a:srgbClr val="000000">
                      <a:alpha val="43137"/>
                    </a:srgbClr>
                  </a:outerShdw>
                </a:effectLst>
              </a:rPr>
              <a:t>т 14 до 19 лет</a:t>
            </a:r>
            <a:endParaRPr lang="ru-RU" sz="1700" b="1" i="1" dirty="0">
              <a:solidFill>
                <a:schemeClr val="accent2">
                  <a:lumMod val="50000"/>
                </a:schemeClr>
              </a:solidFill>
              <a:effectLst>
                <a:outerShdw blurRad="38100" dist="38100" dir="2700000" algn="tl">
                  <a:srgbClr val="000000">
                    <a:alpha val="43137"/>
                  </a:srgbClr>
                </a:outerShdw>
              </a:effectLst>
            </a:endParaRPr>
          </a:p>
        </p:txBody>
      </p:sp>
      <p:sp>
        <p:nvSpPr>
          <p:cNvPr id="17" name="TextBox 16"/>
          <p:cNvSpPr txBox="1"/>
          <p:nvPr/>
        </p:nvSpPr>
        <p:spPr>
          <a:xfrm>
            <a:off x="6788728" y="1296167"/>
            <a:ext cx="1818409" cy="353943"/>
          </a:xfrm>
          <a:prstGeom prst="rect">
            <a:avLst/>
          </a:prstGeom>
          <a:noFill/>
        </p:spPr>
        <p:txBody>
          <a:bodyPr wrap="square" rtlCol="0">
            <a:spAutoFit/>
          </a:bodyPr>
          <a:lstStyle/>
          <a:p>
            <a:pPr algn="ctr"/>
            <a:r>
              <a:rPr lang="ru-RU" sz="1700" b="1" i="1" dirty="0" smtClean="0">
                <a:solidFill>
                  <a:schemeClr val="accent2">
                    <a:lumMod val="50000"/>
                  </a:schemeClr>
                </a:solidFill>
                <a:effectLst>
                  <a:outerShdw blurRad="38100" dist="38100" dir="2700000" algn="tl">
                    <a:srgbClr val="000000">
                      <a:alpha val="43137"/>
                    </a:srgbClr>
                  </a:outerShdw>
                </a:effectLst>
              </a:rPr>
              <a:t>свыше 19 лет</a:t>
            </a:r>
            <a:endParaRPr lang="ru-RU" sz="1700" b="1" i="1" dirty="0">
              <a:solidFill>
                <a:schemeClr val="accent2">
                  <a:lumMod val="50000"/>
                </a:schemeClr>
              </a:solidFill>
              <a:effectLst>
                <a:outerShdw blurRad="38100" dist="38100" dir="2700000" algn="tl">
                  <a:srgbClr val="000000">
                    <a:alpha val="43137"/>
                  </a:srgbClr>
                </a:outerShdw>
              </a:effectLst>
            </a:endParaRPr>
          </a:p>
        </p:txBody>
      </p:sp>
      <p:sp>
        <p:nvSpPr>
          <p:cNvPr id="6" name="Прямоугольник 5"/>
          <p:cNvSpPr/>
          <p:nvPr/>
        </p:nvSpPr>
        <p:spPr>
          <a:xfrm>
            <a:off x="1003961" y="3297354"/>
            <a:ext cx="8085116" cy="738664"/>
          </a:xfrm>
          <a:prstGeom prst="rect">
            <a:avLst/>
          </a:prstGeom>
        </p:spPr>
        <p:txBody>
          <a:bodyPr wrap="square">
            <a:spAutoFit/>
          </a:bodyPr>
          <a:lstStyle/>
          <a:p>
            <a:pPr algn="ctr"/>
            <a:r>
              <a:rPr lang="ru-RU" sz="1400" b="1" dirty="0">
                <a:solidFill>
                  <a:schemeClr val="bg1"/>
                </a:solidFill>
                <a:latin typeface="Times New Roman" panose="02020603050405020304" pitchFamily="18" charset="0"/>
                <a:ea typeface="Times New Roman" panose="02020603050405020304" pitchFamily="18" charset="0"/>
              </a:rPr>
              <a:t>месячного денежного содержания (вознаграждения) по соответствующей замещаемой муниципальной должности с учетом районного коэффициента за вычетом размера фиксированной выплаты к страховой </a:t>
            </a:r>
            <a:r>
              <a:rPr lang="ru-RU" sz="1400" b="1" dirty="0" smtClean="0">
                <a:solidFill>
                  <a:schemeClr val="bg1"/>
                </a:solidFill>
                <a:latin typeface="Times New Roman" panose="02020603050405020304" pitchFamily="18" charset="0"/>
                <a:ea typeface="Times New Roman" panose="02020603050405020304" pitchFamily="18" charset="0"/>
              </a:rPr>
              <a:t>пенсии </a:t>
            </a:r>
            <a:r>
              <a:rPr lang="ru-RU" sz="1400" b="1" dirty="0">
                <a:solidFill>
                  <a:schemeClr val="bg1"/>
                </a:solidFill>
                <a:latin typeface="Times New Roman" panose="02020603050405020304" pitchFamily="18" charset="0"/>
                <a:ea typeface="Times New Roman" panose="02020603050405020304" pitchFamily="18" charset="0"/>
              </a:rPr>
              <a:t>по старости (инвалидности)</a:t>
            </a:r>
            <a:endParaRPr lang="ru-RU" sz="1400" dirty="0">
              <a:solidFill>
                <a:schemeClr val="bg1"/>
              </a:solidFill>
            </a:endParaRPr>
          </a:p>
        </p:txBody>
      </p:sp>
      <p:sp>
        <p:nvSpPr>
          <p:cNvPr id="18" name="Прямоугольник 17"/>
          <p:cNvSpPr/>
          <p:nvPr/>
        </p:nvSpPr>
        <p:spPr>
          <a:xfrm>
            <a:off x="581891" y="4008554"/>
            <a:ext cx="8355280" cy="1077218"/>
          </a:xfrm>
          <a:prstGeom prst="rect">
            <a:avLst/>
          </a:prstGeom>
          <a:effectLst>
            <a:glow rad="101600">
              <a:schemeClr val="accent5">
                <a:satMod val="175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sz="1600" dirty="0">
                <a:latin typeface="Times New Roman" panose="02020603050405020304" pitchFamily="18" charset="0"/>
                <a:ea typeface="Times New Roman" panose="02020603050405020304" pitchFamily="18" charset="0"/>
              </a:rPr>
              <a:t>В периоды замещения муниципальных должностей, исчисляемые для установления доплаты к страховой пенсии, </a:t>
            </a:r>
            <a:r>
              <a:rPr lang="ru-RU" sz="1600" b="1" u="sng" dirty="0">
                <a:latin typeface="Times New Roman" panose="02020603050405020304" pitchFamily="18" charset="0"/>
                <a:ea typeface="Times New Roman" panose="02020603050405020304" pitchFamily="18" charset="0"/>
              </a:rPr>
              <a:t>дополнительно</a:t>
            </a:r>
            <a:r>
              <a:rPr lang="ru-RU" sz="1600" u="sng"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включаются периоды замещения на постоянной основе должностей </a:t>
            </a:r>
            <a:r>
              <a:rPr lang="ru-RU" sz="16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председателя (заместителя председателя) территориального Совета депутатов, главы территориальной </a:t>
            </a:r>
            <a:r>
              <a:rPr lang="ru-RU" sz="1600" b="1" i="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администрации</a:t>
            </a:r>
            <a:endParaRPr lang="ru-RU" sz="1600" dirty="0"/>
          </a:p>
        </p:txBody>
      </p:sp>
      <p:sp>
        <p:nvSpPr>
          <p:cNvPr id="7" name="TextBox 6"/>
          <p:cNvSpPr txBox="1"/>
          <p:nvPr/>
        </p:nvSpPr>
        <p:spPr>
          <a:xfrm>
            <a:off x="2990850" y="885825"/>
            <a:ext cx="4114800" cy="338554"/>
          </a:xfrm>
          <a:prstGeom prst="rect">
            <a:avLst/>
          </a:prstGeom>
          <a:noFill/>
        </p:spPr>
        <p:txBody>
          <a:bodyPr wrap="square" rtlCol="0">
            <a:spAutoFit/>
          </a:bodyPr>
          <a:lstStyle/>
          <a:p>
            <a:pPr algn="ctr"/>
            <a:r>
              <a:rPr lang="ru-RU" sz="1600" b="1" i="1" spc="170" dirty="0" smtClean="0">
                <a:solidFill>
                  <a:srgbClr val="003374"/>
                </a:solidFill>
                <a:effectLst>
                  <a:outerShdw blurRad="38100" dist="38100" dir="2700000" algn="tl">
                    <a:srgbClr val="000000">
                      <a:alpha val="43137"/>
                    </a:srgbClr>
                  </a:outerShdw>
                </a:effectLst>
              </a:rPr>
              <a:t>При осуществлении полномочий</a:t>
            </a:r>
            <a:endParaRPr lang="ru-RU" sz="1600" b="1" i="1" spc="170" dirty="0">
              <a:solidFill>
                <a:srgbClr val="00337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3183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338437" y="0"/>
            <a:ext cx="7642278"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Пример расчета ежемесячной доплаты </a:t>
            </a:r>
          </a:p>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к страховой пенсии</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08958" y="979323"/>
            <a:ext cx="211182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i="1" dirty="0" smtClean="0">
                <a:solidFill>
                  <a:srgbClr val="002060"/>
                </a:solidFill>
                <a:effectLst>
                  <a:outerShdw blurRad="38100" dist="38100" dir="2700000" algn="tl">
                    <a:srgbClr val="000000">
                      <a:alpha val="43137"/>
                    </a:srgbClr>
                  </a:outerShdw>
                </a:effectLst>
              </a:rPr>
              <a:t>Исходные данные</a:t>
            </a:r>
            <a:endParaRPr lang="ru-RU" b="1" i="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473529" y="1632463"/>
            <a:ext cx="2718002" cy="14465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600" dirty="0" smtClean="0">
                <a:solidFill>
                  <a:schemeClr val="bg1"/>
                </a:solidFill>
              </a:rPr>
              <a:t>месячное </a:t>
            </a:r>
            <a:r>
              <a:rPr lang="ru-RU" sz="1600" dirty="0">
                <a:solidFill>
                  <a:schemeClr val="bg1"/>
                </a:solidFill>
              </a:rPr>
              <a:t>денежное содержание </a:t>
            </a:r>
            <a:endParaRPr lang="ru-RU" sz="1600" dirty="0" smtClean="0">
              <a:solidFill>
                <a:schemeClr val="bg1"/>
              </a:solidFill>
            </a:endParaRPr>
          </a:p>
          <a:p>
            <a:pPr algn="ctr"/>
            <a:r>
              <a:rPr lang="ru-RU" sz="1600" dirty="0" smtClean="0">
                <a:solidFill>
                  <a:schemeClr val="bg1"/>
                </a:solidFill>
              </a:rPr>
              <a:t>(вознаграждение) </a:t>
            </a:r>
          </a:p>
          <a:p>
            <a:pPr algn="ctr"/>
            <a:r>
              <a:rPr lang="ru-RU" sz="1600" dirty="0" smtClean="0">
                <a:solidFill>
                  <a:schemeClr val="bg1"/>
                </a:solidFill>
              </a:rPr>
              <a:t>с </a:t>
            </a:r>
            <a:r>
              <a:rPr lang="ru-RU" sz="1600" dirty="0">
                <a:solidFill>
                  <a:schemeClr val="bg1"/>
                </a:solidFill>
              </a:rPr>
              <a:t>районным коэффициентом </a:t>
            </a:r>
            <a:endParaRPr lang="ru-RU" sz="1600" dirty="0" smtClean="0">
              <a:solidFill>
                <a:schemeClr val="bg1"/>
              </a:solidFill>
            </a:endParaRPr>
          </a:p>
          <a:p>
            <a:pPr algn="ctr"/>
            <a:r>
              <a:rPr lang="ru-RU" sz="2400" b="1" dirty="0" smtClean="0">
                <a:solidFill>
                  <a:schemeClr val="bg1"/>
                </a:solidFill>
                <a:effectLst>
                  <a:outerShdw blurRad="38100" dist="38100" dir="2700000" algn="tl">
                    <a:srgbClr val="000000">
                      <a:alpha val="43137"/>
                    </a:srgbClr>
                  </a:outerShdw>
                </a:effectLst>
              </a:rPr>
              <a:t>42 262,5 рублей</a:t>
            </a:r>
            <a:endParaRPr lang="ru-RU" sz="2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473528" y="3185574"/>
            <a:ext cx="2718004" cy="18466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dirty="0" smtClean="0">
                <a:solidFill>
                  <a:schemeClr val="accent2">
                    <a:lumMod val="50000"/>
                  </a:schemeClr>
                </a:solidFill>
              </a:rPr>
              <a:t>Период замещения муниципальной должности – </a:t>
            </a:r>
            <a:r>
              <a:rPr lang="ru-RU" sz="2400" b="1" dirty="0" smtClean="0">
                <a:solidFill>
                  <a:schemeClr val="accent2">
                    <a:lumMod val="50000"/>
                  </a:schemeClr>
                </a:solidFill>
                <a:effectLst>
                  <a:outerShdw blurRad="38100" dist="38100" dir="2700000" algn="tl">
                    <a:srgbClr val="000000">
                      <a:alpha val="43137"/>
                    </a:srgbClr>
                  </a:outerShdw>
                </a:effectLst>
              </a:rPr>
              <a:t>9 </a:t>
            </a:r>
            <a:r>
              <a:rPr lang="ru-RU" sz="2400" b="1" dirty="0">
                <a:solidFill>
                  <a:schemeClr val="accent2">
                    <a:lumMod val="50000"/>
                  </a:schemeClr>
                </a:solidFill>
                <a:effectLst>
                  <a:outerShdw blurRad="38100" dist="38100" dir="2700000" algn="tl">
                    <a:srgbClr val="000000">
                      <a:alpha val="43137"/>
                    </a:srgbClr>
                  </a:outerShdw>
                </a:effectLst>
              </a:rPr>
              <a:t>лет </a:t>
            </a:r>
            <a:endParaRPr lang="ru-RU" sz="2400" b="1" dirty="0" smtClean="0">
              <a:solidFill>
                <a:schemeClr val="accent2">
                  <a:lumMod val="50000"/>
                </a:schemeClr>
              </a:solidFill>
              <a:effectLst>
                <a:outerShdw blurRad="38100" dist="38100" dir="2700000" algn="tl">
                  <a:srgbClr val="000000">
                    <a:alpha val="43137"/>
                  </a:srgbClr>
                </a:outerShdw>
              </a:effectLst>
            </a:endParaRPr>
          </a:p>
          <a:p>
            <a:pPr algn="ctr"/>
            <a:r>
              <a:rPr lang="ru-RU" dirty="0" smtClean="0">
                <a:solidFill>
                  <a:schemeClr val="accent2">
                    <a:lumMod val="50000"/>
                  </a:schemeClr>
                </a:solidFill>
              </a:rPr>
              <a:t>(75% </a:t>
            </a:r>
            <a:r>
              <a:rPr lang="ru-RU" dirty="0">
                <a:solidFill>
                  <a:schemeClr val="accent2">
                    <a:lumMod val="50000"/>
                  </a:schemeClr>
                </a:solidFill>
              </a:rPr>
              <a:t>к </a:t>
            </a:r>
            <a:r>
              <a:rPr lang="ru-RU" dirty="0" smtClean="0">
                <a:solidFill>
                  <a:schemeClr val="accent2">
                    <a:lumMod val="50000"/>
                  </a:schemeClr>
                </a:solidFill>
              </a:rPr>
              <a:t>месячному </a:t>
            </a:r>
            <a:r>
              <a:rPr lang="ru-RU" dirty="0">
                <a:solidFill>
                  <a:schemeClr val="accent2">
                    <a:lumMod val="50000"/>
                  </a:schemeClr>
                </a:solidFill>
              </a:rPr>
              <a:t>денежному </a:t>
            </a:r>
            <a:r>
              <a:rPr lang="ru-RU" dirty="0" smtClean="0">
                <a:solidFill>
                  <a:schemeClr val="accent2">
                    <a:lumMod val="50000"/>
                  </a:schemeClr>
                </a:solidFill>
              </a:rPr>
              <a:t>содержанию (вознаграждению)) </a:t>
            </a:r>
          </a:p>
        </p:txBody>
      </p:sp>
      <p:sp>
        <p:nvSpPr>
          <p:cNvPr id="10" name="TextBox 9"/>
          <p:cNvSpPr txBox="1"/>
          <p:nvPr/>
        </p:nvSpPr>
        <p:spPr>
          <a:xfrm>
            <a:off x="5643599" y="979323"/>
            <a:ext cx="211182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i="1" dirty="0" smtClean="0">
                <a:solidFill>
                  <a:srgbClr val="002060"/>
                </a:solidFill>
                <a:effectLst>
                  <a:outerShdw blurRad="38100" dist="38100" dir="2700000" algn="tl">
                    <a:srgbClr val="000000">
                      <a:alpha val="43137"/>
                    </a:srgbClr>
                  </a:outerShdw>
                </a:effectLst>
              </a:rPr>
              <a:t>РАСЧЕТ</a:t>
            </a:r>
            <a:endParaRPr lang="ru-RU" b="1" i="1" dirty="0">
              <a:solidFill>
                <a:srgbClr val="002060"/>
              </a:solidFill>
              <a:effectLst>
                <a:outerShdw blurRad="38100" dist="38100" dir="2700000" algn="tl">
                  <a:srgbClr val="000000">
                    <a:alpha val="43137"/>
                  </a:srgbClr>
                </a:outerShdw>
              </a:effectLst>
            </a:endParaRPr>
          </a:p>
        </p:txBody>
      </p:sp>
      <p:sp>
        <p:nvSpPr>
          <p:cNvPr id="17" name="Прямоугольник 16"/>
          <p:cNvSpPr/>
          <p:nvPr/>
        </p:nvSpPr>
        <p:spPr>
          <a:xfrm>
            <a:off x="3581400" y="3079013"/>
            <a:ext cx="5418034" cy="1631216"/>
          </a:xfrm>
          <a:prstGeom prst="rect">
            <a:avLst/>
          </a:prstGeom>
        </p:spPr>
        <p:txBody>
          <a:bodyPr wrap="square">
            <a:spAutoFit/>
          </a:bodyPr>
          <a:lstStyle/>
          <a:p>
            <a:pPr algn="ctr"/>
            <a:r>
              <a:rPr lang="ru-RU" sz="1600" i="1" dirty="0">
                <a:solidFill>
                  <a:srgbClr val="F1F1F1"/>
                </a:solidFill>
              </a:rPr>
              <a:t>Минимальный размер ежемесячной доплаты </a:t>
            </a:r>
            <a:endParaRPr lang="ru-RU" sz="1600" i="1" dirty="0" smtClean="0">
              <a:solidFill>
                <a:srgbClr val="F1F1F1"/>
              </a:solidFill>
            </a:endParaRPr>
          </a:p>
          <a:p>
            <a:pPr algn="ctr"/>
            <a:r>
              <a:rPr lang="ru-RU" sz="1600" i="1" dirty="0" smtClean="0">
                <a:solidFill>
                  <a:srgbClr val="F1F1F1"/>
                </a:solidFill>
              </a:rPr>
              <a:t>к </a:t>
            </a:r>
            <a:r>
              <a:rPr lang="ru-RU" sz="1600" i="1" dirty="0">
                <a:solidFill>
                  <a:srgbClr val="F1F1F1"/>
                </a:solidFill>
              </a:rPr>
              <a:t>страховой пенсии также не может быть </a:t>
            </a:r>
            <a:endParaRPr lang="ru-RU" sz="1600" i="1" dirty="0" smtClean="0">
              <a:solidFill>
                <a:srgbClr val="F1F1F1"/>
              </a:solidFill>
            </a:endParaRPr>
          </a:p>
          <a:p>
            <a:pPr algn="ctr"/>
            <a:r>
              <a:rPr lang="ru-RU" sz="1600" i="1" dirty="0" smtClean="0">
                <a:solidFill>
                  <a:srgbClr val="F1F1F1"/>
                </a:solidFill>
              </a:rPr>
              <a:t>ниже </a:t>
            </a:r>
            <a:r>
              <a:rPr lang="ru-RU" sz="1600" i="1" dirty="0">
                <a:solidFill>
                  <a:srgbClr val="F1F1F1"/>
                </a:solidFill>
              </a:rPr>
              <a:t>размера фиксированной выплаты к страховой части пенсии по старости (инвалидности) </a:t>
            </a:r>
            <a:endParaRPr lang="ru-RU" sz="1600" i="1" dirty="0" smtClean="0">
              <a:solidFill>
                <a:srgbClr val="F1F1F1"/>
              </a:solidFill>
            </a:endParaRPr>
          </a:p>
          <a:p>
            <a:pPr algn="ctr"/>
            <a:r>
              <a:rPr lang="ru-RU" sz="1600" i="1" dirty="0" smtClean="0">
                <a:solidFill>
                  <a:srgbClr val="F1F1F1"/>
                </a:solidFill>
              </a:rPr>
              <a:t>с </a:t>
            </a:r>
            <a:r>
              <a:rPr lang="ru-RU" sz="1600" i="1" dirty="0">
                <a:solidFill>
                  <a:srgbClr val="F1F1F1"/>
                </a:solidFill>
              </a:rPr>
              <a:t>учетом районного коэффициента </a:t>
            </a:r>
            <a:endParaRPr lang="ru-RU" sz="1600" i="1" dirty="0" smtClean="0">
              <a:solidFill>
                <a:srgbClr val="F1F1F1"/>
              </a:solidFill>
            </a:endParaRPr>
          </a:p>
          <a:p>
            <a:pPr algn="ctr"/>
            <a:r>
              <a:rPr lang="ru-RU" b="1" i="1" dirty="0" smtClean="0">
                <a:solidFill>
                  <a:srgbClr val="F1F1F1"/>
                </a:solidFill>
                <a:effectLst>
                  <a:outerShdw blurRad="38100" dist="38100" dir="2700000" algn="tl">
                    <a:srgbClr val="000000">
                      <a:alpha val="43137"/>
                    </a:srgbClr>
                  </a:outerShdw>
                </a:effectLst>
              </a:rPr>
              <a:t>9 025,93 рублей</a:t>
            </a:r>
            <a:endParaRPr lang="ru-RU" i="1" dirty="0">
              <a:solidFill>
                <a:srgbClr val="F1F1F1"/>
              </a:solidFill>
            </a:endParaRPr>
          </a:p>
        </p:txBody>
      </p:sp>
      <p:grpSp>
        <p:nvGrpSpPr>
          <p:cNvPr id="3" name="Группа 2"/>
          <p:cNvGrpSpPr/>
          <p:nvPr/>
        </p:nvGrpSpPr>
        <p:grpSpPr>
          <a:xfrm>
            <a:off x="3207707" y="1869134"/>
            <a:ext cx="5738863" cy="966662"/>
            <a:chOff x="3488264" y="1869134"/>
            <a:chExt cx="5738863" cy="966662"/>
          </a:xfrm>
        </p:grpSpPr>
        <p:sp>
          <p:nvSpPr>
            <p:cNvPr id="12" name="TextBox 11"/>
            <p:cNvSpPr txBox="1"/>
            <p:nvPr/>
          </p:nvSpPr>
          <p:spPr>
            <a:xfrm>
              <a:off x="3488264" y="1872167"/>
              <a:ext cx="1352806" cy="561124"/>
            </a:xfrm>
            <a:prstGeom prst="rect">
              <a:avLst/>
            </a:prstGeom>
            <a:noFill/>
          </p:spPr>
          <p:txBody>
            <a:bodyPr wrap="none" rtlCol="0">
              <a:spAutoFit/>
            </a:bodyPr>
            <a:lstStyle/>
            <a:p>
              <a:pPr algn="ctr"/>
              <a:r>
                <a:rPr lang="ru-RU" sz="1600" dirty="0" smtClean="0">
                  <a:solidFill>
                    <a:schemeClr val="bg1"/>
                  </a:solidFill>
                </a:rPr>
                <a:t>Ежемесячная</a:t>
              </a:r>
            </a:p>
            <a:p>
              <a:pPr algn="ctr"/>
              <a:r>
                <a:rPr lang="ru-RU" sz="1600" dirty="0" smtClean="0">
                  <a:solidFill>
                    <a:schemeClr val="bg1"/>
                  </a:solidFill>
                </a:rPr>
                <a:t> доплата</a:t>
              </a:r>
            </a:p>
          </p:txBody>
        </p:sp>
        <p:sp>
          <p:nvSpPr>
            <p:cNvPr id="13" name="TextBox 12"/>
            <p:cNvSpPr txBox="1"/>
            <p:nvPr/>
          </p:nvSpPr>
          <p:spPr>
            <a:xfrm>
              <a:off x="4735032" y="1869134"/>
              <a:ext cx="402772" cy="502058"/>
            </a:xfrm>
            <a:prstGeom prst="rect">
              <a:avLst/>
            </a:prstGeom>
            <a:noFill/>
          </p:spPr>
          <p:txBody>
            <a:bodyPr wrap="square" rtlCol="0">
              <a:spAutoFit/>
            </a:bodyPr>
            <a:lstStyle/>
            <a:p>
              <a:r>
                <a:rPr lang="ru-RU" sz="2800" dirty="0" smtClean="0">
                  <a:solidFill>
                    <a:schemeClr val="bg1"/>
                  </a:solidFill>
                </a:rPr>
                <a:t>=</a:t>
              </a:r>
              <a:endParaRPr lang="ru-RU" sz="2800" dirty="0">
                <a:solidFill>
                  <a:schemeClr val="bg1"/>
                </a:solidFill>
              </a:endParaRPr>
            </a:p>
          </p:txBody>
        </p:sp>
        <mc:AlternateContent xmlns:mc="http://schemas.openxmlformats.org/markup-compatibility/2006" xmlns:a14="http://schemas.microsoft.com/office/drawing/2010/main">
          <mc:Choice Requires="a14">
            <p:sp>
              <p:nvSpPr>
                <p:cNvPr id="14" name="TextBox 13"/>
                <p:cNvSpPr txBox="1"/>
                <p:nvPr/>
              </p:nvSpPr>
              <p:spPr>
                <a:xfrm>
                  <a:off x="4879166" y="1954123"/>
                  <a:ext cx="27374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ru-RU" i="1" smtClean="0">
                                <a:solidFill>
                                  <a:schemeClr val="bg1"/>
                                </a:solidFill>
                                <a:latin typeface="Cambria Math"/>
                              </a:rPr>
                            </m:ctrlPr>
                          </m:dPr>
                          <m:e>
                            <m:r>
                              <a:rPr lang="ru-RU" b="0" i="1" smtClean="0">
                                <a:solidFill>
                                  <a:schemeClr val="bg1"/>
                                </a:solidFill>
                                <a:latin typeface="Cambria Math"/>
                              </a:rPr>
                              <m:t>42</m:t>
                            </m:r>
                            <m:r>
                              <a:rPr lang="ru-RU" b="0" i="1" smtClean="0">
                                <a:solidFill>
                                  <a:schemeClr val="bg1"/>
                                </a:solidFill>
                                <a:latin typeface="Cambria Math" panose="02040503050406030204" pitchFamily="18" charset="0"/>
                              </a:rPr>
                              <m:t> </m:t>
                            </m:r>
                            <m:r>
                              <a:rPr lang="ru-RU" b="0" i="1" smtClean="0">
                                <a:solidFill>
                                  <a:schemeClr val="bg1"/>
                                </a:solidFill>
                                <a:latin typeface="Cambria Math"/>
                              </a:rPr>
                              <m:t>262,5 руб.  ∗75/100</m:t>
                            </m:r>
                          </m:e>
                        </m:d>
                      </m:oMath>
                    </m:oMathPara>
                  </a14:m>
                  <a:endParaRPr lang="ru-RU"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879166" y="1954123"/>
                  <a:ext cx="2737481" cy="369332"/>
                </a:xfrm>
                <a:prstGeom prst="rect">
                  <a:avLst/>
                </a:prstGeom>
                <a:blipFill>
                  <a:blip r:embed="rId3"/>
                  <a:stretch>
                    <a:fillRect b="-13333"/>
                  </a:stretch>
                </a:blipFill>
              </p:spPr>
              <p:txBody>
                <a:bodyPr/>
                <a:lstStyle/>
                <a:p>
                  <a:r>
                    <a:rPr lang="ru-RU">
                      <a:noFill/>
                    </a:rPr>
                    <a:t> </a:t>
                  </a:r>
                </a:p>
              </p:txBody>
            </p:sp>
          </mc:Fallback>
        </mc:AlternateContent>
        <p:sp>
          <p:nvSpPr>
            <p:cNvPr id="15" name="TextBox 14"/>
            <p:cNvSpPr txBox="1"/>
            <p:nvPr/>
          </p:nvSpPr>
          <p:spPr>
            <a:xfrm>
              <a:off x="5886452" y="2333738"/>
              <a:ext cx="402772" cy="502058"/>
            </a:xfrm>
            <a:prstGeom prst="rect">
              <a:avLst/>
            </a:prstGeom>
            <a:noFill/>
          </p:spPr>
          <p:txBody>
            <a:bodyPr wrap="square" rtlCol="0">
              <a:spAutoFit/>
            </a:bodyPr>
            <a:lstStyle/>
            <a:p>
              <a:r>
                <a:rPr lang="ru-RU" sz="2800" dirty="0" smtClean="0">
                  <a:solidFill>
                    <a:schemeClr val="bg1"/>
                  </a:solidFill>
                </a:rPr>
                <a:t>=</a:t>
              </a:r>
              <a:endParaRPr lang="ru-RU" sz="2800" dirty="0">
                <a:solidFill>
                  <a:schemeClr val="bg1"/>
                </a:solidFill>
              </a:endParaRPr>
            </a:p>
          </p:txBody>
        </p:sp>
        <p:sp>
          <p:nvSpPr>
            <p:cNvPr id="16" name="TextBox 15"/>
            <p:cNvSpPr txBox="1"/>
            <p:nvPr/>
          </p:nvSpPr>
          <p:spPr>
            <a:xfrm>
              <a:off x="5998332" y="2400101"/>
              <a:ext cx="1980805" cy="369332"/>
            </a:xfrm>
            <a:prstGeom prst="rect">
              <a:avLst/>
            </a:prstGeom>
            <a:noFill/>
          </p:spPr>
          <p:txBody>
            <a:bodyPr wrap="square" rtlCol="0">
              <a:spAutoFit/>
            </a:bodyPr>
            <a:lstStyle/>
            <a:p>
              <a:pPr algn="ctr"/>
              <a:r>
                <a:rPr lang="ru-RU" dirty="0" smtClean="0">
                  <a:solidFill>
                    <a:schemeClr val="bg1"/>
                  </a:solidFill>
                  <a:latin typeface="Cambria Math" pitchFamily="18" charset="0"/>
                  <a:ea typeface="Cambria Math" pitchFamily="18" charset="0"/>
                </a:rPr>
                <a:t>24 476,14 руб.</a:t>
              </a:r>
              <a:endParaRPr lang="ru-RU" dirty="0">
                <a:solidFill>
                  <a:schemeClr val="bg1"/>
                </a:solidFill>
                <a:latin typeface="Cambria Math" pitchFamily="18" charset="0"/>
                <a:ea typeface="Cambria Math" pitchFamily="18" charset="0"/>
              </a:endParaRPr>
            </a:p>
          </p:txBody>
        </p:sp>
        <p:sp>
          <p:nvSpPr>
            <p:cNvPr id="2" name="Минус 1"/>
            <p:cNvSpPr/>
            <p:nvPr/>
          </p:nvSpPr>
          <p:spPr>
            <a:xfrm>
              <a:off x="7491913" y="2109354"/>
              <a:ext cx="145405" cy="62346"/>
            </a:xfrm>
            <a:prstGeom prst="mathMin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18" name="TextBox 17"/>
            <p:cNvSpPr txBox="1"/>
            <p:nvPr/>
          </p:nvSpPr>
          <p:spPr>
            <a:xfrm>
              <a:off x="7535080" y="1945975"/>
              <a:ext cx="1692047" cy="369332"/>
            </a:xfrm>
            <a:prstGeom prst="rect">
              <a:avLst/>
            </a:prstGeom>
            <a:noFill/>
          </p:spPr>
          <p:txBody>
            <a:bodyPr wrap="square" rtlCol="0">
              <a:spAutoFit/>
            </a:bodyPr>
            <a:lstStyle/>
            <a:p>
              <a:pPr algn="ctr"/>
              <a:r>
                <a:rPr lang="ru-RU" dirty="0" smtClean="0">
                  <a:solidFill>
                    <a:schemeClr val="bg1"/>
                  </a:solidFill>
                  <a:latin typeface="Cambria Math" pitchFamily="18" charset="0"/>
                  <a:ea typeface="Cambria Math" pitchFamily="18" charset="0"/>
                </a:rPr>
                <a:t>7 220,74 руб.</a:t>
              </a:r>
              <a:endParaRPr lang="ru-RU" dirty="0">
                <a:solidFill>
                  <a:schemeClr val="bg1"/>
                </a:solidFill>
                <a:latin typeface="Cambria Math" pitchFamily="18" charset="0"/>
                <a:ea typeface="Cambria Math" pitchFamily="18" charset="0"/>
              </a:endParaRPr>
            </a:p>
          </p:txBody>
        </p:sp>
      </p:grpSp>
      <p:sp>
        <p:nvSpPr>
          <p:cNvPr id="19" name="TextBox 18"/>
          <p:cNvSpPr txBox="1"/>
          <p:nvPr/>
        </p:nvSpPr>
        <p:spPr>
          <a:xfrm>
            <a:off x="8741228" y="1843525"/>
            <a:ext cx="402772" cy="502058"/>
          </a:xfrm>
          <a:prstGeom prst="rect">
            <a:avLst/>
          </a:prstGeom>
          <a:noFill/>
        </p:spPr>
        <p:txBody>
          <a:bodyPr wrap="square" rtlCol="0">
            <a:spAutoFit/>
          </a:bodyPr>
          <a:lstStyle/>
          <a:p>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3506484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338437" y="0"/>
            <a:ext cx="7642278"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Пример расчета ежемесячной доплаты к пенсии</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841664" y="641825"/>
            <a:ext cx="8139051" cy="1077218"/>
          </a:xfrm>
          <a:prstGeom prst="rect">
            <a:avLst/>
          </a:prstGeom>
        </p:spPr>
        <p:txBody>
          <a:bodyPr wrap="square">
            <a:spAutoFit/>
          </a:bodyPr>
          <a:lstStyle/>
          <a:p>
            <a:pPr indent="342900" algn="ctr">
              <a:spcAft>
                <a:spcPts val="0"/>
              </a:spcAft>
            </a:pPr>
            <a:r>
              <a:rPr lang="ru-RU" sz="1600" dirty="0">
                <a:solidFill>
                  <a:schemeClr val="bg1"/>
                </a:solidFill>
                <a:ea typeface="Times New Roman" panose="02020603050405020304" pitchFamily="18" charset="0"/>
              </a:rPr>
              <a:t>При определении размера ежемесячной доплаты к страховой пенсии по старости (инвалидности) </a:t>
            </a:r>
            <a:r>
              <a:rPr lang="ru-RU" sz="1600" u="sng" dirty="0">
                <a:solidFill>
                  <a:schemeClr val="bg1"/>
                </a:solidFill>
                <a:ea typeface="Times New Roman" panose="02020603050405020304" pitchFamily="18" charset="0"/>
              </a:rPr>
              <a:t>не учитываются </a:t>
            </a:r>
            <a:r>
              <a:rPr lang="ru-RU" sz="1600" i="1" dirty="0">
                <a:solidFill>
                  <a:schemeClr val="bg1"/>
                </a:solidFill>
                <a:ea typeface="Times New Roman" panose="02020603050405020304" pitchFamily="18" charset="0"/>
              </a:rPr>
              <a:t>суммы повышений фиксированной выплаты</a:t>
            </a:r>
            <a:r>
              <a:rPr lang="ru-RU" sz="1600" dirty="0">
                <a:solidFill>
                  <a:schemeClr val="bg1"/>
                </a:solidFill>
                <a:ea typeface="Times New Roman" panose="02020603050405020304" pitchFamily="18" charset="0"/>
              </a:rPr>
              <a:t> к страховой пенсии по старости (инвалидности), приходящиеся на нетрудоспособных членов семьи, в связи с достижением возраста 80 лет или наличием инвалидности 1 </a:t>
            </a:r>
            <a:r>
              <a:rPr lang="ru-RU" sz="1600" dirty="0" smtClean="0">
                <a:solidFill>
                  <a:schemeClr val="bg1"/>
                </a:solidFill>
                <a:ea typeface="Times New Roman" panose="02020603050405020304" pitchFamily="18" charset="0"/>
              </a:rPr>
              <a:t>группы</a:t>
            </a:r>
            <a:endParaRPr lang="ru-RU" sz="1400" dirty="0">
              <a:solidFill>
                <a:schemeClr val="bg1"/>
              </a:solidFill>
              <a:effectLst/>
              <a:ea typeface="Times New Roman" panose="02020603050405020304" pitchFamily="18" charset="0"/>
            </a:endParaRPr>
          </a:p>
        </p:txBody>
      </p:sp>
      <p:sp>
        <p:nvSpPr>
          <p:cNvPr id="7" name="Прямоугольник 6"/>
          <p:cNvSpPr/>
          <p:nvPr/>
        </p:nvSpPr>
        <p:spPr>
          <a:xfrm>
            <a:off x="107504" y="1840749"/>
            <a:ext cx="8916812" cy="830997"/>
          </a:xfrm>
          <a:prstGeom prst="rect">
            <a:avLst/>
          </a:prstGeom>
          <a:solidFill>
            <a:schemeClr val="lt1">
              <a:alpha val="84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indent="342900" algn="just">
              <a:spcAft>
                <a:spcPts val="0"/>
              </a:spcAft>
            </a:pPr>
            <a:r>
              <a:rPr lang="ru-RU" sz="1600" b="1" dirty="0">
                <a:latin typeface="Times New Roman" panose="02020603050405020304" pitchFamily="18" charset="0"/>
                <a:ea typeface="Times New Roman" panose="02020603050405020304" pitchFamily="18" charset="0"/>
              </a:rPr>
              <a:t>Пример:</a:t>
            </a:r>
            <a:endParaRPr lang="ru-RU" sz="1400" dirty="0">
              <a:latin typeface="Times New Roman" panose="02020603050405020304" pitchFamily="18" charset="0"/>
              <a:ea typeface="Times New Roman" panose="02020603050405020304" pitchFamily="18" charset="0"/>
            </a:endParaRPr>
          </a:p>
          <a:p>
            <a:pPr indent="342900" algn="just">
              <a:spcAft>
                <a:spcPts val="0"/>
              </a:spcAft>
            </a:pPr>
            <a:r>
              <a:rPr lang="ru-RU" sz="1600" b="1" dirty="0">
                <a:latin typeface="Times New Roman" panose="02020603050405020304" pitchFamily="18" charset="0"/>
                <a:ea typeface="Times New Roman" panose="02020603050405020304" pitchFamily="18" charset="0"/>
              </a:rPr>
              <a:t>Заявителю установлен размер фиксированной выплаты в месяц к страховой пенсии </a:t>
            </a:r>
            <a:r>
              <a:rPr lang="ru-RU" sz="1600" b="1" dirty="0" smtClean="0">
                <a:latin typeface="Times New Roman" panose="02020603050405020304" pitchFamily="18" charset="0"/>
                <a:ea typeface="Times New Roman" panose="02020603050405020304" pitchFamily="18" charset="0"/>
              </a:rPr>
              <a:t>по </a:t>
            </a:r>
            <a:r>
              <a:rPr lang="ru-RU" sz="1600" b="1" dirty="0">
                <a:latin typeface="Times New Roman" panose="02020603050405020304" pitchFamily="18" charset="0"/>
                <a:ea typeface="Times New Roman" panose="02020603050405020304" pitchFamily="18" charset="0"/>
              </a:rPr>
              <a:t>старости с учетом повышений в связи с наличием инвалидности 1 </a:t>
            </a:r>
            <a:r>
              <a:rPr lang="ru-RU" sz="1600" b="1" dirty="0" smtClean="0">
                <a:latin typeface="Times New Roman" panose="02020603050405020304" pitchFamily="18" charset="0"/>
                <a:ea typeface="Times New Roman" panose="02020603050405020304" pitchFamily="18" charset="0"/>
              </a:rPr>
              <a:t>группы:</a:t>
            </a:r>
          </a:p>
        </p:txBody>
      </p:sp>
      <p:sp>
        <p:nvSpPr>
          <p:cNvPr id="8" name="Прямоугольник 7"/>
          <p:cNvSpPr/>
          <p:nvPr/>
        </p:nvSpPr>
        <p:spPr>
          <a:xfrm>
            <a:off x="5992580" y="2902094"/>
            <a:ext cx="3031736" cy="1815882"/>
          </a:xfrm>
          <a:prstGeom prst="rect">
            <a:avLst/>
          </a:prstGeom>
          <a:solidFill>
            <a:schemeClr val="lt1">
              <a:alpha val="62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indent="342900" algn="ctr">
              <a:spcAft>
                <a:spcPts val="0"/>
              </a:spcAft>
            </a:pPr>
            <a:r>
              <a:rPr lang="ru-RU" sz="1600" b="1" dirty="0" smtClean="0">
                <a:latin typeface="Times New Roman" panose="02020603050405020304" pitchFamily="18" charset="0"/>
                <a:ea typeface="Times New Roman" panose="02020603050405020304" pitchFamily="18" charset="0"/>
              </a:rPr>
              <a:t>Вся </a:t>
            </a:r>
            <a:r>
              <a:rPr lang="ru-RU" sz="1600" b="1" dirty="0">
                <a:latin typeface="Times New Roman" panose="02020603050405020304" pitchFamily="18" charset="0"/>
                <a:ea typeface="Times New Roman" panose="02020603050405020304" pitchFamily="18" charset="0"/>
              </a:rPr>
              <a:t>сумма 14441,48 рублей при определении размера ежемесячной доплаты вычитаться не будет, а только сумма повышения фиксированной выплаты -  7220,74 рублей. </a:t>
            </a:r>
            <a:endParaRPr lang="ru-RU" sz="1400" dirty="0">
              <a:latin typeface="Times New Roman" panose="02020603050405020304" pitchFamily="18" charset="0"/>
              <a:ea typeface="Times New Roman" panose="02020603050405020304" pitchFamily="18" charset="0"/>
            </a:endParaRPr>
          </a:p>
        </p:txBody>
      </p:sp>
      <p:sp>
        <p:nvSpPr>
          <p:cNvPr id="9" name="Прямоугольник 8"/>
          <p:cNvSpPr/>
          <p:nvPr/>
        </p:nvSpPr>
        <p:spPr>
          <a:xfrm>
            <a:off x="262600" y="2965664"/>
            <a:ext cx="1075837" cy="646331"/>
          </a:xfrm>
          <a:prstGeom prst="rect">
            <a:avLst/>
          </a:prstGeom>
        </p:spPr>
        <p:txBody>
          <a:bodyPr wrap="square">
            <a:spAutoFit/>
          </a:bodyPr>
          <a:lstStyle/>
          <a:p>
            <a:r>
              <a:rPr lang="ru-RU" b="1" dirty="0">
                <a:solidFill>
                  <a:schemeClr val="bg1"/>
                </a:solidFill>
                <a:latin typeface="Times New Roman" panose="02020603050405020304" pitchFamily="18" charset="0"/>
                <a:ea typeface="Times New Roman" panose="02020603050405020304" pitchFamily="18" charset="0"/>
              </a:rPr>
              <a:t>14441,48 </a:t>
            </a:r>
            <a:r>
              <a:rPr lang="ru-RU" b="1" dirty="0" smtClean="0">
                <a:solidFill>
                  <a:schemeClr val="bg1"/>
                </a:solidFill>
                <a:latin typeface="Times New Roman" panose="02020603050405020304" pitchFamily="18" charset="0"/>
                <a:ea typeface="Times New Roman" panose="02020603050405020304" pitchFamily="18" charset="0"/>
              </a:rPr>
              <a:t>рублей</a:t>
            </a:r>
            <a:endParaRPr lang="ru-RU" dirty="0">
              <a:solidFill>
                <a:schemeClr val="bg1"/>
              </a:solidFill>
            </a:endParaRPr>
          </a:p>
        </p:txBody>
      </p:sp>
      <p:sp>
        <p:nvSpPr>
          <p:cNvPr id="10" name="Прямоугольник 9"/>
          <p:cNvSpPr/>
          <p:nvPr/>
        </p:nvSpPr>
        <p:spPr>
          <a:xfrm>
            <a:off x="1538344" y="2972975"/>
            <a:ext cx="2071737" cy="1107996"/>
          </a:xfrm>
          <a:prstGeom prst="rect">
            <a:avLst/>
          </a:prstGeom>
        </p:spPr>
        <p:txBody>
          <a:bodyPr wrap="square">
            <a:spAutoFit/>
          </a:bodyPr>
          <a:lstStyle/>
          <a:p>
            <a:pPr algn="ctr"/>
            <a:r>
              <a:rPr lang="ru-RU" b="1" dirty="0">
                <a:solidFill>
                  <a:schemeClr val="bg1"/>
                </a:solidFill>
                <a:latin typeface="Times New Roman" panose="02020603050405020304" pitchFamily="18" charset="0"/>
                <a:ea typeface="Times New Roman" panose="02020603050405020304" pitchFamily="18" charset="0"/>
              </a:rPr>
              <a:t>7220,74 рублей </a:t>
            </a:r>
            <a:endParaRPr lang="ru-RU" b="1" dirty="0" smtClean="0">
              <a:solidFill>
                <a:schemeClr val="bg1"/>
              </a:solidFill>
              <a:latin typeface="Times New Roman" panose="02020603050405020304" pitchFamily="18" charset="0"/>
              <a:ea typeface="Times New Roman" panose="02020603050405020304" pitchFamily="18" charset="0"/>
            </a:endParaRPr>
          </a:p>
          <a:p>
            <a:pPr algn="ctr"/>
            <a:r>
              <a:rPr lang="ru-RU" sz="1200" b="1" i="1" dirty="0" smtClean="0">
                <a:solidFill>
                  <a:schemeClr val="bg1"/>
                </a:solidFill>
                <a:latin typeface="Times New Roman" panose="02020603050405020304" pitchFamily="18" charset="0"/>
                <a:ea typeface="Times New Roman" panose="02020603050405020304" pitchFamily="18" charset="0"/>
              </a:rPr>
              <a:t>базовый </a:t>
            </a:r>
            <a:r>
              <a:rPr lang="ru-RU" sz="1200" b="1" i="1" dirty="0">
                <a:solidFill>
                  <a:schemeClr val="bg1"/>
                </a:solidFill>
                <a:latin typeface="Times New Roman" panose="02020603050405020304" pitchFamily="18" charset="0"/>
                <a:ea typeface="Times New Roman" panose="02020603050405020304" pitchFamily="18" charset="0"/>
              </a:rPr>
              <a:t>размер фиксированной выплаты </a:t>
            </a:r>
            <a:endParaRPr lang="ru-RU" sz="1200" b="1" i="1" dirty="0" smtClean="0">
              <a:solidFill>
                <a:schemeClr val="bg1"/>
              </a:solidFill>
              <a:latin typeface="Times New Roman" panose="02020603050405020304" pitchFamily="18" charset="0"/>
              <a:ea typeface="Times New Roman" panose="02020603050405020304" pitchFamily="18" charset="0"/>
            </a:endParaRPr>
          </a:p>
          <a:p>
            <a:pPr algn="ctr"/>
            <a:r>
              <a:rPr lang="ru-RU" sz="1200" b="1" i="1" dirty="0" smtClean="0">
                <a:solidFill>
                  <a:schemeClr val="bg1"/>
                </a:solidFill>
                <a:latin typeface="Times New Roman" panose="02020603050405020304" pitchFamily="18" charset="0"/>
                <a:ea typeface="Times New Roman" panose="02020603050405020304" pitchFamily="18" charset="0"/>
              </a:rPr>
              <a:t>к </a:t>
            </a:r>
            <a:r>
              <a:rPr lang="ru-RU" sz="1200" b="1" i="1" dirty="0">
                <a:solidFill>
                  <a:schemeClr val="bg1"/>
                </a:solidFill>
                <a:latin typeface="Times New Roman" panose="02020603050405020304" pitchFamily="18" charset="0"/>
                <a:ea typeface="Times New Roman" panose="02020603050405020304" pitchFamily="18" charset="0"/>
              </a:rPr>
              <a:t>страховой пенсии </a:t>
            </a:r>
            <a:endParaRPr lang="ru-RU" sz="1200" b="1" i="1" dirty="0" smtClean="0">
              <a:solidFill>
                <a:schemeClr val="bg1"/>
              </a:solidFill>
              <a:latin typeface="Times New Roman" panose="02020603050405020304" pitchFamily="18" charset="0"/>
              <a:ea typeface="Times New Roman" panose="02020603050405020304" pitchFamily="18" charset="0"/>
            </a:endParaRPr>
          </a:p>
          <a:p>
            <a:pPr algn="ctr"/>
            <a:r>
              <a:rPr lang="ru-RU" sz="1200" b="1" i="1" dirty="0" smtClean="0">
                <a:solidFill>
                  <a:schemeClr val="bg1"/>
                </a:solidFill>
                <a:latin typeface="Times New Roman" panose="02020603050405020304" pitchFamily="18" charset="0"/>
                <a:ea typeface="Times New Roman" panose="02020603050405020304" pitchFamily="18" charset="0"/>
              </a:rPr>
              <a:t>по </a:t>
            </a:r>
            <a:r>
              <a:rPr lang="ru-RU" sz="1200" b="1" i="1" dirty="0">
                <a:solidFill>
                  <a:schemeClr val="bg1"/>
                </a:solidFill>
                <a:latin typeface="Times New Roman" panose="02020603050405020304" pitchFamily="18" charset="0"/>
                <a:ea typeface="Times New Roman" panose="02020603050405020304" pitchFamily="18" charset="0"/>
              </a:rPr>
              <a:t>старости с </a:t>
            </a:r>
            <a:r>
              <a:rPr lang="ru-RU" sz="1200" b="1" i="1" dirty="0" smtClean="0">
                <a:solidFill>
                  <a:schemeClr val="bg1"/>
                </a:solidFill>
                <a:latin typeface="Times New Roman" panose="02020603050405020304" pitchFamily="18" charset="0"/>
                <a:ea typeface="Times New Roman" panose="02020603050405020304" pitchFamily="18" charset="0"/>
              </a:rPr>
              <a:t>01.06.2022</a:t>
            </a:r>
            <a:r>
              <a:rPr lang="ru-RU" sz="1200" b="1" dirty="0" smtClean="0">
                <a:solidFill>
                  <a:schemeClr val="bg1"/>
                </a:solidFill>
                <a:latin typeface="Times New Roman" panose="02020603050405020304" pitchFamily="18" charset="0"/>
                <a:ea typeface="Times New Roman" panose="02020603050405020304" pitchFamily="18" charset="0"/>
              </a:rPr>
              <a:t> </a:t>
            </a:r>
            <a:endParaRPr lang="ru-RU" sz="1200" dirty="0">
              <a:solidFill>
                <a:schemeClr val="bg1"/>
              </a:solidFill>
            </a:endParaRPr>
          </a:p>
        </p:txBody>
      </p:sp>
      <p:sp>
        <p:nvSpPr>
          <p:cNvPr id="11" name="Равно 10"/>
          <p:cNvSpPr/>
          <p:nvPr/>
        </p:nvSpPr>
        <p:spPr>
          <a:xfrm>
            <a:off x="1294893" y="3108960"/>
            <a:ext cx="243451" cy="139849"/>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1"/>
              </a:solidFill>
            </a:endParaRPr>
          </a:p>
        </p:txBody>
      </p:sp>
      <p:sp>
        <p:nvSpPr>
          <p:cNvPr id="12" name="Плюс 11"/>
          <p:cNvSpPr/>
          <p:nvPr/>
        </p:nvSpPr>
        <p:spPr>
          <a:xfrm>
            <a:off x="3542828" y="3096836"/>
            <a:ext cx="247426" cy="179869"/>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Прямоугольник 12"/>
          <p:cNvSpPr/>
          <p:nvPr/>
        </p:nvSpPr>
        <p:spPr>
          <a:xfrm>
            <a:off x="3556600" y="2987698"/>
            <a:ext cx="2271323" cy="1107996"/>
          </a:xfrm>
          <a:prstGeom prst="rect">
            <a:avLst/>
          </a:prstGeom>
        </p:spPr>
        <p:txBody>
          <a:bodyPr wrap="square">
            <a:spAutoFit/>
          </a:bodyPr>
          <a:lstStyle/>
          <a:p>
            <a:pPr algn="ctr"/>
            <a:r>
              <a:rPr lang="ru-RU" b="1" dirty="0">
                <a:solidFill>
                  <a:schemeClr val="bg1"/>
                </a:solidFill>
                <a:latin typeface="Times New Roman" panose="02020603050405020304" pitchFamily="18" charset="0"/>
                <a:ea typeface="Times New Roman" panose="02020603050405020304" pitchFamily="18" charset="0"/>
              </a:rPr>
              <a:t>7220,74 рублей </a:t>
            </a:r>
            <a:r>
              <a:rPr lang="ru-RU" sz="1200" b="1" i="1" dirty="0" smtClean="0">
                <a:solidFill>
                  <a:schemeClr val="bg1"/>
                </a:solidFill>
                <a:latin typeface="Times New Roman" panose="02020603050405020304" pitchFamily="18" charset="0"/>
                <a:ea typeface="Times New Roman" panose="02020603050405020304" pitchFamily="18" charset="0"/>
              </a:rPr>
              <a:t>повышение </a:t>
            </a:r>
            <a:r>
              <a:rPr lang="ru-RU" sz="1200" b="1" i="1" dirty="0">
                <a:solidFill>
                  <a:schemeClr val="bg1"/>
                </a:solidFill>
                <a:latin typeface="Times New Roman" panose="02020603050405020304" pitchFamily="18" charset="0"/>
                <a:ea typeface="Times New Roman" panose="02020603050405020304" pitchFamily="18" charset="0"/>
              </a:rPr>
              <a:t>фиксированной выплаты, которое составляет 100% от базового размера 7220,74 </a:t>
            </a:r>
            <a:r>
              <a:rPr lang="ru-RU" sz="1200" b="1" i="1" dirty="0" smtClean="0">
                <a:solidFill>
                  <a:schemeClr val="bg1"/>
                </a:solidFill>
                <a:latin typeface="Times New Roman" panose="02020603050405020304" pitchFamily="18" charset="0"/>
                <a:ea typeface="Times New Roman" panose="02020603050405020304" pitchFamily="18" charset="0"/>
              </a:rPr>
              <a:t>рублей</a:t>
            </a:r>
            <a:endParaRPr lang="ru-RU" sz="1200" dirty="0">
              <a:solidFill>
                <a:schemeClr val="bg1"/>
              </a:solidFill>
            </a:endParaRPr>
          </a:p>
        </p:txBody>
      </p:sp>
      <p:sp>
        <p:nvSpPr>
          <p:cNvPr id="14" name="Прямоугольник 13"/>
          <p:cNvSpPr/>
          <p:nvPr/>
        </p:nvSpPr>
        <p:spPr>
          <a:xfrm>
            <a:off x="-179770" y="4387098"/>
            <a:ext cx="6389783" cy="400110"/>
          </a:xfrm>
          <a:prstGeom prst="rect">
            <a:avLst/>
          </a:prstGeom>
        </p:spPr>
        <p:txBody>
          <a:bodyPr wrap="square">
            <a:spAutoFit/>
          </a:bodyPr>
          <a:lstStyle/>
          <a:p>
            <a:pPr indent="342900" algn="just"/>
            <a:r>
              <a:rPr lang="ru-RU" sz="2000" b="1" dirty="0">
                <a:solidFill>
                  <a:schemeClr val="bg1"/>
                </a:solidFill>
                <a:effectLst>
                  <a:glow rad="101600">
                    <a:schemeClr val="accent3">
                      <a:satMod val="175000"/>
                      <a:alpha val="40000"/>
                    </a:schemeClr>
                  </a:glow>
                </a:effectLst>
                <a:latin typeface="Times New Roman" panose="02020603050405020304" pitchFamily="18" charset="0"/>
                <a:ea typeface="Times New Roman" panose="02020603050405020304" pitchFamily="18" charset="0"/>
              </a:rPr>
              <a:t>7220,74 рублей = 14441,48 рублей – 7220,74 </a:t>
            </a:r>
            <a:r>
              <a:rPr lang="ru-RU" sz="2000" b="1" dirty="0" smtClean="0">
                <a:solidFill>
                  <a:schemeClr val="bg1"/>
                </a:solidFill>
                <a:effectLst>
                  <a:glow rad="101600">
                    <a:schemeClr val="accent3">
                      <a:satMod val="175000"/>
                      <a:alpha val="40000"/>
                    </a:schemeClr>
                  </a:glow>
                </a:effectLst>
                <a:latin typeface="Times New Roman" panose="02020603050405020304" pitchFamily="18" charset="0"/>
                <a:ea typeface="Times New Roman" panose="02020603050405020304" pitchFamily="18" charset="0"/>
              </a:rPr>
              <a:t>рублей</a:t>
            </a:r>
            <a:endParaRPr lang="ru-RU" dirty="0">
              <a:solidFill>
                <a:schemeClr val="bg1"/>
              </a:solidFill>
              <a:effectLst>
                <a:glow rad="101600">
                  <a:schemeClr val="accent3">
                    <a:satMod val="175000"/>
                    <a:alpha val="40000"/>
                  </a:schemeClr>
                </a:glo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0718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84180615"/>
              </p:ext>
            </p:extLst>
          </p:nvPr>
        </p:nvGraphicFramePr>
        <p:xfrm>
          <a:off x="959902" y="381000"/>
          <a:ext cx="784910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txBox="1">
            <a:spLocks/>
          </p:cNvSpPr>
          <p:nvPr/>
        </p:nvSpPr>
        <p:spPr>
          <a:xfrm>
            <a:off x="1338437" y="1"/>
            <a:ext cx="7642278" cy="550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Ежемесячная доплата устанавливается</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Скругленный прямоугольник 7"/>
          <p:cNvSpPr/>
          <p:nvPr/>
        </p:nvSpPr>
        <p:spPr>
          <a:xfrm>
            <a:off x="1294892" y="762000"/>
            <a:ext cx="7555191" cy="10896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b="1" dirty="0" smtClean="0">
                <a:solidFill>
                  <a:schemeClr val="accent5">
                    <a:lumMod val="50000"/>
                  </a:schemeClr>
                </a:solidFill>
              </a:rPr>
              <a:t>с </a:t>
            </a:r>
            <a:r>
              <a:rPr lang="ru-RU" b="1" dirty="0">
                <a:solidFill>
                  <a:schemeClr val="accent5">
                    <a:lumMod val="50000"/>
                  </a:schemeClr>
                </a:solidFill>
              </a:rPr>
              <a:t>первого числа месяца подачи заявления, </a:t>
            </a:r>
            <a:r>
              <a:rPr lang="ru-RU" b="1" dirty="0" smtClean="0">
                <a:solidFill>
                  <a:schemeClr val="accent5">
                    <a:lumMod val="50000"/>
                  </a:schemeClr>
                </a:solidFill>
              </a:rPr>
              <a:t>но </a:t>
            </a:r>
          </a:p>
          <a:p>
            <a:pPr algn="ctr"/>
            <a:r>
              <a:rPr lang="ru-RU" sz="2000" b="1" dirty="0" smtClean="0">
                <a:solidFill>
                  <a:schemeClr val="accent5">
                    <a:lumMod val="50000"/>
                  </a:schemeClr>
                </a:solidFill>
                <a:effectLst>
                  <a:glow rad="127000">
                    <a:schemeClr val="bg1"/>
                  </a:glow>
                  <a:outerShdw blurRad="38100" dist="38100" dir="2700000" algn="tl">
                    <a:srgbClr val="000000">
                      <a:alpha val="43137"/>
                    </a:srgbClr>
                  </a:outerShdw>
                </a:effectLst>
              </a:rPr>
              <a:t>не ранее дня </a:t>
            </a:r>
            <a:r>
              <a:rPr lang="ru-RU" sz="2000" b="1" dirty="0">
                <a:solidFill>
                  <a:schemeClr val="accent5">
                    <a:lumMod val="50000"/>
                  </a:schemeClr>
                </a:solidFill>
                <a:effectLst>
                  <a:glow rad="127000">
                    <a:schemeClr val="bg1"/>
                  </a:glow>
                  <a:outerShdw blurRad="38100" dist="38100" dir="2700000" algn="tl">
                    <a:srgbClr val="000000">
                      <a:alpha val="43137"/>
                    </a:srgbClr>
                  </a:outerShdw>
                </a:effectLst>
              </a:rPr>
              <a:t>следующего за днем увольнения </a:t>
            </a:r>
            <a:r>
              <a:rPr lang="ru-RU" b="1" dirty="0">
                <a:solidFill>
                  <a:schemeClr val="accent5">
                    <a:lumMod val="50000"/>
                  </a:schemeClr>
                </a:solidFill>
              </a:rPr>
              <a:t>(освобождения) </a:t>
            </a:r>
            <a:endParaRPr lang="ru-RU" b="1" dirty="0" smtClean="0">
              <a:solidFill>
                <a:schemeClr val="accent5">
                  <a:lumMod val="50000"/>
                </a:schemeClr>
              </a:solidFill>
            </a:endParaRPr>
          </a:p>
          <a:p>
            <a:pPr algn="ctr"/>
            <a:r>
              <a:rPr lang="ru-RU" b="1" dirty="0" smtClean="0">
                <a:solidFill>
                  <a:schemeClr val="accent5">
                    <a:lumMod val="50000"/>
                  </a:schemeClr>
                </a:solidFill>
              </a:rPr>
              <a:t>от </a:t>
            </a:r>
            <a:r>
              <a:rPr lang="ru-RU" b="1" dirty="0">
                <a:solidFill>
                  <a:schemeClr val="accent5">
                    <a:lumMod val="50000"/>
                  </a:schemeClr>
                </a:solidFill>
              </a:rPr>
              <a:t>должности и </a:t>
            </a:r>
            <a:r>
              <a:rPr lang="ru-RU" sz="2000" b="1" dirty="0">
                <a:solidFill>
                  <a:schemeClr val="accent5">
                    <a:lumMod val="50000"/>
                  </a:schemeClr>
                </a:solidFill>
                <a:effectLst>
                  <a:glow rad="127000">
                    <a:schemeClr val="bg1"/>
                  </a:glow>
                  <a:outerShdw blurRad="38100" dist="38100" dir="2700000" algn="tl">
                    <a:srgbClr val="000000">
                      <a:alpha val="43137"/>
                    </a:srgbClr>
                  </a:outerShdw>
                </a:effectLst>
              </a:rPr>
              <a:t>не ранее дня назначения страховой </a:t>
            </a:r>
            <a:r>
              <a:rPr lang="ru-RU" sz="2000" b="1" dirty="0" smtClean="0">
                <a:solidFill>
                  <a:schemeClr val="accent5">
                    <a:lumMod val="50000"/>
                  </a:schemeClr>
                </a:solidFill>
                <a:effectLst>
                  <a:glow rad="127000">
                    <a:schemeClr val="bg1"/>
                  </a:glow>
                  <a:outerShdw blurRad="38100" dist="38100" dir="2700000" algn="tl">
                    <a:srgbClr val="000000">
                      <a:alpha val="43137"/>
                    </a:srgbClr>
                  </a:outerShdw>
                </a:effectLst>
              </a:rPr>
              <a:t>пенсии</a:t>
            </a:r>
            <a:r>
              <a:rPr lang="ru-RU" b="1" dirty="0" smtClean="0">
                <a:solidFill>
                  <a:schemeClr val="accent5">
                    <a:lumMod val="50000"/>
                  </a:schemeClr>
                </a:solidFill>
              </a:rPr>
              <a:t> </a:t>
            </a:r>
            <a:endParaRPr lang="ru-RU" b="1" dirty="0">
              <a:solidFill>
                <a:schemeClr val="accent5">
                  <a:lumMod val="50000"/>
                </a:schemeClr>
              </a:solidFill>
            </a:endParaRPr>
          </a:p>
        </p:txBody>
      </p:sp>
      <p:sp>
        <p:nvSpPr>
          <p:cNvPr id="9" name="Заголовок 1"/>
          <p:cNvSpPr txBox="1">
            <a:spLocks/>
          </p:cNvSpPr>
          <p:nvPr/>
        </p:nvSpPr>
        <p:spPr>
          <a:xfrm>
            <a:off x="1207805" y="1933091"/>
            <a:ext cx="7642278" cy="429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spcAft>
                <a:spcPts val="600"/>
              </a:spcAft>
            </a:pPr>
            <a:r>
              <a:rPr lang="en-US" sz="2000" b="1" i="1" u="sng"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    </a:t>
            </a:r>
            <a:r>
              <a:rPr lang="ru-RU" sz="2000" b="1" i="1" u="sng"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Ежемесячная доплата приостанавливается</a:t>
            </a:r>
            <a:r>
              <a:rPr lang="en-US" sz="2000" b="1" i="1" u="sng"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  </a:t>
            </a:r>
            <a:r>
              <a:rPr lang="ru-RU" sz="100" b="1" i="1" u="sng" dirty="0" smtClean="0">
                <a:solidFill>
                  <a:srgbClr val="3A5896"/>
                </a:solidFill>
                <a:effectLst>
                  <a:outerShdw blurRad="38100" dist="38100" dir="2700000" algn="tl">
                    <a:srgbClr val="000000">
                      <a:alpha val="43137"/>
                    </a:srgbClr>
                  </a:outerShdw>
                </a:effectLst>
                <a:latin typeface="Cambria" pitchFamily="18" charset="0"/>
                <a:ea typeface="Cambria" pitchFamily="18" charset="0"/>
              </a:rPr>
              <a:t>.</a:t>
            </a:r>
            <a:endParaRPr lang="ru-RU" sz="100" b="1" i="1" u="sng" dirty="0">
              <a:solidFill>
                <a:srgbClr val="3A5896"/>
              </a:solidFill>
              <a:effectLst>
                <a:outerShdw blurRad="38100" dist="38100" dir="2700000" algn="tl">
                  <a:srgbClr val="000000">
                    <a:alpha val="43137"/>
                  </a:srgbClr>
                </a:outerShdw>
              </a:effectLst>
              <a:latin typeface="Cambria" pitchFamily="18" charset="0"/>
              <a:ea typeface="Cambria" pitchFamily="18" charset="0"/>
            </a:endParaRPr>
          </a:p>
        </p:txBody>
      </p:sp>
      <p:sp>
        <p:nvSpPr>
          <p:cNvPr id="10" name="Заголовок 1"/>
          <p:cNvSpPr txBox="1">
            <a:spLocks/>
          </p:cNvSpPr>
          <p:nvPr/>
        </p:nvSpPr>
        <p:spPr>
          <a:xfrm>
            <a:off x="542926" y="3705012"/>
            <a:ext cx="8307157" cy="550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Ежемесячная доплата возобновляется</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
        <p:nvSpPr>
          <p:cNvPr id="11" name="Скругленный прямоугольник 10"/>
          <p:cNvSpPr/>
          <p:nvPr/>
        </p:nvSpPr>
        <p:spPr>
          <a:xfrm>
            <a:off x="542926" y="4189055"/>
            <a:ext cx="8307157" cy="88534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1400" dirty="0" smtClean="0">
                <a:solidFill>
                  <a:schemeClr val="bg1"/>
                </a:solidFill>
              </a:rPr>
              <a:t>при </a:t>
            </a:r>
            <a:r>
              <a:rPr lang="ru-RU" sz="1400" dirty="0">
                <a:solidFill>
                  <a:schemeClr val="bg1"/>
                </a:solidFill>
              </a:rPr>
              <a:t>последующем </a:t>
            </a:r>
            <a:r>
              <a:rPr lang="ru-RU" sz="1400" dirty="0" smtClean="0">
                <a:solidFill>
                  <a:schemeClr val="bg1"/>
                </a:solidFill>
              </a:rPr>
              <a:t>увольнении с </a:t>
            </a:r>
            <a:r>
              <a:rPr lang="ru-RU" sz="1400" dirty="0">
                <a:solidFill>
                  <a:schemeClr val="bg1"/>
                </a:solidFill>
              </a:rPr>
              <a:t>государственной службы Российской Федерации или освобождении </a:t>
            </a:r>
            <a:endParaRPr lang="ru-RU" sz="1400" dirty="0" smtClean="0">
              <a:solidFill>
                <a:schemeClr val="bg1"/>
              </a:solidFill>
            </a:endParaRPr>
          </a:p>
          <a:p>
            <a:pPr algn="ctr"/>
            <a:r>
              <a:rPr lang="ru-RU" sz="1400" dirty="0" smtClean="0">
                <a:solidFill>
                  <a:schemeClr val="bg1"/>
                </a:solidFill>
              </a:rPr>
              <a:t>от </a:t>
            </a:r>
            <a:r>
              <a:rPr lang="ru-RU" sz="1400" dirty="0">
                <a:solidFill>
                  <a:schemeClr val="bg1"/>
                </a:solidFill>
              </a:rPr>
              <a:t>указанных должностей </a:t>
            </a:r>
            <a:r>
              <a:rPr lang="ru-RU" sz="1400" dirty="0" smtClean="0">
                <a:solidFill>
                  <a:schemeClr val="bg1"/>
                </a:solidFill>
              </a:rPr>
              <a:t>–  </a:t>
            </a:r>
            <a:r>
              <a:rPr lang="ru-RU" sz="1600" b="1" i="1" dirty="0" smtClean="0">
                <a:solidFill>
                  <a:schemeClr val="bg1"/>
                </a:solidFill>
                <a:effectLst>
                  <a:outerShdw blurRad="38100" dist="38100" dir="2700000" algn="tl">
                    <a:srgbClr val="000000">
                      <a:alpha val="43137"/>
                    </a:srgbClr>
                  </a:outerShdw>
                </a:effectLst>
              </a:rPr>
              <a:t>со </a:t>
            </a:r>
            <a:r>
              <a:rPr lang="ru-RU" sz="1600" b="1" i="1" dirty="0">
                <a:solidFill>
                  <a:schemeClr val="bg1"/>
                </a:solidFill>
                <a:effectLst>
                  <a:outerShdw blurRad="38100" dist="38100" dir="2700000" algn="tl">
                    <a:srgbClr val="000000">
                      <a:alpha val="43137"/>
                    </a:srgbClr>
                  </a:outerShdw>
                </a:effectLst>
              </a:rPr>
              <a:t>дня, следующего за днем увольнения</a:t>
            </a:r>
            <a:r>
              <a:rPr lang="ru-RU" sz="1400" b="1" i="1" dirty="0">
                <a:solidFill>
                  <a:schemeClr val="bg1"/>
                </a:solidFill>
                <a:effectLst>
                  <a:outerShdw blurRad="38100" dist="38100" dir="2700000" algn="tl">
                    <a:srgbClr val="000000">
                      <a:alpha val="43137"/>
                    </a:srgbClr>
                  </a:outerShdw>
                </a:effectLst>
              </a:rPr>
              <a:t> </a:t>
            </a:r>
            <a:endParaRPr lang="ru-RU" sz="1400" b="1" i="1" dirty="0" smtClean="0">
              <a:solidFill>
                <a:schemeClr val="bg1"/>
              </a:solidFill>
              <a:effectLst>
                <a:outerShdw blurRad="38100" dist="38100" dir="2700000" algn="tl">
                  <a:srgbClr val="000000">
                    <a:alpha val="43137"/>
                  </a:srgbClr>
                </a:outerShdw>
              </a:effectLst>
            </a:endParaRPr>
          </a:p>
          <a:p>
            <a:pPr algn="ctr"/>
            <a:r>
              <a:rPr lang="ru-RU" sz="1400" dirty="0" smtClean="0">
                <a:solidFill>
                  <a:schemeClr val="bg1"/>
                </a:solidFill>
              </a:rPr>
              <a:t>с </a:t>
            </a:r>
            <a:r>
              <a:rPr lang="ru-RU" sz="1400" dirty="0">
                <a:solidFill>
                  <a:schemeClr val="bg1"/>
                </a:solidFill>
              </a:rPr>
              <a:t>указанной </a:t>
            </a:r>
            <a:r>
              <a:rPr lang="ru-RU" sz="1400" dirty="0" smtClean="0">
                <a:solidFill>
                  <a:schemeClr val="bg1"/>
                </a:solidFill>
              </a:rPr>
              <a:t>службы или </a:t>
            </a:r>
            <a:r>
              <a:rPr lang="ru-RU" sz="1400" dirty="0">
                <a:solidFill>
                  <a:schemeClr val="bg1"/>
                </a:solidFill>
              </a:rPr>
              <a:t>освобождения от указанных должностей</a:t>
            </a:r>
          </a:p>
        </p:txBody>
      </p:sp>
    </p:spTree>
    <p:extLst>
      <p:ext uri="{BB962C8B-B14F-4D97-AF65-F5344CB8AC3E}">
        <p14:creationId xmlns:p14="http://schemas.microsoft.com/office/powerpoint/2010/main" val="2562360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
          <p:cNvSpPr>
            <a:spLocks noGrp="1"/>
          </p:cNvSpPr>
          <p:nvPr>
            <p:ph type="ctrTitle"/>
          </p:nvPr>
        </p:nvSpPr>
        <p:spPr>
          <a:xfrm>
            <a:off x="272141" y="2314027"/>
            <a:ext cx="7133393" cy="515445"/>
          </a:xfrm>
        </p:spPr>
        <p:txBody>
          <a:bodyPr>
            <a:noAutofit/>
          </a:bodyPr>
          <a:lstStyle/>
          <a:p>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Спасибо за внимание!</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2" name="TextBox 1"/>
          <p:cNvSpPr txBox="1"/>
          <p:nvPr/>
        </p:nvSpPr>
        <p:spPr>
          <a:xfrm>
            <a:off x="272141" y="2935230"/>
            <a:ext cx="4931229" cy="2000548"/>
          </a:xfrm>
          <a:prstGeom prst="rect">
            <a:avLst/>
          </a:prstGeom>
          <a:noFill/>
        </p:spPr>
        <p:txBody>
          <a:bodyPr wrap="square" rtlCol="0">
            <a:spAutoFit/>
          </a:bodyPr>
          <a:lstStyle/>
          <a:p>
            <a:r>
              <a:rPr lang="ru-RU" sz="2800" b="1" dirty="0" smtClean="0">
                <a:solidFill>
                  <a:schemeClr val="accent2">
                    <a:lumMod val="50000"/>
                  </a:schemeClr>
                </a:solidFill>
                <a:effectLst>
                  <a:glow rad="127000">
                    <a:schemeClr val="bg1"/>
                  </a:glow>
                  <a:outerShdw blurRad="38100" dist="38100" dir="2700000" algn="tl">
                    <a:srgbClr val="000000">
                      <a:alpha val="43137"/>
                    </a:srgbClr>
                  </a:outerShdw>
                </a:effectLst>
              </a:rPr>
              <a:t>ДМИТРИЕНКО</a:t>
            </a:r>
            <a:endParaRPr lang="ru-RU" sz="2400" b="1" dirty="0" smtClean="0">
              <a:solidFill>
                <a:schemeClr val="accent2">
                  <a:lumMod val="50000"/>
                </a:schemeClr>
              </a:solidFill>
              <a:effectLst>
                <a:glow rad="127000">
                  <a:schemeClr val="bg1"/>
                </a:glow>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Ирина Ивановна</a:t>
            </a:r>
          </a:p>
          <a:p>
            <a:endParaRPr lang="ru-RU" b="1" dirty="0">
              <a:solidFill>
                <a:schemeClr val="bg1"/>
              </a:solidFill>
              <a:effectLst>
                <a:outerShdw blurRad="38100" dist="38100" dir="2700000" algn="tl">
                  <a:srgbClr val="000000">
                    <a:alpha val="43137"/>
                  </a:srgbClr>
                </a:outerShdw>
              </a:effectLst>
            </a:endParaRPr>
          </a:p>
          <a:p>
            <a:r>
              <a:rPr lang="ru-RU" b="1" i="1" dirty="0" smtClean="0">
                <a:solidFill>
                  <a:schemeClr val="bg1"/>
                </a:solidFill>
                <a:effectLst>
                  <a:outerShdw blurRad="38100" dist="38100" dir="2700000" algn="tl">
                    <a:srgbClr val="000000">
                      <a:alpha val="43137"/>
                    </a:srgbClr>
                  </a:outerShdw>
                </a:effectLst>
              </a:rPr>
              <a:t>Начальник управления труда</a:t>
            </a:r>
          </a:p>
          <a:p>
            <a:r>
              <a:rPr lang="ru-RU" b="1" i="1" dirty="0" smtClean="0">
                <a:solidFill>
                  <a:schemeClr val="bg1"/>
                </a:solidFill>
                <a:effectLst>
                  <a:outerShdw blurRad="38100" dist="38100" dir="2700000" algn="tl">
                    <a:srgbClr val="000000">
                      <a:alpha val="43137"/>
                    </a:srgbClr>
                  </a:outerShdw>
                </a:effectLst>
              </a:rPr>
              <a:t>министерства труда и социального развития Новосибирской области</a:t>
            </a:r>
            <a:endParaRPr lang="ru-RU"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4204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94893" y="10887"/>
            <a:ext cx="7203649" cy="82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Права муниципального служащего </a:t>
            </a:r>
          </a:p>
          <a:p>
            <a:pPr algn="ct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в области пенсионного обеспечения</a:t>
            </a:r>
            <a:endParaRPr lang="ru-RU" sz="24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870857" y="838200"/>
            <a:ext cx="8273142" cy="800219"/>
          </a:xfrm>
          <a:prstGeom prst="rect">
            <a:avLst/>
          </a:prstGeom>
        </p:spPr>
        <p:txBody>
          <a:bodyPr wrap="square">
            <a:spAutoFit/>
          </a:bodyPr>
          <a:lstStyle/>
          <a:p>
            <a:pPr algn="ctr"/>
            <a:r>
              <a:rPr lang="ru-RU" sz="1600" dirty="0" smtClean="0">
                <a:solidFill>
                  <a:schemeClr val="bg1"/>
                </a:solidFill>
                <a:effectLst>
                  <a:glow rad="63500">
                    <a:schemeClr val="bg1">
                      <a:alpha val="40000"/>
                    </a:schemeClr>
                  </a:glow>
                  <a:outerShdw blurRad="38100" dist="38100" dir="2700000" algn="tl">
                    <a:srgbClr val="000000">
                      <a:alpha val="43137"/>
                    </a:srgbClr>
                  </a:outerShdw>
                </a:effectLst>
              </a:rPr>
              <a:t>В </a:t>
            </a:r>
            <a:r>
              <a:rPr lang="ru-RU" sz="1600" dirty="0">
                <a:solidFill>
                  <a:schemeClr val="bg1"/>
                </a:solidFill>
                <a:effectLst>
                  <a:glow rad="63500">
                    <a:schemeClr val="bg1">
                      <a:alpha val="40000"/>
                    </a:schemeClr>
                  </a:glow>
                  <a:outerShdw blurRad="38100" dist="38100" dir="2700000" algn="tl">
                    <a:srgbClr val="000000">
                      <a:alpha val="43137"/>
                    </a:srgbClr>
                  </a:outerShdw>
                </a:effectLst>
              </a:rPr>
              <a:t>области пенсионного обеспечения на муниципального служащего в полном объеме распространяются права государственного гражданского </a:t>
            </a:r>
            <a:r>
              <a:rPr lang="ru-RU" sz="1600" dirty="0" smtClean="0">
                <a:solidFill>
                  <a:schemeClr val="bg1"/>
                </a:solidFill>
                <a:effectLst>
                  <a:glow rad="63500">
                    <a:schemeClr val="bg1">
                      <a:alpha val="40000"/>
                    </a:schemeClr>
                  </a:glow>
                  <a:outerShdw blurRad="38100" dist="38100" dir="2700000" algn="tl">
                    <a:srgbClr val="000000">
                      <a:alpha val="43137"/>
                    </a:srgbClr>
                  </a:outerShdw>
                </a:effectLst>
              </a:rPr>
              <a:t>служащего </a:t>
            </a:r>
          </a:p>
          <a:p>
            <a:pPr algn="r"/>
            <a:r>
              <a:rPr lang="ru-RU" sz="1400" i="1" dirty="0" smtClean="0">
                <a:solidFill>
                  <a:schemeClr val="bg1"/>
                </a:solidFill>
                <a:effectLst>
                  <a:outerShdw blurRad="38100" dist="38100" dir="2700000" algn="tl">
                    <a:srgbClr val="000000">
                      <a:alpha val="43137"/>
                    </a:srgbClr>
                  </a:outerShdw>
                </a:effectLst>
              </a:rPr>
              <a:t>(ст. </a:t>
            </a:r>
            <a:r>
              <a:rPr lang="ru-RU" sz="1400" i="1" dirty="0">
                <a:solidFill>
                  <a:schemeClr val="bg1"/>
                </a:solidFill>
                <a:effectLst>
                  <a:outerShdw blurRad="38100" dist="38100" dir="2700000" algn="tl">
                    <a:srgbClr val="000000">
                      <a:alpha val="43137"/>
                    </a:srgbClr>
                  </a:outerShdw>
                </a:effectLst>
              </a:rPr>
              <a:t>24 Федерального закона от 02.03.2007 </a:t>
            </a:r>
            <a:r>
              <a:rPr lang="ru-RU" sz="1400" i="1" dirty="0" smtClean="0">
                <a:solidFill>
                  <a:schemeClr val="bg1"/>
                </a:solidFill>
                <a:effectLst>
                  <a:outerShdw blurRad="38100" dist="38100" dir="2700000" algn="tl">
                    <a:srgbClr val="000000">
                      <a:alpha val="43137"/>
                    </a:srgbClr>
                  </a:outerShdw>
                </a:effectLst>
              </a:rPr>
              <a:t>№ </a:t>
            </a:r>
            <a:r>
              <a:rPr lang="ru-RU" sz="1400" i="1" dirty="0">
                <a:solidFill>
                  <a:schemeClr val="bg1"/>
                </a:solidFill>
                <a:effectLst>
                  <a:outerShdw blurRad="38100" dist="38100" dir="2700000" algn="tl">
                    <a:srgbClr val="000000">
                      <a:alpha val="43137"/>
                    </a:srgbClr>
                  </a:outerShdw>
                </a:effectLst>
              </a:rPr>
              <a:t>25-ФЗ </a:t>
            </a:r>
            <a:r>
              <a:rPr lang="ru-RU" sz="1400" i="1" dirty="0" smtClean="0">
                <a:solidFill>
                  <a:schemeClr val="bg1"/>
                </a:solidFill>
                <a:effectLst>
                  <a:outerShdw blurRad="38100" dist="38100" dir="2700000" algn="tl">
                    <a:srgbClr val="000000">
                      <a:alpha val="43137"/>
                    </a:srgbClr>
                  </a:outerShdw>
                </a:effectLst>
              </a:rPr>
              <a:t>«О </a:t>
            </a:r>
            <a:r>
              <a:rPr lang="ru-RU" sz="1400" i="1" dirty="0">
                <a:solidFill>
                  <a:schemeClr val="bg1"/>
                </a:solidFill>
                <a:effectLst>
                  <a:outerShdw blurRad="38100" dist="38100" dir="2700000" algn="tl">
                    <a:srgbClr val="000000">
                      <a:alpha val="43137"/>
                    </a:srgbClr>
                  </a:outerShdw>
                </a:effectLst>
              </a:rPr>
              <a:t>муниципальной службе Российской </a:t>
            </a:r>
            <a:r>
              <a:rPr lang="ru-RU" sz="1400" i="1" dirty="0" smtClean="0">
                <a:solidFill>
                  <a:schemeClr val="bg1"/>
                </a:solidFill>
                <a:effectLst>
                  <a:outerShdw blurRad="38100" dist="38100" dir="2700000" algn="tl">
                    <a:srgbClr val="000000">
                      <a:alpha val="43137"/>
                    </a:srgbClr>
                  </a:outerShdw>
                </a:effectLst>
              </a:rPr>
              <a:t>Федерации»)</a:t>
            </a:r>
            <a:endParaRPr lang="ru-RU" sz="1400" i="1" dirty="0">
              <a:solidFill>
                <a:schemeClr val="bg1"/>
              </a:solidFill>
              <a:effectLst>
                <a:outerShdw blurRad="38100" dist="38100" dir="2700000" algn="tl">
                  <a:srgbClr val="000000">
                    <a:alpha val="43137"/>
                  </a:srgbClr>
                </a:outerShdw>
              </a:effectLst>
            </a:endParaRPr>
          </a:p>
        </p:txBody>
      </p:sp>
      <p:graphicFrame>
        <p:nvGraphicFramePr>
          <p:cNvPr id="3" name="Схема 2"/>
          <p:cNvGraphicFramePr/>
          <p:nvPr>
            <p:extLst>
              <p:ext uri="{D42A27DB-BD31-4B8C-83A1-F6EECF244321}">
                <p14:modId xmlns:p14="http://schemas.microsoft.com/office/powerpoint/2010/main" val="3713913736"/>
              </p:ext>
            </p:extLst>
          </p:nvPr>
        </p:nvGraphicFramePr>
        <p:xfrm>
          <a:off x="601436" y="1743196"/>
          <a:ext cx="8430985" cy="3309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01669" y="2002969"/>
            <a:ext cx="3866284" cy="954107"/>
          </a:xfrm>
          <a:prstGeom prst="rect">
            <a:avLst/>
          </a:prstGeom>
          <a:noFill/>
        </p:spPr>
        <p:txBody>
          <a:bodyPr wrap="square" lIns="36000" rtlCol="0">
            <a:spAutoFit/>
          </a:bodyPr>
          <a:lstStyle/>
          <a:p>
            <a:pPr marL="285750" indent="-285750">
              <a:buFontTx/>
              <a:buChar char="-"/>
            </a:pPr>
            <a:r>
              <a:rPr lang="ru-RU" sz="1400" i="1" dirty="0" smtClean="0"/>
              <a:t>соглашение сторон трудового договора</a:t>
            </a:r>
          </a:p>
          <a:p>
            <a:pPr marL="285750" indent="-285750">
              <a:buFontTx/>
              <a:buChar char="-"/>
            </a:pPr>
            <a:r>
              <a:rPr lang="ru-RU" sz="1400" i="1" dirty="0" smtClean="0"/>
              <a:t>собственное желание</a:t>
            </a:r>
          </a:p>
          <a:p>
            <a:pPr marL="285750" indent="-285750">
              <a:buFontTx/>
              <a:buChar char="-"/>
            </a:pPr>
            <a:r>
              <a:rPr lang="ru-RU" sz="1400" i="1" dirty="0" smtClean="0"/>
              <a:t>наступление предельного возраста пребывания на муниципальной службе</a:t>
            </a:r>
            <a:endParaRPr lang="ru-RU" sz="1400" i="1" dirty="0"/>
          </a:p>
        </p:txBody>
      </p:sp>
      <p:sp>
        <p:nvSpPr>
          <p:cNvPr id="8" name="TextBox 7"/>
          <p:cNvSpPr txBox="1"/>
          <p:nvPr/>
        </p:nvSpPr>
        <p:spPr>
          <a:xfrm>
            <a:off x="5018321" y="2002969"/>
            <a:ext cx="3864429" cy="954107"/>
          </a:xfrm>
          <a:prstGeom prst="rect">
            <a:avLst/>
          </a:prstGeom>
          <a:noFill/>
        </p:spPr>
        <p:txBody>
          <a:bodyPr wrap="square" rtlCol="0">
            <a:spAutoFit/>
          </a:bodyPr>
          <a:lstStyle/>
          <a:p>
            <a:pPr marL="285750" indent="-285750">
              <a:buFontTx/>
              <a:buChar char="-"/>
            </a:pPr>
            <a:r>
              <a:rPr lang="ru-RU" sz="1400" i="1" dirty="0"/>
              <a:t>с</a:t>
            </a:r>
            <a:r>
              <a:rPr lang="ru-RU" sz="1400" i="1" dirty="0" smtClean="0"/>
              <a:t>окращение численности или штата работников</a:t>
            </a:r>
          </a:p>
          <a:p>
            <a:pPr marL="285750" indent="-285750">
              <a:buFontTx/>
              <a:buChar char="-"/>
            </a:pPr>
            <a:r>
              <a:rPr lang="ru-RU" sz="1400" i="1" dirty="0" smtClean="0"/>
              <a:t>ликвидация органа местного самоуправления</a:t>
            </a:r>
            <a:endParaRPr lang="ru-RU" sz="1400" i="1" dirty="0"/>
          </a:p>
        </p:txBody>
      </p:sp>
      <p:sp>
        <p:nvSpPr>
          <p:cNvPr id="9" name="TextBox 8"/>
          <p:cNvSpPr txBox="1"/>
          <p:nvPr/>
        </p:nvSpPr>
        <p:spPr>
          <a:xfrm>
            <a:off x="1611086" y="1695191"/>
            <a:ext cx="6411686" cy="307777"/>
          </a:xfrm>
          <a:prstGeom prst="rect">
            <a:avLst/>
          </a:prstGeom>
          <a:noFill/>
        </p:spPr>
        <p:txBody>
          <a:bodyPr wrap="square" rtlCol="0">
            <a:spAutoFit/>
          </a:bodyPr>
          <a:lstStyle/>
          <a:p>
            <a:pPr algn="ctr"/>
            <a:r>
              <a:rPr lang="ru-RU" sz="1400" b="1" dirty="0" smtClean="0">
                <a:solidFill>
                  <a:srgbClr val="C00000"/>
                </a:solidFill>
              </a:rPr>
              <a:t>ПРИ УВОЛЬНЕНИИ ПО ОСНОВАНИЯМ</a:t>
            </a:r>
            <a:endParaRPr lang="ru-RU" sz="1400" b="1" dirty="0">
              <a:solidFill>
                <a:srgbClr val="C00000"/>
              </a:solidFill>
            </a:endParaRPr>
          </a:p>
        </p:txBody>
      </p:sp>
      <p:sp>
        <p:nvSpPr>
          <p:cNvPr id="10" name="TextBox 9"/>
          <p:cNvSpPr txBox="1"/>
          <p:nvPr/>
        </p:nvSpPr>
        <p:spPr>
          <a:xfrm>
            <a:off x="2547258" y="2957076"/>
            <a:ext cx="4539342" cy="338554"/>
          </a:xfrm>
          <a:prstGeom prst="rect">
            <a:avLst/>
          </a:prstGeom>
          <a:noFill/>
        </p:spPr>
        <p:txBody>
          <a:bodyPr wrap="square" rtlCol="0">
            <a:spAutoFit/>
          </a:bodyPr>
          <a:lstStyle/>
          <a:p>
            <a:pPr algn="ctr"/>
            <a:r>
              <a:rPr lang="ru-RU" sz="1600" b="1" i="1" dirty="0" smtClean="0">
                <a:solidFill>
                  <a:srgbClr val="C00000"/>
                </a:solidFill>
              </a:rPr>
              <a:t>имеют право на пенсию за выслугу лет, если </a:t>
            </a:r>
            <a:endParaRPr lang="ru-RU" sz="1600" b="1" i="1" dirty="0">
              <a:solidFill>
                <a:srgbClr val="C00000"/>
              </a:solidFill>
            </a:endParaRPr>
          </a:p>
        </p:txBody>
      </p:sp>
    </p:spTree>
    <p:extLst>
      <p:ext uri="{BB962C8B-B14F-4D97-AF65-F5344CB8AC3E}">
        <p14:creationId xmlns:p14="http://schemas.microsoft.com/office/powerpoint/2010/main" val="146700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94893" y="10887"/>
            <a:ext cx="7203649" cy="82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Права муниципального служащего </a:t>
            </a:r>
          </a:p>
          <a:p>
            <a:pPr algn="ctr"/>
            <a:r>
              <a:rPr lang="ru-RU" sz="24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в области пенсионного обеспечения</a:t>
            </a:r>
            <a:endParaRPr lang="ru-RU" sz="24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1696317" y="914402"/>
            <a:ext cx="6400800" cy="369332"/>
          </a:xfrm>
          <a:prstGeom prst="rect">
            <a:avLst/>
          </a:prstGeom>
        </p:spPr>
        <p:txBody>
          <a:bodyPr wrap="square">
            <a:spAutoFit/>
          </a:bodyPr>
          <a:lstStyle/>
          <a:p>
            <a:pPr lvl="0" algn="ctr"/>
            <a:r>
              <a:rPr lang="ru-RU" b="1" i="1" dirty="0">
                <a:solidFill>
                  <a:prstClr val="white"/>
                </a:solidFill>
                <a:effectLst>
                  <a:outerShdw blurRad="38100" dist="38100" dir="2700000" algn="tl">
                    <a:srgbClr val="000000">
                      <a:alpha val="43137"/>
                    </a:srgbClr>
                  </a:outerShdw>
                </a:effectLst>
              </a:rPr>
              <a:t>Пенсия за выслугу лет устанавливается </a:t>
            </a:r>
          </a:p>
        </p:txBody>
      </p:sp>
      <p:graphicFrame>
        <p:nvGraphicFramePr>
          <p:cNvPr id="8" name="Схема 7"/>
          <p:cNvGraphicFramePr/>
          <p:nvPr>
            <p:extLst>
              <p:ext uri="{D42A27DB-BD31-4B8C-83A1-F6EECF244321}">
                <p14:modId xmlns:p14="http://schemas.microsoft.com/office/powerpoint/2010/main" val="4162104945"/>
              </p:ext>
            </p:extLst>
          </p:nvPr>
        </p:nvGraphicFramePr>
        <p:xfrm>
          <a:off x="701198" y="1403479"/>
          <a:ext cx="8301287" cy="2123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Выноска 1 8"/>
          <p:cNvSpPr/>
          <p:nvPr/>
        </p:nvSpPr>
        <p:spPr>
          <a:xfrm>
            <a:off x="2016634" y="3224092"/>
            <a:ext cx="5352353" cy="337456"/>
          </a:xfrm>
          <a:prstGeom prst="borderCallout1">
            <a:avLst>
              <a:gd name="adj1" fmla="val 50568"/>
              <a:gd name="adj2" fmla="val -162"/>
              <a:gd name="adj3" fmla="val 50183"/>
              <a:gd name="adj4" fmla="val -4738"/>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400" i="1" dirty="0"/>
              <a:t>признание лица в установленном порядке безработным</a:t>
            </a:r>
          </a:p>
        </p:txBody>
      </p:sp>
      <p:sp>
        <p:nvSpPr>
          <p:cNvPr id="10" name="Выноска 1 9"/>
          <p:cNvSpPr/>
          <p:nvPr/>
        </p:nvSpPr>
        <p:spPr>
          <a:xfrm>
            <a:off x="2016635" y="3616937"/>
            <a:ext cx="6230895" cy="337456"/>
          </a:xfrm>
          <a:prstGeom prst="borderCallout1">
            <a:avLst>
              <a:gd name="adj1" fmla="val 51040"/>
              <a:gd name="adj2" fmla="val -19"/>
              <a:gd name="adj3" fmla="val 52065"/>
              <a:gd name="adj4" fmla="val -4127"/>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400" i="1" dirty="0"/>
              <a:t>до достижения пенсионного возраста остается не более двух лет</a:t>
            </a:r>
          </a:p>
        </p:txBody>
      </p:sp>
      <p:sp>
        <p:nvSpPr>
          <p:cNvPr id="11" name="Выноска 1 10"/>
          <p:cNvSpPr/>
          <p:nvPr/>
        </p:nvSpPr>
        <p:spPr>
          <a:xfrm>
            <a:off x="2016636" y="4004977"/>
            <a:ext cx="6230894" cy="468086"/>
          </a:xfrm>
          <a:prstGeom prst="borderCallout1">
            <a:avLst>
              <a:gd name="adj1" fmla="val 48533"/>
              <a:gd name="adj2" fmla="val -58"/>
              <a:gd name="adj3" fmla="val 47858"/>
              <a:gd name="adj4" fmla="val -4342"/>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400" i="1" dirty="0"/>
              <a:t>предложение органа службы занятости о досрочном назначении пенсии при отсутствии возможности для трудоустройства лица</a:t>
            </a:r>
          </a:p>
        </p:txBody>
      </p:sp>
      <p:cxnSp>
        <p:nvCxnSpPr>
          <p:cNvPr id="13" name="Прямая соединительная линия 12"/>
          <p:cNvCxnSpPr/>
          <p:nvPr/>
        </p:nvCxnSpPr>
        <p:spPr>
          <a:xfrm>
            <a:off x="1758042" y="3113314"/>
            <a:ext cx="0" cy="1647902"/>
          </a:xfrm>
          <a:prstGeom prst="line">
            <a:avLst/>
          </a:prstGeom>
        </p:spPr>
        <p:style>
          <a:lnRef idx="3">
            <a:schemeClr val="accent3"/>
          </a:lnRef>
          <a:fillRef idx="0">
            <a:schemeClr val="accent3"/>
          </a:fillRef>
          <a:effectRef idx="2">
            <a:schemeClr val="accent3"/>
          </a:effectRef>
          <a:fontRef idx="minor">
            <a:schemeClr val="tx1"/>
          </a:fontRef>
        </p:style>
      </p:cxnSp>
      <p:sp>
        <p:nvSpPr>
          <p:cNvPr id="12" name="Выноска 1 11"/>
          <p:cNvSpPr/>
          <p:nvPr/>
        </p:nvSpPr>
        <p:spPr>
          <a:xfrm>
            <a:off x="2016636" y="4527173"/>
            <a:ext cx="5352352" cy="468086"/>
          </a:xfrm>
          <a:prstGeom prst="borderCallout1">
            <a:avLst>
              <a:gd name="adj1" fmla="val 48533"/>
              <a:gd name="adj2" fmla="val -58"/>
              <a:gd name="adj3" fmla="val 47858"/>
              <a:gd name="adj4" fmla="val -4757"/>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1400" i="1" dirty="0"/>
              <a:t>наличие соответствующего страхового стажа (не менее 25 лет для мужчин и 20 лет для женщин)</a:t>
            </a:r>
          </a:p>
        </p:txBody>
      </p:sp>
    </p:spTree>
    <p:extLst>
      <p:ext uri="{BB962C8B-B14F-4D97-AF65-F5344CB8AC3E}">
        <p14:creationId xmlns:p14="http://schemas.microsoft.com/office/powerpoint/2010/main" val="1796275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94893" y="1"/>
            <a:ext cx="7849107"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Продолжительность стажа </a:t>
            </a: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муниципальной службы</a:t>
            </a:r>
          </a:p>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 для </a:t>
            </a:r>
            <a:r>
              <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назначения пенсии </a:t>
            </a: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за </a:t>
            </a:r>
            <a:r>
              <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выслугу лет </a:t>
            </a: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с </a:t>
            </a:r>
            <a:r>
              <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1 января 2017 года</a:t>
            </a: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Таблица 5"/>
          <p:cNvGraphicFramePr>
            <a:graphicFrameLocks noGrp="1"/>
          </p:cNvGraphicFramePr>
          <p:nvPr>
            <p:extLst>
              <p:ext uri="{D42A27DB-BD31-4B8C-83A1-F6EECF244321}">
                <p14:modId xmlns:p14="http://schemas.microsoft.com/office/powerpoint/2010/main" val="2119070039"/>
              </p:ext>
            </p:extLst>
          </p:nvPr>
        </p:nvGraphicFramePr>
        <p:xfrm>
          <a:off x="213623" y="1382488"/>
          <a:ext cx="8767089" cy="3635825"/>
        </p:xfrm>
        <a:graphic>
          <a:graphicData uri="http://schemas.openxmlformats.org/drawingml/2006/table">
            <a:tbl>
              <a:tblPr firstRow="1" firstCol="1">
                <a:tableStyleId>{21E4AEA4-8DFA-4A89-87EB-49C32662AFE0}</a:tableStyleId>
              </a:tblPr>
              <a:tblGrid>
                <a:gridCol w="393932">
                  <a:extLst>
                    <a:ext uri="{9D8B030D-6E8A-4147-A177-3AD203B41FA5}">
                      <a16:colId xmlns:a16="http://schemas.microsoft.com/office/drawing/2014/main" xmlns="" val="20000"/>
                    </a:ext>
                  </a:extLst>
                </a:gridCol>
                <a:gridCol w="326881">
                  <a:extLst>
                    <a:ext uri="{9D8B030D-6E8A-4147-A177-3AD203B41FA5}">
                      <a16:colId xmlns:a16="http://schemas.microsoft.com/office/drawing/2014/main" xmlns="" val="20001"/>
                    </a:ext>
                  </a:extLst>
                </a:gridCol>
                <a:gridCol w="452603">
                  <a:extLst>
                    <a:ext uri="{9D8B030D-6E8A-4147-A177-3AD203B41FA5}">
                      <a16:colId xmlns:a16="http://schemas.microsoft.com/office/drawing/2014/main" xmlns="" val="20002"/>
                    </a:ext>
                  </a:extLst>
                </a:gridCol>
                <a:gridCol w="343643">
                  <a:extLst>
                    <a:ext uri="{9D8B030D-6E8A-4147-A177-3AD203B41FA5}">
                      <a16:colId xmlns:a16="http://schemas.microsoft.com/office/drawing/2014/main" xmlns="" val="20003"/>
                    </a:ext>
                  </a:extLst>
                </a:gridCol>
                <a:gridCol w="427458">
                  <a:extLst>
                    <a:ext uri="{9D8B030D-6E8A-4147-A177-3AD203B41FA5}">
                      <a16:colId xmlns:a16="http://schemas.microsoft.com/office/drawing/2014/main" xmlns="" val="20004"/>
                    </a:ext>
                  </a:extLst>
                </a:gridCol>
                <a:gridCol w="293354">
                  <a:extLst>
                    <a:ext uri="{9D8B030D-6E8A-4147-A177-3AD203B41FA5}">
                      <a16:colId xmlns:a16="http://schemas.microsoft.com/office/drawing/2014/main" xmlns="" val="20005"/>
                    </a:ext>
                  </a:extLst>
                </a:gridCol>
                <a:gridCol w="460984">
                  <a:extLst>
                    <a:ext uri="{9D8B030D-6E8A-4147-A177-3AD203B41FA5}">
                      <a16:colId xmlns:a16="http://schemas.microsoft.com/office/drawing/2014/main" xmlns="" val="20006"/>
                    </a:ext>
                  </a:extLst>
                </a:gridCol>
                <a:gridCol w="393932">
                  <a:extLst>
                    <a:ext uri="{9D8B030D-6E8A-4147-A177-3AD203B41FA5}">
                      <a16:colId xmlns:a16="http://schemas.microsoft.com/office/drawing/2014/main" xmlns="" val="20007"/>
                    </a:ext>
                  </a:extLst>
                </a:gridCol>
                <a:gridCol w="435840">
                  <a:extLst>
                    <a:ext uri="{9D8B030D-6E8A-4147-A177-3AD203B41FA5}">
                      <a16:colId xmlns:a16="http://schemas.microsoft.com/office/drawing/2014/main" xmlns="" val="20008"/>
                    </a:ext>
                  </a:extLst>
                </a:gridCol>
                <a:gridCol w="326881">
                  <a:extLst>
                    <a:ext uri="{9D8B030D-6E8A-4147-A177-3AD203B41FA5}">
                      <a16:colId xmlns:a16="http://schemas.microsoft.com/office/drawing/2014/main" xmlns="" val="20009"/>
                    </a:ext>
                  </a:extLst>
                </a:gridCol>
                <a:gridCol w="419077">
                  <a:extLst>
                    <a:ext uri="{9D8B030D-6E8A-4147-A177-3AD203B41FA5}">
                      <a16:colId xmlns:a16="http://schemas.microsoft.com/office/drawing/2014/main" xmlns="" val="20010"/>
                    </a:ext>
                  </a:extLst>
                </a:gridCol>
                <a:gridCol w="402313">
                  <a:extLst>
                    <a:ext uri="{9D8B030D-6E8A-4147-A177-3AD203B41FA5}">
                      <a16:colId xmlns:a16="http://schemas.microsoft.com/office/drawing/2014/main" xmlns="" val="20011"/>
                    </a:ext>
                  </a:extLst>
                </a:gridCol>
                <a:gridCol w="377170">
                  <a:extLst>
                    <a:ext uri="{9D8B030D-6E8A-4147-A177-3AD203B41FA5}">
                      <a16:colId xmlns:a16="http://schemas.microsoft.com/office/drawing/2014/main" xmlns="" val="20012"/>
                    </a:ext>
                  </a:extLst>
                </a:gridCol>
                <a:gridCol w="377170">
                  <a:extLst>
                    <a:ext uri="{9D8B030D-6E8A-4147-A177-3AD203B41FA5}">
                      <a16:colId xmlns:a16="http://schemas.microsoft.com/office/drawing/2014/main" xmlns="" val="20013"/>
                    </a:ext>
                  </a:extLst>
                </a:gridCol>
                <a:gridCol w="452603">
                  <a:extLst>
                    <a:ext uri="{9D8B030D-6E8A-4147-A177-3AD203B41FA5}">
                      <a16:colId xmlns:a16="http://schemas.microsoft.com/office/drawing/2014/main" xmlns="" val="20014"/>
                    </a:ext>
                  </a:extLst>
                </a:gridCol>
                <a:gridCol w="435840">
                  <a:extLst>
                    <a:ext uri="{9D8B030D-6E8A-4147-A177-3AD203B41FA5}">
                      <a16:colId xmlns:a16="http://schemas.microsoft.com/office/drawing/2014/main" xmlns="" val="20015"/>
                    </a:ext>
                  </a:extLst>
                </a:gridCol>
                <a:gridCol w="393932">
                  <a:extLst>
                    <a:ext uri="{9D8B030D-6E8A-4147-A177-3AD203B41FA5}">
                      <a16:colId xmlns:a16="http://schemas.microsoft.com/office/drawing/2014/main" xmlns="" val="20016"/>
                    </a:ext>
                  </a:extLst>
                </a:gridCol>
                <a:gridCol w="360406">
                  <a:extLst>
                    <a:ext uri="{9D8B030D-6E8A-4147-A177-3AD203B41FA5}">
                      <a16:colId xmlns:a16="http://schemas.microsoft.com/office/drawing/2014/main" xmlns="" val="20017"/>
                    </a:ext>
                  </a:extLst>
                </a:gridCol>
                <a:gridCol w="435840">
                  <a:extLst>
                    <a:ext uri="{9D8B030D-6E8A-4147-A177-3AD203B41FA5}">
                      <a16:colId xmlns:a16="http://schemas.microsoft.com/office/drawing/2014/main" xmlns="" val="20018"/>
                    </a:ext>
                  </a:extLst>
                </a:gridCol>
                <a:gridCol w="402313">
                  <a:extLst>
                    <a:ext uri="{9D8B030D-6E8A-4147-A177-3AD203B41FA5}">
                      <a16:colId xmlns:a16="http://schemas.microsoft.com/office/drawing/2014/main" xmlns="" val="20019"/>
                    </a:ext>
                  </a:extLst>
                </a:gridCol>
                <a:gridCol w="435840">
                  <a:extLst>
                    <a:ext uri="{9D8B030D-6E8A-4147-A177-3AD203B41FA5}">
                      <a16:colId xmlns:a16="http://schemas.microsoft.com/office/drawing/2014/main" xmlns="" val="20020"/>
                    </a:ext>
                  </a:extLst>
                </a:gridCol>
                <a:gridCol w="419077">
                  <a:extLst>
                    <a:ext uri="{9D8B030D-6E8A-4147-A177-3AD203B41FA5}">
                      <a16:colId xmlns:a16="http://schemas.microsoft.com/office/drawing/2014/main" xmlns="" val="20021"/>
                    </a:ext>
                  </a:extLst>
                </a:gridCol>
              </a:tblGrid>
              <a:tr h="276849">
                <a:tc gridSpan="2">
                  <a:txBody>
                    <a:bodyPr/>
                    <a:lstStyle/>
                    <a:p>
                      <a:pPr algn="ctr" fontAlgn="b"/>
                      <a:r>
                        <a:rPr lang="ru-RU" sz="1200" u="none" strike="noStrike" dirty="0">
                          <a:effectLst>
                            <a:outerShdw blurRad="38100" dist="38100" dir="2700000" algn="tl">
                              <a:srgbClr val="000000">
                                <a:alpha val="43137"/>
                              </a:srgbClr>
                            </a:outerShdw>
                          </a:effectLst>
                        </a:rPr>
                        <a:t>БЫЛО</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2017</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2018</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2019</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2020</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2021</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2022</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2023</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2024</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2025</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tc gridSpan="2">
                  <a:txBody>
                    <a:bodyPr/>
                    <a:lstStyle/>
                    <a:p>
                      <a:pPr algn="ctr" fontAlgn="b"/>
                      <a:r>
                        <a:rPr lang="ru-RU" sz="1200" u="none" strike="noStrike" dirty="0">
                          <a:effectLst>
                            <a:outerShdw blurRad="38100" dist="38100" dir="2700000" algn="tl">
                              <a:srgbClr val="000000">
                                <a:alpha val="43137"/>
                              </a:srgbClr>
                            </a:outerShdw>
                          </a:effectLst>
                        </a:rPr>
                        <a:t>2026</a:t>
                      </a:r>
                      <a:endParaRPr lang="ru-RU" sz="1200" b="1" i="0" u="none" strike="noStrike" dirty="0">
                        <a:effectLst>
                          <a:outerShdw blurRad="38100" dist="38100" dir="2700000" algn="tl">
                            <a:srgbClr val="000000">
                              <a:alpha val="43137"/>
                            </a:srgbClr>
                          </a:outerShdw>
                        </a:effectLst>
                        <a:latin typeface="Arial"/>
                      </a:endParaRPr>
                    </a:p>
                  </a:txBody>
                  <a:tcPr marL="7518" marR="7518" marT="7518" marB="0" anchor="ctr"/>
                </a:tc>
                <a:tc hMerge="1">
                  <a:txBody>
                    <a:bodyPr/>
                    <a:lstStyle/>
                    <a:p>
                      <a:endParaRPr lang="ru-RU"/>
                    </a:p>
                  </a:txBody>
                  <a:tcPr/>
                </a:tc>
                <a:extLst>
                  <a:ext uri="{0D108BD9-81ED-4DB2-BD59-A6C34878D82A}">
                    <a16:rowId xmlns:a16="http://schemas.microsoft.com/office/drawing/2014/main" xmlns="" val="10000"/>
                  </a:ext>
                </a:extLst>
              </a:tr>
              <a:tr h="167909">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СТАЖ</a:t>
                      </a:r>
                      <a:endParaRPr lang="ru-RU" sz="800" b="1"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b"/>
                      <a:r>
                        <a:rPr lang="ru-RU" sz="800" b="1" i="1" u="none" strike="noStrike" dirty="0">
                          <a:solidFill>
                            <a:schemeClr val="bg1"/>
                          </a:solidFill>
                          <a:effectLst/>
                        </a:rPr>
                        <a:t>%</a:t>
                      </a:r>
                      <a:endParaRPr lang="ru-RU" sz="800" b="1" i="1" u="none" strike="noStrike" dirty="0">
                        <a:solidFill>
                          <a:schemeClr val="bg1"/>
                        </a:solidFill>
                        <a:effectLst/>
                        <a:latin typeface="Arial"/>
                      </a:endParaRPr>
                    </a:p>
                  </a:txBody>
                  <a:tcPr marL="7518" marR="7518" marT="7518" marB="0" anchor="ctr">
                    <a:solidFill>
                      <a:schemeClr val="accent2"/>
                    </a:solidFill>
                  </a:tcPr>
                </a:tc>
                <a:extLst>
                  <a:ext uri="{0D108BD9-81ED-4DB2-BD59-A6C34878D82A}">
                    <a16:rowId xmlns:a16="http://schemas.microsoft.com/office/drawing/2014/main" xmlns="" val="10001"/>
                  </a:ext>
                </a:extLst>
              </a:tr>
              <a:tr h="290097">
                <a:tc>
                  <a:txBody>
                    <a:bodyPr/>
                    <a:lstStyle/>
                    <a:p>
                      <a:pPr algn="ctr" fontAlgn="ctr"/>
                      <a:r>
                        <a:rPr lang="ru-RU" sz="1000" u="none" strike="noStrike" dirty="0">
                          <a:effectLst>
                            <a:outerShdw blurRad="38100" dist="38100" dir="2700000" algn="tl">
                              <a:srgbClr val="000000">
                                <a:alpha val="43137"/>
                              </a:srgbClr>
                            </a:outerShdw>
                          </a:effectLst>
                        </a:rPr>
                        <a:t>15</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45</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15,6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16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16,6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17</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45</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17,6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45</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18</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45</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18,6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19</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19,6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20</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45</a:t>
                      </a:r>
                      <a:endParaRPr lang="ru-RU" sz="900" b="0" i="1" u="none" strike="noStrike">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02"/>
                  </a:ext>
                </a:extLst>
              </a:tr>
              <a:tr h="290097">
                <a:tc>
                  <a:txBody>
                    <a:bodyPr/>
                    <a:lstStyle/>
                    <a:p>
                      <a:pPr algn="ctr" fontAlgn="ctr"/>
                      <a:r>
                        <a:rPr lang="ru-RU" sz="1000" u="none" strike="noStrike" dirty="0">
                          <a:effectLst>
                            <a:outerShdw blurRad="38100" dist="38100" dir="2700000" algn="tl">
                              <a:srgbClr val="000000">
                                <a:alpha val="43137"/>
                              </a:srgbClr>
                            </a:outerShdw>
                          </a:effectLst>
                        </a:rPr>
                        <a:t>16</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48</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16,6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48</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17</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48</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17,6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48</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18</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48</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18,6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48</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19</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48</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19,6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48</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20</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48</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20,6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48</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21</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48</a:t>
                      </a:r>
                      <a:endParaRPr lang="ru-RU" sz="900" b="0" i="1" u="none" strike="noStrike">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03"/>
                  </a:ext>
                </a:extLst>
              </a:tr>
              <a:tr h="290097">
                <a:tc>
                  <a:txBody>
                    <a:bodyPr/>
                    <a:lstStyle/>
                    <a:p>
                      <a:pPr algn="ctr" fontAlgn="ctr"/>
                      <a:r>
                        <a:rPr lang="ru-RU" sz="1000" u="none" strike="noStrike" dirty="0">
                          <a:effectLst>
                            <a:outerShdw blurRad="38100" dist="38100" dir="2700000" algn="tl">
                              <a:srgbClr val="000000">
                                <a:alpha val="43137"/>
                              </a:srgbClr>
                            </a:outerShdw>
                          </a:effectLst>
                        </a:rPr>
                        <a:t>17</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51</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17,6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51</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18</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51</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18,6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51</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19</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51</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19,6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51</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20</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51</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20,6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51</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21</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51</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21,6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51</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22</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51</a:t>
                      </a:r>
                      <a:endParaRPr lang="ru-RU" sz="900" b="0" i="1" u="none" strike="noStrike">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04"/>
                  </a:ext>
                </a:extLst>
              </a:tr>
              <a:tr h="290097">
                <a:tc>
                  <a:txBody>
                    <a:bodyPr/>
                    <a:lstStyle/>
                    <a:p>
                      <a:pPr algn="ctr" fontAlgn="ctr"/>
                      <a:r>
                        <a:rPr lang="ru-RU" sz="1000" u="none" strike="noStrike" dirty="0">
                          <a:effectLst>
                            <a:outerShdw blurRad="38100" dist="38100" dir="2700000" algn="tl">
                              <a:srgbClr val="000000">
                                <a:alpha val="43137"/>
                              </a:srgbClr>
                            </a:outerShdw>
                          </a:effectLst>
                        </a:rPr>
                        <a:t>18</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54</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18,6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54</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19</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54</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19,6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54</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20</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54</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20,6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54</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21</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54</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21,6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54</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22</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54</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22,6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54</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23</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54</a:t>
                      </a:r>
                      <a:endParaRPr lang="ru-RU" sz="900" b="0" i="1" u="none" strike="noStrike">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05"/>
                  </a:ext>
                </a:extLst>
              </a:tr>
              <a:tr h="290097">
                <a:tc>
                  <a:txBody>
                    <a:bodyPr/>
                    <a:lstStyle/>
                    <a:p>
                      <a:pPr algn="ctr" fontAlgn="ctr"/>
                      <a:r>
                        <a:rPr lang="ru-RU" sz="1000" u="none" strike="noStrike" dirty="0">
                          <a:effectLst>
                            <a:outerShdw blurRad="38100" dist="38100" dir="2700000" algn="tl">
                              <a:srgbClr val="000000">
                                <a:alpha val="43137"/>
                              </a:srgbClr>
                            </a:outerShdw>
                          </a:effectLst>
                        </a:rPr>
                        <a:t>19</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57</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19,6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57</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20</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57</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20,6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57</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21</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57</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21,6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57</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22</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57</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22,6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57</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23</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57</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23,6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57</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24</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57</a:t>
                      </a:r>
                      <a:endParaRPr lang="ru-RU" sz="900" b="0" i="1" u="none" strike="noStrike">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06"/>
                  </a:ext>
                </a:extLst>
              </a:tr>
              <a:tr h="290097">
                <a:tc>
                  <a:txBody>
                    <a:bodyPr/>
                    <a:lstStyle/>
                    <a:p>
                      <a:pPr algn="ctr" fontAlgn="ctr"/>
                      <a:r>
                        <a:rPr lang="ru-RU" sz="1000" u="none" strike="noStrike" dirty="0">
                          <a:effectLst>
                            <a:outerShdw blurRad="38100" dist="38100" dir="2700000" algn="tl">
                              <a:srgbClr val="000000">
                                <a:alpha val="43137"/>
                              </a:srgbClr>
                            </a:outerShdw>
                          </a:effectLst>
                        </a:rPr>
                        <a:t>20</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60</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20,6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60</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21</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60</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21,6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60</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22</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60</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22,6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60</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23</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60</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23,6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60</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24</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60</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24,6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60</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25</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60</a:t>
                      </a:r>
                      <a:endParaRPr lang="ru-RU" sz="900" b="0" i="1" u="none" strike="noStrike">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07"/>
                  </a:ext>
                </a:extLst>
              </a:tr>
              <a:tr h="290097">
                <a:tc>
                  <a:txBody>
                    <a:bodyPr/>
                    <a:lstStyle/>
                    <a:p>
                      <a:pPr algn="ctr" fontAlgn="ctr"/>
                      <a:r>
                        <a:rPr lang="ru-RU" sz="1000" u="none" strike="noStrike" dirty="0">
                          <a:effectLst>
                            <a:outerShdw blurRad="38100" dist="38100" dir="2700000" algn="tl">
                              <a:srgbClr val="000000">
                                <a:alpha val="43137"/>
                              </a:srgbClr>
                            </a:outerShdw>
                          </a:effectLst>
                        </a:rPr>
                        <a:t>21</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63</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21,6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63</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22</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63</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22,6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63</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23</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63</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23,6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63</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24</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63</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24,6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63</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25</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63</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25,6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63</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63</a:t>
                      </a:r>
                      <a:endParaRPr lang="ru-RU" sz="900" b="0" i="1" u="none" strike="noStrike">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08"/>
                  </a:ext>
                </a:extLst>
              </a:tr>
              <a:tr h="290097">
                <a:tc>
                  <a:txBody>
                    <a:bodyPr/>
                    <a:lstStyle/>
                    <a:p>
                      <a:pPr algn="ctr" fontAlgn="ctr"/>
                      <a:r>
                        <a:rPr lang="ru-RU" sz="1000" u="none" strike="noStrike" dirty="0">
                          <a:effectLst>
                            <a:outerShdw blurRad="38100" dist="38100" dir="2700000" algn="tl">
                              <a:srgbClr val="000000">
                                <a:alpha val="43137"/>
                              </a:srgbClr>
                            </a:outerShdw>
                          </a:effectLst>
                        </a:rPr>
                        <a:t>22</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66</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22,6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66</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23</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66</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23,6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66</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24</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66</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24,6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66</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25</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66</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25,6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66</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66</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26,6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66</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27</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66</a:t>
                      </a:r>
                      <a:endParaRPr lang="ru-RU" sz="900" b="0" i="1" u="none" strike="noStrike" dirty="0">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09"/>
                  </a:ext>
                </a:extLst>
              </a:tr>
              <a:tr h="290097">
                <a:tc>
                  <a:txBody>
                    <a:bodyPr/>
                    <a:lstStyle/>
                    <a:p>
                      <a:pPr algn="ctr" fontAlgn="ctr"/>
                      <a:r>
                        <a:rPr lang="ru-RU" sz="1000" u="none" strike="noStrike" dirty="0">
                          <a:effectLst>
                            <a:outerShdw blurRad="38100" dist="38100" dir="2700000" algn="tl">
                              <a:srgbClr val="000000">
                                <a:alpha val="43137"/>
                              </a:srgbClr>
                            </a:outerShdw>
                          </a:effectLst>
                        </a:rPr>
                        <a:t>23</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69</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23,6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69</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24</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69</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24,6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69</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25</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69</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25,6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69</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69</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26,6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69</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27</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69</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27,6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69</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28</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69</a:t>
                      </a:r>
                      <a:endParaRPr lang="ru-RU" sz="900" b="0" i="1" u="none" strike="noStrike" dirty="0">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10"/>
                  </a:ext>
                </a:extLst>
              </a:tr>
              <a:tr h="290097">
                <a:tc>
                  <a:txBody>
                    <a:bodyPr/>
                    <a:lstStyle/>
                    <a:p>
                      <a:pPr algn="ctr" fontAlgn="ctr"/>
                      <a:r>
                        <a:rPr lang="ru-RU" sz="1000" u="none" strike="noStrike" dirty="0">
                          <a:effectLst>
                            <a:outerShdw blurRad="38100" dist="38100" dir="2700000" algn="tl">
                              <a:srgbClr val="000000">
                                <a:alpha val="43137"/>
                              </a:srgbClr>
                            </a:outerShdw>
                          </a:effectLst>
                        </a:rPr>
                        <a:t>24</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72</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24,6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72</a:t>
                      </a:r>
                      <a:endParaRPr lang="ru-RU" sz="900" b="0" i="1" u="none" strike="noStrike" dirty="0">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25</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72</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25,6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72</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72</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26,6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72</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27</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72</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27,6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72</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28</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72</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28,6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72</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29</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72</a:t>
                      </a:r>
                      <a:endParaRPr lang="ru-RU" sz="900" b="0" i="1" u="none" strike="noStrike" dirty="0">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11"/>
                  </a:ext>
                </a:extLst>
              </a:tr>
              <a:tr h="290097">
                <a:tc>
                  <a:txBody>
                    <a:bodyPr/>
                    <a:lstStyle/>
                    <a:p>
                      <a:pPr algn="ctr" fontAlgn="ctr"/>
                      <a:r>
                        <a:rPr lang="ru-RU" sz="1000" u="none" strike="noStrike" dirty="0">
                          <a:effectLst>
                            <a:outerShdw blurRad="38100" dist="38100" dir="2700000" algn="tl">
                              <a:srgbClr val="000000">
                                <a:alpha val="43137"/>
                              </a:srgbClr>
                            </a:outerShdw>
                          </a:effectLst>
                        </a:rPr>
                        <a:t>25</a:t>
                      </a:r>
                      <a:endParaRPr lang="ru-RU" sz="1000" b="0" i="0" u="none" strike="noStrike" dirty="0">
                        <a:effectLst>
                          <a:outerShdw blurRad="38100" dist="38100" dir="2700000" algn="tl">
                            <a:srgbClr val="000000">
                              <a:alpha val="43137"/>
                            </a:srgbClr>
                          </a:outerShdw>
                        </a:effectLst>
                        <a:latin typeface="Arial"/>
                      </a:endParaRPr>
                    </a:p>
                  </a:txBody>
                  <a:tcPr marL="7518" marR="7518" marT="7518" marB="0" anchor="ctr"/>
                </a:tc>
                <a:tc>
                  <a:txBody>
                    <a:bodyPr/>
                    <a:lstStyle/>
                    <a:p>
                      <a:pPr algn="ctr" fontAlgn="ctr"/>
                      <a:r>
                        <a:rPr lang="ru-RU" sz="900" u="none" strike="noStrike" dirty="0">
                          <a:solidFill>
                            <a:schemeClr val="bg1"/>
                          </a:solidFill>
                          <a:effectLst/>
                        </a:rPr>
                        <a:t>75</a:t>
                      </a:r>
                      <a:endParaRPr lang="ru-RU" sz="900" b="0" i="1" u="none" strike="noStrike" dirty="0">
                        <a:solidFill>
                          <a:schemeClr val="bg1"/>
                        </a:solidFill>
                        <a:effectLst/>
                        <a:latin typeface="Arial"/>
                      </a:endParaRPr>
                    </a:p>
                  </a:txBody>
                  <a:tcPr marL="7518" marR="7518" marT="7518" marB="0" anchor="ctr">
                    <a:solidFill>
                      <a:schemeClr val="accent2"/>
                    </a:solidFill>
                  </a:tcPr>
                </a:tc>
                <a:tc>
                  <a:txBody>
                    <a:bodyPr/>
                    <a:lstStyle/>
                    <a:p>
                      <a:pPr algn="ctr" fontAlgn="ctr"/>
                      <a:r>
                        <a:rPr lang="ru-RU" sz="1000" b="1" u="none" strike="noStrike" dirty="0">
                          <a:effectLst/>
                        </a:rPr>
                        <a:t>25,6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75</a:t>
                      </a:r>
                      <a:endParaRPr lang="ru-RU" sz="900" b="0" i="0"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marL="0" algn="ctr" defTabSz="914400" rtl="0" eaLnBrk="1" fontAlgn="ctr" latinLnBrk="0" hangingPunct="1"/>
                      <a:r>
                        <a:rPr lang="ru-RU" sz="1000" b="1" u="none" strike="noStrike" kern="1200" dirty="0">
                          <a:solidFill>
                            <a:schemeClr val="dk1"/>
                          </a:solidFill>
                          <a:effectLst/>
                          <a:latin typeface="+mn-lt"/>
                          <a:ea typeface="+mn-ea"/>
                          <a:cs typeface="+mn-cs"/>
                        </a:rPr>
                        <a:t>26,6</a:t>
                      </a: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27</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27,6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28</a:t>
                      </a:r>
                      <a:endParaRPr lang="ru-RU" sz="1000" b="1" i="0" u="none" strike="noStrike" dirty="0">
                        <a:effectLst/>
                        <a:latin typeface="Arial"/>
                      </a:endParaRPr>
                    </a:p>
                  </a:txBody>
                  <a:tcPr marL="7518" marR="7518" marT="7518" marB="0" anchor="ctr">
                    <a:cell3D prstMaterial="dkEdge">
                      <a:bevel prst="cross"/>
                      <a:lightRig rig="flood" dir="t"/>
                    </a:cell3D>
                    <a:solidFill>
                      <a:schemeClr val="accent2">
                        <a:lumMod val="60000"/>
                        <a:lumOff val="40000"/>
                      </a:schemeClr>
                    </a:solidFill>
                  </a:tcPr>
                </a:tc>
                <a:tc>
                  <a:txBody>
                    <a:bodyPr/>
                    <a:lstStyle/>
                    <a:p>
                      <a:pPr algn="ctr" fontAlgn="ctr"/>
                      <a:r>
                        <a:rPr lang="ru-RU" sz="900" u="none" strike="noStrike" dirty="0">
                          <a:effectLst/>
                        </a:rPr>
                        <a:t>75</a:t>
                      </a:r>
                      <a:endParaRPr lang="ru-RU" sz="900" b="0" i="1" u="none" strike="noStrike" dirty="0">
                        <a:effectLst/>
                        <a:latin typeface="Arial"/>
                      </a:endParaRPr>
                    </a:p>
                  </a:txBody>
                  <a:tcPr marL="7518" marR="7518" marT="7518" marB="0" anchor="ctr">
                    <a:solidFill>
                      <a:schemeClr val="accent2">
                        <a:lumMod val="60000"/>
                        <a:lumOff val="40000"/>
                      </a:schemeClr>
                    </a:solidFill>
                  </a:tcPr>
                </a:tc>
                <a:tc>
                  <a:txBody>
                    <a:bodyPr/>
                    <a:lstStyle/>
                    <a:p>
                      <a:pPr algn="ctr" fontAlgn="ctr"/>
                      <a:r>
                        <a:rPr lang="ru-RU" sz="1000" b="1" u="none" strike="noStrike" dirty="0">
                          <a:effectLst/>
                        </a:rPr>
                        <a:t>28,6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29</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29,6</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a:effectLst/>
                        </a:rPr>
                        <a:t>75</a:t>
                      </a:r>
                      <a:endParaRPr lang="ru-RU" sz="900" b="0" i="1" u="none" strike="noStrike">
                        <a:effectLst/>
                        <a:latin typeface="Arial"/>
                      </a:endParaRPr>
                    </a:p>
                  </a:txBody>
                  <a:tcPr marL="7518" marR="7518" marT="7518" marB="0" anchor="ctr">
                    <a:solidFill>
                      <a:schemeClr val="accent5">
                        <a:lumMod val="60000"/>
                        <a:lumOff val="40000"/>
                      </a:schemeClr>
                    </a:solidFill>
                  </a:tcPr>
                </a:tc>
                <a:tc>
                  <a:txBody>
                    <a:bodyPr/>
                    <a:lstStyle/>
                    <a:p>
                      <a:pPr algn="ctr" fontAlgn="ctr"/>
                      <a:r>
                        <a:rPr lang="ru-RU" sz="1000" b="1" u="none" strike="noStrike" dirty="0">
                          <a:effectLst/>
                        </a:rPr>
                        <a:t>30</a:t>
                      </a:r>
                      <a:endParaRPr lang="ru-RU" sz="1000" b="1" i="0" u="none" strike="noStrike" dirty="0">
                        <a:effectLst/>
                        <a:latin typeface="Arial"/>
                      </a:endParaRPr>
                    </a:p>
                  </a:txBody>
                  <a:tcPr marL="7518" marR="7518" marT="7518" marB="0" anchor="ctr">
                    <a:cell3D prstMaterial="dkEdge">
                      <a:bevel prst="cross"/>
                      <a:lightRig rig="flood" dir="t"/>
                    </a:cell3D>
                    <a:solidFill>
                      <a:schemeClr val="accent5">
                        <a:lumMod val="20000"/>
                        <a:lumOff val="80000"/>
                      </a:schemeClr>
                    </a:solidFill>
                  </a:tcPr>
                </a:tc>
                <a:tc>
                  <a:txBody>
                    <a:bodyPr/>
                    <a:lstStyle/>
                    <a:p>
                      <a:pPr algn="ctr" fontAlgn="ctr"/>
                      <a:r>
                        <a:rPr lang="ru-RU" sz="900" u="none" strike="noStrike" dirty="0">
                          <a:effectLst/>
                        </a:rPr>
                        <a:t>75</a:t>
                      </a:r>
                      <a:endParaRPr lang="ru-RU" sz="900" b="0" i="1" u="none" strike="noStrike" dirty="0">
                        <a:effectLst/>
                        <a:latin typeface="Arial"/>
                      </a:endParaRPr>
                    </a:p>
                  </a:txBody>
                  <a:tcPr marL="7518" marR="7518" marT="7518" marB="0" anchor="ctr">
                    <a:solidFill>
                      <a:schemeClr val="accent5">
                        <a:lumMod val="60000"/>
                        <a:lumOff val="40000"/>
                      </a:schemeClr>
                    </a:solidFill>
                  </a:tcPr>
                </a:tc>
                <a:extLst>
                  <a:ext uri="{0D108BD9-81ED-4DB2-BD59-A6C34878D82A}">
                    <a16:rowId xmlns:a16="http://schemas.microsoft.com/office/drawing/2014/main" xmlns="" val="10012"/>
                  </a:ext>
                </a:extLst>
              </a:tr>
            </a:tbl>
          </a:graphicData>
        </a:graphic>
      </p:graphicFrame>
      <p:sp>
        <p:nvSpPr>
          <p:cNvPr id="11" name="Выгнутая вверх стрелка 10"/>
          <p:cNvSpPr/>
          <p:nvPr/>
        </p:nvSpPr>
        <p:spPr>
          <a:xfrm>
            <a:off x="7859499" y="1197430"/>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13" name="Выгнутая вверх стрелка 12"/>
          <p:cNvSpPr/>
          <p:nvPr/>
        </p:nvSpPr>
        <p:spPr>
          <a:xfrm>
            <a:off x="7043061" y="1197430"/>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14" name="Выгнутая вверх стрелка 13"/>
          <p:cNvSpPr/>
          <p:nvPr/>
        </p:nvSpPr>
        <p:spPr>
          <a:xfrm>
            <a:off x="6193976" y="1197429"/>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15" name="Выгнутая вверх стрелка 14"/>
          <p:cNvSpPr/>
          <p:nvPr/>
        </p:nvSpPr>
        <p:spPr>
          <a:xfrm>
            <a:off x="5399319" y="1197430"/>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16" name="Выгнутая вверх стрелка 15"/>
          <p:cNvSpPr/>
          <p:nvPr/>
        </p:nvSpPr>
        <p:spPr>
          <a:xfrm>
            <a:off x="4626433" y="1197430"/>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17" name="Выгнутая вверх стрелка 16"/>
          <p:cNvSpPr/>
          <p:nvPr/>
        </p:nvSpPr>
        <p:spPr>
          <a:xfrm>
            <a:off x="3820887" y="1197430"/>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18" name="Выгнутая вверх стрелка 17"/>
          <p:cNvSpPr/>
          <p:nvPr/>
        </p:nvSpPr>
        <p:spPr>
          <a:xfrm>
            <a:off x="3026229" y="1197429"/>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19" name="Выгнутая вверх стрелка 18"/>
          <p:cNvSpPr/>
          <p:nvPr/>
        </p:nvSpPr>
        <p:spPr>
          <a:xfrm>
            <a:off x="2231567" y="1197429"/>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20" name="Выгнутая вверх стрелка 19"/>
          <p:cNvSpPr/>
          <p:nvPr/>
        </p:nvSpPr>
        <p:spPr>
          <a:xfrm>
            <a:off x="1469570" y="1197429"/>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21" name="Выгнутая вверх стрелка 20"/>
          <p:cNvSpPr/>
          <p:nvPr/>
        </p:nvSpPr>
        <p:spPr>
          <a:xfrm>
            <a:off x="690731" y="1197429"/>
            <a:ext cx="642251" cy="152400"/>
          </a:xfrm>
          <a:prstGeom prst="curvedDownArrow">
            <a:avLst>
              <a:gd name="adj1" fmla="val 25000"/>
              <a:gd name="adj2" fmla="val 77883"/>
              <a:gd name="adj3" fmla="val 47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3" name="TextBox 2"/>
          <p:cNvSpPr txBox="1"/>
          <p:nvPr/>
        </p:nvSpPr>
        <p:spPr>
          <a:xfrm>
            <a:off x="576935" y="977484"/>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2" name="TextBox 21"/>
          <p:cNvSpPr txBox="1"/>
          <p:nvPr/>
        </p:nvSpPr>
        <p:spPr>
          <a:xfrm>
            <a:off x="2895594" y="990599"/>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3" name="TextBox 22"/>
          <p:cNvSpPr txBox="1"/>
          <p:nvPr/>
        </p:nvSpPr>
        <p:spPr>
          <a:xfrm>
            <a:off x="3717466" y="988370"/>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4" name="TextBox 23"/>
          <p:cNvSpPr txBox="1"/>
          <p:nvPr/>
        </p:nvSpPr>
        <p:spPr>
          <a:xfrm>
            <a:off x="4539346" y="990599"/>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5" name="TextBox 24"/>
          <p:cNvSpPr txBox="1"/>
          <p:nvPr/>
        </p:nvSpPr>
        <p:spPr>
          <a:xfrm>
            <a:off x="2144492" y="979713"/>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6" name="TextBox 25"/>
          <p:cNvSpPr txBox="1"/>
          <p:nvPr/>
        </p:nvSpPr>
        <p:spPr>
          <a:xfrm>
            <a:off x="1382484" y="966598"/>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7" name="TextBox 26"/>
          <p:cNvSpPr txBox="1"/>
          <p:nvPr/>
        </p:nvSpPr>
        <p:spPr>
          <a:xfrm>
            <a:off x="7810503" y="979713"/>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8" name="TextBox 27"/>
          <p:cNvSpPr txBox="1"/>
          <p:nvPr/>
        </p:nvSpPr>
        <p:spPr>
          <a:xfrm>
            <a:off x="6928754" y="966598"/>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9" name="TextBox 28"/>
          <p:cNvSpPr txBox="1"/>
          <p:nvPr/>
        </p:nvSpPr>
        <p:spPr>
          <a:xfrm>
            <a:off x="6041566" y="979713"/>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30" name="TextBox 29"/>
          <p:cNvSpPr txBox="1"/>
          <p:nvPr/>
        </p:nvSpPr>
        <p:spPr>
          <a:xfrm>
            <a:off x="5334007" y="990599"/>
            <a:ext cx="870863" cy="230832"/>
          </a:xfrm>
          <a:prstGeom prst="rect">
            <a:avLst/>
          </a:prstGeom>
          <a:noFill/>
        </p:spPr>
        <p:txBody>
          <a:bodyPr wrap="square" rtlCol="0">
            <a:spAutoFit/>
          </a:bodyPr>
          <a:lstStyle/>
          <a:p>
            <a:r>
              <a:rPr lang="en-US" sz="900" b="1" i="1" dirty="0" smtClean="0">
                <a:solidFill>
                  <a:schemeClr val="accent3">
                    <a:lumMod val="60000"/>
                    <a:lumOff val="40000"/>
                  </a:schemeClr>
                </a:solidFill>
              </a:rPr>
              <a:t>+ 6 </a:t>
            </a:r>
            <a:r>
              <a:rPr lang="ru-RU" sz="900" b="1" i="1" dirty="0" smtClean="0">
                <a:solidFill>
                  <a:schemeClr val="accent3">
                    <a:lumMod val="60000"/>
                    <a:lumOff val="40000"/>
                  </a:schemeClr>
                </a:solidFill>
              </a:rPr>
              <a:t>месяцев</a:t>
            </a:r>
            <a:endParaRPr lang="ru-RU" sz="900" b="1" i="1" dirty="0">
              <a:solidFill>
                <a:schemeClr val="accent3">
                  <a:lumMod val="60000"/>
                  <a:lumOff val="40000"/>
                </a:schemeClr>
              </a:solidFill>
            </a:endParaRPr>
          </a:p>
        </p:txBody>
      </p:sp>
      <p:sp>
        <p:nvSpPr>
          <p:cNvPr id="2" name="TextBox 1"/>
          <p:cNvSpPr txBox="1"/>
          <p:nvPr/>
        </p:nvSpPr>
        <p:spPr>
          <a:xfrm>
            <a:off x="6814456" y="695589"/>
            <a:ext cx="2329544" cy="338554"/>
          </a:xfrm>
          <a:prstGeom prst="rect">
            <a:avLst/>
          </a:prstGeom>
          <a:noFill/>
        </p:spPr>
        <p:txBody>
          <a:bodyPr wrap="square" rtlCol="0">
            <a:spAutoFit/>
          </a:bodyPr>
          <a:lstStyle/>
          <a:p>
            <a:pPr algn="r"/>
            <a:r>
              <a:rPr lang="ru-RU" sz="1600" b="1" i="1" dirty="0" smtClean="0">
                <a:solidFill>
                  <a:srgbClr val="C00000"/>
                </a:solidFill>
                <a:effectLst>
                  <a:glow rad="127000">
                    <a:schemeClr val="bg1"/>
                  </a:glow>
                </a:effectLst>
              </a:rPr>
              <a:t>с 2026 года – 20 лет</a:t>
            </a:r>
            <a:endParaRPr lang="ru-RU" sz="1600" b="1" i="1" dirty="0">
              <a:solidFill>
                <a:srgbClr val="C00000"/>
              </a:solidFill>
              <a:effectLst>
                <a:glow rad="127000">
                  <a:schemeClr val="bg1"/>
                </a:glow>
              </a:effectLst>
            </a:endParaRPr>
          </a:p>
        </p:txBody>
      </p:sp>
    </p:spTree>
    <p:extLst>
      <p:ext uri="{BB962C8B-B14F-4D97-AF65-F5344CB8AC3E}">
        <p14:creationId xmlns:p14="http://schemas.microsoft.com/office/powerpoint/2010/main" val="16809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94893" y="0"/>
            <a:ext cx="7849107" cy="10123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Периоды, включаемые в стаж муниципальной службы </a:t>
            </a:r>
          </a:p>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при назначении </a:t>
            </a:r>
            <a:r>
              <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пенсии </a:t>
            </a: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за </a:t>
            </a:r>
            <a:r>
              <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rPr>
              <a:t>выслугу </a:t>
            </a: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лет</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Схема 5"/>
          <p:cNvGraphicFramePr/>
          <p:nvPr>
            <p:extLst>
              <p:ext uri="{D42A27DB-BD31-4B8C-83A1-F6EECF244321}">
                <p14:modId xmlns:p14="http://schemas.microsoft.com/office/powerpoint/2010/main" val="763063077"/>
              </p:ext>
            </p:extLst>
          </p:nvPr>
        </p:nvGraphicFramePr>
        <p:xfrm>
          <a:off x="820944" y="1012370"/>
          <a:ext cx="7968342" cy="404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2321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94893" y="1"/>
            <a:ext cx="7849107"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Определение размера пенсии за выслугу лет</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976913" y="1021007"/>
            <a:ext cx="7935685" cy="1015663"/>
          </a:xfrm>
          <a:prstGeom prst="rect">
            <a:avLst/>
          </a:prstGeom>
        </p:spPr>
        <p:txBody>
          <a:bodyPr wrap="square">
            <a:spAutoFit/>
          </a:bodyPr>
          <a:lstStyle/>
          <a:p>
            <a:pPr algn="ctr"/>
            <a:r>
              <a:rPr lang="ru-RU" sz="1400" dirty="0">
                <a:solidFill>
                  <a:schemeClr val="bg1"/>
                </a:solidFill>
              </a:rPr>
              <a:t>Размер пенсии определяется исходя из </a:t>
            </a:r>
            <a:r>
              <a:rPr lang="ru-RU" sz="1600" b="1" i="1" dirty="0" smtClean="0">
                <a:solidFill>
                  <a:schemeClr val="bg1"/>
                </a:solidFill>
              </a:rPr>
              <a:t>среднемесячного </a:t>
            </a:r>
            <a:r>
              <a:rPr lang="ru-RU" sz="1600" b="1" i="1" dirty="0">
                <a:solidFill>
                  <a:schemeClr val="bg1"/>
                </a:solidFill>
              </a:rPr>
              <a:t>денежного содержания </a:t>
            </a:r>
            <a:r>
              <a:rPr lang="ru-RU" sz="1400" dirty="0" smtClean="0">
                <a:solidFill>
                  <a:schemeClr val="bg1"/>
                </a:solidFill>
              </a:rPr>
              <a:t>муниципального служащего  </a:t>
            </a:r>
            <a:r>
              <a:rPr lang="ru-RU" sz="1600" b="1" i="1" dirty="0" smtClean="0">
                <a:solidFill>
                  <a:schemeClr val="bg1"/>
                </a:solidFill>
              </a:rPr>
              <a:t>за </a:t>
            </a:r>
            <a:r>
              <a:rPr lang="ru-RU" sz="1600" b="1" i="1" dirty="0">
                <a:solidFill>
                  <a:schemeClr val="bg1"/>
                </a:solidFill>
              </a:rPr>
              <a:t>последние 12 полных месяцев</a:t>
            </a:r>
            <a:r>
              <a:rPr lang="ru-RU" sz="1600" dirty="0">
                <a:solidFill>
                  <a:schemeClr val="bg1"/>
                </a:solidFill>
              </a:rPr>
              <a:t> </a:t>
            </a:r>
            <a:r>
              <a:rPr lang="ru-RU" sz="1400" dirty="0">
                <a:solidFill>
                  <a:schemeClr val="bg1"/>
                </a:solidFill>
              </a:rPr>
              <a:t>муниципальной службы, </a:t>
            </a:r>
            <a:endParaRPr lang="ru-RU" sz="1400" dirty="0" smtClean="0">
              <a:solidFill>
                <a:schemeClr val="bg1"/>
              </a:solidFill>
            </a:endParaRPr>
          </a:p>
          <a:p>
            <a:pPr algn="ctr"/>
            <a:r>
              <a:rPr lang="ru-RU" sz="1400" dirty="0" smtClean="0">
                <a:solidFill>
                  <a:schemeClr val="bg1"/>
                </a:solidFill>
              </a:rPr>
              <a:t>предшествовавших </a:t>
            </a:r>
            <a:r>
              <a:rPr lang="ru-RU" sz="1400" dirty="0">
                <a:solidFill>
                  <a:schemeClr val="bg1"/>
                </a:solidFill>
              </a:rPr>
              <a:t>дню ее прекращения либо дню достижения  возраста, </a:t>
            </a:r>
            <a:endParaRPr lang="ru-RU" sz="1400" dirty="0" smtClean="0">
              <a:solidFill>
                <a:schemeClr val="bg1"/>
              </a:solidFill>
            </a:endParaRPr>
          </a:p>
          <a:p>
            <a:pPr algn="ctr"/>
            <a:r>
              <a:rPr lang="ru-RU" sz="1400" dirty="0" smtClean="0">
                <a:solidFill>
                  <a:schemeClr val="bg1"/>
                </a:solidFill>
              </a:rPr>
              <a:t>дающего </a:t>
            </a:r>
            <a:r>
              <a:rPr lang="ru-RU" sz="1400" dirty="0">
                <a:solidFill>
                  <a:schemeClr val="bg1"/>
                </a:solidFill>
              </a:rPr>
              <a:t>право на страховую пенсию по </a:t>
            </a:r>
            <a:r>
              <a:rPr lang="ru-RU" sz="1400" dirty="0" smtClean="0">
                <a:solidFill>
                  <a:schemeClr val="bg1"/>
                </a:solidFill>
              </a:rPr>
              <a:t>старости </a:t>
            </a:r>
            <a:endParaRPr lang="ru-RU" sz="1400" dirty="0">
              <a:solidFill>
                <a:schemeClr val="bg1"/>
              </a:solidFill>
            </a:endParaRPr>
          </a:p>
        </p:txBody>
      </p:sp>
      <p:sp>
        <p:nvSpPr>
          <p:cNvPr id="9" name="Прямоугольник 8"/>
          <p:cNvSpPr/>
          <p:nvPr/>
        </p:nvSpPr>
        <p:spPr>
          <a:xfrm>
            <a:off x="1037411" y="2569177"/>
            <a:ext cx="7875187" cy="800219"/>
          </a:xfrm>
          <a:prstGeom prst="rect">
            <a:avLst/>
          </a:prstGeom>
        </p:spPr>
        <p:txBody>
          <a:bodyPr wrap="square">
            <a:spAutoFit/>
          </a:bodyPr>
          <a:lstStyle/>
          <a:p>
            <a:r>
              <a:rPr lang="ru-RU" sz="1600" b="1" i="1" u="sng" dirty="0">
                <a:solidFill>
                  <a:srgbClr val="C00000"/>
                </a:solidFill>
                <a:effectLst>
                  <a:outerShdw blurRad="38100" dist="38100" dir="2700000" algn="tl">
                    <a:srgbClr val="000000">
                      <a:alpha val="43137"/>
                    </a:srgbClr>
                  </a:outerShdw>
                </a:effectLst>
              </a:rPr>
              <a:t>Например:</a:t>
            </a:r>
            <a:r>
              <a:rPr lang="ru-RU" sz="1600" dirty="0">
                <a:solidFill>
                  <a:schemeClr val="bg1"/>
                </a:solidFill>
              </a:rPr>
              <a:t> </a:t>
            </a:r>
            <a:r>
              <a:rPr lang="ru-RU" sz="1400" dirty="0" smtClean="0">
                <a:solidFill>
                  <a:schemeClr val="bg1"/>
                </a:solidFill>
              </a:rPr>
              <a:t>при </a:t>
            </a:r>
            <a:r>
              <a:rPr lang="ru-RU" sz="1400" dirty="0">
                <a:solidFill>
                  <a:schemeClr val="bg1"/>
                </a:solidFill>
              </a:rPr>
              <a:t>увольнении с муниципальной службы 11 ноября 2022 </a:t>
            </a:r>
            <a:r>
              <a:rPr lang="ru-RU" sz="1400" dirty="0" smtClean="0">
                <a:solidFill>
                  <a:schemeClr val="bg1"/>
                </a:solidFill>
              </a:rPr>
              <a:t>года</a:t>
            </a:r>
          </a:p>
          <a:p>
            <a:pPr lvl="2"/>
            <a:r>
              <a:rPr lang="ru-RU" sz="1400" dirty="0" smtClean="0">
                <a:solidFill>
                  <a:schemeClr val="bg1"/>
                </a:solidFill>
              </a:rPr>
              <a:t>  размер среднемесячного </a:t>
            </a:r>
            <a:r>
              <a:rPr lang="ru-RU" sz="1400" dirty="0">
                <a:solidFill>
                  <a:schemeClr val="bg1"/>
                </a:solidFill>
              </a:rPr>
              <a:t>денежного содержания должен определяться </a:t>
            </a:r>
            <a:endParaRPr lang="ru-RU" sz="1400" dirty="0" smtClean="0">
              <a:solidFill>
                <a:schemeClr val="bg1"/>
              </a:solidFill>
            </a:endParaRPr>
          </a:p>
          <a:p>
            <a:pPr lvl="2"/>
            <a:r>
              <a:rPr lang="ru-RU" sz="1400" dirty="0" smtClean="0">
                <a:solidFill>
                  <a:schemeClr val="bg1"/>
                </a:solidFill>
              </a:rPr>
              <a:t>  исходя из </a:t>
            </a:r>
            <a:r>
              <a:rPr lang="ru-RU" sz="1400" dirty="0">
                <a:solidFill>
                  <a:schemeClr val="bg1"/>
                </a:solidFill>
              </a:rPr>
              <a:t>расчетного периода: </a:t>
            </a:r>
            <a:r>
              <a:rPr lang="ru-RU" sz="1600" b="1" i="1" dirty="0">
                <a:solidFill>
                  <a:schemeClr val="bg1"/>
                </a:solidFill>
                <a:effectLst>
                  <a:outerShdw blurRad="38100" dist="38100" dir="2700000" algn="tl">
                    <a:srgbClr val="000000">
                      <a:alpha val="43137"/>
                    </a:srgbClr>
                  </a:outerShdw>
                </a:effectLst>
              </a:rPr>
              <a:t>с 12 ноября 2021 года по 11 ноября 2022 </a:t>
            </a:r>
            <a:r>
              <a:rPr lang="ru-RU" sz="1600" b="1" i="1" dirty="0" smtClean="0">
                <a:solidFill>
                  <a:schemeClr val="bg1"/>
                </a:solidFill>
                <a:effectLst>
                  <a:outerShdw blurRad="38100" dist="38100" dir="2700000" algn="tl">
                    <a:srgbClr val="000000">
                      <a:alpha val="43137"/>
                    </a:srgbClr>
                  </a:outerShdw>
                </a:effectLst>
              </a:rPr>
              <a:t>года</a:t>
            </a:r>
            <a:endParaRPr lang="ru-RU" sz="16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660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94893" y="1"/>
            <a:ext cx="7849107"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Алгоритм определения размера пенсии за выслугу лет</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Группа 2"/>
          <p:cNvGrpSpPr/>
          <p:nvPr/>
        </p:nvGrpSpPr>
        <p:grpSpPr>
          <a:xfrm>
            <a:off x="1385047" y="1520483"/>
            <a:ext cx="7445831" cy="2646315"/>
            <a:chOff x="1600200" y="2381976"/>
            <a:chExt cx="7445831" cy="2646315"/>
          </a:xfrm>
        </p:grpSpPr>
        <p:graphicFrame>
          <p:nvGraphicFramePr>
            <p:cNvPr id="6" name="Схема 5"/>
            <p:cNvGraphicFramePr/>
            <p:nvPr>
              <p:extLst>
                <p:ext uri="{D42A27DB-BD31-4B8C-83A1-F6EECF244321}">
                  <p14:modId xmlns:p14="http://schemas.microsoft.com/office/powerpoint/2010/main" val="334438340"/>
                </p:ext>
              </p:extLst>
            </p:nvPr>
          </p:nvGraphicFramePr>
          <p:xfrm>
            <a:off x="1654629" y="2547256"/>
            <a:ext cx="6966857" cy="248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600200" y="2506576"/>
              <a:ext cx="2209800" cy="1107996"/>
            </a:xfrm>
            <a:prstGeom prst="rect">
              <a:avLst/>
            </a:prstGeom>
            <a:noFill/>
          </p:spPr>
          <p:txBody>
            <a:bodyPr wrap="square" rtlCol="0">
              <a:spAutoFit/>
            </a:bodyPr>
            <a:lstStyle/>
            <a:p>
              <a:pPr algn="ctr"/>
              <a:r>
                <a:rPr lang="ru-RU" b="1" dirty="0" smtClean="0">
                  <a:solidFill>
                    <a:schemeClr val="bg1"/>
                  </a:solidFill>
                  <a:effectLst>
                    <a:outerShdw blurRad="38100" dist="38100" dir="2700000" algn="tl">
                      <a:srgbClr val="000000">
                        <a:alpha val="43137"/>
                      </a:srgbClr>
                    </a:outerShdw>
                  </a:effectLst>
                </a:rPr>
                <a:t>45%</a:t>
              </a:r>
            </a:p>
            <a:p>
              <a:pPr algn="ctr"/>
              <a:r>
                <a:rPr lang="ru-RU" sz="1200" dirty="0" smtClean="0">
                  <a:solidFill>
                    <a:schemeClr val="bg1"/>
                  </a:solidFill>
                </a:rPr>
                <a:t>Среднемесячного денежного содержания за вычетом страховой пенсии по старости (инвалидности)</a:t>
              </a:r>
              <a:endParaRPr lang="ru-RU" sz="1200" dirty="0">
                <a:solidFill>
                  <a:schemeClr val="bg1"/>
                </a:solidFill>
              </a:endParaRPr>
            </a:p>
          </p:txBody>
        </p:sp>
        <p:sp>
          <p:nvSpPr>
            <p:cNvPr id="8" name="TextBox 7"/>
            <p:cNvSpPr txBox="1"/>
            <p:nvPr/>
          </p:nvSpPr>
          <p:spPr>
            <a:xfrm>
              <a:off x="3907971" y="2691242"/>
              <a:ext cx="2209800" cy="461665"/>
            </a:xfrm>
            <a:prstGeom prst="rect">
              <a:avLst/>
            </a:prstGeom>
            <a:noFill/>
          </p:spPr>
          <p:txBody>
            <a:bodyPr wrap="square" rtlCol="0">
              <a:spAutoFit/>
            </a:bodyPr>
            <a:lstStyle/>
            <a:p>
              <a:pPr algn="ctr"/>
              <a:r>
                <a:rPr lang="ru-RU" sz="2400" b="1" dirty="0" smtClean="0">
                  <a:solidFill>
                    <a:schemeClr val="bg1"/>
                  </a:solidFill>
                  <a:effectLst>
                    <a:outerShdw blurRad="38100" dist="38100" dir="2700000" algn="tl">
                      <a:srgbClr val="000000">
                        <a:alpha val="43137"/>
                      </a:srgbClr>
                    </a:outerShdw>
                  </a:effectLst>
                </a:rPr>
                <a:t>+ 3%</a:t>
              </a:r>
            </a:p>
          </p:txBody>
        </p:sp>
        <p:sp>
          <p:nvSpPr>
            <p:cNvPr id="9" name="TextBox 8"/>
            <p:cNvSpPr txBox="1"/>
            <p:nvPr/>
          </p:nvSpPr>
          <p:spPr>
            <a:xfrm>
              <a:off x="5976257" y="2381976"/>
              <a:ext cx="2209800" cy="461665"/>
            </a:xfrm>
            <a:prstGeom prst="rect">
              <a:avLst/>
            </a:prstGeom>
            <a:noFill/>
          </p:spPr>
          <p:txBody>
            <a:bodyPr wrap="square" rtlCol="0">
              <a:spAutoFit/>
            </a:bodyPr>
            <a:lstStyle/>
            <a:p>
              <a:pPr algn="ctr"/>
              <a:r>
                <a:rPr lang="ru-RU" sz="2400" b="1" dirty="0" smtClean="0">
                  <a:solidFill>
                    <a:schemeClr val="bg1"/>
                  </a:solidFill>
                  <a:effectLst>
                    <a:outerShdw blurRad="38100" dist="38100" dir="2700000" algn="tl">
                      <a:srgbClr val="000000">
                        <a:alpha val="43137"/>
                      </a:srgbClr>
                    </a:outerShdw>
                  </a:effectLst>
                </a:rPr>
                <a:t>+ 3%</a:t>
              </a:r>
            </a:p>
          </p:txBody>
        </p:sp>
        <p:sp>
          <p:nvSpPr>
            <p:cNvPr id="10" name="TextBox 9"/>
            <p:cNvSpPr txBox="1"/>
            <p:nvPr/>
          </p:nvSpPr>
          <p:spPr>
            <a:xfrm>
              <a:off x="7990117" y="2431193"/>
              <a:ext cx="1055914" cy="71508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b="1" i="1" dirty="0" smtClean="0">
                  <a:solidFill>
                    <a:schemeClr val="bg1"/>
                  </a:solidFill>
                </a:rPr>
                <a:t>и так</a:t>
              </a:r>
            </a:p>
            <a:p>
              <a:pPr algn="ctr"/>
              <a:r>
                <a:rPr lang="ru-RU" b="1" i="1" dirty="0" smtClean="0">
                  <a:solidFill>
                    <a:schemeClr val="bg1"/>
                  </a:solidFill>
                </a:rPr>
                <a:t>далее…</a:t>
              </a:r>
              <a:endParaRPr lang="ru-RU" b="1" i="1" dirty="0">
                <a:solidFill>
                  <a:schemeClr val="bg1"/>
                </a:solidFill>
              </a:endParaRPr>
            </a:p>
          </p:txBody>
        </p:sp>
      </p:grpSp>
    </p:spTree>
    <p:extLst>
      <p:ext uri="{BB962C8B-B14F-4D97-AF65-F5344CB8AC3E}">
        <p14:creationId xmlns:p14="http://schemas.microsoft.com/office/powerpoint/2010/main" val="225737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oav\Desktop\flagns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1187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1294893" y="642258"/>
            <a:ext cx="7849107" cy="38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ПРИМЕР:</a:t>
            </a:r>
            <a:endParaRPr lang="ru-RU" sz="2000" b="1" i="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graphicFrame>
        <p:nvGraphicFramePr>
          <p:cNvPr id="7" name="Схема 6"/>
          <p:cNvGraphicFramePr/>
          <p:nvPr>
            <p:extLst>
              <p:ext uri="{D42A27DB-BD31-4B8C-83A1-F6EECF244321}">
                <p14:modId xmlns:p14="http://schemas.microsoft.com/office/powerpoint/2010/main" val="4292692020"/>
              </p:ext>
            </p:extLst>
          </p:nvPr>
        </p:nvGraphicFramePr>
        <p:xfrm>
          <a:off x="1371602" y="1810907"/>
          <a:ext cx="6966857" cy="248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317173" y="1806087"/>
            <a:ext cx="2209800" cy="1107996"/>
          </a:xfrm>
          <a:prstGeom prst="rect">
            <a:avLst/>
          </a:prstGeom>
          <a:noFill/>
        </p:spPr>
        <p:txBody>
          <a:bodyPr wrap="square" rtlCol="0">
            <a:spAutoFit/>
          </a:bodyPr>
          <a:lstStyle/>
          <a:p>
            <a:pPr algn="ctr"/>
            <a:r>
              <a:rPr lang="ru-RU" b="1" dirty="0" smtClean="0">
                <a:solidFill>
                  <a:schemeClr val="bg1"/>
                </a:solidFill>
                <a:effectLst>
                  <a:outerShdw blurRad="38100" dist="38100" dir="2700000" algn="tl">
                    <a:srgbClr val="000000">
                      <a:alpha val="43137"/>
                    </a:srgbClr>
                  </a:outerShdw>
                </a:effectLst>
              </a:rPr>
              <a:t>45%</a:t>
            </a:r>
          </a:p>
          <a:p>
            <a:pPr algn="ctr"/>
            <a:r>
              <a:rPr lang="ru-RU" sz="1200" dirty="0" smtClean="0">
                <a:solidFill>
                  <a:schemeClr val="bg1"/>
                </a:solidFill>
              </a:rPr>
              <a:t>среднемесячного денежного содержания за вычетом страховой пенсии по старости (инвалидности)</a:t>
            </a:r>
            <a:endParaRPr lang="ru-RU" sz="1200" dirty="0">
              <a:solidFill>
                <a:schemeClr val="bg1"/>
              </a:solidFill>
            </a:endParaRPr>
          </a:p>
        </p:txBody>
      </p:sp>
      <p:sp>
        <p:nvSpPr>
          <p:cNvPr id="12" name="TextBox 11"/>
          <p:cNvSpPr txBox="1"/>
          <p:nvPr/>
        </p:nvSpPr>
        <p:spPr>
          <a:xfrm>
            <a:off x="3712030" y="1424927"/>
            <a:ext cx="2209800" cy="1107996"/>
          </a:xfrm>
          <a:prstGeom prst="rect">
            <a:avLst/>
          </a:prstGeom>
          <a:noFill/>
        </p:spPr>
        <p:txBody>
          <a:bodyPr wrap="square" rtlCol="0">
            <a:spAutoFit/>
          </a:bodyPr>
          <a:lstStyle/>
          <a:p>
            <a:pPr algn="ctr"/>
            <a:r>
              <a:rPr lang="ru-RU" b="1" dirty="0" smtClean="0">
                <a:solidFill>
                  <a:schemeClr val="bg1"/>
                </a:solidFill>
                <a:effectLst>
                  <a:outerShdw blurRad="38100" dist="38100" dir="2700000" algn="tl">
                    <a:srgbClr val="000000">
                      <a:alpha val="43137"/>
                    </a:srgbClr>
                  </a:outerShdw>
                </a:effectLst>
              </a:rPr>
              <a:t>48%</a:t>
            </a:r>
          </a:p>
          <a:p>
            <a:pPr algn="ctr"/>
            <a:r>
              <a:rPr lang="ru-RU" sz="1200" dirty="0" smtClean="0">
                <a:solidFill>
                  <a:schemeClr val="bg1"/>
                </a:solidFill>
              </a:rPr>
              <a:t>среднемесячного денежного содержания за вычетом страховой пенсии по старости (инвалидности)</a:t>
            </a:r>
            <a:endParaRPr lang="ru-RU" sz="1200" dirty="0">
              <a:solidFill>
                <a:schemeClr val="bg1"/>
              </a:solidFill>
            </a:endParaRPr>
          </a:p>
        </p:txBody>
      </p:sp>
      <p:sp>
        <p:nvSpPr>
          <p:cNvPr id="13" name="TextBox 12"/>
          <p:cNvSpPr txBox="1"/>
          <p:nvPr/>
        </p:nvSpPr>
        <p:spPr>
          <a:xfrm>
            <a:off x="5834745" y="1131013"/>
            <a:ext cx="2209800" cy="1107996"/>
          </a:xfrm>
          <a:prstGeom prst="rect">
            <a:avLst/>
          </a:prstGeom>
          <a:noFill/>
        </p:spPr>
        <p:txBody>
          <a:bodyPr wrap="square" rtlCol="0">
            <a:spAutoFit/>
          </a:bodyPr>
          <a:lstStyle/>
          <a:p>
            <a:pPr algn="ctr"/>
            <a:r>
              <a:rPr lang="ru-RU" b="1" dirty="0" smtClean="0">
                <a:solidFill>
                  <a:schemeClr val="bg1"/>
                </a:solidFill>
                <a:effectLst>
                  <a:outerShdw blurRad="38100" dist="38100" dir="2700000" algn="tl">
                    <a:srgbClr val="000000">
                      <a:alpha val="43137"/>
                    </a:srgbClr>
                  </a:outerShdw>
                </a:effectLst>
              </a:rPr>
              <a:t>51%</a:t>
            </a:r>
          </a:p>
          <a:p>
            <a:pPr algn="ctr"/>
            <a:r>
              <a:rPr lang="ru-RU" sz="1200" dirty="0" smtClean="0">
                <a:solidFill>
                  <a:schemeClr val="bg1"/>
                </a:solidFill>
              </a:rPr>
              <a:t>среднемесячного денежного содержания за вычетом страховой пенсии по старости (инвалидности)</a:t>
            </a:r>
            <a:endParaRPr lang="ru-RU" sz="1200" dirty="0">
              <a:solidFill>
                <a:schemeClr val="bg1"/>
              </a:solidFill>
            </a:endParaRPr>
          </a:p>
        </p:txBody>
      </p:sp>
      <p:sp>
        <p:nvSpPr>
          <p:cNvPr id="14" name="TextBox 13"/>
          <p:cNvSpPr txBox="1"/>
          <p:nvPr/>
        </p:nvSpPr>
        <p:spPr>
          <a:xfrm>
            <a:off x="7913917" y="1881464"/>
            <a:ext cx="1055914" cy="71508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b="1" i="1" dirty="0" smtClean="0">
                <a:solidFill>
                  <a:schemeClr val="bg1"/>
                </a:solidFill>
              </a:rPr>
              <a:t>и так</a:t>
            </a:r>
          </a:p>
          <a:p>
            <a:pPr algn="ctr"/>
            <a:r>
              <a:rPr lang="ru-RU" b="1" i="1" dirty="0" smtClean="0">
                <a:solidFill>
                  <a:schemeClr val="bg1"/>
                </a:solidFill>
              </a:rPr>
              <a:t>далее…</a:t>
            </a:r>
            <a:endParaRPr lang="ru-RU" b="1" i="1" dirty="0">
              <a:solidFill>
                <a:schemeClr val="bg1"/>
              </a:solidFill>
            </a:endParaRPr>
          </a:p>
        </p:txBody>
      </p:sp>
      <p:sp>
        <p:nvSpPr>
          <p:cNvPr id="15" name="TextBox 14"/>
          <p:cNvSpPr txBox="1"/>
          <p:nvPr/>
        </p:nvSpPr>
        <p:spPr>
          <a:xfrm>
            <a:off x="1828800" y="3915530"/>
            <a:ext cx="6732494" cy="1015663"/>
          </a:xfrm>
          <a:prstGeom prst="rect">
            <a:avLst/>
          </a:prstGeom>
          <a:noFill/>
        </p:spPr>
        <p:txBody>
          <a:bodyPr wrap="square" rtlCol="0">
            <a:spAutoFit/>
          </a:bodyPr>
          <a:lstStyle/>
          <a:p>
            <a:pPr algn="ctr"/>
            <a:r>
              <a:rPr lang="ru-RU" sz="2400" b="1" dirty="0" smtClean="0">
                <a:solidFill>
                  <a:srgbClr val="C00000"/>
                </a:solidFill>
                <a:effectLst>
                  <a:glow rad="127000">
                    <a:schemeClr val="bg1"/>
                  </a:glow>
                </a:effectLst>
              </a:rPr>
              <a:t>но не более 75%</a:t>
            </a:r>
          </a:p>
          <a:p>
            <a:pPr algn="ctr"/>
            <a:r>
              <a:rPr lang="ru-RU" dirty="0">
                <a:solidFill>
                  <a:schemeClr val="bg1"/>
                </a:solidFill>
              </a:rPr>
              <a:t>среднемесячного денежного содержания </a:t>
            </a:r>
            <a:endParaRPr lang="ru-RU" dirty="0" smtClean="0">
              <a:solidFill>
                <a:schemeClr val="bg1"/>
              </a:solidFill>
            </a:endParaRPr>
          </a:p>
          <a:p>
            <a:pPr algn="ctr"/>
            <a:r>
              <a:rPr lang="ru-RU" b="1" i="1" dirty="0" smtClean="0">
                <a:solidFill>
                  <a:schemeClr val="bg1"/>
                </a:solidFill>
              </a:rPr>
              <a:t>за </a:t>
            </a:r>
            <a:r>
              <a:rPr lang="ru-RU" b="1" i="1" dirty="0">
                <a:solidFill>
                  <a:schemeClr val="bg1"/>
                </a:solidFill>
              </a:rPr>
              <a:t>вычетом страховой пенсии по </a:t>
            </a:r>
            <a:r>
              <a:rPr lang="ru-RU" b="1" i="1" dirty="0" smtClean="0">
                <a:solidFill>
                  <a:schemeClr val="bg1"/>
                </a:solidFill>
              </a:rPr>
              <a:t>старости (инвалидности)</a:t>
            </a:r>
            <a:endParaRPr lang="ru-RU" b="1" i="1" dirty="0">
              <a:solidFill>
                <a:schemeClr val="bg1"/>
              </a:solidFill>
            </a:endParaRPr>
          </a:p>
        </p:txBody>
      </p:sp>
      <p:sp>
        <p:nvSpPr>
          <p:cNvPr id="11" name="Заголовок 1"/>
          <p:cNvSpPr txBox="1">
            <a:spLocks/>
          </p:cNvSpPr>
          <p:nvPr/>
        </p:nvSpPr>
        <p:spPr>
          <a:xfrm>
            <a:off x="1294893" y="1"/>
            <a:ext cx="7849107" cy="761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ru-RU" sz="2000" b="1" i="1" dirty="0" smtClean="0">
                <a:solidFill>
                  <a:schemeClr val="bg1"/>
                </a:solidFill>
                <a:effectLst>
                  <a:outerShdw blurRad="38100" dist="38100" dir="2700000" algn="tl">
                    <a:srgbClr val="000000">
                      <a:alpha val="43137"/>
                    </a:srgbClr>
                  </a:outerShdw>
                </a:effectLst>
                <a:latin typeface="Cambria" pitchFamily="18" charset="0"/>
                <a:ea typeface="Cambria" pitchFamily="18" charset="0"/>
              </a:rPr>
              <a:t>Алгоритм определения размера пенсии за выслугу лет</a:t>
            </a:r>
          </a:p>
        </p:txBody>
      </p:sp>
    </p:spTree>
    <p:extLst>
      <p:ext uri="{BB962C8B-B14F-4D97-AF65-F5344CB8AC3E}">
        <p14:creationId xmlns:p14="http://schemas.microsoft.com/office/powerpoint/2010/main" val="3195508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10365</TotalTime>
  <Words>2777</Words>
  <Application>Microsoft Office PowerPoint</Application>
  <PresentationFormat>Экран (16:9)</PresentationFormat>
  <Paragraphs>564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Office Theme</vt:lpstr>
      <vt:lpstr>Пенсионное обеспечение муниципального служащего</vt:lpstr>
      <vt:lpstr>Нормативная база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Дмитриенко Ирина Ивановна</cp:lastModifiedBy>
  <cp:revision>152</cp:revision>
  <cp:lastPrinted>2022-08-23T03:25:01Z</cp:lastPrinted>
  <dcterms:created xsi:type="dcterms:W3CDTF">2016-11-18T14:12:19Z</dcterms:created>
  <dcterms:modified xsi:type="dcterms:W3CDTF">2022-09-07T03:37:41Z</dcterms:modified>
</cp:coreProperties>
</file>