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22"/>
  </p:notesMasterIdLst>
  <p:sldIdLst>
    <p:sldId id="256" r:id="rId2"/>
    <p:sldId id="266" r:id="rId3"/>
    <p:sldId id="333" r:id="rId4"/>
    <p:sldId id="346" r:id="rId5"/>
    <p:sldId id="348" r:id="rId6"/>
    <p:sldId id="323" r:id="rId7"/>
    <p:sldId id="349" r:id="rId8"/>
    <p:sldId id="350" r:id="rId9"/>
    <p:sldId id="359" r:id="rId10"/>
    <p:sldId id="362" r:id="rId11"/>
    <p:sldId id="360" r:id="rId12"/>
    <p:sldId id="361" r:id="rId13"/>
    <p:sldId id="363" r:id="rId14"/>
    <p:sldId id="364" r:id="rId15"/>
    <p:sldId id="365" r:id="rId16"/>
    <p:sldId id="366" r:id="rId17"/>
    <p:sldId id="367" r:id="rId18"/>
    <p:sldId id="352" r:id="rId19"/>
    <p:sldId id="368" r:id="rId20"/>
    <p:sldId id="280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2D685B-E974-4D4A-AFBE-B5945428FC5B}">
  <a:tblStyle styleId="{E32D685B-E974-4D4A-AFBE-B5945428FC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35ed75ccf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78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297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1990450" y="4037375"/>
            <a:ext cx="51630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Font typeface="Lora"/>
              <a:buNone/>
              <a:defRPr sz="1400" i="1">
                <a:latin typeface="Lora"/>
                <a:ea typeface="Lora"/>
                <a:cs typeface="Lora"/>
                <a:sym typeface="Lora"/>
              </a:defRPr>
            </a:lvl1pPr>
          </a:lstStyle>
          <a:p>
            <a:endParaRPr/>
          </a:p>
        </p:txBody>
      </p:sp>
      <p:cxnSp>
        <p:nvCxnSpPr>
          <p:cNvPr id="58" name="Google Shape;58;p9"/>
          <p:cNvCxnSpPr/>
          <p:nvPr/>
        </p:nvCxnSpPr>
        <p:spPr>
          <a:xfrm>
            <a:off x="-6025" y="46661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Google Shape;59;p9"/>
          <p:cNvSpPr/>
          <p:nvPr/>
        </p:nvSpPr>
        <p:spPr>
          <a:xfrm>
            <a:off x="4457400" y="4551496"/>
            <a:ext cx="229200" cy="2292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297650" y="4780700"/>
            <a:ext cx="5487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5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57" r:id="rId4"/>
    <p:sldLayoutId id="2147483660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72567" y="2101579"/>
            <a:ext cx="5544334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dirty="0">
                <a:sym typeface="Arial"/>
              </a:rPr>
              <a:t>Независимая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sz="2000" dirty="0">
                <a:highlight>
                  <a:srgbClr val="FFCD00"/>
                </a:highlight>
              </a:rPr>
              <a:t>оценка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качества условий оказания  социальных услуг</a:t>
            </a:r>
            <a:b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</a:br>
            <a:endParaRPr sz="200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57C937-9F9E-4005-9462-B670DBB44092}"/>
              </a:ext>
            </a:extLst>
          </p:cNvPr>
          <p:cNvSpPr/>
          <p:nvPr/>
        </p:nvSpPr>
        <p:spPr>
          <a:xfrm>
            <a:off x="3545701" y="218141"/>
            <a:ext cx="54445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Lora"/>
                <a:cs typeface="Arial" panose="020B0604020202020204" pitchFamily="34" charset="0"/>
              </a:rPr>
              <a:t>НП «</a:t>
            </a:r>
            <a:r>
              <a:rPr lang="ru-RU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ora"/>
                <a:cs typeface="Arial" panose="020B0604020202020204" pitchFamily="34" charset="0"/>
              </a:rPr>
              <a:t>ИнА</a:t>
            </a:r>
            <a:r>
              <a: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Lora"/>
                <a:cs typeface="Arial" panose="020B0604020202020204" pitchFamily="34" charset="0"/>
              </a:rPr>
              <a:t>-Центр»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1D32F3-179B-4C0C-8531-8FED557160FE}"/>
              </a:ext>
            </a:extLst>
          </p:cNvPr>
          <p:cNvSpPr txBox="1"/>
          <p:nvPr/>
        </p:nvSpPr>
        <p:spPr>
          <a:xfrm>
            <a:off x="6911243" y="4198750"/>
            <a:ext cx="20789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Ведущий: Павел Панин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409074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Наличие на сайте информации о дистанционных: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абонентского номера телефона;</a:t>
            </a: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адреса электронной почты;</a:t>
            </a: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электронных сервисов (для подачи электронного обращения (жалобы, предложения), получения консультации по оказываемым услугам и иных.);</a:t>
            </a: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раздела официального сайта «Часто задаваемые вопросы»;</a:t>
            </a: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технической возможности выражения получателем услуг мнения о качестве условий оказания услуг организацией социальной сферы (наличие анкеты для опроса граждан или гиперссылки на нее).</a:t>
            </a: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409074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/>
              <a:t>3. Доля получателей услуг, удовлетворенных открытостью, полнотой и доступностью информации о деятельности организации социальной сферы: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стендах;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сайте.</a:t>
            </a:r>
          </a:p>
        </p:txBody>
      </p:sp>
    </p:spTree>
    <p:extLst>
      <p:ext uri="{BB962C8B-B14F-4D97-AF65-F5344CB8AC3E}">
        <p14:creationId xmlns:p14="http://schemas.microsoft.com/office/powerpoint/2010/main" val="168992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409074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/>
              <a:t>Комфортность условий предоставления услуг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6200" indent="0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439D52A-B73D-493B-8D45-9802D678C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41990"/>
              </p:ext>
            </p:extLst>
          </p:nvPr>
        </p:nvGraphicFramePr>
        <p:xfrm>
          <a:off x="457200" y="1148908"/>
          <a:ext cx="8253663" cy="3566160"/>
        </p:xfrm>
        <a:graphic>
          <a:graphicData uri="http://schemas.openxmlformats.org/drawingml/2006/table">
            <a:tbl>
              <a:tblPr>
                <a:tableStyleId>{E32D685B-E974-4D4A-AFBE-B5945428FC5B}</a:tableStyleId>
              </a:tblPr>
              <a:tblGrid>
                <a:gridCol w="8253663">
                  <a:extLst>
                    <a:ext uri="{9D8B030D-6E8A-4147-A177-3AD203B41FA5}">
                      <a16:colId xmlns:a16="http://schemas.microsoft.com/office/drawing/2014/main" val="825092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комфортной зоны отдыха (ожидания) оборудованной соответствующей мебелью;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и понятность навигации внутри организации социальной сферы;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и доступность питьевой воды;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и доступность санитарно-гигиенических помещений;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санитарное состояние помещений организации социальной сферы;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транспортная доступность (возможность доехать до организации социальной сферы на общественном транспорте, наличие парковки);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доступность записи на получение услуги (по телефону, на официальном сайте организации социальной сферы в сети «Интернет», посредством Единого портала государственных и муниципальных услуг, при личном посещении в регистратуре или у специалиста организации социальной сферы;</a:t>
                      </a:r>
                      <a:endParaRPr lang="en-US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иные параметры комфортных условий.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9655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0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409074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/>
              <a:t>Комфортность условий предоставления услуг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6200" indent="0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439D52A-B73D-493B-8D45-9802D678C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81849"/>
              </p:ext>
            </p:extLst>
          </p:nvPr>
        </p:nvGraphicFramePr>
        <p:xfrm>
          <a:off x="457200" y="1148908"/>
          <a:ext cx="8253663" cy="3657600"/>
        </p:xfrm>
        <a:graphic>
          <a:graphicData uri="http://schemas.openxmlformats.org/drawingml/2006/table">
            <a:tbl>
              <a:tblPr>
                <a:tableStyleId>{E32D685B-E974-4D4A-AFBE-B5945428FC5B}</a:tableStyleId>
              </a:tblPr>
              <a:tblGrid>
                <a:gridCol w="8253663">
                  <a:extLst>
                    <a:ext uri="{9D8B030D-6E8A-4147-A177-3AD203B41FA5}">
                      <a16:colId xmlns:a16="http://schemas.microsoft.com/office/drawing/2014/main" val="825092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Среднее время ожидания предоставления услуги</a:t>
                      </a:r>
                      <a:endParaRPr lang="en-US" sz="24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4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Своевременность предоставления услуги (в соответствии с записью на прием к специалисту организации социальной сферы (консультацию), датой госпитализации (диагностического исследования), графиком прихода социального работника на дом</a:t>
                      </a:r>
                      <a:endParaRPr lang="en-US" sz="24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4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Удовлетворенность комфортностью предоставления услуг организацией социальной сферы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9655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1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409074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Доступность услуг для инвалидов:</a:t>
            </a:r>
          </a:p>
          <a:p>
            <a:pPr marL="76200" indent="0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439D52A-B73D-493B-8D45-9802D678C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93369"/>
              </p:ext>
            </p:extLst>
          </p:nvPr>
        </p:nvGraphicFramePr>
        <p:xfrm>
          <a:off x="457200" y="1148908"/>
          <a:ext cx="8253663" cy="3291840"/>
        </p:xfrm>
        <a:graphic>
          <a:graphicData uri="http://schemas.openxmlformats.org/drawingml/2006/table">
            <a:tbl>
              <a:tblPr>
                <a:tableStyleId>{E32D685B-E974-4D4A-AFBE-B5945428FC5B}</a:tableStyleId>
              </a:tblPr>
              <a:tblGrid>
                <a:gridCol w="8253663">
                  <a:extLst>
                    <a:ext uri="{9D8B030D-6E8A-4147-A177-3AD203B41FA5}">
                      <a16:colId xmlns:a16="http://schemas.microsoft.com/office/drawing/2014/main" val="825092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оборудованных входных групп пандусами (подъемными платформами);</a:t>
                      </a:r>
                      <a:endParaRPr lang="ru-RU" sz="2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выделенных стоянок для автотранспортных средств инвалидов;</a:t>
                      </a:r>
                      <a:endParaRPr lang="ru-RU" sz="2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адаптированных лифтов, поручней, расширенных дверных проемов;</a:t>
                      </a:r>
                      <a:endParaRPr lang="ru-RU" sz="2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сменных кресел-колясок;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- специально оборудованных санитарно-гигиенических помещений. </a:t>
                      </a:r>
                      <a:endParaRPr lang="ru-RU" sz="24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9655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99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789" y="168442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Доступность услуг для инвалидов:</a:t>
            </a:r>
          </a:p>
          <a:p>
            <a:pPr marL="76200" indent="0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439D52A-B73D-493B-8D45-9802D678C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7858"/>
              </p:ext>
            </p:extLst>
          </p:nvPr>
        </p:nvGraphicFramePr>
        <p:xfrm>
          <a:off x="240631" y="824164"/>
          <a:ext cx="8734927" cy="4053840"/>
        </p:xfrm>
        <a:graphic>
          <a:graphicData uri="http://schemas.openxmlformats.org/drawingml/2006/table">
            <a:tbl>
              <a:tblPr>
                <a:tableStyleId>{E32D685B-E974-4D4A-AFBE-B5945428FC5B}</a:tableStyleId>
              </a:tblPr>
              <a:tblGrid>
                <a:gridCol w="8734927">
                  <a:extLst>
                    <a:ext uri="{9D8B030D-6E8A-4147-A177-3AD203B41FA5}">
                      <a16:colId xmlns:a16="http://schemas.microsoft.com/office/drawing/2014/main" val="825092689"/>
                    </a:ext>
                  </a:extLst>
                </a:gridCol>
              </a:tblGrid>
              <a:tr h="39764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дублирование для инвалидов по слуху и зрению звуковой и зрительной информации;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дублирование надписей, знаков и иной текстовой и графической информации знаками, выполненными рельефно-точечным шрифтом Брайля;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возможность предоставления инвалидам по слуху (слуху и зрению) услуг сурдопереводчика (</a:t>
                      </a:r>
                      <a:r>
                        <a:rPr lang="ru-RU" sz="1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тифлосурдопереводчика</a:t>
                      </a:r>
                      <a:r>
                        <a:rPr lang="ru-RU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альтернативной версии официального сайта организации социальной сферы в сети «Интернет» для инвалидов по зрению;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помощь, оказываемая работниками организации социальной сферы, прошедшими необходимое обучение (инструктирование) по сопровождению инвалидов в помещениях организации социальной сферы и на прилегающей территории;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- наличие возможности предоставления услуги в дистанционном режиме или на дому.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9655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5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789" y="168442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Доброжелательность, вежливость работников:</a:t>
            </a:r>
          </a:p>
          <a:p>
            <a:pPr marL="76200" indent="0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439D52A-B73D-493B-8D45-9802D678C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87455"/>
              </p:ext>
            </p:extLst>
          </p:nvPr>
        </p:nvGraphicFramePr>
        <p:xfrm>
          <a:off x="240631" y="824164"/>
          <a:ext cx="8734927" cy="3976435"/>
        </p:xfrm>
        <a:graphic>
          <a:graphicData uri="http://schemas.openxmlformats.org/drawingml/2006/table">
            <a:tbl>
              <a:tblPr>
                <a:tableStyleId>{E32D685B-E974-4D4A-AFBE-B5945428FC5B}</a:tableStyleId>
              </a:tblPr>
              <a:tblGrid>
                <a:gridCol w="8734927">
                  <a:extLst>
                    <a:ext uri="{9D8B030D-6E8A-4147-A177-3AD203B41FA5}">
                      <a16:colId xmlns:a16="http://schemas.microsoft.com/office/drawing/2014/main" val="825092689"/>
                    </a:ext>
                  </a:extLst>
                </a:gridCol>
              </a:tblGrid>
              <a:tr h="3976435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прием.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Непосредственное оказание услуги.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Дистанционное оказание услуги (телефон,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эл.почта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форма на сайте).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9655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56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789" y="168442"/>
            <a:ext cx="8253663" cy="4150893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Удовлетворенность условиями оказания услуг:</a:t>
            </a:r>
          </a:p>
          <a:p>
            <a:pPr marL="76200" indent="0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439D52A-B73D-493B-8D45-9802D678C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52787"/>
              </p:ext>
            </p:extLst>
          </p:nvPr>
        </p:nvGraphicFramePr>
        <p:xfrm>
          <a:off x="240631" y="824164"/>
          <a:ext cx="8734927" cy="3976435"/>
        </p:xfrm>
        <a:graphic>
          <a:graphicData uri="http://schemas.openxmlformats.org/drawingml/2006/table">
            <a:tbl>
              <a:tblPr>
                <a:tableStyleId>{E32D685B-E974-4D4A-AFBE-B5945428FC5B}</a:tableStyleId>
              </a:tblPr>
              <a:tblGrid>
                <a:gridCol w="8734927">
                  <a:extLst>
                    <a:ext uri="{9D8B030D-6E8A-4147-A177-3AD203B41FA5}">
                      <a16:colId xmlns:a16="http://schemas.microsoft.com/office/drawing/2014/main" val="825092689"/>
                    </a:ext>
                  </a:extLst>
                </a:gridCol>
              </a:tblGrid>
              <a:tr h="3976435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 рекомендовать.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Удобство и понятность навигации внутри организации.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работы организации.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Удовлетворенность в целом.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9655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81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B8F61-77FD-45C6-B0CE-A207C96E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8CA7B8-D80D-4D23-877C-B3486AAB1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Наблюдение</a:t>
            </a:r>
          </a:p>
          <a:p>
            <a:r>
              <a:rPr lang="ru-RU" dirty="0"/>
              <a:t>Анкетирование</a:t>
            </a:r>
          </a:p>
          <a:p>
            <a:pPr marL="762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AD5564-EBDC-46A1-8DBB-7002FBB5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3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"/>
          <p:cNvSpPr txBox="1">
            <a:spLocks noGrp="1"/>
          </p:cNvSpPr>
          <p:nvPr>
            <p:ph type="title" idx="4294967295"/>
          </p:nvPr>
        </p:nvSpPr>
        <p:spPr>
          <a:xfrm>
            <a:off x="2432050" y="3715750"/>
            <a:ext cx="4140200" cy="50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highlight>
                  <a:srgbClr val="FFCD00"/>
                </a:highlight>
              </a:rPr>
              <a:t>Что дальше</a:t>
            </a:r>
            <a:r>
              <a:rPr lang="en" sz="3600" dirty="0">
                <a:highlight>
                  <a:srgbClr val="FFCD00"/>
                </a:highlight>
              </a:rPr>
              <a:t>? </a:t>
            </a:r>
            <a:endParaRPr sz="3600" i="1" dirty="0">
              <a:highlight>
                <a:srgbClr val="FFCD00"/>
              </a:highlight>
            </a:endParaRPr>
          </a:p>
        </p:txBody>
      </p:sp>
      <p:sp>
        <p:nvSpPr>
          <p:cNvPr id="200" name="Google Shape;200;p22"/>
          <p:cNvSpPr/>
          <p:nvPr/>
        </p:nvSpPr>
        <p:spPr>
          <a:xfrm>
            <a:off x="4465375" y="4440675"/>
            <a:ext cx="213248" cy="191461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89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"/>
          <p:cNvSpPr txBox="1">
            <a:spLocks noGrp="1"/>
          </p:cNvSpPr>
          <p:nvPr>
            <p:ph type="title" idx="4294967295"/>
          </p:nvPr>
        </p:nvSpPr>
        <p:spPr>
          <a:xfrm>
            <a:off x="2432050" y="3715750"/>
            <a:ext cx="4140200" cy="50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highlight>
                  <a:srgbClr val="FFCD00"/>
                </a:highlight>
              </a:rPr>
              <a:t>Зачем это нужно</a:t>
            </a:r>
            <a:r>
              <a:rPr lang="en" sz="3600" dirty="0">
                <a:highlight>
                  <a:srgbClr val="FFCD00"/>
                </a:highlight>
              </a:rPr>
              <a:t>? </a:t>
            </a:r>
            <a:endParaRPr sz="3600" i="1" dirty="0">
              <a:highlight>
                <a:srgbClr val="FFCD00"/>
              </a:highlight>
            </a:endParaRPr>
          </a:p>
        </p:txBody>
      </p:sp>
      <p:sp>
        <p:nvSpPr>
          <p:cNvPr id="200" name="Google Shape;200;p22"/>
          <p:cNvSpPr/>
          <p:nvPr/>
        </p:nvSpPr>
        <p:spPr>
          <a:xfrm>
            <a:off x="4465375" y="4440675"/>
            <a:ext cx="213248" cy="191461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" name="Google Shape;409;p36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1" name="Google Shape;411;p36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2" name="Google Shape;412;p36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3" name="Google Shape;413;p36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414" name="Google Shape;414;p3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6" name="Google Shape;416;p3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996AC-1480-4A42-AC81-5EB42D4A106E}"/>
              </a:ext>
            </a:extLst>
          </p:cNvPr>
          <p:cNvSpPr txBox="1"/>
          <p:nvPr/>
        </p:nvSpPr>
        <p:spPr>
          <a:xfrm>
            <a:off x="-141143" y="1024275"/>
            <a:ext cx="82758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1E2512-1E44-4322-A2DF-0A896268F362}"/>
              </a:ext>
            </a:extLst>
          </p:cNvPr>
          <p:cNvSpPr/>
          <p:nvPr/>
        </p:nvSpPr>
        <p:spPr>
          <a:xfrm>
            <a:off x="628650" y="2452728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ppanin@scisc.ru </a:t>
            </a:r>
          </a:p>
          <a:p>
            <a:pPr algn="ctr" eaLnBrk="1" hangingPunct="1"/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Новосибирск, ул. Восход, 14/1, этаж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8-383-209-01-45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FF30964-EFB5-46E4-A3A9-65EED8DA8AC7}"/>
              </a:ext>
            </a:extLst>
          </p:cNvPr>
          <p:cNvSpPr/>
          <p:nvPr/>
        </p:nvSpPr>
        <p:spPr>
          <a:xfrm>
            <a:off x="577525" y="1094875"/>
            <a:ext cx="63526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400" i="1" dirty="0"/>
              <a:t>Важнейшая задача – создание системы </a:t>
            </a:r>
            <a:r>
              <a:rPr lang="ru-RU" altLang="ru-RU" sz="2400" b="1" dirty="0">
                <a:highlight>
                  <a:srgbClr val="FFCD00"/>
                </a:highlight>
                <a:latin typeface="Lora"/>
                <a:sym typeface="Lora"/>
              </a:rPr>
              <a:t>независимой оценки</a:t>
            </a:r>
            <a:r>
              <a:rPr lang="ru-RU" altLang="ru-RU" sz="2400" i="1" dirty="0"/>
              <a:t> качества социальных учреждений.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400" i="1" dirty="0"/>
              <a:t>Этот механизм позволит увязать их финансирование с результатами работы, а значит провести эффективную оптимизацию бюджетной сети.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8744373-0E78-41A5-9B34-4964B05266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072" y="1925425"/>
            <a:ext cx="1743075" cy="1385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889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AA40F-0359-46F1-BBF3-CCF29844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79" y="642201"/>
            <a:ext cx="6809700" cy="435600"/>
          </a:xfrm>
        </p:spPr>
        <p:txBody>
          <a:bodyPr/>
          <a:lstStyle/>
          <a:p>
            <a:r>
              <a:rPr lang="ru-RU" sz="3200" dirty="0"/>
              <a:t>№256 ФЗ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C0C239-891A-4E1B-B518-4B0369285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188" y="1282335"/>
            <a:ext cx="8530389" cy="31122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/>
              <a:t>В 2014 году вышел основной закон, который внес изменения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отдельные законодательные акты Российской Федерации по вопросам проведения независимой оценки качества </a:t>
            </a:r>
            <a:endParaRPr lang="ru-RU" alt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8DFF6D-BA1B-46B4-ABD9-2AD5535E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490C89-FFFA-490A-B25E-5A9BC9F0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015650"/>
            <a:ext cx="8289757" cy="31122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3200" dirty="0"/>
              <a:t>В конце 2017 года и первой половине 2018 года вышли различные нормативно-правовые акты, которые изменяют систему независимой оценки и приводят ее в более общий вид по всей социальной сфере.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B785C0-B3B9-4E66-9913-8988720A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828675"/>
            <a:ext cx="7200900" cy="3571875"/>
          </a:xfrm>
        </p:spPr>
        <p:txBody>
          <a:bodyPr>
            <a:normAutofit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dirty="0"/>
              <a:t>Добавлена основная формулировка и если раньше она звучала как: </a:t>
            </a:r>
            <a:r>
              <a:rPr lang="ru-RU" altLang="ru-RU" i="1" dirty="0"/>
              <a:t>«качество оказания услуг»</a:t>
            </a:r>
            <a:r>
              <a:rPr lang="ru-RU" altLang="ru-RU" dirty="0"/>
              <a:t>  то теперь она звучит как </a:t>
            </a:r>
            <a:r>
              <a:rPr lang="ru-RU" altLang="ru-RU" i="1" dirty="0"/>
              <a:t>«качество </a:t>
            </a:r>
            <a:r>
              <a:rPr lang="ru-RU" altLang="ru-RU" b="1" i="1" u="sng" dirty="0"/>
              <a:t>условий</a:t>
            </a:r>
            <a:r>
              <a:rPr lang="ru-RU" altLang="ru-RU" i="1" dirty="0"/>
              <a:t> оказания услуг».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dirty="0"/>
              <a:t>В целях установления единого подхода к проведению независимой оценки будут применяться следующие критерии: </a:t>
            </a:r>
          </a:p>
        </p:txBody>
      </p:sp>
    </p:spTree>
    <p:extLst>
      <p:ext uri="{BB962C8B-B14F-4D97-AF65-F5344CB8AC3E}">
        <p14:creationId xmlns:p14="http://schemas.microsoft.com/office/powerpoint/2010/main" val="123446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828675"/>
            <a:ext cx="7200900" cy="35718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ru-RU" dirty="0"/>
              <a:t>открытость и доступность информации об учреждении; </a:t>
            </a:r>
          </a:p>
          <a:p>
            <a:pPr algn="just"/>
            <a:r>
              <a:rPr lang="ru-RU" altLang="ru-RU" dirty="0"/>
              <a:t>комфортность условий предоставления услуг, в том числе время ожидания предоставления услуг; </a:t>
            </a:r>
          </a:p>
          <a:p>
            <a:pPr algn="just"/>
            <a:r>
              <a:rPr lang="ru-RU" altLang="ru-RU" dirty="0"/>
              <a:t>доступность услуг для инвалидов; </a:t>
            </a:r>
          </a:p>
          <a:p>
            <a:pPr algn="just"/>
            <a:r>
              <a:rPr lang="ru-RU" altLang="ru-RU" dirty="0"/>
              <a:t>доброжелательность, вежливость работников учреждения; </a:t>
            </a:r>
          </a:p>
          <a:p>
            <a:pPr algn="just"/>
            <a:r>
              <a:rPr lang="ru-RU" altLang="ru-RU" dirty="0"/>
              <a:t>удовлетворенность условиями оказания услуг.</a:t>
            </a:r>
          </a:p>
        </p:txBody>
      </p:sp>
    </p:spTree>
    <p:extLst>
      <p:ext uri="{BB962C8B-B14F-4D97-AF65-F5344CB8AC3E}">
        <p14:creationId xmlns:p14="http://schemas.microsoft.com/office/powerpoint/2010/main" val="39832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74C861-C691-41A4-8282-908222AF3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53" y="1616470"/>
            <a:ext cx="7408897" cy="3112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800" dirty="0"/>
              <a:t>Применительно к каждому из критериев предлагается использовать по </a:t>
            </a:r>
            <a:r>
              <a:rPr lang="ru-RU" altLang="ru-RU" sz="2800" b="1" dirty="0"/>
              <a:t>три показателя.</a:t>
            </a:r>
            <a:r>
              <a:rPr lang="ru-RU" altLang="ru-RU" sz="2800" dirty="0"/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86BEB8-D559-4C5B-8185-41C261D9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5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1046747"/>
            <a:ext cx="8253663" cy="3513220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ru-RU" b="1" dirty="0"/>
              <a:t>1. Соответствие информации о деятельности организации социальной сферы: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стенды;</a:t>
            </a:r>
            <a:endParaRPr lang="ru-RU" sz="1600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сайт.</a:t>
            </a:r>
            <a:endParaRPr lang="ru-RU" sz="1600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1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732"/>
    </mc:Choice>
    <mc:Fallback xmlns="">
      <p:transition spd="slow" advClick="0" advTm="35732"/>
    </mc:Fallback>
  </mc:AlternateContent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685</Words>
  <Application>Microsoft Office PowerPoint</Application>
  <PresentationFormat>Экран (16:9)</PresentationFormat>
  <Paragraphs>85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Lora</vt:lpstr>
      <vt:lpstr>Quattrocento Sans</vt:lpstr>
      <vt:lpstr>Times New Roman</vt:lpstr>
      <vt:lpstr>Times New Roman CYR</vt:lpstr>
      <vt:lpstr>Viola template</vt:lpstr>
      <vt:lpstr>Независимая оценка качества условий оказания  социальных услуг </vt:lpstr>
      <vt:lpstr>Зачем это нужно? </vt:lpstr>
      <vt:lpstr>Презентация PowerPoint</vt:lpstr>
      <vt:lpstr>№256 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</vt:lpstr>
      <vt:lpstr>Что дальше?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оценку проектов и программ</dc:title>
  <dc:creator>user</dc:creator>
  <cp:lastModifiedBy>user</cp:lastModifiedBy>
  <cp:revision>37</cp:revision>
  <dcterms:modified xsi:type="dcterms:W3CDTF">2018-10-22T18:58:08Z</dcterms:modified>
</cp:coreProperties>
</file>