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4" r:id="rId4"/>
    <p:sldId id="268" r:id="rId5"/>
    <p:sldId id="266" r:id="rId6"/>
    <p:sldId id="273" r:id="rId7"/>
    <p:sldId id="274" r:id="rId8"/>
    <p:sldId id="267" r:id="rId9"/>
    <p:sldId id="269" r:id="rId10"/>
    <p:sldId id="281" r:id="rId11"/>
    <p:sldId id="280" r:id="rId12"/>
    <p:sldId id="275" r:id="rId13"/>
    <p:sldId id="276" r:id="rId14"/>
    <p:sldId id="261" r:id="rId15"/>
    <p:sldId id="282" r:id="rId16"/>
    <p:sldId id="279" r:id="rId17"/>
    <p:sldId id="283" r:id="rId18"/>
    <p:sldId id="277" r:id="rId19"/>
    <p:sldId id="278" r:id="rId20"/>
    <p:sldId id="270" r:id="rId21"/>
    <p:sldId id="258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AF1"/>
    <a:srgbClr val="5DC3FC"/>
    <a:srgbClr val="206243"/>
    <a:srgbClr val="0F7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1"/>
    <p:restoredTop sz="96327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D81C9-6BB1-5045-BAF3-C1F370DEEE06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1AB61-5F47-EA40-8346-CEC0DED93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6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464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637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05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80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94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37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0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2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7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7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6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0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3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52723B-8FF7-A091-BDF9-0BBDA106F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51650A-5316-11AB-BF8B-B757BD7C7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0E31C0-F0A0-2584-3FF1-A8ADF3AF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7136D9-CE90-82C5-EE83-6C1F211A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7E320B-BEA3-173A-7F7B-2CBD43E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1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F9738-A6C8-9E77-EF15-747D367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E6816AA-DCC5-B554-7E60-304EB0692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149B78-BA9A-4B41-D2DA-9C733C3E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7E814B-C2B0-1AAC-7A17-F1F2997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D48659-3E12-F9A8-C9E9-023EB9D7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D9EEC28-97C8-0761-8C56-F95F69160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946F61-8F7D-F4BB-2BA9-6BADFAFD5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6E8FDA-8191-9C53-C5CE-44E678F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8A845F-DD36-9D18-22F5-C31B5D8E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7C6AAF-CE90-0603-D960-BCC80910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0C6781-2047-F05D-281B-A29AFFC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50D11-83A9-F269-474D-EF7A5665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3392B-F7D5-12DA-AA93-FE492BCD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6F0051-7642-A970-BDC3-1FBD6D66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AD5169-D98A-9918-94BE-631CE160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5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DAF2E-6275-5B80-15E3-A77856D1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E4A502-5250-3B6C-60F7-A2ADD2BC7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418D50-113D-137C-A992-6BBD0322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B241FD-C683-EE97-283F-A3C8FB37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4C972-7DF3-0855-83D7-97E3826C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4ACE12-C486-26E7-B85E-76194CB3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D02F3E-6C4D-BC40-619E-E258EB709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54A611-AFDC-2812-6B57-184803471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A748A4-0CB9-E0B6-1575-CD628C25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75F105-78F6-9056-327E-8DCC20D2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4D6971-B8BC-231C-4815-EA725212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1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E1050B-8DA4-D2F0-766E-EA0786C2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37BB25-CDEE-692B-02E6-AEC4274D3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D32B5E-613C-776F-88B0-4EA46995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5E21C6-F5B8-36FF-9216-678B2FD8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1D09D07-994F-1D0E-3BE6-071B2B064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9094C81-8475-7D2D-EC61-004850B8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A67DE8-029C-14D9-6064-910AA342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64A54C-FD6C-2822-22FE-EA2CCBE4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8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BF86EA-6353-CA7D-0E99-398094A0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09A3E1-DDB2-FECD-9109-851F2C83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F175358-560E-284F-A49F-2581DF9F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E22A5AC-2924-5580-0610-30C81EF6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32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5945A46-5C7C-A6A6-6D39-96BF090C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4A7ED3C-F3D6-E856-6786-9E9559F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B6D9BDB-DC30-343D-D634-A1C94C2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5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F8726-B0C6-4E88-4307-B311A5C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E34C89-1238-91F0-394D-35528E24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474FB8-82B6-ED2F-A7B8-BF3C075A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E81D48F-A7F9-90FD-B560-A5903F27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450263-846D-823D-02E3-65253537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153330-684A-3EFF-8892-6D908358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6206FA-5128-8C46-7093-8607F9C5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1E2DE97-E28B-4C90-617C-2A145365B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17F860-62B3-13A0-A850-8BF81E0B2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560596-CC56-CA8F-9A27-58AAF214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236762-7E5A-F533-136F-0BE3C0FA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C29E92-E243-040E-A528-08C3ED95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AE9C8F-7405-99AE-9196-790D9FDD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63FE9E-33FB-B062-184D-474648F1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0D2F06-6E71-2A03-0A26-EDF050BF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B64E-D2CE-4F47-8D98-A6F0875370DA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79240-45E8-CE1C-887A-A04866453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E86A2F-1A7E-0F9A-70EB-E5A40A081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em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1.emf"/><Relationship Id="rId5" Type="http://schemas.openxmlformats.org/officeDocument/2006/relationships/image" Target="../media/image8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47.png"/><Relationship Id="rId5" Type="http://schemas.openxmlformats.org/officeDocument/2006/relationships/image" Target="../media/image4.tiff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CEB5545F-7FC3-064C-D145-7517AD40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91" y="1768557"/>
            <a:ext cx="5256212" cy="4096783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НОВЫЕ ПОДХОДЫ В СОЦИАЛЬНОМ ОБСЛУЖИВАНИИ И СОЦИАЛЬНОМ СОПРОВОЖДЕНИИ СЕМЕЙ С ДЕТЬМИ, ВНЕДРЯЕМЫЕ В РАМКАХ ПИЛОТНОГО ПРОЕКТА ПО СОЗДАНИЮ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СЕМЕЙНЫХ МНОГОФУНКЦИОНАЛЬНЫХ ЦЕНТРОВ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10F46D3-AE8F-DBA7-C0AA-E975F059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3" y="318969"/>
            <a:ext cx="1151852" cy="113780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CFFCC89-4197-E071-0E72-A6A221C5D913}"/>
              </a:ext>
            </a:extLst>
          </p:cNvPr>
          <p:cNvCxnSpPr/>
          <p:nvPr/>
        </p:nvCxnSpPr>
        <p:spPr>
          <a:xfrm>
            <a:off x="948604" y="5937909"/>
            <a:ext cx="5236334" cy="0"/>
          </a:xfrm>
          <a:prstGeom prst="line">
            <a:avLst/>
          </a:prstGeom>
          <a:ln w="38100">
            <a:gradFill>
              <a:gsLst>
                <a:gs pos="0">
                  <a:srgbClr val="5DC3FC"/>
                </a:gs>
                <a:gs pos="100000">
                  <a:srgbClr val="206243"/>
                </a:gs>
              </a:gsLst>
              <a:lin ang="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D:\UserData\laa\Рабочий стол\1000px-Outline_Map_of_Novosibirsk_Obla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05" y="1977082"/>
            <a:ext cx="5032482" cy="36725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Герб Новосибирской области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94" y="499502"/>
            <a:ext cx="833229" cy="95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D:\Мои документы\NetSpeakerphone\Received Files\Савченко Татьяна Александровна\ЛОГО МИНСОЦ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24" y="205696"/>
            <a:ext cx="1608372" cy="12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7015" y="223516"/>
            <a:ext cx="925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ПРОСТРАНСТВА: КЦСОН ИСКИТИМСКОГО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10963" y="1147345"/>
            <a:ext cx="11540296" cy="1985293"/>
            <a:chOff x="216764" y="3656994"/>
            <a:chExt cx="11918886" cy="260894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363523" y="3668586"/>
              <a:ext cx="5506667" cy="25801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КАБИНЕТ ДЛЯ ИНДИВИДУАЛЬНОЙ РАБОТЫ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ОБОРУДОВАННОЕ ПРОСТРАНСТВО ДЛЯ ЗАНЯТИЙ С ДЕТЬМИ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ПОМЕЩЕНИЯ И КАБИНЕТЫ СОЦИАЛЬНЫХ СЕРВИСОВ </a:t>
              </a:r>
            </a:p>
            <a:p>
              <a:pPr algn="just"/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6552" y="3656994"/>
              <a:ext cx="3129825" cy="25973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16764" y="4178565"/>
              <a:ext cx="3099184" cy="157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ОТДЕЛЕНИЕ </a:t>
              </a: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ОКАЗАНИЯ СОЦИАЛЬНЫХ УСЛУГ И СОЦИАЛЬНОГО СОПРОВОЖДЕНИЯ</a:t>
              </a: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877336" y="3668586"/>
              <a:ext cx="3258314" cy="25973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</p:grpSp>
      <p:pic>
        <p:nvPicPr>
          <p:cNvPr id="1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165" y="1636471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8644"/>
          <a:stretch/>
        </p:blipFill>
        <p:spPr>
          <a:xfrm>
            <a:off x="253530" y="3800326"/>
            <a:ext cx="3320505" cy="2251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r="3183"/>
          <a:stretch/>
        </p:blipFill>
        <p:spPr>
          <a:xfrm>
            <a:off x="3963588" y="3800326"/>
            <a:ext cx="3452279" cy="2255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6"/>
          <a:stretch/>
        </p:blipFill>
        <p:spPr>
          <a:xfrm>
            <a:off x="7805420" y="3800326"/>
            <a:ext cx="3628775" cy="225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3" y="252584"/>
            <a:ext cx="925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ПРОСТРАНСТВА: КЦСОН ГОРОДА БЕРДСКА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4670" y="1187774"/>
            <a:ext cx="11507482" cy="1976473"/>
            <a:chOff x="243509" y="3575008"/>
            <a:chExt cx="11884995" cy="259735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58759" y="3592171"/>
              <a:ext cx="5506667" cy="25801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КАБИНЕТ ПСИХОЛОГА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ПОМЕЩЕНИЯ ДЛЯ РАБОТЫ СОЦИАЛЬНЫХ СЕРВИСОВ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СОЦИАЛЬНАЯ ГОСТИНАЯ</a:t>
              </a: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3509" y="3575008"/>
              <a:ext cx="3129825" cy="25973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870190" y="3575009"/>
              <a:ext cx="3258314" cy="25973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</p:grpSp>
      <p:pic>
        <p:nvPicPr>
          <p:cNvPr id="1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45" y="1520853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14338" y="1582375"/>
            <a:ext cx="3000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ОТДЕЛЕНИЕ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ОКАЗАНИЯ СОЦИАЛЬНЫХ УСЛУГ И СОЦИАЛЬНОГО СОПРОВОЖДЕНИЯ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373061" y="3927332"/>
            <a:ext cx="3225816" cy="1947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57" y="3917552"/>
            <a:ext cx="3458555" cy="194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92" y="3917552"/>
            <a:ext cx="3475927" cy="195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13" y="192141"/>
            <a:ext cx="4953786" cy="557340"/>
          </a:xfrm>
        </p:spPr>
        <p:txBody>
          <a:bodyPr anchor="t"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ТЕХНОЛОГИИ И СЕРВИСЫ СМФЦ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88907" y="949319"/>
            <a:ext cx="11056920" cy="5089927"/>
            <a:chOff x="935832" y="987023"/>
            <a:chExt cx="11056920" cy="5089927"/>
          </a:xfrm>
        </p:grpSpPr>
        <p:grpSp>
          <p:nvGrpSpPr>
            <p:cNvPr id="13" name="Group 29">
              <a:extLst>
                <a:ext uri="{FF2B5EF4-FFF2-40B4-BE49-F238E27FC236}">
                  <a16:creationId xmlns="" xmlns:a16="http://schemas.microsoft.com/office/drawing/2014/main" id="{DBA837C8-6EDD-4278-AE83-6E72F3203788}"/>
                </a:ext>
              </a:extLst>
            </p:cNvPr>
            <p:cNvGrpSpPr/>
            <p:nvPr/>
          </p:nvGrpSpPr>
          <p:grpSpPr>
            <a:xfrm>
              <a:off x="1518546" y="1878147"/>
              <a:ext cx="4280892" cy="3385002"/>
              <a:chOff x="3749685" y="1678036"/>
              <a:chExt cx="4876759" cy="3856168"/>
            </a:xfrm>
          </p:grpSpPr>
          <p:sp>
            <p:nvSpPr>
              <p:cNvPr id="34" name="Rectangle 13">
                <a:extLst>
                  <a:ext uri="{FF2B5EF4-FFF2-40B4-BE49-F238E27FC236}">
                    <a16:creationId xmlns="" xmlns:a16="http://schemas.microsoft.com/office/drawing/2014/main" id="{280BCFFE-4888-4DA9-9EE5-99B8E46E7D58}"/>
                  </a:ext>
                </a:extLst>
              </p:cNvPr>
              <p:cNvSpPr/>
              <p:nvPr/>
            </p:nvSpPr>
            <p:spPr>
              <a:xfrm>
                <a:off x="3749685" y="1678036"/>
                <a:ext cx="2374742" cy="1862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14">
                <a:extLst>
                  <a:ext uri="{FF2B5EF4-FFF2-40B4-BE49-F238E27FC236}">
                    <a16:creationId xmlns="" xmlns:a16="http://schemas.microsoft.com/office/drawing/2014/main" id="{5EDEB305-5FBE-4548-A332-E92004652FFB}"/>
                  </a:ext>
                </a:extLst>
              </p:cNvPr>
              <p:cNvSpPr/>
              <p:nvPr/>
            </p:nvSpPr>
            <p:spPr>
              <a:xfrm>
                <a:off x="6293576" y="1698364"/>
                <a:ext cx="2332868" cy="1862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15">
                <a:extLst>
                  <a:ext uri="{FF2B5EF4-FFF2-40B4-BE49-F238E27FC236}">
                    <a16:creationId xmlns="" xmlns:a16="http://schemas.microsoft.com/office/drawing/2014/main" id="{FB648CB0-32C4-4C21-90D9-138A518A62E4}"/>
                  </a:ext>
                </a:extLst>
              </p:cNvPr>
              <p:cNvSpPr/>
              <p:nvPr/>
            </p:nvSpPr>
            <p:spPr>
              <a:xfrm>
                <a:off x="3749685" y="3671936"/>
                <a:ext cx="2335420" cy="1862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16">
                <a:extLst>
                  <a:ext uri="{FF2B5EF4-FFF2-40B4-BE49-F238E27FC236}">
                    <a16:creationId xmlns="" xmlns:a16="http://schemas.microsoft.com/office/drawing/2014/main" id="{B760EB62-E9BA-4DBD-BB3B-5C8E363A245D}"/>
                  </a:ext>
                </a:extLst>
              </p:cNvPr>
              <p:cNvSpPr/>
              <p:nvPr/>
            </p:nvSpPr>
            <p:spPr>
              <a:xfrm>
                <a:off x="6254254" y="3669038"/>
                <a:ext cx="2372190" cy="1862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18">
                <a:extLst>
                  <a:ext uri="{FF2B5EF4-FFF2-40B4-BE49-F238E27FC236}">
                    <a16:creationId xmlns="" xmlns:a16="http://schemas.microsoft.com/office/drawing/2014/main" id="{514D56BA-E386-4602-AAA5-E5D8D066FBC3}"/>
                  </a:ext>
                </a:extLst>
              </p:cNvPr>
              <p:cNvSpPr/>
              <p:nvPr/>
            </p:nvSpPr>
            <p:spPr>
              <a:xfrm>
                <a:off x="3836337" y="1789340"/>
                <a:ext cx="2211008" cy="16396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/>
                  <a:t>РАЗВИВАЮЩИЕ</a:t>
                </a:r>
                <a:endParaRPr lang="en-US" sz="1400" dirty="0"/>
              </a:p>
            </p:txBody>
          </p:sp>
          <p:sp>
            <p:nvSpPr>
              <p:cNvPr id="39" name="Rectangle 23">
                <a:extLst>
                  <a:ext uri="{FF2B5EF4-FFF2-40B4-BE49-F238E27FC236}">
                    <a16:creationId xmlns="" xmlns:a16="http://schemas.microsoft.com/office/drawing/2014/main" id="{C1C2D080-7977-4256-9BE4-08161838E8B6}"/>
                  </a:ext>
                </a:extLst>
              </p:cNvPr>
              <p:cNvSpPr/>
              <p:nvPr/>
            </p:nvSpPr>
            <p:spPr>
              <a:xfrm>
                <a:off x="6398122" y="1789340"/>
                <a:ext cx="2137858" cy="16396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/>
                  <a:t>ВЫЕЗДНЫЕ, </a:t>
                </a:r>
              </a:p>
              <a:p>
                <a:pPr algn="ctr"/>
                <a:r>
                  <a:rPr lang="ru-RU" sz="1400" dirty="0" smtClean="0"/>
                  <a:t>ДИСТАНЦИОННЫЕ</a:t>
                </a:r>
                <a:endParaRPr lang="en-US" sz="1400" dirty="0"/>
              </a:p>
            </p:txBody>
          </p:sp>
          <p:sp>
            <p:nvSpPr>
              <p:cNvPr id="40" name="Rectangle 24">
                <a:extLst>
                  <a:ext uri="{FF2B5EF4-FFF2-40B4-BE49-F238E27FC236}">
                    <a16:creationId xmlns="" xmlns:a16="http://schemas.microsoft.com/office/drawing/2014/main" id="{6AEB0FDA-C59D-4106-8631-5F0EC4BA2188}"/>
                  </a:ext>
                </a:extLst>
              </p:cNvPr>
              <p:cNvSpPr/>
              <p:nvPr/>
            </p:nvSpPr>
            <p:spPr>
              <a:xfrm>
                <a:off x="3836338" y="3763696"/>
                <a:ext cx="2161344" cy="16396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/>
                  <a:t>РЕАБИЛИТАЦИОННЫЕ</a:t>
                </a:r>
                <a:endParaRPr lang="en-US" sz="1400" dirty="0"/>
              </a:p>
            </p:txBody>
          </p:sp>
          <p:sp>
            <p:nvSpPr>
              <p:cNvPr id="41" name="Rectangle 25">
                <a:extLst>
                  <a:ext uri="{FF2B5EF4-FFF2-40B4-BE49-F238E27FC236}">
                    <a16:creationId xmlns="" xmlns:a16="http://schemas.microsoft.com/office/drawing/2014/main" id="{E9CC6403-9DB7-4E64-8228-F96C8E493433}"/>
                  </a:ext>
                </a:extLst>
              </p:cNvPr>
              <p:cNvSpPr/>
              <p:nvPr/>
            </p:nvSpPr>
            <p:spPr>
              <a:xfrm>
                <a:off x="6359877" y="3783240"/>
                <a:ext cx="2176103" cy="163966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/>
                  <a:t>ДОСУГОВЫЕ</a:t>
                </a:r>
                <a:endParaRPr lang="en-US" sz="1400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E8A0057-1687-4A5E-A050-F97254480495}"/>
                </a:ext>
              </a:extLst>
            </p:cNvPr>
            <p:cNvSpPr txBox="1"/>
            <p:nvPr/>
          </p:nvSpPr>
          <p:spPr>
            <a:xfrm>
              <a:off x="969867" y="987023"/>
              <a:ext cx="124719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ТЕХНОЛОГИИ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8310635-8896-4BEB-8DF9-744E22150AD3}"/>
                </a:ext>
              </a:extLst>
            </p:cNvPr>
            <p:cNvSpPr txBox="1"/>
            <p:nvPr/>
          </p:nvSpPr>
          <p:spPr>
            <a:xfrm>
              <a:off x="999335" y="3415169"/>
              <a:ext cx="85838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СЕРВИСЫ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9" name="Group 40">
              <a:extLst>
                <a:ext uri="{FF2B5EF4-FFF2-40B4-BE49-F238E27FC236}">
                  <a16:creationId xmlns="" xmlns:a16="http://schemas.microsoft.com/office/drawing/2014/main" id="{09988735-65B4-4791-8245-007EFEB12EFA}"/>
                </a:ext>
              </a:extLst>
            </p:cNvPr>
            <p:cNvGrpSpPr/>
            <p:nvPr/>
          </p:nvGrpSpPr>
          <p:grpSpPr>
            <a:xfrm>
              <a:off x="935832" y="1162050"/>
              <a:ext cx="5284690" cy="4914900"/>
              <a:chOff x="1028700" y="1162050"/>
              <a:chExt cx="5284690" cy="4914900"/>
            </a:xfrm>
          </p:grpSpPr>
          <p:cxnSp>
            <p:nvCxnSpPr>
              <p:cNvPr id="32" name="Straight Connector 36">
                <a:extLst>
                  <a:ext uri="{FF2B5EF4-FFF2-40B4-BE49-F238E27FC236}">
                    <a16:creationId xmlns="" xmlns:a16="http://schemas.microsoft.com/office/drawing/2014/main" id="{B807B2B4-027A-42EB-9884-E255EB3F8537}"/>
                  </a:ext>
                </a:extLst>
              </p:cNvPr>
              <p:cNvCxnSpPr/>
              <p:nvPr/>
            </p:nvCxnSpPr>
            <p:spPr>
              <a:xfrm>
                <a:off x="1028700" y="1162050"/>
                <a:ext cx="0" cy="49149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>
                <a:extLst>
                  <a:ext uri="{FF2B5EF4-FFF2-40B4-BE49-F238E27FC236}">
                    <a16:creationId xmlns="" xmlns:a16="http://schemas.microsoft.com/office/drawing/2014/main" id="{C00B7286-B61C-4D3E-9767-FBA5A09C8435}"/>
                  </a:ext>
                </a:extLst>
              </p:cNvPr>
              <p:cNvCxnSpPr/>
              <p:nvPr/>
            </p:nvCxnSpPr>
            <p:spPr>
              <a:xfrm>
                <a:off x="6313390" y="1162050"/>
                <a:ext cx="0" cy="49149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51">
              <a:extLst>
                <a:ext uri="{FF2B5EF4-FFF2-40B4-BE49-F238E27FC236}">
                  <a16:creationId xmlns="" xmlns:a16="http://schemas.microsoft.com/office/drawing/2014/main" id="{4BDF8C0E-B2B8-465E-BB7C-DBFC3F1A8C10}"/>
                </a:ext>
              </a:extLst>
            </p:cNvPr>
            <p:cNvGrpSpPr/>
            <p:nvPr/>
          </p:nvGrpSpPr>
          <p:grpSpPr>
            <a:xfrm>
              <a:off x="6352698" y="1312029"/>
              <a:ext cx="5056641" cy="288259"/>
              <a:chOff x="6445566" y="1095538"/>
              <a:chExt cx="5056641" cy="288259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DD15CE48-14A3-41F9-A06F-3F8104CB9B7E}"/>
                  </a:ext>
                </a:extLst>
              </p:cNvPr>
              <p:cNvSpPr txBox="1"/>
              <p:nvPr/>
            </p:nvSpPr>
            <p:spPr>
              <a:xfrm>
                <a:off x="6892114" y="1137576"/>
                <a:ext cx="46100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/>
                  <a:t>ВЫЕЗДНАЯ МОБИЛЬНАЯ БРИГАДА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  <p:sp>
            <p:nvSpPr>
              <p:cNvPr id="31" name="Freeform 1668">
                <a:extLst>
                  <a:ext uri="{FF2B5EF4-FFF2-40B4-BE49-F238E27FC236}">
                    <a16:creationId xmlns="" xmlns:a16="http://schemas.microsoft.com/office/drawing/2014/main" id="{0823C732-8F44-466E-B9A4-83308DEE4F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45566" y="1095538"/>
                <a:ext cx="285750" cy="285750"/>
              </a:xfrm>
              <a:custGeom>
                <a:avLst/>
                <a:gdLst>
                  <a:gd name="T0" fmla="*/ 288 w 718"/>
                  <a:gd name="T1" fmla="*/ 477 h 719"/>
                  <a:gd name="T2" fmla="*/ 276 w 718"/>
                  <a:gd name="T3" fmla="*/ 475 h 719"/>
                  <a:gd name="T4" fmla="*/ 196 w 718"/>
                  <a:gd name="T5" fmla="*/ 391 h 719"/>
                  <a:gd name="T6" fmla="*/ 204 w 718"/>
                  <a:gd name="T7" fmla="*/ 380 h 719"/>
                  <a:gd name="T8" fmla="*/ 217 w 718"/>
                  <a:gd name="T9" fmla="*/ 382 h 719"/>
                  <a:gd name="T10" fmla="*/ 506 w 718"/>
                  <a:gd name="T11" fmla="*/ 243 h 719"/>
                  <a:gd name="T12" fmla="*/ 519 w 718"/>
                  <a:gd name="T13" fmla="*/ 247 h 719"/>
                  <a:gd name="T14" fmla="*/ 521 w 718"/>
                  <a:gd name="T15" fmla="*/ 260 h 719"/>
                  <a:gd name="T16" fmla="*/ 341 w 718"/>
                  <a:gd name="T17" fmla="*/ 2 h 719"/>
                  <a:gd name="T18" fmla="*/ 287 w 718"/>
                  <a:gd name="T19" fmla="*/ 8 h 719"/>
                  <a:gd name="T20" fmla="*/ 236 w 718"/>
                  <a:gd name="T21" fmla="*/ 22 h 719"/>
                  <a:gd name="T22" fmla="*/ 188 w 718"/>
                  <a:gd name="T23" fmla="*/ 45 h 719"/>
                  <a:gd name="T24" fmla="*/ 144 w 718"/>
                  <a:gd name="T25" fmla="*/ 72 h 719"/>
                  <a:gd name="T26" fmla="*/ 106 w 718"/>
                  <a:gd name="T27" fmla="*/ 106 h 719"/>
                  <a:gd name="T28" fmla="*/ 71 w 718"/>
                  <a:gd name="T29" fmla="*/ 145 h 719"/>
                  <a:gd name="T30" fmla="*/ 44 w 718"/>
                  <a:gd name="T31" fmla="*/ 189 h 719"/>
                  <a:gd name="T32" fmla="*/ 22 w 718"/>
                  <a:gd name="T33" fmla="*/ 237 h 719"/>
                  <a:gd name="T34" fmla="*/ 7 w 718"/>
                  <a:gd name="T35" fmla="*/ 289 h 719"/>
                  <a:gd name="T36" fmla="*/ 1 w 718"/>
                  <a:gd name="T37" fmla="*/ 342 h 719"/>
                  <a:gd name="T38" fmla="*/ 2 w 718"/>
                  <a:gd name="T39" fmla="*/ 397 h 719"/>
                  <a:gd name="T40" fmla="*/ 12 w 718"/>
                  <a:gd name="T41" fmla="*/ 450 h 719"/>
                  <a:gd name="T42" fmla="*/ 28 w 718"/>
                  <a:gd name="T43" fmla="*/ 501 h 719"/>
                  <a:gd name="T44" fmla="*/ 51 w 718"/>
                  <a:gd name="T45" fmla="*/ 547 h 719"/>
                  <a:gd name="T46" fmla="*/ 82 w 718"/>
                  <a:gd name="T47" fmla="*/ 589 h 719"/>
                  <a:gd name="T48" fmla="*/ 118 w 718"/>
                  <a:gd name="T49" fmla="*/ 627 h 719"/>
                  <a:gd name="T50" fmla="*/ 159 w 718"/>
                  <a:gd name="T51" fmla="*/ 659 h 719"/>
                  <a:gd name="T52" fmla="*/ 204 w 718"/>
                  <a:gd name="T53" fmla="*/ 684 h 719"/>
                  <a:gd name="T54" fmla="*/ 252 w 718"/>
                  <a:gd name="T55" fmla="*/ 704 h 719"/>
                  <a:gd name="T56" fmla="*/ 304 w 718"/>
                  <a:gd name="T57" fmla="*/ 716 h 719"/>
                  <a:gd name="T58" fmla="*/ 360 w 718"/>
                  <a:gd name="T59" fmla="*/ 719 h 719"/>
                  <a:gd name="T60" fmla="*/ 414 w 718"/>
                  <a:gd name="T61" fmla="*/ 716 h 719"/>
                  <a:gd name="T62" fmla="*/ 466 w 718"/>
                  <a:gd name="T63" fmla="*/ 704 h 719"/>
                  <a:gd name="T64" fmla="*/ 515 w 718"/>
                  <a:gd name="T65" fmla="*/ 684 h 719"/>
                  <a:gd name="T66" fmla="*/ 561 w 718"/>
                  <a:gd name="T67" fmla="*/ 659 h 719"/>
                  <a:gd name="T68" fmla="*/ 600 w 718"/>
                  <a:gd name="T69" fmla="*/ 627 h 719"/>
                  <a:gd name="T70" fmla="*/ 637 w 718"/>
                  <a:gd name="T71" fmla="*/ 589 h 719"/>
                  <a:gd name="T72" fmla="*/ 667 w 718"/>
                  <a:gd name="T73" fmla="*/ 547 h 719"/>
                  <a:gd name="T74" fmla="*/ 691 w 718"/>
                  <a:gd name="T75" fmla="*/ 501 h 719"/>
                  <a:gd name="T76" fmla="*/ 707 w 718"/>
                  <a:gd name="T77" fmla="*/ 450 h 719"/>
                  <a:gd name="T78" fmla="*/ 716 w 718"/>
                  <a:gd name="T79" fmla="*/ 397 h 719"/>
                  <a:gd name="T80" fmla="*/ 718 w 718"/>
                  <a:gd name="T81" fmla="*/ 342 h 719"/>
                  <a:gd name="T82" fmla="*/ 712 w 718"/>
                  <a:gd name="T83" fmla="*/ 289 h 719"/>
                  <a:gd name="T84" fmla="*/ 696 w 718"/>
                  <a:gd name="T85" fmla="*/ 237 h 719"/>
                  <a:gd name="T86" fmla="*/ 675 w 718"/>
                  <a:gd name="T87" fmla="*/ 189 h 719"/>
                  <a:gd name="T88" fmla="*/ 647 w 718"/>
                  <a:gd name="T89" fmla="*/ 145 h 719"/>
                  <a:gd name="T90" fmla="*/ 614 w 718"/>
                  <a:gd name="T91" fmla="*/ 106 h 719"/>
                  <a:gd name="T92" fmla="*/ 574 w 718"/>
                  <a:gd name="T93" fmla="*/ 72 h 719"/>
                  <a:gd name="T94" fmla="*/ 531 w 718"/>
                  <a:gd name="T95" fmla="*/ 45 h 719"/>
                  <a:gd name="T96" fmla="*/ 483 w 718"/>
                  <a:gd name="T97" fmla="*/ 22 h 719"/>
                  <a:gd name="T98" fmla="*/ 431 w 718"/>
                  <a:gd name="T99" fmla="*/ 8 h 719"/>
                  <a:gd name="T100" fmla="*/ 377 w 718"/>
                  <a:gd name="T101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8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8" y="477"/>
                    </a:lnTo>
                    <a:lnTo>
                      <a:pt x="283" y="479"/>
                    </a:lnTo>
                    <a:lnTo>
                      <a:pt x="279" y="477"/>
                    </a:lnTo>
                    <a:lnTo>
                      <a:pt x="276" y="475"/>
                    </a:lnTo>
                    <a:lnTo>
                      <a:pt x="199" y="400"/>
                    </a:lnTo>
                    <a:lnTo>
                      <a:pt x="197" y="396"/>
                    </a:lnTo>
                    <a:lnTo>
                      <a:pt x="196" y="391"/>
                    </a:lnTo>
                    <a:lnTo>
                      <a:pt x="197" y="387"/>
                    </a:lnTo>
                    <a:lnTo>
                      <a:pt x="199" y="382"/>
                    </a:lnTo>
                    <a:lnTo>
                      <a:pt x="204" y="380"/>
                    </a:lnTo>
                    <a:lnTo>
                      <a:pt x="208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2" y="247"/>
                    </a:lnTo>
                    <a:lnTo>
                      <a:pt x="506" y="243"/>
                    </a:lnTo>
                    <a:lnTo>
                      <a:pt x="511" y="243"/>
                    </a:lnTo>
                    <a:lnTo>
                      <a:pt x="515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2" y="255"/>
                    </a:lnTo>
                    <a:lnTo>
                      <a:pt x="521" y="260"/>
                    </a:lnTo>
                    <a:lnTo>
                      <a:pt x="519" y="263"/>
                    </a:lnTo>
                    <a:close/>
                    <a:moveTo>
                      <a:pt x="360" y="0"/>
                    </a:moveTo>
                    <a:lnTo>
                      <a:pt x="341" y="2"/>
                    </a:lnTo>
                    <a:lnTo>
                      <a:pt x="322" y="3"/>
                    </a:lnTo>
                    <a:lnTo>
                      <a:pt x="304" y="5"/>
                    </a:lnTo>
                    <a:lnTo>
                      <a:pt x="287" y="8"/>
                    </a:lnTo>
                    <a:lnTo>
                      <a:pt x="269" y="13"/>
                    </a:lnTo>
                    <a:lnTo>
                      <a:pt x="252" y="17"/>
                    </a:lnTo>
                    <a:lnTo>
                      <a:pt x="236" y="22"/>
                    </a:lnTo>
                    <a:lnTo>
                      <a:pt x="219" y="29"/>
                    </a:lnTo>
                    <a:lnTo>
                      <a:pt x="204" y="37"/>
                    </a:lnTo>
                    <a:lnTo>
                      <a:pt x="188" y="45"/>
                    </a:lnTo>
                    <a:lnTo>
                      <a:pt x="173" y="53"/>
                    </a:lnTo>
                    <a:lnTo>
                      <a:pt x="159" y="62"/>
                    </a:lnTo>
                    <a:lnTo>
                      <a:pt x="144" y="72"/>
                    </a:lnTo>
                    <a:lnTo>
                      <a:pt x="131" y="83"/>
                    </a:lnTo>
                    <a:lnTo>
                      <a:pt x="118" y="94"/>
                    </a:lnTo>
                    <a:lnTo>
                      <a:pt x="106" y="106"/>
                    </a:lnTo>
                    <a:lnTo>
                      <a:pt x="93" y="119"/>
                    </a:lnTo>
                    <a:lnTo>
                      <a:pt x="82" y="132"/>
                    </a:lnTo>
                    <a:lnTo>
                      <a:pt x="71" y="145"/>
                    </a:lnTo>
                    <a:lnTo>
                      <a:pt x="61" y="159"/>
                    </a:lnTo>
                    <a:lnTo>
                      <a:pt x="51" y="174"/>
                    </a:lnTo>
                    <a:lnTo>
                      <a:pt x="44" y="189"/>
                    </a:lnTo>
                    <a:lnTo>
                      <a:pt x="35" y="205"/>
                    </a:lnTo>
                    <a:lnTo>
                      <a:pt x="28" y="221"/>
                    </a:lnTo>
                    <a:lnTo>
                      <a:pt x="22" y="237"/>
                    </a:lnTo>
                    <a:lnTo>
                      <a:pt x="16" y="253"/>
                    </a:lnTo>
                    <a:lnTo>
                      <a:pt x="12" y="271"/>
                    </a:lnTo>
                    <a:lnTo>
                      <a:pt x="7" y="289"/>
                    </a:lnTo>
                    <a:lnTo>
                      <a:pt x="4" y="305"/>
                    </a:lnTo>
                    <a:lnTo>
                      <a:pt x="2" y="324"/>
                    </a:lnTo>
                    <a:lnTo>
                      <a:pt x="1" y="342"/>
                    </a:lnTo>
                    <a:lnTo>
                      <a:pt x="0" y="360"/>
                    </a:lnTo>
                    <a:lnTo>
                      <a:pt x="1" y="379"/>
                    </a:lnTo>
                    <a:lnTo>
                      <a:pt x="2" y="397"/>
                    </a:lnTo>
                    <a:lnTo>
                      <a:pt x="4" y="416"/>
                    </a:lnTo>
                    <a:lnTo>
                      <a:pt x="7" y="433"/>
                    </a:lnTo>
                    <a:lnTo>
                      <a:pt x="12" y="450"/>
                    </a:lnTo>
                    <a:lnTo>
                      <a:pt x="16" y="467"/>
                    </a:lnTo>
                    <a:lnTo>
                      <a:pt x="22" y="484"/>
                    </a:lnTo>
                    <a:lnTo>
                      <a:pt x="28" y="501"/>
                    </a:lnTo>
                    <a:lnTo>
                      <a:pt x="35" y="516"/>
                    </a:lnTo>
                    <a:lnTo>
                      <a:pt x="44" y="532"/>
                    </a:lnTo>
                    <a:lnTo>
                      <a:pt x="51" y="547"/>
                    </a:lnTo>
                    <a:lnTo>
                      <a:pt x="61" y="561"/>
                    </a:lnTo>
                    <a:lnTo>
                      <a:pt x="71" y="576"/>
                    </a:lnTo>
                    <a:lnTo>
                      <a:pt x="82" y="589"/>
                    </a:lnTo>
                    <a:lnTo>
                      <a:pt x="93" y="602"/>
                    </a:lnTo>
                    <a:lnTo>
                      <a:pt x="106" y="614"/>
                    </a:lnTo>
                    <a:lnTo>
                      <a:pt x="118" y="627"/>
                    </a:lnTo>
                    <a:lnTo>
                      <a:pt x="131" y="638"/>
                    </a:lnTo>
                    <a:lnTo>
                      <a:pt x="144" y="649"/>
                    </a:lnTo>
                    <a:lnTo>
                      <a:pt x="159" y="659"/>
                    </a:lnTo>
                    <a:lnTo>
                      <a:pt x="173" y="667"/>
                    </a:lnTo>
                    <a:lnTo>
                      <a:pt x="188" y="676"/>
                    </a:lnTo>
                    <a:lnTo>
                      <a:pt x="204" y="684"/>
                    </a:lnTo>
                    <a:lnTo>
                      <a:pt x="219" y="692"/>
                    </a:lnTo>
                    <a:lnTo>
                      <a:pt x="236" y="698"/>
                    </a:lnTo>
                    <a:lnTo>
                      <a:pt x="252" y="704"/>
                    </a:lnTo>
                    <a:lnTo>
                      <a:pt x="269" y="708"/>
                    </a:lnTo>
                    <a:lnTo>
                      <a:pt x="287" y="713"/>
                    </a:lnTo>
                    <a:lnTo>
                      <a:pt x="304" y="716"/>
                    </a:lnTo>
                    <a:lnTo>
                      <a:pt x="322" y="718"/>
                    </a:lnTo>
                    <a:lnTo>
                      <a:pt x="341" y="719"/>
                    </a:lnTo>
                    <a:lnTo>
                      <a:pt x="360" y="719"/>
                    </a:lnTo>
                    <a:lnTo>
                      <a:pt x="377" y="719"/>
                    </a:lnTo>
                    <a:lnTo>
                      <a:pt x="396" y="718"/>
                    </a:lnTo>
                    <a:lnTo>
                      <a:pt x="414" y="716"/>
                    </a:lnTo>
                    <a:lnTo>
                      <a:pt x="431" y="713"/>
                    </a:lnTo>
                    <a:lnTo>
                      <a:pt x="449" y="708"/>
                    </a:lnTo>
                    <a:lnTo>
                      <a:pt x="466" y="704"/>
                    </a:lnTo>
                    <a:lnTo>
                      <a:pt x="483" y="698"/>
                    </a:lnTo>
                    <a:lnTo>
                      <a:pt x="499" y="692"/>
                    </a:lnTo>
                    <a:lnTo>
                      <a:pt x="515" y="684"/>
                    </a:lnTo>
                    <a:lnTo>
                      <a:pt x="531" y="676"/>
                    </a:lnTo>
                    <a:lnTo>
                      <a:pt x="545" y="667"/>
                    </a:lnTo>
                    <a:lnTo>
                      <a:pt x="561" y="659"/>
                    </a:lnTo>
                    <a:lnTo>
                      <a:pt x="574" y="649"/>
                    </a:lnTo>
                    <a:lnTo>
                      <a:pt x="588" y="638"/>
                    </a:lnTo>
                    <a:lnTo>
                      <a:pt x="600" y="627"/>
                    </a:lnTo>
                    <a:lnTo>
                      <a:pt x="614" y="614"/>
                    </a:lnTo>
                    <a:lnTo>
                      <a:pt x="626" y="602"/>
                    </a:lnTo>
                    <a:lnTo>
                      <a:pt x="637" y="589"/>
                    </a:lnTo>
                    <a:lnTo>
                      <a:pt x="647" y="576"/>
                    </a:lnTo>
                    <a:lnTo>
                      <a:pt x="658" y="561"/>
                    </a:lnTo>
                    <a:lnTo>
                      <a:pt x="667" y="547"/>
                    </a:lnTo>
                    <a:lnTo>
                      <a:pt x="675" y="532"/>
                    </a:lnTo>
                    <a:lnTo>
                      <a:pt x="683" y="516"/>
                    </a:lnTo>
                    <a:lnTo>
                      <a:pt x="691" y="501"/>
                    </a:lnTo>
                    <a:lnTo>
                      <a:pt x="696" y="484"/>
                    </a:lnTo>
                    <a:lnTo>
                      <a:pt x="702" y="467"/>
                    </a:lnTo>
                    <a:lnTo>
                      <a:pt x="707" y="450"/>
                    </a:lnTo>
                    <a:lnTo>
                      <a:pt x="712" y="433"/>
                    </a:lnTo>
                    <a:lnTo>
                      <a:pt x="714" y="416"/>
                    </a:lnTo>
                    <a:lnTo>
                      <a:pt x="716" y="397"/>
                    </a:lnTo>
                    <a:lnTo>
                      <a:pt x="718" y="379"/>
                    </a:lnTo>
                    <a:lnTo>
                      <a:pt x="718" y="360"/>
                    </a:lnTo>
                    <a:lnTo>
                      <a:pt x="718" y="342"/>
                    </a:lnTo>
                    <a:lnTo>
                      <a:pt x="716" y="324"/>
                    </a:lnTo>
                    <a:lnTo>
                      <a:pt x="714" y="305"/>
                    </a:lnTo>
                    <a:lnTo>
                      <a:pt x="712" y="289"/>
                    </a:lnTo>
                    <a:lnTo>
                      <a:pt x="707" y="271"/>
                    </a:lnTo>
                    <a:lnTo>
                      <a:pt x="702" y="253"/>
                    </a:lnTo>
                    <a:lnTo>
                      <a:pt x="696" y="237"/>
                    </a:lnTo>
                    <a:lnTo>
                      <a:pt x="691" y="221"/>
                    </a:lnTo>
                    <a:lnTo>
                      <a:pt x="683" y="205"/>
                    </a:lnTo>
                    <a:lnTo>
                      <a:pt x="675" y="189"/>
                    </a:lnTo>
                    <a:lnTo>
                      <a:pt x="667" y="174"/>
                    </a:lnTo>
                    <a:lnTo>
                      <a:pt x="658" y="159"/>
                    </a:lnTo>
                    <a:lnTo>
                      <a:pt x="647" y="145"/>
                    </a:lnTo>
                    <a:lnTo>
                      <a:pt x="637" y="132"/>
                    </a:lnTo>
                    <a:lnTo>
                      <a:pt x="626" y="119"/>
                    </a:lnTo>
                    <a:lnTo>
                      <a:pt x="614" y="106"/>
                    </a:lnTo>
                    <a:lnTo>
                      <a:pt x="600" y="94"/>
                    </a:lnTo>
                    <a:lnTo>
                      <a:pt x="588" y="83"/>
                    </a:lnTo>
                    <a:lnTo>
                      <a:pt x="574" y="72"/>
                    </a:lnTo>
                    <a:lnTo>
                      <a:pt x="561" y="62"/>
                    </a:lnTo>
                    <a:lnTo>
                      <a:pt x="545" y="53"/>
                    </a:lnTo>
                    <a:lnTo>
                      <a:pt x="531" y="45"/>
                    </a:lnTo>
                    <a:lnTo>
                      <a:pt x="515" y="37"/>
                    </a:lnTo>
                    <a:lnTo>
                      <a:pt x="499" y="29"/>
                    </a:lnTo>
                    <a:lnTo>
                      <a:pt x="483" y="22"/>
                    </a:lnTo>
                    <a:lnTo>
                      <a:pt x="466" y="17"/>
                    </a:lnTo>
                    <a:lnTo>
                      <a:pt x="449" y="13"/>
                    </a:lnTo>
                    <a:lnTo>
                      <a:pt x="431" y="8"/>
                    </a:lnTo>
                    <a:lnTo>
                      <a:pt x="414" y="5"/>
                    </a:lnTo>
                    <a:lnTo>
                      <a:pt x="396" y="3"/>
                    </a:lnTo>
                    <a:lnTo>
                      <a:pt x="377" y="2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50">
              <a:extLst>
                <a:ext uri="{FF2B5EF4-FFF2-40B4-BE49-F238E27FC236}">
                  <a16:creationId xmlns="" xmlns:a16="http://schemas.microsoft.com/office/drawing/2014/main" id="{AB2C41A7-3064-470C-BD36-A9A50F622062}"/>
                </a:ext>
              </a:extLst>
            </p:cNvPr>
            <p:cNvGrpSpPr/>
            <p:nvPr/>
          </p:nvGrpSpPr>
          <p:grpSpPr>
            <a:xfrm>
              <a:off x="6359711" y="2619091"/>
              <a:ext cx="5048480" cy="1068135"/>
              <a:chOff x="6452579" y="2525466"/>
              <a:chExt cx="5048480" cy="1068135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CFD9A3A7-425B-4AEB-A125-B79E389D150E}"/>
                  </a:ext>
                </a:extLst>
              </p:cNvPr>
              <p:cNvSpPr txBox="1"/>
              <p:nvPr/>
            </p:nvSpPr>
            <p:spPr>
              <a:xfrm>
                <a:off x="6890966" y="3345811"/>
                <a:ext cx="40259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/>
                  <a:t>ТЕЛЕКОММУНИКАЦИОННАЯ</a:t>
                </a:r>
                <a:r>
                  <a:rPr lang="ru-RU" sz="1400" dirty="0" smtClean="0"/>
                  <a:t> </a:t>
                </a:r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  <p:sp>
            <p:nvSpPr>
              <p:cNvPr id="29" name="Freeform 1668">
                <a:extLst>
                  <a:ext uri="{FF2B5EF4-FFF2-40B4-BE49-F238E27FC236}">
                    <a16:creationId xmlns="" xmlns:a16="http://schemas.microsoft.com/office/drawing/2014/main" id="{C21BDBF4-C841-42E9-AF4E-21BDFE9BFA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2579" y="3307852"/>
                <a:ext cx="285750" cy="285749"/>
              </a:xfrm>
              <a:custGeom>
                <a:avLst/>
                <a:gdLst>
                  <a:gd name="T0" fmla="*/ 288 w 718"/>
                  <a:gd name="T1" fmla="*/ 477 h 719"/>
                  <a:gd name="T2" fmla="*/ 276 w 718"/>
                  <a:gd name="T3" fmla="*/ 475 h 719"/>
                  <a:gd name="T4" fmla="*/ 196 w 718"/>
                  <a:gd name="T5" fmla="*/ 391 h 719"/>
                  <a:gd name="T6" fmla="*/ 204 w 718"/>
                  <a:gd name="T7" fmla="*/ 380 h 719"/>
                  <a:gd name="T8" fmla="*/ 217 w 718"/>
                  <a:gd name="T9" fmla="*/ 382 h 719"/>
                  <a:gd name="T10" fmla="*/ 506 w 718"/>
                  <a:gd name="T11" fmla="*/ 243 h 719"/>
                  <a:gd name="T12" fmla="*/ 519 w 718"/>
                  <a:gd name="T13" fmla="*/ 247 h 719"/>
                  <a:gd name="T14" fmla="*/ 521 w 718"/>
                  <a:gd name="T15" fmla="*/ 260 h 719"/>
                  <a:gd name="T16" fmla="*/ 341 w 718"/>
                  <a:gd name="T17" fmla="*/ 2 h 719"/>
                  <a:gd name="T18" fmla="*/ 287 w 718"/>
                  <a:gd name="T19" fmla="*/ 8 h 719"/>
                  <a:gd name="T20" fmla="*/ 236 w 718"/>
                  <a:gd name="T21" fmla="*/ 22 h 719"/>
                  <a:gd name="T22" fmla="*/ 188 w 718"/>
                  <a:gd name="T23" fmla="*/ 45 h 719"/>
                  <a:gd name="T24" fmla="*/ 144 w 718"/>
                  <a:gd name="T25" fmla="*/ 72 h 719"/>
                  <a:gd name="T26" fmla="*/ 106 w 718"/>
                  <a:gd name="T27" fmla="*/ 106 h 719"/>
                  <a:gd name="T28" fmla="*/ 71 w 718"/>
                  <a:gd name="T29" fmla="*/ 145 h 719"/>
                  <a:gd name="T30" fmla="*/ 44 w 718"/>
                  <a:gd name="T31" fmla="*/ 189 h 719"/>
                  <a:gd name="T32" fmla="*/ 22 w 718"/>
                  <a:gd name="T33" fmla="*/ 237 h 719"/>
                  <a:gd name="T34" fmla="*/ 7 w 718"/>
                  <a:gd name="T35" fmla="*/ 289 h 719"/>
                  <a:gd name="T36" fmla="*/ 1 w 718"/>
                  <a:gd name="T37" fmla="*/ 342 h 719"/>
                  <a:gd name="T38" fmla="*/ 2 w 718"/>
                  <a:gd name="T39" fmla="*/ 397 h 719"/>
                  <a:gd name="T40" fmla="*/ 12 w 718"/>
                  <a:gd name="T41" fmla="*/ 450 h 719"/>
                  <a:gd name="T42" fmla="*/ 28 w 718"/>
                  <a:gd name="T43" fmla="*/ 501 h 719"/>
                  <a:gd name="T44" fmla="*/ 51 w 718"/>
                  <a:gd name="T45" fmla="*/ 547 h 719"/>
                  <a:gd name="T46" fmla="*/ 82 w 718"/>
                  <a:gd name="T47" fmla="*/ 589 h 719"/>
                  <a:gd name="T48" fmla="*/ 118 w 718"/>
                  <a:gd name="T49" fmla="*/ 627 h 719"/>
                  <a:gd name="T50" fmla="*/ 159 w 718"/>
                  <a:gd name="T51" fmla="*/ 659 h 719"/>
                  <a:gd name="T52" fmla="*/ 204 w 718"/>
                  <a:gd name="T53" fmla="*/ 684 h 719"/>
                  <a:gd name="T54" fmla="*/ 252 w 718"/>
                  <a:gd name="T55" fmla="*/ 704 h 719"/>
                  <a:gd name="T56" fmla="*/ 304 w 718"/>
                  <a:gd name="T57" fmla="*/ 716 h 719"/>
                  <a:gd name="T58" fmla="*/ 360 w 718"/>
                  <a:gd name="T59" fmla="*/ 719 h 719"/>
                  <a:gd name="T60" fmla="*/ 414 w 718"/>
                  <a:gd name="T61" fmla="*/ 716 h 719"/>
                  <a:gd name="T62" fmla="*/ 466 w 718"/>
                  <a:gd name="T63" fmla="*/ 704 h 719"/>
                  <a:gd name="T64" fmla="*/ 515 w 718"/>
                  <a:gd name="T65" fmla="*/ 684 h 719"/>
                  <a:gd name="T66" fmla="*/ 561 w 718"/>
                  <a:gd name="T67" fmla="*/ 659 h 719"/>
                  <a:gd name="T68" fmla="*/ 600 w 718"/>
                  <a:gd name="T69" fmla="*/ 627 h 719"/>
                  <a:gd name="T70" fmla="*/ 637 w 718"/>
                  <a:gd name="T71" fmla="*/ 589 h 719"/>
                  <a:gd name="T72" fmla="*/ 667 w 718"/>
                  <a:gd name="T73" fmla="*/ 547 h 719"/>
                  <a:gd name="T74" fmla="*/ 691 w 718"/>
                  <a:gd name="T75" fmla="*/ 501 h 719"/>
                  <a:gd name="T76" fmla="*/ 707 w 718"/>
                  <a:gd name="T77" fmla="*/ 450 h 719"/>
                  <a:gd name="T78" fmla="*/ 716 w 718"/>
                  <a:gd name="T79" fmla="*/ 397 h 719"/>
                  <a:gd name="T80" fmla="*/ 718 w 718"/>
                  <a:gd name="T81" fmla="*/ 342 h 719"/>
                  <a:gd name="T82" fmla="*/ 712 w 718"/>
                  <a:gd name="T83" fmla="*/ 289 h 719"/>
                  <a:gd name="T84" fmla="*/ 696 w 718"/>
                  <a:gd name="T85" fmla="*/ 237 h 719"/>
                  <a:gd name="T86" fmla="*/ 675 w 718"/>
                  <a:gd name="T87" fmla="*/ 189 h 719"/>
                  <a:gd name="T88" fmla="*/ 647 w 718"/>
                  <a:gd name="T89" fmla="*/ 145 h 719"/>
                  <a:gd name="T90" fmla="*/ 614 w 718"/>
                  <a:gd name="T91" fmla="*/ 106 h 719"/>
                  <a:gd name="T92" fmla="*/ 574 w 718"/>
                  <a:gd name="T93" fmla="*/ 72 h 719"/>
                  <a:gd name="T94" fmla="*/ 531 w 718"/>
                  <a:gd name="T95" fmla="*/ 45 h 719"/>
                  <a:gd name="T96" fmla="*/ 483 w 718"/>
                  <a:gd name="T97" fmla="*/ 22 h 719"/>
                  <a:gd name="T98" fmla="*/ 431 w 718"/>
                  <a:gd name="T99" fmla="*/ 8 h 719"/>
                  <a:gd name="T100" fmla="*/ 377 w 718"/>
                  <a:gd name="T101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8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8" y="477"/>
                    </a:lnTo>
                    <a:lnTo>
                      <a:pt x="283" y="479"/>
                    </a:lnTo>
                    <a:lnTo>
                      <a:pt x="279" y="477"/>
                    </a:lnTo>
                    <a:lnTo>
                      <a:pt x="276" y="475"/>
                    </a:lnTo>
                    <a:lnTo>
                      <a:pt x="199" y="400"/>
                    </a:lnTo>
                    <a:lnTo>
                      <a:pt x="197" y="396"/>
                    </a:lnTo>
                    <a:lnTo>
                      <a:pt x="196" y="391"/>
                    </a:lnTo>
                    <a:lnTo>
                      <a:pt x="197" y="387"/>
                    </a:lnTo>
                    <a:lnTo>
                      <a:pt x="199" y="382"/>
                    </a:lnTo>
                    <a:lnTo>
                      <a:pt x="204" y="380"/>
                    </a:lnTo>
                    <a:lnTo>
                      <a:pt x="208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2" y="247"/>
                    </a:lnTo>
                    <a:lnTo>
                      <a:pt x="506" y="243"/>
                    </a:lnTo>
                    <a:lnTo>
                      <a:pt x="511" y="243"/>
                    </a:lnTo>
                    <a:lnTo>
                      <a:pt x="515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2" y="255"/>
                    </a:lnTo>
                    <a:lnTo>
                      <a:pt x="521" y="260"/>
                    </a:lnTo>
                    <a:lnTo>
                      <a:pt x="519" y="263"/>
                    </a:lnTo>
                    <a:close/>
                    <a:moveTo>
                      <a:pt x="360" y="0"/>
                    </a:moveTo>
                    <a:lnTo>
                      <a:pt x="341" y="2"/>
                    </a:lnTo>
                    <a:lnTo>
                      <a:pt x="322" y="3"/>
                    </a:lnTo>
                    <a:lnTo>
                      <a:pt x="304" y="5"/>
                    </a:lnTo>
                    <a:lnTo>
                      <a:pt x="287" y="8"/>
                    </a:lnTo>
                    <a:lnTo>
                      <a:pt x="269" y="13"/>
                    </a:lnTo>
                    <a:lnTo>
                      <a:pt x="252" y="17"/>
                    </a:lnTo>
                    <a:lnTo>
                      <a:pt x="236" y="22"/>
                    </a:lnTo>
                    <a:lnTo>
                      <a:pt x="219" y="29"/>
                    </a:lnTo>
                    <a:lnTo>
                      <a:pt x="204" y="37"/>
                    </a:lnTo>
                    <a:lnTo>
                      <a:pt x="188" y="45"/>
                    </a:lnTo>
                    <a:lnTo>
                      <a:pt x="173" y="53"/>
                    </a:lnTo>
                    <a:lnTo>
                      <a:pt x="159" y="62"/>
                    </a:lnTo>
                    <a:lnTo>
                      <a:pt x="144" y="72"/>
                    </a:lnTo>
                    <a:lnTo>
                      <a:pt x="131" y="83"/>
                    </a:lnTo>
                    <a:lnTo>
                      <a:pt x="118" y="94"/>
                    </a:lnTo>
                    <a:lnTo>
                      <a:pt x="106" y="106"/>
                    </a:lnTo>
                    <a:lnTo>
                      <a:pt x="93" y="119"/>
                    </a:lnTo>
                    <a:lnTo>
                      <a:pt x="82" y="132"/>
                    </a:lnTo>
                    <a:lnTo>
                      <a:pt x="71" y="145"/>
                    </a:lnTo>
                    <a:lnTo>
                      <a:pt x="61" y="159"/>
                    </a:lnTo>
                    <a:lnTo>
                      <a:pt x="51" y="174"/>
                    </a:lnTo>
                    <a:lnTo>
                      <a:pt x="44" y="189"/>
                    </a:lnTo>
                    <a:lnTo>
                      <a:pt x="35" y="205"/>
                    </a:lnTo>
                    <a:lnTo>
                      <a:pt x="28" y="221"/>
                    </a:lnTo>
                    <a:lnTo>
                      <a:pt x="22" y="237"/>
                    </a:lnTo>
                    <a:lnTo>
                      <a:pt x="16" y="253"/>
                    </a:lnTo>
                    <a:lnTo>
                      <a:pt x="12" y="271"/>
                    </a:lnTo>
                    <a:lnTo>
                      <a:pt x="7" y="289"/>
                    </a:lnTo>
                    <a:lnTo>
                      <a:pt x="4" y="305"/>
                    </a:lnTo>
                    <a:lnTo>
                      <a:pt x="2" y="324"/>
                    </a:lnTo>
                    <a:lnTo>
                      <a:pt x="1" y="342"/>
                    </a:lnTo>
                    <a:lnTo>
                      <a:pt x="0" y="360"/>
                    </a:lnTo>
                    <a:lnTo>
                      <a:pt x="1" y="379"/>
                    </a:lnTo>
                    <a:lnTo>
                      <a:pt x="2" y="397"/>
                    </a:lnTo>
                    <a:lnTo>
                      <a:pt x="4" y="416"/>
                    </a:lnTo>
                    <a:lnTo>
                      <a:pt x="7" y="433"/>
                    </a:lnTo>
                    <a:lnTo>
                      <a:pt x="12" y="450"/>
                    </a:lnTo>
                    <a:lnTo>
                      <a:pt x="16" y="467"/>
                    </a:lnTo>
                    <a:lnTo>
                      <a:pt x="22" y="484"/>
                    </a:lnTo>
                    <a:lnTo>
                      <a:pt x="28" y="501"/>
                    </a:lnTo>
                    <a:lnTo>
                      <a:pt x="35" y="516"/>
                    </a:lnTo>
                    <a:lnTo>
                      <a:pt x="44" y="532"/>
                    </a:lnTo>
                    <a:lnTo>
                      <a:pt x="51" y="547"/>
                    </a:lnTo>
                    <a:lnTo>
                      <a:pt x="61" y="561"/>
                    </a:lnTo>
                    <a:lnTo>
                      <a:pt x="71" y="576"/>
                    </a:lnTo>
                    <a:lnTo>
                      <a:pt x="82" y="589"/>
                    </a:lnTo>
                    <a:lnTo>
                      <a:pt x="93" y="602"/>
                    </a:lnTo>
                    <a:lnTo>
                      <a:pt x="106" y="614"/>
                    </a:lnTo>
                    <a:lnTo>
                      <a:pt x="118" y="627"/>
                    </a:lnTo>
                    <a:lnTo>
                      <a:pt x="131" y="638"/>
                    </a:lnTo>
                    <a:lnTo>
                      <a:pt x="144" y="649"/>
                    </a:lnTo>
                    <a:lnTo>
                      <a:pt x="159" y="659"/>
                    </a:lnTo>
                    <a:lnTo>
                      <a:pt x="173" y="667"/>
                    </a:lnTo>
                    <a:lnTo>
                      <a:pt x="188" y="676"/>
                    </a:lnTo>
                    <a:lnTo>
                      <a:pt x="204" y="684"/>
                    </a:lnTo>
                    <a:lnTo>
                      <a:pt x="219" y="692"/>
                    </a:lnTo>
                    <a:lnTo>
                      <a:pt x="236" y="698"/>
                    </a:lnTo>
                    <a:lnTo>
                      <a:pt x="252" y="704"/>
                    </a:lnTo>
                    <a:lnTo>
                      <a:pt x="269" y="708"/>
                    </a:lnTo>
                    <a:lnTo>
                      <a:pt x="287" y="713"/>
                    </a:lnTo>
                    <a:lnTo>
                      <a:pt x="304" y="716"/>
                    </a:lnTo>
                    <a:lnTo>
                      <a:pt x="322" y="718"/>
                    </a:lnTo>
                    <a:lnTo>
                      <a:pt x="341" y="719"/>
                    </a:lnTo>
                    <a:lnTo>
                      <a:pt x="360" y="719"/>
                    </a:lnTo>
                    <a:lnTo>
                      <a:pt x="377" y="719"/>
                    </a:lnTo>
                    <a:lnTo>
                      <a:pt x="396" y="718"/>
                    </a:lnTo>
                    <a:lnTo>
                      <a:pt x="414" y="716"/>
                    </a:lnTo>
                    <a:lnTo>
                      <a:pt x="431" y="713"/>
                    </a:lnTo>
                    <a:lnTo>
                      <a:pt x="449" y="708"/>
                    </a:lnTo>
                    <a:lnTo>
                      <a:pt x="466" y="704"/>
                    </a:lnTo>
                    <a:lnTo>
                      <a:pt x="483" y="698"/>
                    </a:lnTo>
                    <a:lnTo>
                      <a:pt x="499" y="692"/>
                    </a:lnTo>
                    <a:lnTo>
                      <a:pt x="515" y="684"/>
                    </a:lnTo>
                    <a:lnTo>
                      <a:pt x="531" y="676"/>
                    </a:lnTo>
                    <a:lnTo>
                      <a:pt x="545" y="667"/>
                    </a:lnTo>
                    <a:lnTo>
                      <a:pt x="561" y="659"/>
                    </a:lnTo>
                    <a:lnTo>
                      <a:pt x="574" y="649"/>
                    </a:lnTo>
                    <a:lnTo>
                      <a:pt x="588" y="638"/>
                    </a:lnTo>
                    <a:lnTo>
                      <a:pt x="600" y="627"/>
                    </a:lnTo>
                    <a:lnTo>
                      <a:pt x="614" y="614"/>
                    </a:lnTo>
                    <a:lnTo>
                      <a:pt x="626" y="602"/>
                    </a:lnTo>
                    <a:lnTo>
                      <a:pt x="637" y="589"/>
                    </a:lnTo>
                    <a:lnTo>
                      <a:pt x="647" y="576"/>
                    </a:lnTo>
                    <a:lnTo>
                      <a:pt x="658" y="561"/>
                    </a:lnTo>
                    <a:lnTo>
                      <a:pt x="667" y="547"/>
                    </a:lnTo>
                    <a:lnTo>
                      <a:pt x="675" y="532"/>
                    </a:lnTo>
                    <a:lnTo>
                      <a:pt x="683" y="516"/>
                    </a:lnTo>
                    <a:lnTo>
                      <a:pt x="691" y="501"/>
                    </a:lnTo>
                    <a:lnTo>
                      <a:pt x="696" y="484"/>
                    </a:lnTo>
                    <a:lnTo>
                      <a:pt x="702" y="467"/>
                    </a:lnTo>
                    <a:lnTo>
                      <a:pt x="707" y="450"/>
                    </a:lnTo>
                    <a:lnTo>
                      <a:pt x="712" y="433"/>
                    </a:lnTo>
                    <a:lnTo>
                      <a:pt x="714" y="416"/>
                    </a:lnTo>
                    <a:lnTo>
                      <a:pt x="716" y="397"/>
                    </a:lnTo>
                    <a:lnTo>
                      <a:pt x="718" y="379"/>
                    </a:lnTo>
                    <a:lnTo>
                      <a:pt x="718" y="360"/>
                    </a:lnTo>
                    <a:lnTo>
                      <a:pt x="718" y="342"/>
                    </a:lnTo>
                    <a:lnTo>
                      <a:pt x="716" y="324"/>
                    </a:lnTo>
                    <a:lnTo>
                      <a:pt x="714" y="305"/>
                    </a:lnTo>
                    <a:lnTo>
                      <a:pt x="712" y="289"/>
                    </a:lnTo>
                    <a:lnTo>
                      <a:pt x="707" y="271"/>
                    </a:lnTo>
                    <a:lnTo>
                      <a:pt x="702" y="253"/>
                    </a:lnTo>
                    <a:lnTo>
                      <a:pt x="696" y="237"/>
                    </a:lnTo>
                    <a:lnTo>
                      <a:pt x="691" y="221"/>
                    </a:lnTo>
                    <a:lnTo>
                      <a:pt x="683" y="205"/>
                    </a:lnTo>
                    <a:lnTo>
                      <a:pt x="675" y="189"/>
                    </a:lnTo>
                    <a:lnTo>
                      <a:pt x="667" y="174"/>
                    </a:lnTo>
                    <a:lnTo>
                      <a:pt x="658" y="159"/>
                    </a:lnTo>
                    <a:lnTo>
                      <a:pt x="647" y="145"/>
                    </a:lnTo>
                    <a:lnTo>
                      <a:pt x="637" y="132"/>
                    </a:lnTo>
                    <a:lnTo>
                      <a:pt x="626" y="119"/>
                    </a:lnTo>
                    <a:lnTo>
                      <a:pt x="614" y="106"/>
                    </a:lnTo>
                    <a:lnTo>
                      <a:pt x="600" y="94"/>
                    </a:lnTo>
                    <a:lnTo>
                      <a:pt x="588" y="83"/>
                    </a:lnTo>
                    <a:lnTo>
                      <a:pt x="574" y="72"/>
                    </a:lnTo>
                    <a:lnTo>
                      <a:pt x="561" y="62"/>
                    </a:lnTo>
                    <a:lnTo>
                      <a:pt x="545" y="53"/>
                    </a:lnTo>
                    <a:lnTo>
                      <a:pt x="531" y="45"/>
                    </a:lnTo>
                    <a:lnTo>
                      <a:pt x="515" y="37"/>
                    </a:lnTo>
                    <a:lnTo>
                      <a:pt x="499" y="29"/>
                    </a:lnTo>
                    <a:lnTo>
                      <a:pt x="483" y="22"/>
                    </a:lnTo>
                    <a:lnTo>
                      <a:pt x="466" y="17"/>
                    </a:lnTo>
                    <a:lnTo>
                      <a:pt x="449" y="13"/>
                    </a:lnTo>
                    <a:lnTo>
                      <a:pt x="431" y="8"/>
                    </a:lnTo>
                    <a:lnTo>
                      <a:pt x="414" y="5"/>
                    </a:lnTo>
                    <a:lnTo>
                      <a:pt x="396" y="3"/>
                    </a:lnTo>
                    <a:lnTo>
                      <a:pt x="377" y="2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CFD9A3A7-425B-4AEB-A125-B79E389D150E}"/>
                  </a:ext>
                </a:extLst>
              </p:cNvPr>
              <p:cNvSpPr txBox="1"/>
              <p:nvPr/>
            </p:nvSpPr>
            <p:spPr>
              <a:xfrm>
                <a:off x="6890966" y="2525466"/>
                <a:ext cx="46100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ru-RU" sz="1600" dirty="0" smtClean="0"/>
                  <a:t>РЕАБИЛИТАЦИОННЫЙ СЕМЕЙНЫЙ ИНТЕНСИВ 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grpSp>
          <p:nvGrpSpPr>
            <p:cNvPr id="22" name="Group 49">
              <a:extLst>
                <a:ext uri="{FF2B5EF4-FFF2-40B4-BE49-F238E27FC236}">
                  <a16:creationId xmlns="" xmlns:a16="http://schemas.microsoft.com/office/drawing/2014/main" id="{2AEA33DF-E430-44B7-A90C-B216CF410622}"/>
                </a:ext>
              </a:extLst>
            </p:cNvPr>
            <p:cNvGrpSpPr/>
            <p:nvPr/>
          </p:nvGrpSpPr>
          <p:grpSpPr>
            <a:xfrm>
              <a:off x="6355550" y="3841706"/>
              <a:ext cx="4070946" cy="285750"/>
              <a:chOff x="6448418" y="3691227"/>
              <a:chExt cx="4070946" cy="28575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DA22099E-55FE-44C1-AAAF-503AC87C3D7F}"/>
                  </a:ext>
                </a:extLst>
              </p:cNvPr>
              <p:cNvSpPr txBox="1"/>
              <p:nvPr/>
            </p:nvSpPr>
            <p:spPr>
              <a:xfrm>
                <a:off x="6869196" y="3710991"/>
                <a:ext cx="36501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dirty="0" smtClean="0"/>
                  <a:t>ИГРОТЕРАПЕВТИЧЕСКИЙ КАБИНЕТ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  <p:sp>
            <p:nvSpPr>
              <p:cNvPr id="27" name="Freeform 1668">
                <a:extLst>
                  <a:ext uri="{FF2B5EF4-FFF2-40B4-BE49-F238E27FC236}">
                    <a16:creationId xmlns="" xmlns:a16="http://schemas.microsoft.com/office/drawing/2014/main" id="{CD0E1D95-C3F4-4340-B3A1-DD5D6F33D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48418" y="3691227"/>
                <a:ext cx="285750" cy="285750"/>
              </a:xfrm>
              <a:custGeom>
                <a:avLst/>
                <a:gdLst>
                  <a:gd name="T0" fmla="*/ 288 w 718"/>
                  <a:gd name="T1" fmla="*/ 477 h 719"/>
                  <a:gd name="T2" fmla="*/ 276 w 718"/>
                  <a:gd name="T3" fmla="*/ 475 h 719"/>
                  <a:gd name="T4" fmla="*/ 196 w 718"/>
                  <a:gd name="T5" fmla="*/ 391 h 719"/>
                  <a:gd name="T6" fmla="*/ 204 w 718"/>
                  <a:gd name="T7" fmla="*/ 380 h 719"/>
                  <a:gd name="T8" fmla="*/ 217 w 718"/>
                  <a:gd name="T9" fmla="*/ 382 h 719"/>
                  <a:gd name="T10" fmla="*/ 506 w 718"/>
                  <a:gd name="T11" fmla="*/ 243 h 719"/>
                  <a:gd name="T12" fmla="*/ 519 w 718"/>
                  <a:gd name="T13" fmla="*/ 247 h 719"/>
                  <a:gd name="T14" fmla="*/ 521 w 718"/>
                  <a:gd name="T15" fmla="*/ 260 h 719"/>
                  <a:gd name="T16" fmla="*/ 341 w 718"/>
                  <a:gd name="T17" fmla="*/ 2 h 719"/>
                  <a:gd name="T18" fmla="*/ 287 w 718"/>
                  <a:gd name="T19" fmla="*/ 8 h 719"/>
                  <a:gd name="T20" fmla="*/ 236 w 718"/>
                  <a:gd name="T21" fmla="*/ 22 h 719"/>
                  <a:gd name="T22" fmla="*/ 188 w 718"/>
                  <a:gd name="T23" fmla="*/ 45 h 719"/>
                  <a:gd name="T24" fmla="*/ 144 w 718"/>
                  <a:gd name="T25" fmla="*/ 72 h 719"/>
                  <a:gd name="T26" fmla="*/ 106 w 718"/>
                  <a:gd name="T27" fmla="*/ 106 h 719"/>
                  <a:gd name="T28" fmla="*/ 71 w 718"/>
                  <a:gd name="T29" fmla="*/ 145 h 719"/>
                  <a:gd name="T30" fmla="*/ 44 w 718"/>
                  <a:gd name="T31" fmla="*/ 189 h 719"/>
                  <a:gd name="T32" fmla="*/ 22 w 718"/>
                  <a:gd name="T33" fmla="*/ 237 h 719"/>
                  <a:gd name="T34" fmla="*/ 7 w 718"/>
                  <a:gd name="T35" fmla="*/ 289 h 719"/>
                  <a:gd name="T36" fmla="*/ 1 w 718"/>
                  <a:gd name="T37" fmla="*/ 342 h 719"/>
                  <a:gd name="T38" fmla="*/ 2 w 718"/>
                  <a:gd name="T39" fmla="*/ 397 h 719"/>
                  <a:gd name="T40" fmla="*/ 12 w 718"/>
                  <a:gd name="T41" fmla="*/ 450 h 719"/>
                  <a:gd name="T42" fmla="*/ 28 w 718"/>
                  <a:gd name="T43" fmla="*/ 501 h 719"/>
                  <a:gd name="T44" fmla="*/ 51 w 718"/>
                  <a:gd name="T45" fmla="*/ 547 h 719"/>
                  <a:gd name="T46" fmla="*/ 82 w 718"/>
                  <a:gd name="T47" fmla="*/ 589 h 719"/>
                  <a:gd name="T48" fmla="*/ 118 w 718"/>
                  <a:gd name="T49" fmla="*/ 627 h 719"/>
                  <a:gd name="T50" fmla="*/ 159 w 718"/>
                  <a:gd name="T51" fmla="*/ 659 h 719"/>
                  <a:gd name="T52" fmla="*/ 204 w 718"/>
                  <a:gd name="T53" fmla="*/ 684 h 719"/>
                  <a:gd name="T54" fmla="*/ 252 w 718"/>
                  <a:gd name="T55" fmla="*/ 704 h 719"/>
                  <a:gd name="T56" fmla="*/ 304 w 718"/>
                  <a:gd name="T57" fmla="*/ 716 h 719"/>
                  <a:gd name="T58" fmla="*/ 360 w 718"/>
                  <a:gd name="T59" fmla="*/ 719 h 719"/>
                  <a:gd name="T60" fmla="*/ 414 w 718"/>
                  <a:gd name="T61" fmla="*/ 716 h 719"/>
                  <a:gd name="T62" fmla="*/ 466 w 718"/>
                  <a:gd name="T63" fmla="*/ 704 h 719"/>
                  <a:gd name="T64" fmla="*/ 515 w 718"/>
                  <a:gd name="T65" fmla="*/ 684 h 719"/>
                  <a:gd name="T66" fmla="*/ 561 w 718"/>
                  <a:gd name="T67" fmla="*/ 659 h 719"/>
                  <a:gd name="T68" fmla="*/ 600 w 718"/>
                  <a:gd name="T69" fmla="*/ 627 h 719"/>
                  <a:gd name="T70" fmla="*/ 637 w 718"/>
                  <a:gd name="T71" fmla="*/ 589 h 719"/>
                  <a:gd name="T72" fmla="*/ 667 w 718"/>
                  <a:gd name="T73" fmla="*/ 547 h 719"/>
                  <a:gd name="T74" fmla="*/ 691 w 718"/>
                  <a:gd name="T75" fmla="*/ 501 h 719"/>
                  <a:gd name="T76" fmla="*/ 707 w 718"/>
                  <a:gd name="T77" fmla="*/ 450 h 719"/>
                  <a:gd name="T78" fmla="*/ 716 w 718"/>
                  <a:gd name="T79" fmla="*/ 397 h 719"/>
                  <a:gd name="T80" fmla="*/ 718 w 718"/>
                  <a:gd name="T81" fmla="*/ 342 h 719"/>
                  <a:gd name="T82" fmla="*/ 712 w 718"/>
                  <a:gd name="T83" fmla="*/ 289 h 719"/>
                  <a:gd name="T84" fmla="*/ 696 w 718"/>
                  <a:gd name="T85" fmla="*/ 237 h 719"/>
                  <a:gd name="T86" fmla="*/ 675 w 718"/>
                  <a:gd name="T87" fmla="*/ 189 h 719"/>
                  <a:gd name="T88" fmla="*/ 647 w 718"/>
                  <a:gd name="T89" fmla="*/ 145 h 719"/>
                  <a:gd name="T90" fmla="*/ 614 w 718"/>
                  <a:gd name="T91" fmla="*/ 106 h 719"/>
                  <a:gd name="T92" fmla="*/ 574 w 718"/>
                  <a:gd name="T93" fmla="*/ 72 h 719"/>
                  <a:gd name="T94" fmla="*/ 531 w 718"/>
                  <a:gd name="T95" fmla="*/ 45 h 719"/>
                  <a:gd name="T96" fmla="*/ 483 w 718"/>
                  <a:gd name="T97" fmla="*/ 22 h 719"/>
                  <a:gd name="T98" fmla="*/ 431 w 718"/>
                  <a:gd name="T99" fmla="*/ 8 h 719"/>
                  <a:gd name="T100" fmla="*/ 377 w 718"/>
                  <a:gd name="T101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8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8" y="477"/>
                    </a:lnTo>
                    <a:lnTo>
                      <a:pt x="283" y="479"/>
                    </a:lnTo>
                    <a:lnTo>
                      <a:pt x="279" y="477"/>
                    </a:lnTo>
                    <a:lnTo>
                      <a:pt x="276" y="475"/>
                    </a:lnTo>
                    <a:lnTo>
                      <a:pt x="199" y="400"/>
                    </a:lnTo>
                    <a:lnTo>
                      <a:pt x="197" y="396"/>
                    </a:lnTo>
                    <a:lnTo>
                      <a:pt x="196" y="391"/>
                    </a:lnTo>
                    <a:lnTo>
                      <a:pt x="197" y="387"/>
                    </a:lnTo>
                    <a:lnTo>
                      <a:pt x="199" y="382"/>
                    </a:lnTo>
                    <a:lnTo>
                      <a:pt x="204" y="380"/>
                    </a:lnTo>
                    <a:lnTo>
                      <a:pt x="208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2" y="247"/>
                    </a:lnTo>
                    <a:lnTo>
                      <a:pt x="506" y="243"/>
                    </a:lnTo>
                    <a:lnTo>
                      <a:pt x="511" y="243"/>
                    </a:lnTo>
                    <a:lnTo>
                      <a:pt x="515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2" y="255"/>
                    </a:lnTo>
                    <a:lnTo>
                      <a:pt x="521" y="260"/>
                    </a:lnTo>
                    <a:lnTo>
                      <a:pt x="519" y="263"/>
                    </a:lnTo>
                    <a:close/>
                    <a:moveTo>
                      <a:pt x="360" y="0"/>
                    </a:moveTo>
                    <a:lnTo>
                      <a:pt x="341" y="2"/>
                    </a:lnTo>
                    <a:lnTo>
                      <a:pt x="322" y="3"/>
                    </a:lnTo>
                    <a:lnTo>
                      <a:pt x="304" y="5"/>
                    </a:lnTo>
                    <a:lnTo>
                      <a:pt x="287" y="8"/>
                    </a:lnTo>
                    <a:lnTo>
                      <a:pt x="269" y="13"/>
                    </a:lnTo>
                    <a:lnTo>
                      <a:pt x="252" y="17"/>
                    </a:lnTo>
                    <a:lnTo>
                      <a:pt x="236" y="22"/>
                    </a:lnTo>
                    <a:lnTo>
                      <a:pt x="219" y="29"/>
                    </a:lnTo>
                    <a:lnTo>
                      <a:pt x="204" y="37"/>
                    </a:lnTo>
                    <a:lnTo>
                      <a:pt x="188" y="45"/>
                    </a:lnTo>
                    <a:lnTo>
                      <a:pt x="173" y="53"/>
                    </a:lnTo>
                    <a:lnTo>
                      <a:pt x="159" y="62"/>
                    </a:lnTo>
                    <a:lnTo>
                      <a:pt x="144" y="72"/>
                    </a:lnTo>
                    <a:lnTo>
                      <a:pt x="131" y="83"/>
                    </a:lnTo>
                    <a:lnTo>
                      <a:pt x="118" y="94"/>
                    </a:lnTo>
                    <a:lnTo>
                      <a:pt x="106" y="106"/>
                    </a:lnTo>
                    <a:lnTo>
                      <a:pt x="93" y="119"/>
                    </a:lnTo>
                    <a:lnTo>
                      <a:pt x="82" y="132"/>
                    </a:lnTo>
                    <a:lnTo>
                      <a:pt x="71" y="145"/>
                    </a:lnTo>
                    <a:lnTo>
                      <a:pt x="61" y="159"/>
                    </a:lnTo>
                    <a:lnTo>
                      <a:pt x="51" y="174"/>
                    </a:lnTo>
                    <a:lnTo>
                      <a:pt x="44" y="189"/>
                    </a:lnTo>
                    <a:lnTo>
                      <a:pt x="35" y="205"/>
                    </a:lnTo>
                    <a:lnTo>
                      <a:pt x="28" y="221"/>
                    </a:lnTo>
                    <a:lnTo>
                      <a:pt x="22" y="237"/>
                    </a:lnTo>
                    <a:lnTo>
                      <a:pt x="16" y="253"/>
                    </a:lnTo>
                    <a:lnTo>
                      <a:pt x="12" y="271"/>
                    </a:lnTo>
                    <a:lnTo>
                      <a:pt x="7" y="289"/>
                    </a:lnTo>
                    <a:lnTo>
                      <a:pt x="4" y="305"/>
                    </a:lnTo>
                    <a:lnTo>
                      <a:pt x="2" y="324"/>
                    </a:lnTo>
                    <a:lnTo>
                      <a:pt x="1" y="342"/>
                    </a:lnTo>
                    <a:lnTo>
                      <a:pt x="0" y="360"/>
                    </a:lnTo>
                    <a:lnTo>
                      <a:pt x="1" y="379"/>
                    </a:lnTo>
                    <a:lnTo>
                      <a:pt x="2" y="397"/>
                    </a:lnTo>
                    <a:lnTo>
                      <a:pt x="4" y="416"/>
                    </a:lnTo>
                    <a:lnTo>
                      <a:pt x="7" y="433"/>
                    </a:lnTo>
                    <a:lnTo>
                      <a:pt x="12" y="450"/>
                    </a:lnTo>
                    <a:lnTo>
                      <a:pt x="16" y="467"/>
                    </a:lnTo>
                    <a:lnTo>
                      <a:pt x="22" y="484"/>
                    </a:lnTo>
                    <a:lnTo>
                      <a:pt x="28" y="501"/>
                    </a:lnTo>
                    <a:lnTo>
                      <a:pt x="35" y="516"/>
                    </a:lnTo>
                    <a:lnTo>
                      <a:pt x="44" y="532"/>
                    </a:lnTo>
                    <a:lnTo>
                      <a:pt x="51" y="547"/>
                    </a:lnTo>
                    <a:lnTo>
                      <a:pt x="61" y="561"/>
                    </a:lnTo>
                    <a:lnTo>
                      <a:pt x="71" y="576"/>
                    </a:lnTo>
                    <a:lnTo>
                      <a:pt x="82" y="589"/>
                    </a:lnTo>
                    <a:lnTo>
                      <a:pt x="93" y="602"/>
                    </a:lnTo>
                    <a:lnTo>
                      <a:pt x="106" y="614"/>
                    </a:lnTo>
                    <a:lnTo>
                      <a:pt x="118" y="627"/>
                    </a:lnTo>
                    <a:lnTo>
                      <a:pt x="131" y="638"/>
                    </a:lnTo>
                    <a:lnTo>
                      <a:pt x="144" y="649"/>
                    </a:lnTo>
                    <a:lnTo>
                      <a:pt x="159" y="659"/>
                    </a:lnTo>
                    <a:lnTo>
                      <a:pt x="173" y="667"/>
                    </a:lnTo>
                    <a:lnTo>
                      <a:pt x="188" y="676"/>
                    </a:lnTo>
                    <a:lnTo>
                      <a:pt x="204" y="684"/>
                    </a:lnTo>
                    <a:lnTo>
                      <a:pt x="219" y="692"/>
                    </a:lnTo>
                    <a:lnTo>
                      <a:pt x="236" y="698"/>
                    </a:lnTo>
                    <a:lnTo>
                      <a:pt x="252" y="704"/>
                    </a:lnTo>
                    <a:lnTo>
                      <a:pt x="269" y="708"/>
                    </a:lnTo>
                    <a:lnTo>
                      <a:pt x="287" y="713"/>
                    </a:lnTo>
                    <a:lnTo>
                      <a:pt x="304" y="716"/>
                    </a:lnTo>
                    <a:lnTo>
                      <a:pt x="322" y="718"/>
                    </a:lnTo>
                    <a:lnTo>
                      <a:pt x="341" y="719"/>
                    </a:lnTo>
                    <a:lnTo>
                      <a:pt x="360" y="719"/>
                    </a:lnTo>
                    <a:lnTo>
                      <a:pt x="377" y="719"/>
                    </a:lnTo>
                    <a:lnTo>
                      <a:pt x="396" y="718"/>
                    </a:lnTo>
                    <a:lnTo>
                      <a:pt x="414" y="716"/>
                    </a:lnTo>
                    <a:lnTo>
                      <a:pt x="431" y="713"/>
                    </a:lnTo>
                    <a:lnTo>
                      <a:pt x="449" y="708"/>
                    </a:lnTo>
                    <a:lnTo>
                      <a:pt x="466" y="704"/>
                    </a:lnTo>
                    <a:lnTo>
                      <a:pt x="483" y="698"/>
                    </a:lnTo>
                    <a:lnTo>
                      <a:pt x="499" y="692"/>
                    </a:lnTo>
                    <a:lnTo>
                      <a:pt x="515" y="684"/>
                    </a:lnTo>
                    <a:lnTo>
                      <a:pt x="531" y="676"/>
                    </a:lnTo>
                    <a:lnTo>
                      <a:pt x="545" y="667"/>
                    </a:lnTo>
                    <a:lnTo>
                      <a:pt x="561" y="659"/>
                    </a:lnTo>
                    <a:lnTo>
                      <a:pt x="574" y="649"/>
                    </a:lnTo>
                    <a:lnTo>
                      <a:pt x="588" y="638"/>
                    </a:lnTo>
                    <a:lnTo>
                      <a:pt x="600" y="627"/>
                    </a:lnTo>
                    <a:lnTo>
                      <a:pt x="614" y="614"/>
                    </a:lnTo>
                    <a:lnTo>
                      <a:pt x="626" y="602"/>
                    </a:lnTo>
                    <a:lnTo>
                      <a:pt x="637" y="589"/>
                    </a:lnTo>
                    <a:lnTo>
                      <a:pt x="647" y="576"/>
                    </a:lnTo>
                    <a:lnTo>
                      <a:pt x="658" y="561"/>
                    </a:lnTo>
                    <a:lnTo>
                      <a:pt x="667" y="547"/>
                    </a:lnTo>
                    <a:lnTo>
                      <a:pt x="675" y="532"/>
                    </a:lnTo>
                    <a:lnTo>
                      <a:pt x="683" y="516"/>
                    </a:lnTo>
                    <a:lnTo>
                      <a:pt x="691" y="501"/>
                    </a:lnTo>
                    <a:lnTo>
                      <a:pt x="696" y="484"/>
                    </a:lnTo>
                    <a:lnTo>
                      <a:pt x="702" y="467"/>
                    </a:lnTo>
                    <a:lnTo>
                      <a:pt x="707" y="450"/>
                    </a:lnTo>
                    <a:lnTo>
                      <a:pt x="712" y="433"/>
                    </a:lnTo>
                    <a:lnTo>
                      <a:pt x="714" y="416"/>
                    </a:lnTo>
                    <a:lnTo>
                      <a:pt x="716" y="397"/>
                    </a:lnTo>
                    <a:lnTo>
                      <a:pt x="718" y="379"/>
                    </a:lnTo>
                    <a:lnTo>
                      <a:pt x="718" y="360"/>
                    </a:lnTo>
                    <a:lnTo>
                      <a:pt x="718" y="342"/>
                    </a:lnTo>
                    <a:lnTo>
                      <a:pt x="716" y="324"/>
                    </a:lnTo>
                    <a:lnTo>
                      <a:pt x="714" y="305"/>
                    </a:lnTo>
                    <a:lnTo>
                      <a:pt x="712" y="289"/>
                    </a:lnTo>
                    <a:lnTo>
                      <a:pt x="707" y="271"/>
                    </a:lnTo>
                    <a:lnTo>
                      <a:pt x="702" y="253"/>
                    </a:lnTo>
                    <a:lnTo>
                      <a:pt x="696" y="237"/>
                    </a:lnTo>
                    <a:lnTo>
                      <a:pt x="691" y="221"/>
                    </a:lnTo>
                    <a:lnTo>
                      <a:pt x="683" y="205"/>
                    </a:lnTo>
                    <a:lnTo>
                      <a:pt x="675" y="189"/>
                    </a:lnTo>
                    <a:lnTo>
                      <a:pt x="667" y="174"/>
                    </a:lnTo>
                    <a:lnTo>
                      <a:pt x="658" y="159"/>
                    </a:lnTo>
                    <a:lnTo>
                      <a:pt x="647" y="145"/>
                    </a:lnTo>
                    <a:lnTo>
                      <a:pt x="637" y="132"/>
                    </a:lnTo>
                    <a:lnTo>
                      <a:pt x="626" y="119"/>
                    </a:lnTo>
                    <a:lnTo>
                      <a:pt x="614" y="106"/>
                    </a:lnTo>
                    <a:lnTo>
                      <a:pt x="600" y="94"/>
                    </a:lnTo>
                    <a:lnTo>
                      <a:pt x="588" y="83"/>
                    </a:lnTo>
                    <a:lnTo>
                      <a:pt x="574" y="72"/>
                    </a:lnTo>
                    <a:lnTo>
                      <a:pt x="561" y="62"/>
                    </a:lnTo>
                    <a:lnTo>
                      <a:pt x="545" y="53"/>
                    </a:lnTo>
                    <a:lnTo>
                      <a:pt x="531" y="45"/>
                    </a:lnTo>
                    <a:lnTo>
                      <a:pt x="515" y="37"/>
                    </a:lnTo>
                    <a:lnTo>
                      <a:pt x="499" y="29"/>
                    </a:lnTo>
                    <a:lnTo>
                      <a:pt x="483" y="22"/>
                    </a:lnTo>
                    <a:lnTo>
                      <a:pt x="466" y="17"/>
                    </a:lnTo>
                    <a:lnTo>
                      <a:pt x="449" y="13"/>
                    </a:lnTo>
                    <a:lnTo>
                      <a:pt x="431" y="8"/>
                    </a:lnTo>
                    <a:lnTo>
                      <a:pt x="414" y="5"/>
                    </a:lnTo>
                    <a:lnTo>
                      <a:pt x="396" y="3"/>
                    </a:lnTo>
                    <a:lnTo>
                      <a:pt x="377" y="2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48">
              <a:extLst>
                <a:ext uri="{FF2B5EF4-FFF2-40B4-BE49-F238E27FC236}">
                  <a16:creationId xmlns="" xmlns:a16="http://schemas.microsoft.com/office/drawing/2014/main" id="{A9D78367-5ADF-4FDF-9EB9-1060C5EC57B9}"/>
                </a:ext>
              </a:extLst>
            </p:cNvPr>
            <p:cNvGrpSpPr/>
            <p:nvPr/>
          </p:nvGrpSpPr>
          <p:grpSpPr>
            <a:xfrm>
              <a:off x="6359711" y="4250270"/>
              <a:ext cx="5633041" cy="492443"/>
              <a:chOff x="6452579" y="4367401"/>
              <a:chExt cx="5633041" cy="492443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23A358B4-F60B-498E-8C0B-BEF76A32C5AF}"/>
                  </a:ext>
                </a:extLst>
              </p:cNvPr>
              <p:cNvSpPr txBox="1"/>
              <p:nvPr/>
            </p:nvSpPr>
            <p:spPr>
              <a:xfrm>
                <a:off x="6877517" y="4367401"/>
                <a:ext cx="520810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ru-RU" sz="1600" dirty="0" smtClean="0"/>
                  <a:t>ПУНКТ ПРОКАТА РЕАБИЛИТАЦИОННОГО И РАЗВИВАЮЩЕГО ОБОРУДОВАНИЯ</a:t>
                </a:r>
                <a:endParaRPr lang="en-US" sz="1600" dirty="0"/>
              </a:p>
            </p:txBody>
          </p:sp>
          <p:sp>
            <p:nvSpPr>
              <p:cNvPr id="25" name="Freeform 1668">
                <a:extLst>
                  <a:ext uri="{FF2B5EF4-FFF2-40B4-BE49-F238E27FC236}">
                    <a16:creationId xmlns="" xmlns:a16="http://schemas.microsoft.com/office/drawing/2014/main" id="{B602DA40-1AB9-4EED-8EC4-6EEDC104A7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2579" y="4406894"/>
                <a:ext cx="285750" cy="285750"/>
              </a:xfrm>
              <a:custGeom>
                <a:avLst/>
                <a:gdLst>
                  <a:gd name="T0" fmla="*/ 288 w 718"/>
                  <a:gd name="T1" fmla="*/ 477 h 719"/>
                  <a:gd name="T2" fmla="*/ 276 w 718"/>
                  <a:gd name="T3" fmla="*/ 475 h 719"/>
                  <a:gd name="T4" fmla="*/ 196 w 718"/>
                  <a:gd name="T5" fmla="*/ 391 h 719"/>
                  <a:gd name="T6" fmla="*/ 204 w 718"/>
                  <a:gd name="T7" fmla="*/ 380 h 719"/>
                  <a:gd name="T8" fmla="*/ 217 w 718"/>
                  <a:gd name="T9" fmla="*/ 382 h 719"/>
                  <a:gd name="T10" fmla="*/ 506 w 718"/>
                  <a:gd name="T11" fmla="*/ 243 h 719"/>
                  <a:gd name="T12" fmla="*/ 519 w 718"/>
                  <a:gd name="T13" fmla="*/ 247 h 719"/>
                  <a:gd name="T14" fmla="*/ 521 w 718"/>
                  <a:gd name="T15" fmla="*/ 260 h 719"/>
                  <a:gd name="T16" fmla="*/ 341 w 718"/>
                  <a:gd name="T17" fmla="*/ 2 h 719"/>
                  <a:gd name="T18" fmla="*/ 287 w 718"/>
                  <a:gd name="T19" fmla="*/ 8 h 719"/>
                  <a:gd name="T20" fmla="*/ 236 w 718"/>
                  <a:gd name="T21" fmla="*/ 22 h 719"/>
                  <a:gd name="T22" fmla="*/ 188 w 718"/>
                  <a:gd name="T23" fmla="*/ 45 h 719"/>
                  <a:gd name="T24" fmla="*/ 144 w 718"/>
                  <a:gd name="T25" fmla="*/ 72 h 719"/>
                  <a:gd name="T26" fmla="*/ 106 w 718"/>
                  <a:gd name="T27" fmla="*/ 106 h 719"/>
                  <a:gd name="T28" fmla="*/ 71 w 718"/>
                  <a:gd name="T29" fmla="*/ 145 h 719"/>
                  <a:gd name="T30" fmla="*/ 44 w 718"/>
                  <a:gd name="T31" fmla="*/ 189 h 719"/>
                  <a:gd name="T32" fmla="*/ 22 w 718"/>
                  <a:gd name="T33" fmla="*/ 237 h 719"/>
                  <a:gd name="T34" fmla="*/ 7 w 718"/>
                  <a:gd name="T35" fmla="*/ 289 h 719"/>
                  <a:gd name="T36" fmla="*/ 1 w 718"/>
                  <a:gd name="T37" fmla="*/ 342 h 719"/>
                  <a:gd name="T38" fmla="*/ 2 w 718"/>
                  <a:gd name="T39" fmla="*/ 397 h 719"/>
                  <a:gd name="T40" fmla="*/ 12 w 718"/>
                  <a:gd name="T41" fmla="*/ 450 h 719"/>
                  <a:gd name="T42" fmla="*/ 28 w 718"/>
                  <a:gd name="T43" fmla="*/ 501 h 719"/>
                  <a:gd name="T44" fmla="*/ 51 w 718"/>
                  <a:gd name="T45" fmla="*/ 547 h 719"/>
                  <a:gd name="T46" fmla="*/ 82 w 718"/>
                  <a:gd name="T47" fmla="*/ 589 h 719"/>
                  <a:gd name="T48" fmla="*/ 118 w 718"/>
                  <a:gd name="T49" fmla="*/ 627 h 719"/>
                  <a:gd name="T50" fmla="*/ 159 w 718"/>
                  <a:gd name="T51" fmla="*/ 659 h 719"/>
                  <a:gd name="T52" fmla="*/ 204 w 718"/>
                  <a:gd name="T53" fmla="*/ 684 h 719"/>
                  <a:gd name="T54" fmla="*/ 252 w 718"/>
                  <a:gd name="T55" fmla="*/ 704 h 719"/>
                  <a:gd name="T56" fmla="*/ 304 w 718"/>
                  <a:gd name="T57" fmla="*/ 716 h 719"/>
                  <a:gd name="T58" fmla="*/ 360 w 718"/>
                  <a:gd name="T59" fmla="*/ 719 h 719"/>
                  <a:gd name="T60" fmla="*/ 414 w 718"/>
                  <a:gd name="T61" fmla="*/ 716 h 719"/>
                  <a:gd name="T62" fmla="*/ 466 w 718"/>
                  <a:gd name="T63" fmla="*/ 704 h 719"/>
                  <a:gd name="T64" fmla="*/ 515 w 718"/>
                  <a:gd name="T65" fmla="*/ 684 h 719"/>
                  <a:gd name="T66" fmla="*/ 561 w 718"/>
                  <a:gd name="T67" fmla="*/ 659 h 719"/>
                  <a:gd name="T68" fmla="*/ 600 w 718"/>
                  <a:gd name="T69" fmla="*/ 627 h 719"/>
                  <a:gd name="T70" fmla="*/ 637 w 718"/>
                  <a:gd name="T71" fmla="*/ 589 h 719"/>
                  <a:gd name="T72" fmla="*/ 667 w 718"/>
                  <a:gd name="T73" fmla="*/ 547 h 719"/>
                  <a:gd name="T74" fmla="*/ 691 w 718"/>
                  <a:gd name="T75" fmla="*/ 501 h 719"/>
                  <a:gd name="T76" fmla="*/ 707 w 718"/>
                  <a:gd name="T77" fmla="*/ 450 h 719"/>
                  <a:gd name="T78" fmla="*/ 716 w 718"/>
                  <a:gd name="T79" fmla="*/ 397 h 719"/>
                  <a:gd name="T80" fmla="*/ 718 w 718"/>
                  <a:gd name="T81" fmla="*/ 342 h 719"/>
                  <a:gd name="T82" fmla="*/ 712 w 718"/>
                  <a:gd name="T83" fmla="*/ 289 h 719"/>
                  <a:gd name="T84" fmla="*/ 696 w 718"/>
                  <a:gd name="T85" fmla="*/ 237 h 719"/>
                  <a:gd name="T86" fmla="*/ 675 w 718"/>
                  <a:gd name="T87" fmla="*/ 189 h 719"/>
                  <a:gd name="T88" fmla="*/ 647 w 718"/>
                  <a:gd name="T89" fmla="*/ 145 h 719"/>
                  <a:gd name="T90" fmla="*/ 614 w 718"/>
                  <a:gd name="T91" fmla="*/ 106 h 719"/>
                  <a:gd name="T92" fmla="*/ 574 w 718"/>
                  <a:gd name="T93" fmla="*/ 72 h 719"/>
                  <a:gd name="T94" fmla="*/ 531 w 718"/>
                  <a:gd name="T95" fmla="*/ 45 h 719"/>
                  <a:gd name="T96" fmla="*/ 483 w 718"/>
                  <a:gd name="T97" fmla="*/ 22 h 719"/>
                  <a:gd name="T98" fmla="*/ 431 w 718"/>
                  <a:gd name="T99" fmla="*/ 8 h 719"/>
                  <a:gd name="T100" fmla="*/ 377 w 718"/>
                  <a:gd name="T101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8" h="719">
                    <a:moveTo>
                      <a:pt x="519" y="263"/>
                    </a:moveTo>
                    <a:lnTo>
                      <a:pt x="292" y="475"/>
                    </a:lnTo>
                    <a:lnTo>
                      <a:pt x="288" y="477"/>
                    </a:lnTo>
                    <a:lnTo>
                      <a:pt x="283" y="479"/>
                    </a:lnTo>
                    <a:lnTo>
                      <a:pt x="279" y="477"/>
                    </a:lnTo>
                    <a:lnTo>
                      <a:pt x="276" y="475"/>
                    </a:lnTo>
                    <a:lnTo>
                      <a:pt x="199" y="400"/>
                    </a:lnTo>
                    <a:lnTo>
                      <a:pt x="197" y="396"/>
                    </a:lnTo>
                    <a:lnTo>
                      <a:pt x="196" y="391"/>
                    </a:lnTo>
                    <a:lnTo>
                      <a:pt x="197" y="387"/>
                    </a:lnTo>
                    <a:lnTo>
                      <a:pt x="199" y="382"/>
                    </a:lnTo>
                    <a:lnTo>
                      <a:pt x="204" y="380"/>
                    </a:lnTo>
                    <a:lnTo>
                      <a:pt x="208" y="379"/>
                    </a:lnTo>
                    <a:lnTo>
                      <a:pt x="213" y="380"/>
                    </a:lnTo>
                    <a:lnTo>
                      <a:pt x="217" y="382"/>
                    </a:lnTo>
                    <a:lnTo>
                      <a:pt x="284" y="450"/>
                    </a:lnTo>
                    <a:lnTo>
                      <a:pt x="502" y="247"/>
                    </a:lnTo>
                    <a:lnTo>
                      <a:pt x="506" y="243"/>
                    </a:lnTo>
                    <a:lnTo>
                      <a:pt x="511" y="243"/>
                    </a:lnTo>
                    <a:lnTo>
                      <a:pt x="515" y="243"/>
                    </a:lnTo>
                    <a:lnTo>
                      <a:pt x="519" y="247"/>
                    </a:lnTo>
                    <a:lnTo>
                      <a:pt x="522" y="251"/>
                    </a:lnTo>
                    <a:lnTo>
                      <a:pt x="522" y="255"/>
                    </a:lnTo>
                    <a:lnTo>
                      <a:pt x="521" y="260"/>
                    </a:lnTo>
                    <a:lnTo>
                      <a:pt x="519" y="263"/>
                    </a:lnTo>
                    <a:close/>
                    <a:moveTo>
                      <a:pt x="360" y="0"/>
                    </a:moveTo>
                    <a:lnTo>
                      <a:pt x="341" y="2"/>
                    </a:lnTo>
                    <a:lnTo>
                      <a:pt x="322" y="3"/>
                    </a:lnTo>
                    <a:lnTo>
                      <a:pt x="304" y="5"/>
                    </a:lnTo>
                    <a:lnTo>
                      <a:pt x="287" y="8"/>
                    </a:lnTo>
                    <a:lnTo>
                      <a:pt x="269" y="13"/>
                    </a:lnTo>
                    <a:lnTo>
                      <a:pt x="252" y="17"/>
                    </a:lnTo>
                    <a:lnTo>
                      <a:pt x="236" y="22"/>
                    </a:lnTo>
                    <a:lnTo>
                      <a:pt x="219" y="29"/>
                    </a:lnTo>
                    <a:lnTo>
                      <a:pt x="204" y="37"/>
                    </a:lnTo>
                    <a:lnTo>
                      <a:pt x="188" y="45"/>
                    </a:lnTo>
                    <a:lnTo>
                      <a:pt x="173" y="53"/>
                    </a:lnTo>
                    <a:lnTo>
                      <a:pt x="159" y="62"/>
                    </a:lnTo>
                    <a:lnTo>
                      <a:pt x="144" y="72"/>
                    </a:lnTo>
                    <a:lnTo>
                      <a:pt x="131" y="83"/>
                    </a:lnTo>
                    <a:lnTo>
                      <a:pt x="118" y="94"/>
                    </a:lnTo>
                    <a:lnTo>
                      <a:pt x="106" y="106"/>
                    </a:lnTo>
                    <a:lnTo>
                      <a:pt x="93" y="119"/>
                    </a:lnTo>
                    <a:lnTo>
                      <a:pt x="82" y="132"/>
                    </a:lnTo>
                    <a:lnTo>
                      <a:pt x="71" y="145"/>
                    </a:lnTo>
                    <a:lnTo>
                      <a:pt x="61" y="159"/>
                    </a:lnTo>
                    <a:lnTo>
                      <a:pt x="51" y="174"/>
                    </a:lnTo>
                    <a:lnTo>
                      <a:pt x="44" y="189"/>
                    </a:lnTo>
                    <a:lnTo>
                      <a:pt x="35" y="205"/>
                    </a:lnTo>
                    <a:lnTo>
                      <a:pt x="28" y="221"/>
                    </a:lnTo>
                    <a:lnTo>
                      <a:pt x="22" y="237"/>
                    </a:lnTo>
                    <a:lnTo>
                      <a:pt x="16" y="253"/>
                    </a:lnTo>
                    <a:lnTo>
                      <a:pt x="12" y="271"/>
                    </a:lnTo>
                    <a:lnTo>
                      <a:pt x="7" y="289"/>
                    </a:lnTo>
                    <a:lnTo>
                      <a:pt x="4" y="305"/>
                    </a:lnTo>
                    <a:lnTo>
                      <a:pt x="2" y="324"/>
                    </a:lnTo>
                    <a:lnTo>
                      <a:pt x="1" y="342"/>
                    </a:lnTo>
                    <a:lnTo>
                      <a:pt x="0" y="360"/>
                    </a:lnTo>
                    <a:lnTo>
                      <a:pt x="1" y="379"/>
                    </a:lnTo>
                    <a:lnTo>
                      <a:pt x="2" y="397"/>
                    </a:lnTo>
                    <a:lnTo>
                      <a:pt x="4" y="416"/>
                    </a:lnTo>
                    <a:lnTo>
                      <a:pt x="7" y="433"/>
                    </a:lnTo>
                    <a:lnTo>
                      <a:pt x="12" y="450"/>
                    </a:lnTo>
                    <a:lnTo>
                      <a:pt x="16" y="467"/>
                    </a:lnTo>
                    <a:lnTo>
                      <a:pt x="22" y="484"/>
                    </a:lnTo>
                    <a:lnTo>
                      <a:pt x="28" y="501"/>
                    </a:lnTo>
                    <a:lnTo>
                      <a:pt x="35" y="516"/>
                    </a:lnTo>
                    <a:lnTo>
                      <a:pt x="44" y="532"/>
                    </a:lnTo>
                    <a:lnTo>
                      <a:pt x="51" y="547"/>
                    </a:lnTo>
                    <a:lnTo>
                      <a:pt x="61" y="561"/>
                    </a:lnTo>
                    <a:lnTo>
                      <a:pt x="71" y="576"/>
                    </a:lnTo>
                    <a:lnTo>
                      <a:pt x="82" y="589"/>
                    </a:lnTo>
                    <a:lnTo>
                      <a:pt x="93" y="602"/>
                    </a:lnTo>
                    <a:lnTo>
                      <a:pt x="106" y="614"/>
                    </a:lnTo>
                    <a:lnTo>
                      <a:pt x="118" y="627"/>
                    </a:lnTo>
                    <a:lnTo>
                      <a:pt x="131" y="638"/>
                    </a:lnTo>
                    <a:lnTo>
                      <a:pt x="144" y="649"/>
                    </a:lnTo>
                    <a:lnTo>
                      <a:pt x="159" y="659"/>
                    </a:lnTo>
                    <a:lnTo>
                      <a:pt x="173" y="667"/>
                    </a:lnTo>
                    <a:lnTo>
                      <a:pt x="188" y="676"/>
                    </a:lnTo>
                    <a:lnTo>
                      <a:pt x="204" y="684"/>
                    </a:lnTo>
                    <a:lnTo>
                      <a:pt x="219" y="692"/>
                    </a:lnTo>
                    <a:lnTo>
                      <a:pt x="236" y="698"/>
                    </a:lnTo>
                    <a:lnTo>
                      <a:pt x="252" y="704"/>
                    </a:lnTo>
                    <a:lnTo>
                      <a:pt x="269" y="708"/>
                    </a:lnTo>
                    <a:lnTo>
                      <a:pt x="287" y="713"/>
                    </a:lnTo>
                    <a:lnTo>
                      <a:pt x="304" y="716"/>
                    </a:lnTo>
                    <a:lnTo>
                      <a:pt x="322" y="718"/>
                    </a:lnTo>
                    <a:lnTo>
                      <a:pt x="341" y="719"/>
                    </a:lnTo>
                    <a:lnTo>
                      <a:pt x="360" y="719"/>
                    </a:lnTo>
                    <a:lnTo>
                      <a:pt x="377" y="719"/>
                    </a:lnTo>
                    <a:lnTo>
                      <a:pt x="396" y="718"/>
                    </a:lnTo>
                    <a:lnTo>
                      <a:pt x="414" y="716"/>
                    </a:lnTo>
                    <a:lnTo>
                      <a:pt x="431" y="713"/>
                    </a:lnTo>
                    <a:lnTo>
                      <a:pt x="449" y="708"/>
                    </a:lnTo>
                    <a:lnTo>
                      <a:pt x="466" y="704"/>
                    </a:lnTo>
                    <a:lnTo>
                      <a:pt x="483" y="698"/>
                    </a:lnTo>
                    <a:lnTo>
                      <a:pt x="499" y="692"/>
                    </a:lnTo>
                    <a:lnTo>
                      <a:pt x="515" y="684"/>
                    </a:lnTo>
                    <a:lnTo>
                      <a:pt x="531" y="676"/>
                    </a:lnTo>
                    <a:lnTo>
                      <a:pt x="545" y="667"/>
                    </a:lnTo>
                    <a:lnTo>
                      <a:pt x="561" y="659"/>
                    </a:lnTo>
                    <a:lnTo>
                      <a:pt x="574" y="649"/>
                    </a:lnTo>
                    <a:lnTo>
                      <a:pt x="588" y="638"/>
                    </a:lnTo>
                    <a:lnTo>
                      <a:pt x="600" y="627"/>
                    </a:lnTo>
                    <a:lnTo>
                      <a:pt x="614" y="614"/>
                    </a:lnTo>
                    <a:lnTo>
                      <a:pt x="626" y="602"/>
                    </a:lnTo>
                    <a:lnTo>
                      <a:pt x="637" y="589"/>
                    </a:lnTo>
                    <a:lnTo>
                      <a:pt x="647" y="576"/>
                    </a:lnTo>
                    <a:lnTo>
                      <a:pt x="658" y="561"/>
                    </a:lnTo>
                    <a:lnTo>
                      <a:pt x="667" y="547"/>
                    </a:lnTo>
                    <a:lnTo>
                      <a:pt x="675" y="532"/>
                    </a:lnTo>
                    <a:lnTo>
                      <a:pt x="683" y="516"/>
                    </a:lnTo>
                    <a:lnTo>
                      <a:pt x="691" y="501"/>
                    </a:lnTo>
                    <a:lnTo>
                      <a:pt x="696" y="484"/>
                    </a:lnTo>
                    <a:lnTo>
                      <a:pt x="702" y="467"/>
                    </a:lnTo>
                    <a:lnTo>
                      <a:pt x="707" y="450"/>
                    </a:lnTo>
                    <a:lnTo>
                      <a:pt x="712" y="433"/>
                    </a:lnTo>
                    <a:lnTo>
                      <a:pt x="714" y="416"/>
                    </a:lnTo>
                    <a:lnTo>
                      <a:pt x="716" y="397"/>
                    </a:lnTo>
                    <a:lnTo>
                      <a:pt x="718" y="379"/>
                    </a:lnTo>
                    <a:lnTo>
                      <a:pt x="718" y="360"/>
                    </a:lnTo>
                    <a:lnTo>
                      <a:pt x="718" y="342"/>
                    </a:lnTo>
                    <a:lnTo>
                      <a:pt x="716" y="324"/>
                    </a:lnTo>
                    <a:lnTo>
                      <a:pt x="714" y="305"/>
                    </a:lnTo>
                    <a:lnTo>
                      <a:pt x="712" y="289"/>
                    </a:lnTo>
                    <a:lnTo>
                      <a:pt x="707" y="271"/>
                    </a:lnTo>
                    <a:lnTo>
                      <a:pt x="702" y="253"/>
                    </a:lnTo>
                    <a:lnTo>
                      <a:pt x="696" y="237"/>
                    </a:lnTo>
                    <a:lnTo>
                      <a:pt x="691" y="221"/>
                    </a:lnTo>
                    <a:lnTo>
                      <a:pt x="683" y="205"/>
                    </a:lnTo>
                    <a:lnTo>
                      <a:pt x="675" y="189"/>
                    </a:lnTo>
                    <a:lnTo>
                      <a:pt x="667" y="174"/>
                    </a:lnTo>
                    <a:lnTo>
                      <a:pt x="658" y="159"/>
                    </a:lnTo>
                    <a:lnTo>
                      <a:pt x="647" y="145"/>
                    </a:lnTo>
                    <a:lnTo>
                      <a:pt x="637" y="132"/>
                    </a:lnTo>
                    <a:lnTo>
                      <a:pt x="626" y="119"/>
                    </a:lnTo>
                    <a:lnTo>
                      <a:pt x="614" y="106"/>
                    </a:lnTo>
                    <a:lnTo>
                      <a:pt x="600" y="94"/>
                    </a:lnTo>
                    <a:lnTo>
                      <a:pt x="588" y="83"/>
                    </a:lnTo>
                    <a:lnTo>
                      <a:pt x="574" y="72"/>
                    </a:lnTo>
                    <a:lnTo>
                      <a:pt x="561" y="62"/>
                    </a:lnTo>
                    <a:lnTo>
                      <a:pt x="545" y="53"/>
                    </a:lnTo>
                    <a:lnTo>
                      <a:pt x="531" y="45"/>
                    </a:lnTo>
                    <a:lnTo>
                      <a:pt x="515" y="37"/>
                    </a:lnTo>
                    <a:lnTo>
                      <a:pt x="499" y="29"/>
                    </a:lnTo>
                    <a:lnTo>
                      <a:pt x="483" y="22"/>
                    </a:lnTo>
                    <a:lnTo>
                      <a:pt x="466" y="17"/>
                    </a:lnTo>
                    <a:lnTo>
                      <a:pt x="449" y="13"/>
                    </a:lnTo>
                    <a:lnTo>
                      <a:pt x="431" y="8"/>
                    </a:lnTo>
                    <a:lnTo>
                      <a:pt x="414" y="5"/>
                    </a:lnTo>
                    <a:lnTo>
                      <a:pt x="396" y="3"/>
                    </a:lnTo>
                    <a:lnTo>
                      <a:pt x="377" y="2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2" name="Freeform 1668">
            <a:extLst>
              <a:ext uri="{FF2B5EF4-FFF2-40B4-BE49-F238E27FC236}">
                <a16:creationId xmlns="" xmlns:a16="http://schemas.microsoft.com/office/drawing/2014/main" id="{0823C732-8F44-466E-B9A4-83308DEE4F76}"/>
              </a:ext>
            </a:extLst>
          </p:cNvPr>
          <p:cNvSpPr>
            <a:spLocks noEditPoints="1"/>
          </p:cNvSpPr>
          <p:nvPr/>
        </p:nvSpPr>
        <p:spPr bwMode="auto">
          <a:xfrm>
            <a:off x="5808705" y="1721730"/>
            <a:ext cx="285750" cy="28575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D15CE48-14A3-41F9-A06F-3F8104CB9B7E}"/>
              </a:ext>
            </a:extLst>
          </p:cNvPr>
          <p:cNvSpPr txBox="1"/>
          <p:nvPr/>
        </p:nvSpPr>
        <p:spPr>
          <a:xfrm>
            <a:off x="6256821" y="1679547"/>
            <a:ext cx="568108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 smtClean="0"/>
              <a:t>ДИСТАНЦИОННАЯ ШКОЛА ДЛЯ РОДИТЕЛЕЙ, ВОСПИТЫВАЮЩИХ ДЕТЕЙ С ИНВАЛИДНОСТЬЮ, ШКОЛА ПРИЕМНЫХ РОДИТЕЛЕЙ, ШКОЛА МОЛОДОЙ МАМЫ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4" name="Freeform 1668">
            <a:extLst>
              <a:ext uri="{FF2B5EF4-FFF2-40B4-BE49-F238E27FC236}">
                <a16:creationId xmlns="" xmlns:a16="http://schemas.microsoft.com/office/drawing/2014/main" id="{C21BDBF4-C841-42E9-AF4E-21BDFE9BFA6D}"/>
              </a:ext>
            </a:extLst>
          </p:cNvPr>
          <p:cNvSpPr>
            <a:spLocks noEditPoints="1"/>
          </p:cNvSpPr>
          <p:nvPr/>
        </p:nvSpPr>
        <p:spPr bwMode="auto">
          <a:xfrm>
            <a:off x="5805773" y="2571502"/>
            <a:ext cx="285750" cy="285749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E8A0057-1687-4A5E-A050-F97254480495}"/>
              </a:ext>
            </a:extLst>
          </p:cNvPr>
          <p:cNvSpPr txBox="1"/>
          <p:nvPr/>
        </p:nvSpPr>
        <p:spPr>
          <a:xfrm>
            <a:off x="7273726" y="1042152"/>
            <a:ext cx="21745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ТЕХНОЛОГИИ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8310635-8896-4BEB-8DF9-744E22150AD3}"/>
              </a:ext>
            </a:extLst>
          </p:cNvPr>
          <p:cNvSpPr txBox="1"/>
          <p:nvPr/>
        </p:nvSpPr>
        <p:spPr>
          <a:xfrm>
            <a:off x="7319411" y="3013601"/>
            <a:ext cx="1698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СЕРВИСЫ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Freeform 1668">
            <a:extLst>
              <a:ext uri="{FF2B5EF4-FFF2-40B4-BE49-F238E27FC236}">
                <a16:creationId xmlns="" xmlns:a16="http://schemas.microsoft.com/office/drawing/2014/main" id="{B602DA40-1AB9-4EED-8EC4-6EEDC104A7CA}"/>
              </a:ext>
            </a:extLst>
          </p:cNvPr>
          <p:cNvSpPr>
            <a:spLocks noEditPoints="1"/>
          </p:cNvSpPr>
          <p:nvPr/>
        </p:nvSpPr>
        <p:spPr bwMode="auto">
          <a:xfrm>
            <a:off x="5805773" y="4849484"/>
            <a:ext cx="285750" cy="285750"/>
          </a:xfrm>
          <a:custGeom>
            <a:avLst/>
            <a:gdLst>
              <a:gd name="T0" fmla="*/ 288 w 718"/>
              <a:gd name="T1" fmla="*/ 477 h 719"/>
              <a:gd name="T2" fmla="*/ 276 w 718"/>
              <a:gd name="T3" fmla="*/ 475 h 719"/>
              <a:gd name="T4" fmla="*/ 196 w 718"/>
              <a:gd name="T5" fmla="*/ 391 h 719"/>
              <a:gd name="T6" fmla="*/ 204 w 718"/>
              <a:gd name="T7" fmla="*/ 380 h 719"/>
              <a:gd name="T8" fmla="*/ 217 w 718"/>
              <a:gd name="T9" fmla="*/ 382 h 719"/>
              <a:gd name="T10" fmla="*/ 506 w 718"/>
              <a:gd name="T11" fmla="*/ 243 h 719"/>
              <a:gd name="T12" fmla="*/ 519 w 718"/>
              <a:gd name="T13" fmla="*/ 247 h 719"/>
              <a:gd name="T14" fmla="*/ 521 w 718"/>
              <a:gd name="T15" fmla="*/ 260 h 719"/>
              <a:gd name="T16" fmla="*/ 341 w 718"/>
              <a:gd name="T17" fmla="*/ 2 h 719"/>
              <a:gd name="T18" fmla="*/ 287 w 718"/>
              <a:gd name="T19" fmla="*/ 8 h 719"/>
              <a:gd name="T20" fmla="*/ 236 w 718"/>
              <a:gd name="T21" fmla="*/ 22 h 719"/>
              <a:gd name="T22" fmla="*/ 188 w 718"/>
              <a:gd name="T23" fmla="*/ 45 h 719"/>
              <a:gd name="T24" fmla="*/ 144 w 718"/>
              <a:gd name="T25" fmla="*/ 72 h 719"/>
              <a:gd name="T26" fmla="*/ 106 w 718"/>
              <a:gd name="T27" fmla="*/ 106 h 719"/>
              <a:gd name="T28" fmla="*/ 71 w 718"/>
              <a:gd name="T29" fmla="*/ 145 h 719"/>
              <a:gd name="T30" fmla="*/ 44 w 718"/>
              <a:gd name="T31" fmla="*/ 189 h 719"/>
              <a:gd name="T32" fmla="*/ 22 w 718"/>
              <a:gd name="T33" fmla="*/ 237 h 719"/>
              <a:gd name="T34" fmla="*/ 7 w 718"/>
              <a:gd name="T35" fmla="*/ 289 h 719"/>
              <a:gd name="T36" fmla="*/ 1 w 718"/>
              <a:gd name="T37" fmla="*/ 342 h 719"/>
              <a:gd name="T38" fmla="*/ 2 w 718"/>
              <a:gd name="T39" fmla="*/ 397 h 719"/>
              <a:gd name="T40" fmla="*/ 12 w 718"/>
              <a:gd name="T41" fmla="*/ 450 h 719"/>
              <a:gd name="T42" fmla="*/ 28 w 718"/>
              <a:gd name="T43" fmla="*/ 501 h 719"/>
              <a:gd name="T44" fmla="*/ 51 w 718"/>
              <a:gd name="T45" fmla="*/ 547 h 719"/>
              <a:gd name="T46" fmla="*/ 82 w 718"/>
              <a:gd name="T47" fmla="*/ 589 h 719"/>
              <a:gd name="T48" fmla="*/ 118 w 718"/>
              <a:gd name="T49" fmla="*/ 627 h 719"/>
              <a:gd name="T50" fmla="*/ 159 w 718"/>
              <a:gd name="T51" fmla="*/ 659 h 719"/>
              <a:gd name="T52" fmla="*/ 204 w 718"/>
              <a:gd name="T53" fmla="*/ 684 h 719"/>
              <a:gd name="T54" fmla="*/ 252 w 718"/>
              <a:gd name="T55" fmla="*/ 704 h 719"/>
              <a:gd name="T56" fmla="*/ 304 w 718"/>
              <a:gd name="T57" fmla="*/ 716 h 719"/>
              <a:gd name="T58" fmla="*/ 360 w 718"/>
              <a:gd name="T59" fmla="*/ 719 h 719"/>
              <a:gd name="T60" fmla="*/ 414 w 718"/>
              <a:gd name="T61" fmla="*/ 716 h 719"/>
              <a:gd name="T62" fmla="*/ 466 w 718"/>
              <a:gd name="T63" fmla="*/ 704 h 719"/>
              <a:gd name="T64" fmla="*/ 515 w 718"/>
              <a:gd name="T65" fmla="*/ 684 h 719"/>
              <a:gd name="T66" fmla="*/ 561 w 718"/>
              <a:gd name="T67" fmla="*/ 659 h 719"/>
              <a:gd name="T68" fmla="*/ 600 w 718"/>
              <a:gd name="T69" fmla="*/ 627 h 719"/>
              <a:gd name="T70" fmla="*/ 637 w 718"/>
              <a:gd name="T71" fmla="*/ 589 h 719"/>
              <a:gd name="T72" fmla="*/ 667 w 718"/>
              <a:gd name="T73" fmla="*/ 547 h 719"/>
              <a:gd name="T74" fmla="*/ 691 w 718"/>
              <a:gd name="T75" fmla="*/ 501 h 719"/>
              <a:gd name="T76" fmla="*/ 707 w 718"/>
              <a:gd name="T77" fmla="*/ 450 h 719"/>
              <a:gd name="T78" fmla="*/ 716 w 718"/>
              <a:gd name="T79" fmla="*/ 397 h 719"/>
              <a:gd name="T80" fmla="*/ 718 w 718"/>
              <a:gd name="T81" fmla="*/ 342 h 719"/>
              <a:gd name="T82" fmla="*/ 712 w 718"/>
              <a:gd name="T83" fmla="*/ 289 h 719"/>
              <a:gd name="T84" fmla="*/ 696 w 718"/>
              <a:gd name="T85" fmla="*/ 237 h 719"/>
              <a:gd name="T86" fmla="*/ 675 w 718"/>
              <a:gd name="T87" fmla="*/ 189 h 719"/>
              <a:gd name="T88" fmla="*/ 647 w 718"/>
              <a:gd name="T89" fmla="*/ 145 h 719"/>
              <a:gd name="T90" fmla="*/ 614 w 718"/>
              <a:gd name="T91" fmla="*/ 106 h 719"/>
              <a:gd name="T92" fmla="*/ 574 w 718"/>
              <a:gd name="T93" fmla="*/ 72 h 719"/>
              <a:gd name="T94" fmla="*/ 531 w 718"/>
              <a:gd name="T95" fmla="*/ 45 h 719"/>
              <a:gd name="T96" fmla="*/ 483 w 718"/>
              <a:gd name="T97" fmla="*/ 22 h 719"/>
              <a:gd name="T98" fmla="*/ 431 w 718"/>
              <a:gd name="T99" fmla="*/ 8 h 719"/>
              <a:gd name="T100" fmla="*/ 377 w 718"/>
              <a:gd name="T101" fmla="*/ 2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8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3" y="479"/>
                </a:lnTo>
                <a:lnTo>
                  <a:pt x="279" y="477"/>
                </a:lnTo>
                <a:lnTo>
                  <a:pt x="276" y="475"/>
                </a:lnTo>
                <a:lnTo>
                  <a:pt x="199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199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4" y="450"/>
                </a:lnTo>
                <a:lnTo>
                  <a:pt x="502" y="247"/>
                </a:lnTo>
                <a:lnTo>
                  <a:pt x="506" y="243"/>
                </a:lnTo>
                <a:lnTo>
                  <a:pt x="511" y="243"/>
                </a:lnTo>
                <a:lnTo>
                  <a:pt x="515" y="243"/>
                </a:lnTo>
                <a:lnTo>
                  <a:pt x="519" y="247"/>
                </a:lnTo>
                <a:lnTo>
                  <a:pt x="522" y="251"/>
                </a:lnTo>
                <a:lnTo>
                  <a:pt x="522" y="255"/>
                </a:lnTo>
                <a:lnTo>
                  <a:pt x="521" y="260"/>
                </a:lnTo>
                <a:lnTo>
                  <a:pt x="519" y="263"/>
                </a:lnTo>
                <a:close/>
                <a:moveTo>
                  <a:pt x="360" y="0"/>
                </a:moveTo>
                <a:lnTo>
                  <a:pt x="341" y="2"/>
                </a:lnTo>
                <a:lnTo>
                  <a:pt x="322" y="3"/>
                </a:lnTo>
                <a:lnTo>
                  <a:pt x="304" y="5"/>
                </a:lnTo>
                <a:lnTo>
                  <a:pt x="287" y="8"/>
                </a:lnTo>
                <a:lnTo>
                  <a:pt x="269" y="13"/>
                </a:lnTo>
                <a:lnTo>
                  <a:pt x="252" y="17"/>
                </a:lnTo>
                <a:lnTo>
                  <a:pt x="236" y="22"/>
                </a:lnTo>
                <a:lnTo>
                  <a:pt x="219" y="29"/>
                </a:lnTo>
                <a:lnTo>
                  <a:pt x="204" y="37"/>
                </a:lnTo>
                <a:lnTo>
                  <a:pt x="188" y="45"/>
                </a:lnTo>
                <a:lnTo>
                  <a:pt x="173" y="53"/>
                </a:lnTo>
                <a:lnTo>
                  <a:pt x="159" y="62"/>
                </a:lnTo>
                <a:lnTo>
                  <a:pt x="144" y="72"/>
                </a:lnTo>
                <a:lnTo>
                  <a:pt x="131" y="83"/>
                </a:lnTo>
                <a:lnTo>
                  <a:pt x="118" y="94"/>
                </a:lnTo>
                <a:lnTo>
                  <a:pt x="106" y="106"/>
                </a:lnTo>
                <a:lnTo>
                  <a:pt x="93" y="119"/>
                </a:lnTo>
                <a:lnTo>
                  <a:pt x="82" y="132"/>
                </a:lnTo>
                <a:lnTo>
                  <a:pt x="71" y="145"/>
                </a:lnTo>
                <a:lnTo>
                  <a:pt x="61" y="159"/>
                </a:lnTo>
                <a:lnTo>
                  <a:pt x="51" y="174"/>
                </a:lnTo>
                <a:lnTo>
                  <a:pt x="44" y="189"/>
                </a:lnTo>
                <a:lnTo>
                  <a:pt x="35" y="205"/>
                </a:lnTo>
                <a:lnTo>
                  <a:pt x="28" y="221"/>
                </a:lnTo>
                <a:lnTo>
                  <a:pt x="22" y="237"/>
                </a:lnTo>
                <a:lnTo>
                  <a:pt x="16" y="253"/>
                </a:lnTo>
                <a:lnTo>
                  <a:pt x="12" y="271"/>
                </a:lnTo>
                <a:lnTo>
                  <a:pt x="7" y="289"/>
                </a:lnTo>
                <a:lnTo>
                  <a:pt x="4" y="305"/>
                </a:lnTo>
                <a:lnTo>
                  <a:pt x="2" y="324"/>
                </a:lnTo>
                <a:lnTo>
                  <a:pt x="1" y="342"/>
                </a:lnTo>
                <a:lnTo>
                  <a:pt x="0" y="360"/>
                </a:lnTo>
                <a:lnTo>
                  <a:pt x="1" y="379"/>
                </a:lnTo>
                <a:lnTo>
                  <a:pt x="2" y="397"/>
                </a:lnTo>
                <a:lnTo>
                  <a:pt x="4" y="416"/>
                </a:lnTo>
                <a:lnTo>
                  <a:pt x="7" y="433"/>
                </a:lnTo>
                <a:lnTo>
                  <a:pt x="12" y="450"/>
                </a:lnTo>
                <a:lnTo>
                  <a:pt x="16" y="467"/>
                </a:lnTo>
                <a:lnTo>
                  <a:pt x="22" y="484"/>
                </a:lnTo>
                <a:lnTo>
                  <a:pt x="28" y="501"/>
                </a:lnTo>
                <a:lnTo>
                  <a:pt x="35" y="516"/>
                </a:lnTo>
                <a:lnTo>
                  <a:pt x="44" y="532"/>
                </a:lnTo>
                <a:lnTo>
                  <a:pt x="51" y="547"/>
                </a:lnTo>
                <a:lnTo>
                  <a:pt x="61" y="561"/>
                </a:lnTo>
                <a:lnTo>
                  <a:pt x="71" y="576"/>
                </a:lnTo>
                <a:lnTo>
                  <a:pt x="82" y="589"/>
                </a:lnTo>
                <a:lnTo>
                  <a:pt x="93" y="602"/>
                </a:lnTo>
                <a:lnTo>
                  <a:pt x="106" y="614"/>
                </a:lnTo>
                <a:lnTo>
                  <a:pt x="118" y="627"/>
                </a:lnTo>
                <a:lnTo>
                  <a:pt x="131" y="638"/>
                </a:lnTo>
                <a:lnTo>
                  <a:pt x="144" y="649"/>
                </a:lnTo>
                <a:lnTo>
                  <a:pt x="159" y="659"/>
                </a:lnTo>
                <a:lnTo>
                  <a:pt x="173" y="667"/>
                </a:lnTo>
                <a:lnTo>
                  <a:pt x="188" y="676"/>
                </a:lnTo>
                <a:lnTo>
                  <a:pt x="204" y="684"/>
                </a:lnTo>
                <a:lnTo>
                  <a:pt x="219" y="692"/>
                </a:lnTo>
                <a:lnTo>
                  <a:pt x="236" y="698"/>
                </a:lnTo>
                <a:lnTo>
                  <a:pt x="252" y="704"/>
                </a:lnTo>
                <a:lnTo>
                  <a:pt x="269" y="708"/>
                </a:lnTo>
                <a:lnTo>
                  <a:pt x="287" y="713"/>
                </a:lnTo>
                <a:lnTo>
                  <a:pt x="304" y="716"/>
                </a:lnTo>
                <a:lnTo>
                  <a:pt x="322" y="718"/>
                </a:lnTo>
                <a:lnTo>
                  <a:pt x="341" y="719"/>
                </a:lnTo>
                <a:lnTo>
                  <a:pt x="360" y="719"/>
                </a:lnTo>
                <a:lnTo>
                  <a:pt x="377" y="719"/>
                </a:lnTo>
                <a:lnTo>
                  <a:pt x="396" y="718"/>
                </a:lnTo>
                <a:lnTo>
                  <a:pt x="414" y="716"/>
                </a:lnTo>
                <a:lnTo>
                  <a:pt x="431" y="713"/>
                </a:lnTo>
                <a:lnTo>
                  <a:pt x="449" y="708"/>
                </a:lnTo>
                <a:lnTo>
                  <a:pt x="466" y="704"/>
                </a:lnTo>
                <a:lnTo>
                  <a:pt x="483" y="698"/>
                </a:lnTo>
                <a:lnTo>
                  <a:pt x="499" y="692"/>
                </a:lnTo>
                <a:lnTo>
                  <a:pt x="515" y="684"/>
                </a:lnTo>
                <a:lnTo>
                  <a:pt x="531" y="676"/>
                </a:lnTo>
                <a:lnTo>
                  <a:pt x="545" y="667"/>
                </a:lnTo>
                <a:lnTo>
                  <a:pt x="561" y="659"/>
                </a:lnTo>
                <a:lnTo>
                  <a:pt x="574" y="649"/>
                </a:lnTo>
                <a:lnTo>
                  <a:pt x="588" y="638"/>
                </a:lnTo>
                <a:lnTo>
                  <a:pt x="600" y="627"/>
                </a:lnTo>
                <a:lnTo>
                  <a:pt x="614" y="614"/>
                </a:lnTo>
                <a:lnTo>
                  <a:pt x="626" y="602"/>
                </a:lnTo>
                <a:lnTo>
                  <a:pt x="637" y="589"/>
                </a:lnTo>
                <a:lnTo>
                  <a:pt x="647" y="576"/>
                </a:lnTo>
                <a:lnTo>
                  <a:pt x="658" y="561"/>
                </a:lnTo>
                <a:lnTo>
                  <a:pt x="667" y="547"/>
                </a:lnTo>
                <a:lnTo>
                  <a:pt x="675" y="532"/>
                </a:lnTo>
                <a:lnTo>
                  <a:pt x="683" y="516"/>
                </a:lnTo>
                <a:lnTo>
                  <a:pt x="691" y="501"/>
                </a:lnTo>
                <a:lnTo>
                  <a:pt x="696" y="484"/>
                </a:lnTo>
                <a:lnTo>
                  <a:pt x="702" y="467"/>
                </a:lnTo>
                <a:lnTo>
                  <a:pt x="707" y="450"/>
                </a:lnTo>
                <a:lnTo>
                  <a:pt x="712" y="433"/>
                </a:lnTo>
                <a:lnTo>
                  <a:pt x="714" y="416"/>
                </a:lnTo>
                <a:lnTo>
                  <a:pt x="716" y="397"/>
                </a:lnTo>
                <a:lnTo>
                  <a:pt x="718" y="379"/>
                </a:lnTo>
                <a:lnTo>
                  <a:pt x="718" y="360"/>
                </a:lnTo>
                <a:lnTo>
                  <a:pt x="718" y="342"/>
                </a:lnTo>
                <a:lnTo>
                  <a:pt x="716" y="324"/>
                </a:lnTo>
                <a:lnTo>
                  <a:pt x="714" y="305"/>
                </a:lnTo>
                <a:lnTo>
                  <a:pt x="712" y="289"/>
                </a:lnTo>
                <a:lnTo>
                  <a:pt x="707" y="271"/>
                </a:lnTo>
                <a:lnTo>
                  <a:pt x="702" y="253"/>
                </a:lnTo>
                <a:lnTo>
                  <a:pt x="696" y="237"/>
                </a:lnTo>
                <a:lnTo>
                  <a:pt x="691" y="221"/>
                </a:lnTo>
                <a:lnTo>
                  <a:pt x="683" y="205"/>
                </a:lnTo>
                <a:lnTo>
                  <a:pt x="675" y="189"/>
                </a:lnTo>
                <a:lnTo>
                  <a:pt x="667" y="174"/>
                </a:lnTo>
                <a:lnTo>
                  <a:pt x="658" y="159"/>
                </a:lnTo>
                <a:lnTo>
                  <a:pt x="647" y="145"/>
                </a:lnTo>
                <a:lnTo>
                  <a:pt x="637" y="132"/>
                </a:lnTo>
                <a:lnTo>
                  <a:pt x="626" y="119"/>
                </a:lnTo>
                <a:lnTo>
                  <a:pt x="614" y="106"/>
                </a:lnTo>
                <a:lnTo>
                  <a:pt x="600" y="94"/>
                </a:lnTo>
                <a:lnTo>
                  <a:pt x="588" y="83"/>
                </a:lnTo>
                <a:lnTo>
                  <a:pt x="574" y="72"/>
                </a:lnTo>
                <a:lnTo>
                  <a:pt x="561" y="62"/>
                </a:lnTo>
                <a:lnTo>
                  <a:pt x="545" y="53"/>
                </a:lnTo>
                <a:lnTo>
                  <a:pt x="531" y="45"/>
                </a:lnTo>
                <a:lnTo>
                  <a:pt x="515" y="37"/>
                </a:lnTo>
                <a:lnTo>
                  <a:pt x="499" y="29"/>
                </a:lnTo>
                <a:lnTo>
                  <a:pt x="483" y="22"/>
                </a:lnTo>
                <a:lnTo>
                  <a:pt x="466" y="17"/>
                </a:lnTo>
                <a:lnTo>
                  <a:pt x="449" y="13"/>
                </a:lnTo>
                <a:lnTo>
                  <a:pt x="431" y="8"/>
                </a:lnTo>
                <a:lnTo>
                  <a:pt x="414" y="5"/>
                </a:lnTo>
                <a:lnTo>
                  <a:pt x="396" y="3"/>
                </a:lnTo>
                <a:lnTo>
                  <a:pt x="377" y="2"/>
                </a:lnTo>
                <a:lnTo>
                  <a:pt x="36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A22099E-55FE-44C1-AAAF-503AC87C3D7F}"/>
              </a:ext>
            </a:extLst>
          </p:cNvPr>
          <p:cNvSpPr txBox="1"/>
          <p:nvPr/>
        </p:nvSpPr>
        <p:spPr>
          <a:xfrm>
            <a:off x="6223698" y="4834263"/>
            <a:ext cx="521642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 smtClean="0"/>
              <a:t>ПРОФИ-ПАРК, КАБИНЕТ СОЦИАЛЬНО-ПСИХОЛОГИЧЕСКОГО СОПРОВОЖДЕНИЯ РОДИТЕЛЕЙ ИЗ МАЛООБЕСПЕЧЕННЫХ СЕМЕЙ, ПЛОЩАДКА РАЗВИВАЮЩЕЙ ДОСУГОВОЙ ДЕЯТЕЛЬНОСТИ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59" y="238074"/>
            <a:ext cx="810216" cy="8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7397" y="156581"/>
            <a:ext cx="709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ТЕХНОЛОГИИ И СЕРВИСЫ СМФЦ: ИНФРАСТРУКТУРА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" y="772466"/>
            <a:ext cx="3410536" cy="2571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63" y="790831"/>
            <a:ext cx="3073787" cy="537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 descr="C:\Users\USER2\Desktop\a2dee484-42ad-4c51-a7ed-c56f95828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821" y="3578641"/>
            <a:ext cx="3410536" cy="258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Открыть оригинально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19" y="777047"/>
            <a:ext cx="4289611" cy="265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Открыть оригинальное изображени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988"/>
          <a:stretch/>
        </p:blipFill>
        <p:spPr bwMode="auto">
          <a:xfrm>
            <a:off x="7408119" y="3578642"/>
            <a:ext cx="4289611" cy="258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357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6693" y="535838"/>
            <a:ext cx="10358497" cy="5140313"/>
            <a:chOff x="766693" y="535838"/>
            <a:chExt cx="10358497" cy="5140313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766693" y="535838"/>
              <a:ext cx="10358497" cy="859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8652" tIns="29326" rIns="58652" bIns="29326" numCol="1" anchor="ctr" anchorCtr="0" compatLnSpc="1">
              <a:prstTxWarp prst="textNoShape">
                <a:avLst/>
              </a:prstTxWarp>
              <a:spAutoFit/>
            </a:bodyPr>
            <a:lstStyle>
              <a:lvl1pPr indent="450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289175" algn="ctr" defTabSz="586496"/>
              <a:r>
                <a:rPr lang="ru-RU" altLang="ru-RU" b="1" dirty="0">
                  <a:solidFill>
                    <a:srgbClr val="000000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Схема целевого процесса при получении социальных услуг в рамках семейных МФЦ</a:t>
              </a:r>
              <a:r>
                <a:rPr lang="ru-RU" altLang="ru-RU" b="1" dirty="0" smtClean="0">
                  <a:solidFill>
                    <a:srgbClr val="000000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:</a:t>
              </a:r>
            </a:p>
            <a:p>
              <a:pPr indent="289175" algn="ctr" defTabSz="586496"/>
              <a:r>
                <a:rPr lang="ru-RU" altLang="ru-RU" b="1" dirty="0" smtClean="0">
                  <a:cs typeface="Arial" panose="020B0604020202020204" pitchFamily="34" charset="0"/>
                </a:rPr>
                <a:t>отделение первичного приема семьи</a:t>
              </a:r>
              <a:endParaRPr lang="ru-RU" altLang="ru-RU" b="1" dirty="0">
                <a:cs typeface="Arial" panose="020B0604020202020204" pitchFamily="34" charset="0"/>
              </a:endParaRPr>
            </a:p>
            <a:p>
              <a:pPr indent="289175" defTabSz="586496"/>
              <a:endParaRPr lang="ru-RU" altLang="ru-RU" sz="1600" dirty="0">
                <a:cs typeface="Arial" panose="020B0604020202020204" pitchFamily="34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603688" y="1667131"/>
              <a:ext cx="8833651" cy="4009020"/>
              <a:chOff x="447087" y="1827624"/>
              <a:chExt cx="7200676" cy="3215937"/>
            </a:xfrm>
          </p:grpSpPr>
          <p:sp>
            <p:nvSpPr>
              <p:cNvPr id="49" name="Стрелка вниз 48"/>
              <p:cNvSpPr/>
              <p:nvPr/>
            </p:nvSpPr>
            <p:spPr>
              <a:xfrm>
                <a:off x="4070289" y="2076131"/>
                <a:ext cx="140867" cy="88228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 dirty="0"/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489366" y="1836867"/>
                <a:ext cx="702136" cy="39312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ВХОД В ПРОЦЕСС</a:t>
                </a: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489366" y="2261687"/>
                <a:ext cx="638288" cy="1971516"/>
              </a:xfrm>
              <a:prstGeom prst="roundRect">
                <a:avLst>
                  <a:gd name="adj" fmla="val 853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7087" y="2972356"/>
                <a:ext cx="671803" cy="27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Обращение/</a:t>
                </a:r>
              </a:p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выявление</a:t>
                </a:r>
              </a:p>
            </p:txBody>
          </p:sp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1213417" y="1848953"/>
                <a:ext cx="767385" cy="3519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1</a:t>
                </a:r>
              </a:p>
            </p:txBody>
          </p:sp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1213417" y="2261688"/>
                <a:ext cx="767385" cy="1971515"/>
              </a:xfrm>
              <a:prstGeom prst="roundRect">
                <a:avLst>
                  <a:gd name="adj" fmla="val 853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49725" y="2447974"/>
                <a:ext cx="731075" cy="1259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Получение информации о возможности получения помощи с учетом жизненной ситуации и ресурсов всех органов системы профилактики </a:t>
                </a: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2054743" y="1849854"/>
                <a:ext cx="789080" cy="3519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2</a:t>
                </a: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2044574" y="2261687"/>
                <a:ext cx="799248" cy="1971516"/>
              </a:xfrm>
              <a:prstGeom prst="roundRect">
                <a:avLst>
                  <a:gd name="adj" fmla="val 853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022855" y="2490422"/>
                <a:ext cx="789080" cy="1160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Прохождение диагностики, на ее основе -определение потребности семьи в получении социальных услуг, формах и видах их предоставления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777760" y="4870737"/>
                <a:ext cx="2725921" cy="17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Отделение первичного приема семьи </a:t>
                </a: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3211768" y="1827624"/>
                <a:ext cx="1945283" cy="23180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3а</a:t>
                </a: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3217201" y="2203409"/>
                <a:ext cx="1945283" cy="397019"/>
              </a:xfrm>
              <a:prstGeom prst="roundRect">
                <a:avLst>
                  <a:gd name="adj" fmla="val 8537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43284" y="2229470"/>
                <a:ext cx="1865305" cy="370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Оказание срочных социальных услуг, в т.ч. экстренной психологической помощи (при необходимости) </a:t>
                </a: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3217201" y="2681318"/>
                <a:ext cx="1945283" cy="20795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3б</a:t>
                </a: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3207269" y="3037647"/>
                <a:ext cx="1945283" cy="313423"/>
              </a:xfrm>
              <a:prstGeom prst="roundRect">
                <a:avLst>
                  <a:gd name="adj" fmla="val 8537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Содействие в получении услуг др. ведомств и органов </a:t>
                </a: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3217201" y="3425897"/>
                <a:ext cx="1945283" cy="20795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3в</a:t>
                </a: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3207269" y="3782226"/>
                <a:ext cx="1945283" cy="408807"/>
              </a:xfrm>
              <a:prstGeom prst="roundRect">
                <a:avLst>
                  <a:gd name="adj" fmla="val 8537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Подача обращения в уполномоченный органа на признание нуждающимся в социальном обслуживании 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4750588" y="4323061"/>
                <a:ext cx="1455422" cy="265402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/>
              </a:p>
            </p:txBody>
          </p:sp>
          <p:sp>
            <p:nvSpPr>
              <p:cNvPr id="68" name="Стрелка вниз 67"/>
              <p:cNvSpPr/>
              <p:nvPr/>
            </p:nvSpPr>
            <p:spPr>
              <a:xfrm>
                <a:off x="4070288" y="2902222"/>
                <a:ext cx="140867" cy="88228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 dirty="0"/>
              </a:p>
            </p:txBody>
          </p:sp>
          <p:sp>
            <p:nvSpPr>
              <p:cNvPr id="69" name="Стрелка вниз 68"/>
              <p:cNvSpPr/>
              <p:nvPr/>
            </p:nvSpPr>
            <p:spPr>
              <a:xfrm>
                <a:off x="4044009" y="3636988"/>
                <a:ext cx="140867" cy="88228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780071" y="4314093"/>
                <a:ext cx="1367083" cy="27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учетом жизненной ситуации и индивидуальных потребностей</a:t>
                </a:r>
              </a:p>
            </p:txBody>
          </p:sp>
          <p:sp>
            <p:nvSpPr>
              <p:cNvPr id="73" name="Правая фигурная скобка 72"/>
              <p:cNvSpPr/>
              <p:nvPr/>
            </p:nvSpPr>
            <p:spPr>
              <a:xfrm>
                <a:off x="5222601" y="1982829"/>
                <a:ext cx="159129" cy="2208205"/>
              </a:xfrm>
              <a:prstGeom prst="rightBrace">
                <a:avLst>
                  <a:gd name="adj1" fmla="val 123886"/>
                  <a:gd name="adj2" fmla="val 4924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cxnSp>
            <p:nvCxnSpPr>
              <p:cNvPr id="75" name="Прямая соединительная линия 74"/>
              <p:cNvCxnSpPr>
                <a:stCxn id="67" idx="0"/>
              </p:cNvCxnSpPr>
              <p:nvPr/>
            </p:nvCxnSpPr>
            <p:spPr>
              <a:xfrm flipH="1" flipV="1">
                <a:off x="5448927" y="3105224"/>
                <a:ext cx="29372" cy="121783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6165617" y="3470597"/>
                <a:ext cx="1482144" cy="726425"/>
              </a:xfrm>
              <a:prstGeom prst="roundRect">
                <a:avLst>
                  <a:gd name="adj" fmla="val 8537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251409" y="3502936"/>
                <a:ext cx="1321613" cy="567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Признание нуждающимся в социальном обслуживании, определение потребности в социальных услугах, формирование ИППСУ</a:t>
                </a: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5715763" y="3481139"/>
                <a:ext cx="414981" cy="71588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4в</a:t>
                </a:r>
              </a:p>
            </p:txBody>
          </p:sp>
          <p:grpSp>
            <p:nvGrpSpPr>
              <p:cNvPr id="102" name="Группа 101"/>
              <p:cNvGrpSpPr/>
              <p:nvPr/>
            </p:nvGrpSpPr>
            <p:grpSpPr>
              <a:xfrm>
                <a:off x="5668423" y="2038531"/>
                <a:ext cx="1979340" cy="519827"/>
                <a:chOff x="8438698" y="1169077"/>
                <a:chExt cx="3330039" cy="810425"/>
              </a:xfrm>
            </p:grpSpPr>
            <p:sp>
              <p:nvSpPr>
                <p:cNvPr id="90" name="Скругленный прямоугольник 89"/>
                <p:cNvSpPr/>
                <p:nvPr/>
              </p:nvSpPr>
              <p:spPr>
                <a:xfrm>
                  <a:off x="8438698" y="1179020"/>
                  <a:ext cx="703991" cy="80048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770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Шаг 4а</a:t>
                  </a:r>
                </a:p>
              </p:txBody>
            </p:sp>
            <p:sp>
              <p:nvSpPr>
                <p:cNvPr id="91" name="Скругленный прямоугольник 90"/>
                <p:cNvSpPr/>
                <p:nvPr/>
              </p:nvSpPr>
              <p:spPr>
                <a:xfrm>
                  <a:off x="9223800" y="1169077"/>
                  <a:ext cx="2544937" cy="810425"/>
                </a:xfrm>
                <a:prstGeom prst="roundRect">
                  <a:avLst>
                    <a:gd name="adj" fmla="val 8537"/>
                  </a:avLst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77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9348515" y="1257302"/>
                  <a:ext cx="2199697" cy="5773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Выход из процесса </a:t>
                  </a:r>
                </a:p>
                <a:p>
                  <a:pPr algn="ctr"/>
                  <a:r>
                    <a:rPr lang="ru-RU" sz="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(удовлетворения запроса гражданина)</a:t>
                  </a:r>
                </a:p>
              </p:txBody>
            </p:sp>
          </p:grp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5702416" y="2667694"/>
                <a:ext cx="420789" cy="704109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7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Шаг 4б</a:t>
                </a: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6165617" y="2681003"/>
                <a:ext cx="1482144" cy="690800"/>
              </a:xfrm>
              <a:prstGeom prst="roundRect">
                <a:avLst>
                  <a:gd name="adj" fmla="val 8537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7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6232814" y="2792740"/>
                <a:ext cx="1317209" cy="370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Установление взаимодействие с др. органом/ учреждением, получение у них услуг</a:t>
                </a:r>
              </a:p>
            </p:txBody>
          </p:sp>
          <p:sp>
            <p:nvSpPr>
              <p:cNvPr id="100" name="Правая фигурная скобка 99"/>
              <p:cNvSpPr/>
              <p:nvPr/>
            </p:nvSpPr>
            <p:spPr>
              <a:xfrm rot="5400000">
                <a:off x="3962181" y="1255932"/>
                <a:ext cx="287142" cy="6888543"/>
              </a:xfrm>
              <a:prstGeom prst="rightBrace">
                <a:avLst>
                  <a:gd name="adj1" fmla="val 27811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101" name="Правая фигурная скобка 100"/>
              <p:cNvSpPr/>
              <p:nvPr/>
            </p:nvSpPr>
            <p:spPr>
              <a:xfrm flipH="1">
                <a:off x="5512829" y="1982049"/>
                <a:ext cx="167672" cy="2208205"/>
              </a:xfrm>
              <a:prstGeom prst="rightBrace">
                <a:avLst>
                  <a:gd name="adj1" fmla="val 123886"/>
                  <a:gd name="adj2" fmla="val 4924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cxnSp>
            <p:nvCxnSpPr>
              <p:cNvPr id="113" name="Прямая соединительная линия 112"/>
              <p:cNvCxnSpPr>
                <a:stCxn id="43" idx="1"/>
              </p:cNvCxnSpPr>
              <p:nvPr/>
            </p:nvCxnSpPr>
            <p:spPr>
              <a:xfrm flipH="1">
                <a:off x="2935444" y="2401919"/>
                <a:ext cx="281757" cy="29894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>
                <a:off x="2933590" y="2719271"/>
                <a:ext cx="1854" cy="1586962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Прямоугольник 115"/>
              <p:cNvSpPr/>
              <p:nvPr/>
            </p:nvSpPr>
            <p:spPr>
              <a:xfrm>
                <a:off x="1763973" y="4322159"/>
                <a:ext cx="2624697" cy="246333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89627" y="4314093"/>
                <a:ext cx="2418116" cy="27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Экстренная психологическая помощь оказывается </a:t>
                </a:r>
              </a:p>
              <a:p>
                <a:pPr algn="just"/>
                <a:r>
                  <a:rPr lang="ru-RU" sz="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отделением экстренной </a:t>
                </a:r>
                <a:r>
                  <a:rPr lang="ru-RU" sz="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психологической помощи</a:t>
                </a:r>
                <a:endParaRPr lang="ru-RU" sz="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0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23095" y="689726"/>
            <a:ext cx="9245692" cy="55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652" tIns="29326" rIns="58652" bIns="29326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89175" algn="ctr" defTabSz="586496"/>
            <a:r>
              <a:rPr lang="ru-RU" altLang="ru-RU" sz="1600" b="1" dirty="0">
                <a:solidFill>
                  <a:srgbClr val="00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Схема целевого процесса при получении социальных услуг в рамках семейных МФЦ</a:t>
            </a:r>
            <a:r>
              <a:rPr lang="ru-RU" altLang="ru-RU" sz="1600" b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:</a:t>
            </a:r>
          </a:p>
          <a:p>
            <a:pPr indent="289175" algn="ctr" defTabSz="586496"/>
            <a:r>
              <a:rPr lang="ru-RU" sz="1600" b="1" dirty="0" smtClean="0">
                <a:cs typeface="Arial" panose="020B0604020202020204" pitchFamily="34" charset="0"/>
              </a:rPr>
              <a:t>отделение  </a:t>
            </a:r>
            <a:r>
              <a:rPr lang="ru-RU" sz="1600" b="1" dirty="0">
                <a:cs typeface="Arial" panose="020B0604020202020204" pitchFamily="34" charset="0"/>
              </a:rPr>
              <a:t>социальных услуг и социального сопровождения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083623" y="1577568"/>
            <a:ext cx="7863001" cy="4687738"/>
            <a:chOff x="7771842" y="1739014"/>
            <a:chExt cx="4111449" cy="3359140"/>
          </a:xfrm>
        </p:grpSpPr>
        <p:sp>
          <p:nvSpPr>
            <p:cNvPr id="119" name="TextBox 118"/>
            <p:cNvSpPr txBox="1"/>
            <p:nvPr/>
          </p:nvSpPr>
          <p:spPr>
            <a:xfrm>
              <a:off x="8332626" y="1785074"/>
              <a:ext cx="1505375" cy="2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Заключение договора на социальное обслуживание 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>
            <a:xfrm>
              <a:off x="9817133" y="1764401"/>
              <a:ext cx="467258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12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>
            <a:xfrm>
              <a:off x="10347313" y="1739014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0347313" y="1747938"/>
              <a:ext cx="1505375" cy="286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 индивидуальной программы, ознакомление с программой всех исполнителей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Скругленный прямоугольник 106"/>
            <p:cNvSpPr/>
            <p:nvPr/>
          </p:nvSpPr>
          <p:spPr>
            <a:xfrm>
              <a:off x="7771843" y="1780632"/>
              <a:ext cx="477595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6</a:t>
              </a:r>
            </a:p>
          </p:txBody>
        </p:sp>
        <p:sp>
          <p:nvSpPr>
            <p:cNvPr id="108" name="Скругленный прямоугольник 107"/>
            <p:cNvSpPr/>
            <p:nvPr/>
          </p:nvSpPr>
          <p:spPr>
            <a:xfrm>
              <a:off x="8312359" y="1765361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Скругленный прямоугольник 119"/>
            <p:cNvSpPr/>
            <p:nvPr/>
          </p:nvSpPr>
          <p:spPr>
            <a:xfrm>
              <a:off x="7771843" y="2175571"/>
              <a:ext cx="477595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7</a:t>
              </a:r>
            </a:p>
          </p:txBody>
        </p:sp>
        <p:sp>
          <p:nvSpPr>
            <p:cNvPr id="121" name="Скругленный прямоугольник 120"/>
            <p:cNvSpPr/>
            <p:nvPr/>
          </p:nvSpPr>
          <p:spPr>
            <a:xfrm>
              <a:off x="8312359" y="2183270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308141" y="2225100"/>
              <a:ext cx="1505375" cy="18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Углубленная диагностика, оценка рисков </a:t>
              </a:r>
            </a:p>
          </p:txBody>
        </p:sp>
        <p:sp>
          <p:nvSpPr>
            <p:cNvPr id="123" name="Скругленный прямоугольник 122"/>
            <p:cNvSpPr/>
            <p:nvPr/>
          </p:nvSpPr>
          <p:spPr>
            <a:xfrm>
              <a:off x="7771842" y="3032801"/>
              <a:ext cx="467258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10</a:t>
              </a:r>
            </a:p>
          </p:txBody>
        </p:sp>
        <p:sp>
          <p:nvSpPr>
            <p:cNvPr id="124" name="Скругленный прямоугольник 123"/>
            <p:cNvSpPr/>
            <p:nvPr/>
          </p:nvSpPr>
          <p:spPr>
            <a:xfrm>
              <a:off x="8302022" y="3017530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302022" y="3011682"/>
              <a:ext cx="1505375" cy="2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Разработка инд. </a:t>
              </a:r>
              <a:r>
                <a:rPr lang="ru-RU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программы </a:t>
              </a:r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 исполнение ИППСУ </a:t>
              </a:r>
            </a:p>
          </p:txBody>
        </p:sp>
        <p:sp>
          <p:nvSpPr>
            <p:cNvPr id="126" name="Скругленный прямоугольник 125"/>
            <p:cNvSpPr/>
            <p:nvPr/>
          </p:nvSpPr>
          <p:spPr>
            <a:xfrm>
              <a:off x="7771843" y="2620554"/>
              <a:ext cx="477595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9</a:t>
              </a:r>
            </a:p>
          </p:txBody>
        </p:sp>
        <p:sp>
          <p:nvSpPr>
            <p:cNvPr id="127" name="Скругленный прямоугольник 126"/>
            <p:cNvSpPr/>
            <p:nvPr/>
          </p:nvSpPr>
          <p:spPr>
            <a:xfrm>
              <a:off x="8312359" y="2605283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313947" y="2672269"/>
              <a:ext cx="1505375" cy="18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Назначение куратора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>
            <a:xfrm>
              <a:off x="7771843" y="3415844"/>
              <a:ext cx="477595" cy="3144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11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8302022" y="3400572"/>
              <a:ext cx="1421586" cy="32975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84092" y="3406377"/>
              <a:ext cx="1505375" cy="286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инд. программы на заседании медико-психолого-педагогического консилиума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Скругленный прямоугольник 134"/>
            <p:cNvSpPr/>
            <p:nvPr/>
          </p:nvSpPr>
          <p:spPr>
            <a:xfrm>
              <a:off x="9827770" y="2142666"/>
              <a:ext cx="467258" cy="3918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13</a:t>
              </a:r>
            </a:p>
          </p:txBody>
        </p:sp>
        <p:sp>
          <p:nvSpPr>
            <p:cNvPr id="136" name="Скругленный прямоугольник 135"/>
            <p:cNvSpPr/>
            <p:nvPr/>
          </p:nvSpPr>
          <p:spPr>
            <a:xfrm>
              <a:off x="10347313" y="2129898"/>
              <a:ext cx="1413997" cy="44061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326393" y="2163359"/>
              <a:ext cx="1463426" cy="286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Оказание социальных услуг и мероприятий по социальному сопровождению</a:t>
              </a:r>
            </a:p>
          </p:txBody>
        </p:sp>
        <p:sp>
          <p:nvSpPr>
            <p:cNvPr id="138" name="Правая фигурная скобка 137"/>
            <p:cNvSpPr/>
            <p:nvPr/>
          </p:nvSpPr>
          <p:spPr>
            <a:xfrm rot="5400000">
              <a:off x="9506847" y="2817646"/>
              <a:ext cx="287142" cy="3757151"/>
            </a:xfrm>
            <a:prstGeom prst="rightBrace">
              <a:avLst>
                <a:gd name="adj1" fmla="val 27811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155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892599" y="4899662"/>
              <a:ext cx="3515637" cy="198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Отделение  социальных услуг и социального сопровождения </a:t>
              </a:r>
            </a:p>
          </p:txBody>
        </p:sp>
        <p:sp>
          <p:nvSpPr>
            <p:cNvPr id="143" name="Скругленный прямоугольник 142"/>
            <p:cNvSpPr/>
            <p:nvPr/>
          </p:nvSpPr>
          <p:spPr>
            <a:xfrm>
              <a:off x="9821931" y="2614449"/>
              <a:ext cx="467258" cy="3746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14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0367579" y="2620955"/>
              <a:ext cx="1505375" cy="286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Промежуточная диагностика, выявление дополнительного запроса</a:t>
              </a:r>
            </a:p>
          </p:txBody>
        </p:sp>
        <p:sp>
          <p:nvSpPr>
            <p:cNvPr id="145" name="Скругленный прямоугольник 144"/>
            <p:cNvSpPr/>
            <p:nvPr/>
          </p:nvSpPr>
          <p:spPr>
            <a:xfrm>
              <a:off x="10339724" y="2608131"/>
              <a:ext cx="1421586" cy="382319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Скругленный прямоугольник 145"/>
            <p:cNvSpPr/>
            <p:nvPr/>
          </p:nvSpPr>
          <p:spPr>
            <a:xfrm>
              <a:off x="9817133" y="3109466"/>
              <a:ext cx="467258" cy="2949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377916" y="3135917"/>
              <a:ext cx="1505375" cy="17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Мониторинг ИППСУ, корректировка </a:t>
              </a:r>
            </a:p>
          </p:txBody>
        </p:sp>
        <p:sp>
          <p:nvSpPr>
            <p:cNvPr id="148" name="Скругленный прямоугольник 147"/>
            <p:cNvSpPr/>
            <p:nvPr/>
          </p:nvSpPr>
          <p:spPr>
            <a:xfrm>
              <a:off x="10339724" y="3101831"/>
              <a:ext cx="1421586" cy="302612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0" name="Прямая соединительная линия 149"/>
            <p:cNvCxnSpPr/>
            <p:nvPr/>
          </p:nvCxnSpPr>
          <p:spPr>
            <a:xfrm>
              <a:off x="9887400" y="3403244"/>
              <a:ext cx="131638" cy="2252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>
              <a:endCxn id="154" idx="1"/>
            </p:cNvCxnSpPr>
            <p:nvPr/>
          </p:nvCxnSpPr>
          <p:spPr>
            <a:xfrm>
              <a:off x="10001621" y="3648876"/>
              <a:ext cx="27836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Прямоугольник 153"/>
            <p:cNvSpPr/>
            <p:nvPr/>
          </p:nvSpPr>
          <p:spPr>
            <a:xfrm>
              <a:off x="10279981" y="3522026"/>
              <a:ext cx="1455422" cy="265402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374564" y="3549732"/>
              <a:ext cx="1367083" cy="17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Возврат к шагу 1,2, 3в </a:t>
              </a:r>
            </a:p>
          </p:txBody>
        </p:sp>
        <p:sp>
          <p:nvSpPr>
            <p:cNvPr id="159" name="Скругленный прямоугольник 158"/>
            <p:cNvSpPr/>
            <p:nvPr/>
          </p:nvSpPr>
          <p:spPr>
            <a:xfrm>
              <a:off x="9821656" y="3909709"/>
              <a:ext cx="1913746" cy="39312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ВЫХОД ИЗ ПРОЦЕССА</a:t>
              </a: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7809111" y="4008789"/>
              <a:ext cx="1924834" cy="403355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787692" y="4042262"/>
              <a:ext cx="1935916" cy="2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Включение в процесс сопровождения, </a:t>
              </a:r>
              <a:r>
                <a:rPr lang="ru-RU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периодического</a:t>
              </a:r>
              <a:endPara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контроля, группу информирования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7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/>
        </p:nvGrpSpPr>
        <p:grpSpPr>
          <a:xfrm>
            <a:off x="2326198" y="1919417"/>
            <a:ext cx="7076531" cy="4477925"/>
            <a:chOff x="645679" y="1861751"/>
            <a:chExt cx="5692071" cy="341524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652190" y="1861751"/>
              <a:ext cx="717270" cy="5254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ВХОД В ПРОЦЕСС</a:t>
              </a:r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694610" y="2548769"/>
              <a:ext cx="638288" cy="2434874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5679" y="2712268"/>
              <a:ext cx="723689" cy="1009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Обращение /</a:t>
              </a:r>
            </a:p>
            <a:p>
              <a:pPr algn="ctr"/>
              <a:r>
                <a:rPr lang="ru-RU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выявление </a:t>
              </a:r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потребности в оказании экстренной психологической помощи/срочных социальных услуг 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488912" y="2696426"/>
              <a:ext cx="844163" cy="2733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3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488912" y="3008573"/>
              <a:ext cx="844163" cy="439175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0948" y="3074192"/>
              <a:ext cx="943902" cy="25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Оценка ситуации, диагностика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488912" y="1915631"/>
              <a:ext cx="844163" cy="2402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2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480020" y="2196093"/>
              <a:ext cx="853055" cy="352675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63262" y="2235176"/>
              <a:ext cx="869813" cy="16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Фиксация факта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488912" y="3604775"/>
              <a:ext cx="844163" cy="2250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4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488912" y="3900477"/>
              <a:ext cx="844163" cy="1083164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60721" y="4001659"/>
              <a:ext cx="876549" cy="539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Оказание помощи, в т.ч. с применением дистанционных и выездных форм работы 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644961" y="1940995"/>
              <a:ext cx="1904264" cy="2402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5б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636069" y="2221458"/>
              <a:ext cx="1924321" cy="441801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68682" y="2278570"/>
              <a:ext cx="1962123" cy="25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Передача сигнала соответствующие органы при необходимости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625157" y="2780413"/>
              <a:ext cx="1904264" cy="2402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5в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616265" y="3060875"/>
              <a:ext cx="1924321" cy="451832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2333" y="3090657"/>
              <a:ext cx="1962123" cy="25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Мотивирование на сотрудничество (при необходимости) 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3636069" y="3644761"/>
              <a:ext cx="1904264" cy="2402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5г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3627177" y="3925222"/>
              <a:ext cx="1924321" cy="451832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23245" y="3955004"/>
              <a:ext cx="1962123" cy="25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Переда информации в отделение первичного приема (при необходимости) 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625157" y="4520749"/>
              <a:ext cx="1904264" cy="2402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7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 5а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615681" y="4813883"/>
              <a:ext cx="1916757" cy="197431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120153" y="4806407"/>
              <a:ext cx="837072" cy="1643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Выход из процесса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66406" y="1989882"/>
              <a:ext cx="371344" cy="291573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Отделение экстренной психологической помощи и экстренного реагирования</a:t>
              </a: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2357607" y="4179494"/>
              <a:ext cx="80002" cy="1604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>
            <a:xfrm>
              <a:off x="2443635" y="2025847"/>
              <a:ext cx="1018682" cy="2904644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55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79481" y="2210429"/>
              <a:ext cx="962499" cy="110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т.ч. в рамках осуществления текущего мониторинга, пролонгированного сопровождения, в рамках проведения плановых и выездных мероприятий, в рамках телефонного консультирования   </a:t>
              </a:r>
            </a:p>
          </p:txBody>
        </p:sp>
        <p:cxnSp>
          <p:nvCxnSpPr>
            <p:cNvPr id="32" name="Прямая соединительная линия 31"/>
            <p:cNvCxnSpPr>
              <a:stCxn id="7" idx="3"/>
            </p:cNvCxnSpPr>
            <p:nvPr/>
          </p:nvCxnSpPr>
          <p:spPr>
            <a:xfrm flipV="1">
              <a:off x="2333075" y="3029088"/>
              <a:ext cx="104534" cy="1990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2333075" y="2314773"/>
              <a:ext cx="80002" cy="1604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авая фигурная скобка 43"/>
            <p:cNvSpPr/>
            <p:nvPr/>
          </p:nvSpPr>
          <p:spPr>
            <a:xfrm>
              <a:off x="5780760" y="2129756"/>
              <a:ext cx="159129" cy="3147240"/>
            </a:xfrm>
            <a:prstGeom prst="rightBrace">
              <a:avLst>
                <a:gd name="adj1" fmla="val 123886"/>
                <a:gd name="adj2" fmla="val 492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155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36302" y="622292"/>
            <a:ext cx="11755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Отдельные компоненты процесса социального обслуживания и социального сопровождения в рамках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Семейных МФЦ, встраиваемые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всех этапах оказания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услуг: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отделение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экстренной психологической помощи и экстренного реагирования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/>
          <p:cNvGrpSpPr/>
          <p:nvPr/>
        </p:nvGrpSpPr>
        <p:grpSpPr>
          <a:xfrm>
            <a:off x="3016829" y="1968842"/>
            <a:ext cx="6742925" cy="4063960"/>
            <a:chOff x="7146070" y="2103688"/>
            <a:chExt cx="4352180" cy="2635774"/>
          </a:xfrm>
        </p:grpSpPr>
        <p:sp>
          <p:nvSpPr>
            <p:cNvPr id="27" name="Правая фигурная скобка 26"/>
            <p:cNvSpPr/>
            <p:nvPr/>
          </p:nvSpPr>
          <p:spPr>
            <a:xfrm>
              <a:off x="10416911" y="2103688"/>
              <a:ext cx="210018" cy="2635774"/>
            </a:xfrm>
            <a:prstGeom prst="rightBrace">
              <a:avLst>
                <a:gd name="adj1" fmla="val 123886"/>
                <a:gd name="adj2" fmla="val 492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155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7146678" y="2191204"/>
              <a:ext cx="721719" cy="5254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ВХОД В ПРОЦЕСС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7956934" y="2177071"/>
              <a:ext cx="2265323" cy="539583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94708" y="2297151"/>
              <a:ext cx="1253836" cy="29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Запрос на информацию, социальную активность 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7146070" y="2845972"/>
              <a:ext cx="722327" cy="5254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1а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7959674" y="2829621"/>
              <a:ext cx="2279999" cy="539583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94390" y="2927136"/>
              <a:ext cx="2190410" cy="29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информации подготовленной  учетом принципом </a:t>
              </a:r>
              <a:r>
                <a:rPr lang="ru-RU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клиентоцентричности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7156982" y="3474761"/>
              <a:ext cx="711415" cy="5254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Шаг 1б</a:t>
              </a: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7959674" y="3458412"/>
              <a:ext cx="2279999" cy="539583"/>
            </a:xfrm>
            <a:prstGeom prst="roundRect">
              <a:avLst>
                <a:gd name="adj" fmla="val 85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7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04017" y="3524075"/>
              <a:ext cx="2190410" cy="29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фокус группах  ориентированных на выявления запроса на информацию 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7195671" y="4132335"/>
              <a:ext cx="3044003" cy="4251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ВЫХОД ИЗ ПРОЦЕССА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5400000">
              <a:off x="10842890" y="2964260"/>
              <a:ext cx="449135" cy="86158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Информационно-методическое отделение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36302" y="622292"/>
            <a:ext cx="1175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Отдельные компоненты процесса социального обслуживания и социального сопровождения в рамках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Семейных МФЦ, встраиваемые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всех этапах оказания услуг: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информационно-методическое отделение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65" y="286417"/>
            <a:ext cx="7381390" cy="366587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ПРОФЕССИОНАЛЬНАЯ ПОДДЕРЖКА СПЕЦИАЛИСТОВ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387177" y="1203731"/>
            <a:ext cx="11241438" cy="4038646"/>
            <a:chOff x="490499" y="1529179"/>
            <a:chExt cx="11241438" cy="4038646"/>
          </a:xfrm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8973432" y="3501698"/>
              <a:ext cx="1239473" cy="1224518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4">
                <a:defRPr/>
              </a:pPr>
              <a:endParaRPr lang="en-US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9206365" y="2779977"/>
              <a:ext cx="760713" cy="717099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4">
                <a:defRPr/>
              </a:pPr>
              <a:endParaRPr lang="en-US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9527690" y="2015238"/>
              <a:ext cx="856499" cy="874026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4">
                <a:defRPr/>
              </a:pPr>
              <a:endPara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7259230" y="2908519"/>
              <a:ext cx="1759884" cy="1738650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4">
                <a:defRPr/>
              </a:pPr>
              <a:endPara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5170089" y="2274397"/>
              <a:ext cx="2230221" cy="2063597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4">
                <a:defRPr/>
              </a:pPr>
              <a:endParaRPr lang="en-US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107"/>
            <p:cNvCxnSpPr>
              <a:endCxn id="24" idx="9"/>
            </p:cNvCxnSpPr>
            <p:nvPr/>
          </p:nvCxnSpPr>
          <p:spPr>
            <a:xfrm flipH="1" flipV="1">
              <a:off x="8807323" y="4329244"/>
              <a:ext cx="785845" cy="734489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117"/>
            <p:cNvCxnSpPr/>
            <p:nvPr/>
          </p:nvCxnSpPr>
          <p:spPr>
            <a:xfrm flipH="1">
              <a:off x="9584305" y="5063733"/>
              <a:ext cx="1698882" cy="0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9300029" y="5106160"/>
              <a:ext cx="2397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4">
                <a:defRPr/>
              </a:pP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Постоянное </a:t>
              </a:r>
              <a:r>
                <a:rPr lang="ru-RU" sz="12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обучение </a:t>
              </a: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специалистов</a:t>
              </a:r>
              <a:endParaRPr lang="en-GB" sz="1200" i="1" kern="0" dirty="0"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108"/>
            <p:cNvCxnSpPr/>
            <p:nvPr/>
          </p:nvCxnSpPr>
          <p:spPr>
            <a:xfrm flipV="1">
              <a:off x="7159535" y="2169445"/>
              <a:ext cx="473157" cy="534417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109"/>
            <p:cNvCxnSpPr/>
            <p:nvPr/>
          </p:nvCxnSpPr>
          <p:spPr>
            <a:xfrm flipH="1" flipV="1">
              <a:off x="6403131" y="2164790"/>
              <a:ext cx="1243982" cy="8861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5970729" y="1529179"/>
              <a:ext cx="1901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4">
                <a:defRPr/>
              </a:pP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Механизм внедрения эффективных практик</a:t>
              </a:r>
              <a:endParaRPr lang="ru-RU" sz="1200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111"/>
            <p:cNvCxnSpPr/>
            <p:nvPr/>
          </p:nvCxnSpPr>
          <p:spPr>
            <a:xfrm flipV="1">
              <a:off x="8022177" y="2494549"/>
              <a:ext cx="210782" cy="297240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112"/>
            <p:cNvCxnSpPr/>
            <p:nvPr/>
          </p:nvCxnSpPr>
          <p:spPr>
            <a:xfrm flipH="1">
              <a:off x="8237792" y="2491434"/>
              <a:ext cx="1148936" cy="7466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8022177" y="1700821"/>
              <a:ext cx="1632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4">
                <a:defRPr/>
              </a:pP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Сеть </a:t>
              </a:r>
              <a:r>
                <a:rPr lang="ru-RU" sz="12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организаций, обеспечивающих обучение 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68056" y="2791789"/>
              <a:ext cx="1455405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4">
                <a:defRPr/>
              </a:pPr>
              <a:r>
                <a:rPr lang="ru-RU" sz="105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МОНИТОРИНГ,</a:t>
              </a:r>
            </a:p>
            <a:p>
              <a:pPr algn="ctr" defTabSz="914374">
                <a:defRPr/>
              </a:pPr>
              <a:r>
                <a:rPr lang="ru-RU" sz="105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АПРОБАЦИЯ,</a:t>
              </a:r>
            </a:p>
            <a:p>
              <a:pPr algn="ctr" defTabSz="914374">
                <a:defRPr/>
              </a:pPr>
              <a:r>
                <a:rPr lang="ru-RU" sz="105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ВНЕДРЕНИЕ, </a:t>
              </a:r>
            </a:p>
            <a:p>
              <a:pPr algn="ctr" defTabSz="914374">
                <a:defRPr/>
              </a:pPr>
              <a:r>
                <a:rPr lang="ru-RU" sz="105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ОЦЕНКА,</a:t>
              </a:r>
            </a:p>
            <a:p>
              <a:pPr algn="ctr" defTabSz="914374">
                <a:defRPr/>
              </a:pPr>
              <a:r>
                <a:rPr lang="ru-RU" sz="105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ТИРАЖИРОВАНИЕ</a:t>
              </a:r>
              <a:endParaRPr lang="ru-RU" sz="10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07422" y="3477243"/>
              <a:ext cx="1293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Ресурсные </a:t>
              </a:r>
              <a:r>
                <a:rPr lang="ru-RU" sz="12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центры, </a:t>
              </a:r>
            </a:p>
            <a:p>
              <a:pPr lvl="0" algn="ctr">
                <a:defRPr/>
              </a:pPr>
              <a:r>
                <a:rPr lang="ru-RU" sz="12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ст. площадки</a:t>
              </a:r>
              <a:endParaRPr lang="ru-RU" sz="1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999228" y="2700716"/>
              <a:ext cx="1732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4">
                <a:defRPr/>
              </a:pP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Включение негосударственного сектора</a:t>
              </a:r>
              <a:endParaRPr lang="ru-RU" altLang="ru-RU" sz="1200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432343" y="4865471"/>
              <a:ext cx="18676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4">
                <a:defRPr/>
              </a:pPr>
              <a:r>
                <a:rPr lang="ru-RU" sz="1200" i="1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Профессиональное </a:t>
              </a:r>
              <a:r>
                <a:rPr lang="ru-RU" sz="12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сообщество</a:t>
              </a:r>
            </a:p>
          </p:txBody>
        </p:sp>
        <p:cxnSp>
          <p:nvCxnSpPr>
            <p:cNvPr id="48" name="Straight Connector 107"/>
            <p:cNvCxnSpPr/>
            <p:nvPr/>
          </p:nvCxnSpPr>
          <p:spPr>
            <a:xfrm flipH="1" flipV="1">
              <a:off x="7512831" y="4455472"/>
              <a:ext cx="245853" cy="350399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109"/>
            <p:cNvCxnSpPr/>
            <p:nvPr/>
          </p:nvCxnSpPr>
          <p:spPr>
            <a:xfrm flipH="1">
              <a:off x="7758684" y="4791677"/>
              <a:ext cx="1197137" cy="14833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grpSp>
          <p:nvGrpSpPr>
            <p:cNvPr id="50" name="Группа 49"/>
            <p:cNvGrpSpPr/>
            <p:nvPr/>
          </p:nvGrpSpPr>
          <p:grpSpPr>
            <a:xfrm>
              <a:off x="10305900" y="3656362"/>
              <a:ext cx="815008" cy="837430"/>
              <a:chOff x="3142301" y="3077718"/>
              <a:chExt cx="847657" cy="850065"/>
            </a:xfrm>
            <a:solidFill>
              <a:schemeClr val="bg1">
                <a:lumMod val="95000"/>
              </a:schemeClr>
            </a:solidFill>
          </p:grpSpPr>
          <p:sp>
            <p:nvSpPr>
              <p:cNvPr id="66" name="Freeform 5"/>
              <p:cNvSpPr>
                <a:spLocks noEditPoints="1"/>
              </p:cNvSpPr>
              <p:nvPr/>
            </p:nvSpPr>
            <p:spPr bwMode="auto">
              <a:xfrm>
                <a:off x="3142301" y="3077718"/>
                <a:ext cx="847657" cy="850065"/>
              </a:xfrm>
              <a:custGeom>
                <a:avLst/>
                <a:gdLst>
                  <a:gd name="T0" fmla="*/ 320 w 349"/>
                  <a:gd name="T1" fmla="*/ 91 h 350"/>
                  <a:gd name="T2" fmla="*/ 337 w 349"/>
                  <a:gd name="T3" fmla="*/ 115 h 350"/>
                  <a:gd name="T4" fmla="*/ 323 w 349"/>
                  <a:gd name="T5" fmla="*/ 133 h 350"/>
                  <a:gd name="T6" fmla="*/ 318 w 349"/>
                  <a:gd name="T7" fmla="*/ 157 h 350"/>
                  <a:gd name="T8" fmla="*/ 338 w 349"/>
                  <a:gd name="T9" fmla="*/ 177 h 350"/>
                  <a:gd name="T10" fmla="*/ 344 w 349"/>
                  <a:gd name="T11" fmla="*/ 208 h 350"/>
                  <a:gd name="T12" fmla="*/ 322 w 349"/>
                  <a:gd name="T13" fmla="*/ 217 h 350"/>
                  <a:gd name="T14" fmla="*/ 306 w 349"/>
                  <a:gd name="T15" fmla="*/ 236 h 350"/>
                  <a:gd name="T16" fmla="*/ 317 w 349"/>
                  <a:gd name="T17" fmla="*/ 260 h 350"/>
                  <a:gd name="T18" fmla="*/ 307 w 349"/>
                  <a:gd name="T19" fmla="*/ 286 h 350"/>
                  <a:gd name="T20" fmla="*/ 279 w 349"/>
                  <a:gd name="T21" fmla="*/ 283 h 350"/>
                  <a:gd name="T22" fmla="*/ 258 w 349"/>
                  <a:gd name="T23" fmla="*/ 294 h 350"/>
                  <a:gd name="T24" fmla="*/ 256 w 349"/>
                  <a:gd name="T25" fmla="*/ 321 h 350"/>
                  <a:gd name="T26" fmla="*/ 233 w 349"/>
                  <a:gd name="T27" fmla="*/ 337 h 350"/>
                  <a:gd name="T28" fmla="*/ 212 w 349"/>
                  <a:gd name="T29" fmla="*/ 322 h 350"/>
                  <a:gd name="T30" fmla="*/ 187 w 349"/>
                  <a:gd name="T31" fmla="*/ 320 h 350"/>
                  <a:gd name="T32" fmla="*/ 171 w 349"/>
                  <a:gd name="T33" fmla="*/ 343 h 350"/>
                  <a:gd name="T34" fmla="*/ 140 w 349"/>
                  <a:gd name="T35" fmla="*/ 346 h 350"/>
                  <a:gd name="T36" fmla="*/ 133 w 349"/>
                  <a:gd name="T37" fmla="*/ 324 h 350"/>
                  <a:gd name="T38" fmla="*/ 113 w 349"/>
                  <a:gd name="T39" fmla="*/ 308 h 350"/>
                  <a:gd name="T40" fmla="*/ 87 w 349"/>
                  <a:gd name="T41" fmla="*/ 321 h 350"/>
                  <a:gd name="T42" fmla="*/ 61 w 349"/>
                  <a:gd name="T43" fmla="*/ 307 h 350"/>
                  <a:gd name="T44" fmla="*/ 65 w 349"/>
                  <a:gd name="T45" fmla="*/ 283 h 350"/>
                  <a:gd name="T46" fmla="*/ 53 w 349"/>
                  <a:gd name="T47" fmla="*/ 258 h 350"/>
                  <a:gd name="T48" fmla="*/ 28 w 349"/>
                  <a:gd name="T49" fmla="*/ 255 h 350"/>
                  <a:gd name="T50" fmla="*/ 8 w 349"/>
                  <a:gd name="T51" fmla="*/ 233 h 350"/>
                  <a:gd name="T52" fmla="*/ 25 w 349"/>
                  <a:gd name="T53" fmla="*/ 211 h 350"/>
                  <a:gd name="T54" fmla="*/ 28 w 349"/>
                  <a:gd name="T55" fmla="*/ 189 h 350"/>
                  <a:gd name="T56" fmla="*/ 7 w 349"/>
                  <a:gd name="T57" fmla="*/ 170 h 350"/>
                  <a:gd name="T58" fmla="*/ 2 w 349"/>
                  <a:gd name="T59" fmla="*/ 142 h 350"/>
                  <a:gd name="T60" fmla="*/ 28 w 349"/>
                  <a:gd name="T61" fmla="*/ 131 h 350"/>
                  <a:gd name="T62" fmla="*/ 41 w 349"/>
                  <a:gd name="T63" fmla="*/ 113 h 350"/>
                  <a:gd name="T64" fmla="*/ 29 w 349"/>
                  <a:gd name="T65" fmla="*/ 88 h 350"/>
                  <a:gd name="T66" fmla="*/ 39 w 349"/>
                  <a:gd name="T67" fmla="*/ 62 h 350"/>
                  <a:gd name="T68" fmla="*/ 66 w 349"/>
                  <a:gd name="T69" fmla="*/ 65 h 350"/>
                  <a:gd name="T70" fmla="*/ 79 w 349"/>
                  <a:gd name="T71" fmla="*/ 62 h 350"/>
                  <a:gd name="T72" fmla="*/ 97 w 349"/>
                  <a:gd name="T73" fmla="*/ 17 h 350"/>
                  <a:gd name="T74" fmla="*/ 124 w 349"/>
                  <a:gd name="T75" fmla="*/ 13 h 350"/>
                  <a:gd name="T76" fmla="*/ 148 w 349"/>
                  <a:gd name="T77" fmla="*/ 31 h 350"/>
                  <a:gd name="T78" fmla="*/ 172 w 349"/>
                  <a:gd name="T79" fmla="*/ 21 h 350"/>
                  <a:gd name="T80" fmla="*/ 187 w 349"/>
                  <a:gd name="T81" fmla="*/ 0 h 350"/>
                  <a:gd name="T82" fmla="*/ 214 w 349"/>
                  <a:gd name="T83" fmla="*/ 11 h 350"/>
                  <a:gd name="T84" fmla="*/ 225 w 349"/>
                  <a:gd name="T85" fmla="*/ 38 h 350"/>
                  <a:gd name="T86" fmla="*/ 248 w 349"/>
                  <a:gd name="T87" fmla="*/ 40 h 350"/>
                  <a:gd name="T88" fmla="*/ 273 w 349"/>
                  <a:gd name="T89" fmla="*/ 31 h 350"/>
                  <a:gd name="T90" fmla="*/ 288 w 349"/>
                  <a:gd name="T91" fmla="*/ 55 h 350"/>
                  <a:gd name="T92" fmla="*/ 283 w 349"/>
                  <a:gd name="T93" fmla="*/ 76 h 350"/>
                  <a:gd name="T94" fmla="*/ 301 w 349"/>
                  <a:gd name="T95" fmla="*/ 94 h 350"/>
                  <a:gd name="T96" fmla="*/ 62 w 349"/>
                  <a:gd name="T97" fmla="*/ 174 h 350"/>
                  <a:gd name="T98" fmla="*/ 285 w 349"/>
                  <a:gd name="T99" fmla="*/ 174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9" h="350">
                    <a:moveTo>
                      <a:pt x="301" y="94"/>
                    </a:moveTo>
                    <a:cubicBezTo>
                      <a:pt x="308" y="93"/>
                      <a:pt x="314" y="92"/>
                      <a:pt x="320" y="91"/>
                    </a:cubicBezTo>
                    <a:cubicBezTo>
                      <a:pt x="324" y="90"/>
                      <a:pt x="328" y="92"/>
                      <a:pt x="330" y="96"/>
                    </a:cubicBezTo>
                    <a:cubicBezTo>
                      <a:pt x="332" y="102"/>
                      <a:pt x="335" y="109"/>
                      <a:pt x="337" y="115"/>
                    </a:cubicBezTo>
                    <a:cubicBezTo>
                      <a:pt x="339" y="119"/>
                      <a:pt x="337" y="122"/>
                      <a:pt x="335" y="125"/>
                    </a:cubicBezTo>
                    <a:cubicBezTo>
                      <a:pt x="331" y="128"/>
                      <a:pt x="327" y="130"/>
                      <a:pt x="323" y="133"/>
                    </a:cubicBezTo>
                    <a:cubicBezTo>
                      <a:pt x="317" y="138"/>
                      <a:pt x="316" y="141"/>
                      <a:pt x="317" y="149"/>
                    </a:cubicBezTo>
                    <a:cubicBezTo>
                      <a:pt x="318" y="151"/>
                      <a:pt x="318" y="154"/>
                      <a:pt x="318" y="157"/>
                    </a:cubicBezTo>
                    <a:cubicBezTo>
                      <a:pt x="318" y="168"/>
                      <a:pt x="324" y="173"/>
                      <a:pt x="333" y="176"/>
                    </a:cubicBezTo>
                    <a:cubicBezTo>
                      <a:pt x="335" y="176"/>
                      <a:pt x="336" y="177"/>
                      <a:pt x="338" y="177"/>
                    </a:cubicBezTo>
                    <a:cubicBezTo>
                      <a:pt x="349" y="182"/>
                      <a:pt x="347" y="184"/>
                      <a:pt x="346" y="194"/>
                    </a:cubicBezTo>
                    <a:cubicBezTo>
                      <a:pt x="346" y="199"/>
                      <a:pt x="345" y="203"/>
                      <a:pt x="344" y="208"/>
                    </a:cubicBezTo>
                    <a:cubicBezTo>
                      <a:pt x="343" y="212"/>
                      <a:pt x="340" y="215"/>
                      <a:pt x="336" y="215"/>
                    </a:cubicBezTo>
                    <a:cubicBezTo>
                      <a:pt x="331" y="216"/>
                      <a:pt x="327" y="216"/>
                      <a:pt x="322" y="217"/>
                    </a:cubicBezTo>
                    <a:cubicBezTo>
                      <a:pt x="317" y="217"/>
                      <a:pt x="313" y="220"/>
                      <a:pt x="310" y="225"/>
                    </a:cubicBezTo>
                    <a:cubicBezTo>
                      <a:pt x="309" y="229"/>
                      <a:pt x="308" y="232"/>
                      <a:pt x="306" y="236"/>
                    </a:cubicBezTo>
                    <a:cubicBezTo>
                      <a:pt x="304" y="241"/>
                      <a:pt x="305" y="245"/>
                      <a:pt x="308" y="249"/>
                    </a:cubicBezTo>
                    <a:cubicBezTo>
                      <a:pt x="311" y="253"/>
                      <a:pt x="314" y="256"/>
                      <a:pt x="317" y="260"/>
                    </a:cubicBezTo>
                    <a:cubicBezTo>
                      <a:pt x="321" y="265"/>
                      <a:pt x="321" y="269"/>
                      <a:pt x="317" y="274"/>
                    </a:cubicBezTo>
                    <a:cubicBezTo>
                      <a:pt x="313" y="278"/>
                      <a:pt x="310" y="282"/>
                      <a:pt x="307" y="286"/>
                    </a:cubicBezTo>
                    <a:cubicBezTo>
                      <a:pt x="302" y="292"/>
                      <a:pt x="299" y="292"/>
                      <a:pt x="293" y="289"/>
                    </a:cubicBezTo>
                    <a:cubicBezTo>
                      <a:pt x="288" y="287"/>
                      <a:pt x="284" y="285"/>
                      <a:pt x="279" y="283"/>
                    </a:cubicBezTo>
                    <a:cubicBezTo>
                      <a:pt x="275" y="282"/>
                      <a:pt x="271" y="284"/>
                      <a:pt x="268" y="286"/>
                    </a:cubicBezTo>
                    <a:cubicBezTo>
                      <a:pt x="264" y="289"/>
                      <a:pt x="261" y="291"/>
                      <a:pt x="258" y="294"/>
                    </a:cubicBezTo>
                    <a:cubicBezTo>
                      <a:pt x="254" y="297"/>
                      <a:pt x="253" y="301"/>
                      <a:pt x="254" y="306"/>
                    </a:cubicBezTo>
                    <a:cubicBezTo>
                      <a:pt x="255" y="311"/>
                      <a:pt x="255" y="316"/>
                      <a:pt x="256" y="321"/>
                    </a:cubicBezTo>
                    <a:cubicBezTo>
                      <a:pt x="256" y="326"/>
                      <a:pt x="254" y="329"/>
                      <a:pt x="251" y="330"/>
                    </a:cubicBezTo>
                    <a:cubicBezTo>
                      <a:pt x="245" y="333"/>
                      <a:pt x="239" y="335"/>
                      <a:pt x="233" y="337"/>
                    </a:cubicBezTo>
                    <a:cubicBezTo>
                      <a:pt x="227" y="339"/>
                      <a:pt x="224" y="338"/>
                      <a:pt x="220" y="333"/>
                    </a:cubicBezTo>
                    <a:cubicBezTo>
                      <a:pt x="218" y="329"/>
                      <a:pt x="215" y="325"/>
                      <a:pt x="212" y="322"/>
                    </a:cubicBezTo>
                    <a:cubicBezTo>
                      <a:pt x="209" y="318"/>
                      <a:pt x="205" y="317"/>
                      <a:pt x="201" y="318"/>
                    </a:cubicBezTo>
                    <a:cubicBezTo>
                      <a:pt x="196" y="318"/>
                      <a:pt x="192" y="319"/>
                      <a:pt x="187" y="320"/>
                    </a:cubicBezTo>
                    <a:cubicBezTo>
                      <a:pt x="182" y="321"/>
                      <a:pt x="179" y="324"/>
                      <a:pt x="177" y="328"/>
                    </a:cubicBezTo>
                    <a:cubicBezTo>
                      <a:pt x="175" y="333"/>
                      <a:pt x="173" y="338"/>
                      <a:pt x="171" y="343"/>
                    </a:cubicBezTo>
                    <a:cubicBezTo>
                      <a:pt x="169" y="347"/>
                      <a:pt x="167" y="350"/>
                      <a:pt x="162" y="349"/>
                    </a:cubicBezTo>
                    <a:cubicBezTo>
                      <a:pt x="155" y="348"/>
                      <a:pt x="147" y="348"/>
                      <a:pt x="140" y="346"/>
                    </a:cubicBezTo>
                    <a:cubicBezTo>
                      <a:pt x="137" y="345"/>
                      <a:pt x="135" y="341"/>
                      <a:pt x="134" y="338"/>
                    </a:cubicBezTo>
                    <a:cubicBezTo>
                      <a:pt x="133" y="333"/>
                      <a:pt x="133" y="328"/>
                      <a:pt x="133" y="324"/>
                    </a:cubicBezTo>
                    <a:cubicBezTo>
                      <a:pt x="132" y="318"/>
                      <a:pt x="129" y="313"/>
                      <a:pt x="123" y="312"/>
                    </a:cubicBezTo>
                    <a:cubicBezTo>
                      <a:pt x="119" y="310"/>
                      <a:pt x="116" y="309"/>
                      <a:pt x="113" y="308"/>
                    </a:cubicBezTo>
                    <a:cubicBezTo>
                      <a:pt x="108" y="306"/>
                      <a:pt x="104" y="307"/>
                      <a:pt x="101" y="310"/>
                    </a:cubicBezTo>
                    <a:cubicBezTo>
                      <a:pt x="96" y="314"/>
                      <a:pt x="92" y="317"/>
                      <a:pt x="87" y="321"/>
                    </a:cubicBezTo>
                    <a:cubicBezTo>
                      <a:pt x="84" y="323"/>
                      <a:pt x="81" y="323"/>
                      <a:pt x="78" y="320"/>
                    </a:cubicBezTo>
                    <a:cubicBezTo>
                      <a:pt x="72" y="316"/>
                      <a:pt x="66" y="312"/>
                      <a:pt x="61" y="307"/>
                    </a:cubicBezTo>
                    <a:cubicBezTo>
                      <a:pt x="57" y="304"/>
                      <a:pt x="58" y="299"/>
                      <a:pt x="60" y="295"/>
                    </a:cubicBezTo>
                    <a:cubicBezTo>
                      <a:pt x="62" y="291"/>
                      <a:pt x="63" y="287"/>
                      <a:pt x="65" y="283"/>
                    </a:cubicBezTo>
                    <a:cubicBezTo>
                      <a:pt x="67" y="278"/>
                      <a:pt x="66" y="274"/>
                      <a:pt x="64" y="271"/>
                    </a:cubicBezTo>
                    <a:cubicBezTo>
                      <a:pt x="60" y="266"/>
                      <a:pt x="57" y="262"/>
                      <a:pt x="53" y="258"/>
                    </a:cubicBezTo>
                    <a:cubicBezTo>
                      <a:pt x="51" y="254"/>
                      <a:pt x="47" y="253"/>
                      <a:pt x="43" y="253"/>
                    </a:cubicBezTo>
                    <a:cubicBezTo>
                      <a:pt x="38" y="254"/>
                      <a:pt x="33" y="254"/>
                      <a:pt x="28" y="255"/>
                    </a:cubicBezTo>
                    <a:cubicBezTo>
                      <a:pt x="22" y="257"/>
                      <a:pt x="18" y="255"/>
                      <a:pt x="15" y="249"/>
                    </a:cubicBezTo>
                    <a:cubicBezTo>
                      <a:pt x="13" y="244"/>
                      <a:pt x="10" y="239"/>
                      <a:pt x="8" y="233"/>
                    </a:cubicBezTo>
                    <a:cubicBezTo>
                      <a:pt x="6" y="229"/>
                      <a:pt x="7" y="225"/>
                      <a:pt x="11" y="222"/>
                    </a:cubicBezTo>
                    <a:cubicBezTo>
                      <a:pt x="15" y="218"/>
                      <a:pt x="20" y="214"/>
                      <a:pt x="25" y="211"/>
                    </a:cubicBezTo>
                    <a:cubicBezTo>
                      <a:pt x="29" y="208"/>
                      <a:pt x="30" y="204"/>
                      <a:pt x="30" y="199"/>
                    </a:cubicBezTo>
                    <a:cubicBezTo>
                      <a:pt x="29" y="195"/>
                      <a:pt x="28" y="192"/>
                      <a:pt x="28" y="189"/>
                    </a:cubicBezTo>
                    <a:cubicBezTo>
                      <a:pt x="28" y="180"/>
                      <a:pt x="23" y="176"/>
                      <a:pt x="16" y="174"/>
                    </a:cubicBezTo>
                    <a:cubicBezTo>
                      <a:pt x="13" y="173"/>
                      <a:pt x="10" y="171"/>
                      <a:pt x="7" y="170"/>
                    </a:cubicBezTo>
                    <a:cubicBezTo>
                      <a:pt x="2" y="169"/>
                      <a:pt x="0" y="166"/>
                      <a:pt x="0" y="162"/>
                    </a:cubicBezTo>
                    <a:cubicBezTo>
                      <a:pt x="1" y="155"/>
                      <a:pt x="1" y="149"/>
                      <a:pt x="2" y="142"/>
                    </a:cubicBezTo>
                    <a:cubicBezTo>
                      <a:pt x="2" y="136"/>
                      <a:pt x="5" y="134"/>
                      <a:pt x="11" y="133"/>
                    </a:cubicBezTo>
                    <a:cubicBezTo>
                      <a:pt x="17" y="132"/>
                      <a:pt x="23" y="132"/>
                      <a:pt x="28" y="131"/>
                    </a:cubicBezTo>
                    <a:cubicBezTo>
                      <a:pt x="32" y="130"/>
                      <a:pt x="35" y="128"/>
                      <a:pt x="36" y="124"/>
                    </a:cubicBezTo>
                    <a:cubicBezTo>
                      <a:pt x="38" y="120"/>
                      <a:pt x="40" y="117"/>
                      <a:pt x="41" y="113"/>
                    </a:cubicBezTo>
                    <a:cubicBezTo>
                      <a:pt x="42" y="109"/>
                      <a:pt x="42" y="105"/>
                      <a:pt x="39" y="101"/>
                    </a:cubicBezTo>
                    <a:cubicBezTo>
                      <a:pt x="36" y="97"/>
                      <a:pt x="32" y="93"/>
                      <a:pt x="29" y="88"/>
                    </a:cubicBezTo>
                    <a:cubicBezTo>
                      <a:pt x="26" y="84"/>
                      <a:pt x="26" y="80"/>
                      <a:pt x="29" y="76"/>
                    </a:cubicBezTo>
                    <a:cubicBezTo>
                      <a:pt x="32" y="71"/>
                      <a:pt x="36" y="66"/>
                      <a:pt x="39" y="62"/>
                    </a:cubicBezTo>
                    <a:cubicBezTo>
                      <a:pt x="42" y="57"/>
                      <a:pt x="46" y="56"/>
                      <a:pt x="52" y="58"/>
                    </a:cubicBezTo>
                    <a:cubicBezTo>
                      <a:pt x="57" y="60"/>
                      <a:pt x="62" y="62"/>
                      <a:pt x="66" y="65"/>
                    </a:cubicBezTo>
                    <a:cubicBezTo>
                      <a:pt x="70" y="67"/>
                      <a:pt x="74" y="66"/>
                      <a:pt x="77" y="64"/>
                    </a:cubicBezTo>
                    <a:cubicBezTo>
                      <a:pt x="78" y="63"/>
                      <a:pt x="79" y="63"/>
                      <a:pt x="79" y="62"/>
                    </a:cubicBezTo>
                    <a:cubicBezTo>
                      <a:pt x="94" y="51"/>
                      <a:pt x="94" y="51"/>
                      <a:pt x="90" y="30"/>
                    </a:cubicBezTo>
                    <a:cubicBezTo>
                      <a:pt x="89" y="23"/>
                      <a:pt x="91" y="20"/>
                      <a:pt x="97" y="17"/>
                    </a:cubicBezTo>
                    <a:cubicBezTo>
                      <a:pt x="102" y="15"/>
                      <a:pt x="107" y="13"/>
                      <a:pt x="112" y="11"/>
                    </a:cubicBezTo>
                    <a:cubicBezTo>
                      <a:pt x="117" y="8"/>
                      <a:pt x="120" y="9"/>
                      <a:pt x="124" y="13"/>
                    </a:cubicBezTo>
                    <a:cubicBezTo>
                      <a:pt x="127" y="17"/>
                      <a:pt x="130" y="22"/>
                      <a:pt x="133" y="26"/>
                    </a:cubicBezTo>
                    <a:cubicBezTo>
                      <a:pt x="138" y="31"/>
                      <a:pt x="142" y="32"/>
                      <a:pt x="148" y="31"/>
                    </a:cubicBezTo>
                    <a:cubicBezTo>
                      <a:pt x="152" y="29"/>
                      <a:pt x="156" y="29"/>
                      <a:pt x="160" y="29"/>
                    </a:cubicBezTo>
                    <a:cubicBezTo>
                      <a:pt x="166" y="28"/>
                      <a:pt x="170" y="26"/>
                      <a:pt x="172" y="21"/>
                    </a:cubicBezTo>
                    <a:cubicBezTo>
                      <a:pt x="173" y="16"/>
                      <a:pt x="175" y="11"/>
                      <a:pt x="177" y="6"/>
                    </a:cubicBezTo>
                    <a:cubicBezTo>
                      <a:pt x="179" y="2"/>
                      <a:pt x="182" y="0"/>
                      <a:pt x="187" y="0"/>
                    </a:cubicBezTo>
                    <a:cubicBezTo>
                      <a:pt x="194" y="1"/>
                      <a:pt x="201" y="2"/>
                      <a:pt x="208" y="3"/>
                    </a:cubicBezTo>
                    <a:cubicBezTo>
                      <a:pt x="212" y="3"/>
                      <a:pt x="214" y="6"/>
                      <a:pt x="214" y="11"/>
                    </a:cubicBezTo>
                    <a:cubicBezTo>
                      <a:pt x="215" y="17"/>
                      <a:pt x="216" y="23"/>
                      <a:pt x="217" y="29"/>
                    </a:cubicBezTo>
                    <a:cubicBezTo>
                      <a:pt x="218" y="34"/>
                      <a:pt x="221" y="36"/>
                      <a:pt x="225" y="38"/>
                    </a:cubicBezTo>
                    <a:cubicBezTo>
                      <a:pt x="228" y="39"/>
                      <a:pt x="231" y="40"/>
                      <a:pt x="234" y="41"/>
                    </a:cubicBezTo>
                    <a:cubicBezTo>
                      <a:pt x="239" y="45"/>
                      <a:pt x="244" y="43"/>
                      <a:pt x="248" y="40"/>
                    </a:cubicBezTo>
                    <a:cubicBezTo>
                      <a:pt x="252" y="37"/>
                      <a:pt x="256" y="34"/>
                      <a:pt x="259" y="31"/>
                    </a:cubicBezTo>
                    <a:cubicBezTo>
                      <a:pt x="264" y="27"/>
                      <a:pt x="268" y="27"/>
                      <a:pt x="273" y="31"/>
                    </a:cubicBezTo>
                    <a:cubicBezTo>
                      <a:pt x="277" y="34"/>
                      <a:pt x="281" y="37"/>
                      <a:pt x="285" y="41"/>
                    </a:cubicBezTo>
                    <a:cubicBezTo>
                      <a:pt x="290" y="45"/>
                      <a:pt x="291" y="49"/>
                      <a:pt x="288" y="55"/>
                    </a:cubicBezTo>
                    <a:cubicBezTo>
                      <a:pt x="286" y="59"/>
                      <a:pt x="284" y="64"/>
                      <a:pt x="283" y="68"/>
                    </a:cubicBezTo>
                    <a:cubicBezTo>
                      <a:pt x="282" y="71"/>
                      <a:pt x="282" y="74"/>
                      <a:pt x="283" y="76"/>
                    </a:cubicBezTo>
                    <a:cubicBezTo>
                      <a:pt x="286" y="81"/>
                      <a:pt x="290" y="86"/>
                      <a:pt x="295" y="91"/>
                    </a:cubicBezTo>
                    <a:cubicBezTo>
                      <a:pt x="296" y="93"/>
                      <a:pt x="299" y="93"/>
                      <a:pt x="301" y="94"/>
                    </a:cubicBezTo>
                    <a:close/>
                    <a:moveTo>
                      <a:pt x="174" y="63"/>
                    </a:moveTo>
                    <a:cubicBezTo>
                      <a:pt x="112" y="63"/>
                      <a:pt x="62" y="113"/>
                      <a:pt x="62" y="174"/>
                    </a:cubicBezTo>
                    <a:cubicBezTo>
                      <a:pt x="62" y="236"/>
                      <a:pt x="112" y="285"/>
                      <a:pt x="173" y="286"/>
                    </a:cubicBezTo>
                    <a:cubicBezTo>
                      <a:pt x="235" y="286"/>
                      <a:pt x="285" y="236"/>
                      <a:pt x="285" y="174"/>
                    </a:cubicBezTo>
                    <a:cubicBezTo>
                      <a:pt x="285" y="112"/>
                      <a:pt x="234" y="63"/>
                      <a:pt x="174" y="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4">
                  <a:defRPr/>
                </a:pPr>
                <a:endParaRPr lang="en-US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7" name="Group 53">
                <a:extLst>
                  <a:ext uri="{FF2B5EF4-FFF2-40B4-BE49-F238E27FC236}">
                    <a16:creationId xmlns="" xmlns:a16="http://schemas.microsoft.com/office/drawing/2014/main" id="{722012A4-BA80-42DF-912C-9859B36B2532}"/>
                  </a:ext>
                </a:extLst>
              </p:cNvPr>
              <p:cNvGrpSpPr/>
              <p:nvPr/>
            </p:nvGrpSpPr>
            <p:grpSpPr>
              <a:xfrm>
                <a:off x="3374808" y="3371820"/>
                <a:ext cx="382642" cy="205671"/>
                <a:chOff x="5511800" y="3492506"/>
                <a:chExt cx="776291" cy="441327"/>
              </a:xfrm>
              <a:grpFill/>
            </p:grpSpPr>
            <p:sp>
              <p:nvSpPr>
                <p:cNvPr id="68" name="Freeform 5">
                  <a:extLst>
                    <a:ext uri="{FF2B5EF4-FFF2-40B4-BE49-F238E27FC236}">
                      <a16:creationId xmlns="" xmlns:a16="http://schemas.microsoft.com/office/drawing/2014/main" id="{4595AE6F-2AE9-4744-A9B6-F5FB287EC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9864" y="3732215"/>
                  <a:ext cx="383351" cy="201613"/>
                </a:xfrm>
                <a:custGeom>
                  <a:avLst/>
                  <a:gdLst>
                    <a:gd name="T0" fmla="*/ 0 w 270"/>
                    <a:gd name="T1" fmla="*/ 143 h 143"/>
                    <a:gd name="T2" fmla="*/ 61 w 270"/>
                    <a:gd name="T3" fmla="*/ 31 h 143"/>
                    <a:gd name="T4" fmla="*/ 206 w 270"/>
                    <a:gd name="T5" fmla="*/ 30 h 143"/>
                    <a:gd name="T6" fmla="*/ 270 w 270"/>
                    <a:gd name="T7" fmla="*/ 143 h 143"/>
                    <a:gd name="T8" fmla="*/ 0 w 270"/>
                    <a:gd name="T9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0" h="143">
                      <a:moveTo>
                        <a:pt x="0" y="143"/>
                      </a:moveTo>
                      <a:cubicBezTo>
                        <a:pt x="2" y="96"/>
                        <a:pt x="21" y="57"/>
                        <a:pt x="61" y="31"/>
                      </a:cubicBezTo>
                      <a:cubicBezTo>
                        <a:pt x="108" y="1"/>
                        <a:pt x="158" y="0"/>
                        <a:pt x="206" y="30"/>
                      </a:cubicBezTo>
                      <a:cubicBezTo>
                        <a:pt x="248" y="55"/>
                        <a:pt x="268" y="94"/>
                        <a:pt x="270" y="143"/>
                      </a:cubicBezTo>
                      <a:cubicBezTo>
                        <a:pt x="180" y="143"/>
                        <a:pt x="90" y="143"/>
                        <a:pt x="0" y="1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Freeform 6">
                  <a:extLst>
                    <a:ext uri="{FF2B5EF4-FFF2-40B4-BE49-F238E27FC236}">
                      <a16:creationId xmlns="" xmlns:a16="http://schemas.microsoft.com/office/drawing/2014/main" id="{67EA044E-7ADB-4A16-9DA5-F167C0592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6537" y="3492506"/>
                  <a:ext cx="226818" cy="220663"/>
                </a:xfrm>
                <a:custGeom>
                  <a:avLst/>
                  <a:gdLst>
                    <a:gd name="T0" fmla="*/ 79 w 158"/>
                    <a:gd name="T1" fmla="*/ 157 h 157"/>
                    <a:gd name="T2" fmla="*/ 0 w 158"/>
                    <a:gd name="T3" fmla="*/ 78 h 157"/>
                    <a:gd name="T4" fmla="*/ 79 w 158"/>
                    <a:gd name="T5" fmla="*/ 0 h 157"/>
                    <a:gd name="T6" fmla="*/ 157 w 158"/>
                    <a:gd name="T7" fmla="*/ 79 h 157"/>
                    <a:gd name="T8" fmla="*/ 79 w 158"/>
                    <a:gd name="T9" fmla="*/ 157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157">
                      <a:moveTo>
                        <a:pt x="79" y="157"/>
                      </a:moveTo>
                      <a:cubicBezTo>
                        <a:pt x="36" y="157"/>
                        <a:pt x="0" y="122"/>
                        <a:pt x="0" y="78"/>
                      </a:cubicBezTo>
                      <a:cubicBezTo>
                        <a:pt x="1" y="35"/>
                        <a:pt x="35" y="0"/>
                        <a:pt x="79" y="0"/>
                      </a:cubicBezTo>
                      <a:cubicBezTo>
                        <a:pt x="123" y="0"/>
                        <a:pt x="158" y="35"/>
                        <a:pt x="157" y="79"/>
                      </a:cubicBezTo>
                      <a:cubicBezTo>
                        <a:pt x="157" y="122"/>
                        <a:pt x="122" y="157"/>
                        <a:pt x="79" y="15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 7">
                  <a:extLst>
                    <a:ext uri="{FF2B5EF4-FFF2-40B4-BE49-F238E27FC236}">
                      <a16:creationId xmlns="" xmlns:a16="http://schemas.microsoft.com/office/drawing/2014/main" id="{959E32CF-6EF3-40B0-9C34-49D75821A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5693" y="3556006"/>
                  <a:ext cx="191677" cy="188913"/>
                </a:xfrm>
                <a:custGeom>
                  <a:avLst/>
                  <a:gdLst>
                    <a:gd name="T0" fmla="*/ 134 w 135"/>
                    <a:gd name="T1" fmla="*/ 67 h 135"/>
                    <a:gd name="T2" fmla="*/ 68 w 135"/>
                    <a:gd name="T3" fmla="*/ 134 h 135"/>
                    <a:gd name="T4" fmla="*/ 0 w 135"/>
                    <a:gd name="T5" fmla="*/ 67 h 135"/>
                    <a:gd name="T6" fmla="*/ 67 w 135"/>
                    <a:gd name="T7" fmla="*/ 0 h 135"/>
                    <a:gd name="T8" fmla="*/ 134 w 135"/>
                    <a:gd name="T9" fmla="*/ 6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5" h="135">
                      <a:moveTo>
                        <a:pt x="134" y="67"/>
                      </a:moveTo>
                      <a:cubicBezTo>
                        <a:pt x="135" y="104"/>
                        <a:pt x="104" y="134"/>
                        <a:pt x="68" y="134"/>
                      </a:cubicBezTo>
                      <a:cubicBezTo>
                        <a:pt x="31" y="135"/>
                        <a:pt x="0" y="105"/>
                        <a:pt x="0" y="67"/>
                      </a:cubicBezTo>
                      <a:cubicBezTo>
                        <a:pt x="0" y="30"/>
                        <a:pt x="29" y="0"/>
                        <a:pt x="67" y="0"/>
                      </a:cubicBezTo>
                      <a:cubicBezTo>
                        <a:pt x="104" y="0"/>
                        <a:pt x="135" y="31"/>
                        <a:pt x="134" y="6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 8">
                  <a:extLst>
                    <a:ext uri="{FF2B5EF4-FFF2-40B4-BE49-F238E27FC236}">
                      <a16:creationId xmlns="" xmlns:a16="http://schemas.microsoft.com/office/drawing/2014/main" id="{41092457-9092-404D-B8E8-7F49E5863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521" y="3556002"/>
                  <a:ext cx="191677" cy="188913"/>
                </a:xfrm>
                <a:custGeom>
                  <a:avLst/>
                  <a:gdLst>
                    <a:gd name="T0" fmla="*/ 1 w 135"/>
                    <a:gd name="T1" fmla="*/ 67 h 134"/>
                    <a:gd name="T2" fmla="*/ 68 w 135"/>
                    <a:gd name="T3" fmla="*/ 0 h 134"/>
                    <a:gd name="T4" fmla="*/ 135 w 135"/>
                    <a:gd name="T5" fmla="*/ 67 h 134"/>
                    <a:gd name="T6" fmla="*/ 68 w 135"/>
                    <a:gd name="T7" fmla="*/ 134 h 134"/>
                    <a:gd name="T8" fmla="*/ 1 w 135"/>
                    <a:gd name="T9" fmla="*/ 6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5" h="134">
                      <a:moveTo>
                        <a:pt x="1" y="67"/>
                      </a:moveTo>
                      <a:cubicBezTo>
                        <a:pt x="0" y="31"/>
                        <a:pt x="30" y="0"/>
                        <a:pt x="68" y="0"/>
                      </a:cubicBezTo>
                      <a:cubicBezTo>
                        <a:pt x="105" y="0"/>
                        <a:pt x="135" y="30"/>
                        <a:pt x="135" y="67"/>
                      </a:cubicBezTo>
                      <a:cubicBezTo>
                        <a:pt x="135" y="105"/>
                        <a:pt x="104" y="134"/>
                        <a:pt x="68" y="134"/>
                      </a:cubicBezTo>
                      <a:cubicBezTo>
                        <a:pt x="31" y="134"/>
                        <a:pt x="0" y="104"/>
                        <a:pt x="1" y="6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Freeform 9">
                  <a:extLst>
                    <a:ext uri="{FF2B5EF4-FFF2-40B4-BE49-F238E27FC236}">
                      <a16:creationId xmlns="" xmlns:a16="http://schemas.microsoft.com/office/drawing/2014/main" id="{0C7C1729-E346-46EC-8995-8F5729265D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1273" y="3754444"/>
                  <a:ext cx="226818" cy="179389"/>
                </a:xfrm>
                <a:custGeom>
                  <a:avLst/>
                  <a:gdLst>
                    <a:gd name="T0" fmla="*/ 155 w 161"/>
                    <a:gd name="T1" fmla="*/ 128 h 128"/>
                    <a:gd name="T2" fmla="*/ 45 w 161"/>
                    <a:gd name="T3" fmla="*/ 128 h 128"/>
                    <a:gd name="T4" fmla="*/ 0 w 161"/>
                    <a:gd name="T5" fmla="*/ 18 h 128"/>
                    <a:gd name="T6" fmla="*/ 103 w 161"/>
                    <a:gd name="T7" fmla="*/ 20 h 128"/>
                    <a:gd name="T8" fmla="*/ 155 w 161"/>
                    <a:gd name="T9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1" h="128">
                      <a:moveTo>
                        <a:pt x="155" y="128"/>
                      </a:moveTo>
                      <a:cubicBezTo>
                        <a:pt x="119" y="128"/>
                        <a:pt x="82" y="128"/>
                        <a:pt x="45" y="128"/>
                      </a:cubicBezTo>
                      <a:cubicBezTo>
                        <a:pt x="44" y="86"/>
                        <a:pt x="29" y="49"/>
                        <a:pt x="0" y="18"/>
                      </a:cubicBezTo>
                      <a:cubicBezTo>
                        <a:pt x="25" y="3"/>
                        <a:pt x="69" y="0"/>
                        <a:pt x="103" y="20"/>
                      </a:cubicBezTo>
                      <a:cubicBezTo>
                        <a:pt x="144" y="45"/>
                        <a:pt x="161" y="89"/>
                        <a:pt x="155" y="1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Freeform 10">
                  <a:extLst>
                    <a:ext uri="{FF2B5EF4-FFF2-40B4-BE49-F238E27FC236}">
                      <a16:creationId xmlns="" xmlns:a16="http://schemas.microsoft.com/office/drawing/2014/main" id="{EABD7D09-3100-4E13-A257-88B9DE79F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1800" y="3754437"/>
                  <a:ext cx="226818" cy="179389"/>
                </a:xfrm>
                <a:custGeom>
                  <a:avLst/>
                  <a:gdLst>
                    <a:gd name="T0" fmla="*/ 6 w 161"/>
                    <a:gd name="T1" fmla="*/ 128 h 128"/>
                    <a:gd name="T2" fmla="*/ 116 w 161"/>
                    <a:gd name="T3" fmla="*/ 128 h 128"/>
                    <a:gd name="T4" fmla="*/ 161 w 161"/>
                    <a:gd name="T5" fmla="*/ 18 h 128"/>
                    <a:gd name="T6" fmla="*/ 58 w 161"/>
                    <a:gd name="T7" fmla="*/ 20 h 128"/>
                    <a:gd name="T8" fmla="*/ 6 w 161"/>
                    <a:gd name="T9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1" h="128">
                      <a:moveTo>
                        <a:pt x="6" y="128"/>
                      </a:moveTo>
                      <a:cubicBezTo>
                        <a:pt x="42" y="128"/>
                        <a:pt x="79" y="128"/>
                        <a:pt x="116" y="128"/>
                      </a:cubicBezTo>
                      <a:cubicBezTo>
                        <a:pt x="117" y="86"/>
                        <a:pt x="132" y="49"/>
                        <a:pt x="161" y="18"/>
                      </a:cubicBezTo>
                      <a:cubicBezTo>
                        <a:pt x="136" y="3"/>
                        <a:pt x="92" y="0"/>
                        <a:pt x="58" y="20"/>
                      </a:cubicBezTo>
                      <a:cubicBezTo>
                        <a:pt x="17" y="45"/>
                        <a:pt x="0" y="89"/>
                        <a:pt x="6" y="1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4">
                    <a:defRPr/>
                  </a:pPr>
                  <a:endParaRPr lang="en-US" sz="1600" ker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2" name="Прямоугольник 51"/>
            <p:cNvSpPr/>
            <p:nvPr/>
          </p:nvSpPr>
          <p:spPr>
            <a:xfrm>
              <a:off x="9331671" y="2979180"/>
              <a:ext cx="5052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НКО</a:t>
              </a:r>
            </a:p>
          </p:txBody>
        </p:sp>
        <p:cxnSp>
          <p:nvCxnSpPr>
            <p:cNvPr id="53" name="Straight Connector 107"/>
            <p:cNvCxnSpPr/>
            <p:nvPr/>
          </p:nvCxnSpPr>
          <p:spPr>
            <a:xfrm flipH="1" flipV="1">
              <a:off x="9961443" y="2999041"/>
              <a:ext cx="192886" cy="335283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117"/>
            <p:cNvCxnSpPr/>
            <p:nvPr/>
          </p:nvCxnSpPr>
          <p:spPr>
            <a:xfrm flipH="1">
              <a:off x="10144437" y="3327214"/>
              <a:ext cx="1222931" cy="7111"/>
            </a:xfrm>
            <a:prstGeom prst="line">
              <a:avLst/>
            </a:prstGeom>
            <a:noFill/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55" name="Прямоугольник 54"/>
            <p:cNvSpPr/>
            <p:nvPr/>
          </p:nvSpPr>
          <p:spPr>
            <a:xfrm>
              <a:off x="9612411" y="2283727"/>
              <a:ext cx="6896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Бизнес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190437" y="3911355"/>
              <a:ext cx="81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Специа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-листы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490499" y="1855869"/>
              <a:ext cx="3886149" cy="360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сеть поддерживающих профессиональных </a:t>
              </a:r>
              <a:r>
                <a:rPr lang="ru-RU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платформ</a:t>
              </a:r>
              <a:r>
                <a:rPr lang="ru-RU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обеспечивающая системное профессиональное сопровождение деятельности </a:t>
              </a:r>
              <a:r>
                <a:rPr lang="ru-RU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специалистов, обеспечивающих предоставление социальных услуг и социальное сопровождение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endPara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4411257" y="3721952"/>
            <a:ext cx="1283765" cy="1242690"/>
          </a:xfrm>
          <a:custGeom>
            <a:avLst/>
            <a:gdLst>
              <a:gd name="T0" fmla="*/ 320 w 349"/>
              <a:gd name="T1" fmla="*/ 91 h 350"/>
              <a:gd name="T2" fmla="*/ 337 w 349"/>
              <a:gd name="T3" fmla="*/ 115 h 350"/>
              <a:gd name="T4" fmla="*/ 323 w 349"/>
              <a:gd name="T5" fmla="*/ 133 h 350"/>
              <a:gd name="T6" fmla="*/ 318 w 349"/>
              <a:gd name="T7" fmla="*/ 157 h 350"/>
              <a:gd name="T8" fmla="*/ 338 w 349"/>
              <a:gd name="T9" fmla="*/ 177 h 350"/>
              <a:gd name="T10" fmla="*/ 344 w 349"/>
              <a:gd name="T11" fmla="*/ 208 h 350"/>
              <a:gd name="T12" fmla="*/ 322 w 349"/>
              <a:gd name="T13" fmla="*/ 217 h 350"/>
              <a:gd name="T14" fmla="*/ 306 w 349"/>
              <a:gd name="T15" fmla="*/ 236 h 350"/>
              <a:gd name="T16" fmla="*/ 317 w 349"/>
              <a:gd name="T17" fmla="*/ 260 h 350"/>
              <a:gd name="T18" fmla="*/ 307 w 349"/>
              <a:gd name="T19" fmla="*/ 286 h 350"/>
              <a:gd name="T20" fmla="*/ 279 w 349"/>
              <a:gd name="T21" fmla="*/ 283 h 350"/>
              <a:gd name="T22" fmla="*/ 258 w 349"/>
              <a:gd name="T23" fmla="*/ 294 h 350"/>
              <a:gd name="T24" fmla="*/ 256 w 349"/>
              <a:gd name="T25" fmla="*/ 321 h 350"/>
              <a:gd name="T26" fmla="*/ 233 w 349"/>
              <a:gd name="T27" fmla="*/ 337 h 350"/>
              <a:gd name="T28" fmla="*/ 212 w 349"/>
              <a:gd name="T29" fmla="*/ 322 h 350"/>
              <a:gd name="T30" fmla="*/ 187 w 349"/>
              <a:gd name="T31" fmla="*/ 320 h 350"/>
              <a:gd name="T32" fmla="*/ 171 w 349"/>
              <a:gd name="T33" fmla="*/ 343 h 350"/>
              <a:gd name="T34" fmla="*/ 140 w 349"/>
              <a:gd name="T35" fmla="*/ 346 h 350"/>
              <a:gd name="T36" fmla="*/ 133 w 349"/>
              <a:gd name="T37" fmla="*/ 324 h 350"/>
              <a:gd name="T38" fmla="*/ 113 w 349"/>
              <a:gd name="T39" fmla="*/ 308 h 350"/>
              <a:gd name="T40" fmla="*/ 87 w 349"/>
              <a:gd name="T41" fmla="*/ 321 h 350"/>
              <a:gd name="T42" fmla="*/ 61 w 349"/>
              <a:gd name="T43" fmla="*/ 307 h 350"/>
              <a:gd name="T44" fmla="*/ 65 w 349"/>
              <a:gd name="T45" fmla="*/ 283 h 350"/>
              <a:gd name="T46" fmla="*/ 53 w 349"/>
              <a:gd name="T47" fmla="*/ 258 h 350"/>
              <a:gd name="T48" fmla="*/ 28 w 349"/>
              <a:gd name="T49" fmla="*/ 255 h 350"/>
              <a:gd name="T50" fmla="*/ 8 w 349"/>
              <a:gd name="T51" fmla="*/ 233 h 350"/>
              <a:gd name="T52" fmla="*/ 25 w 349"/>
              <a:gd name="T53" fmla="*/ 211 h 350"/>
              <a:gd name="T54" fmla="*/ 28 w 349"/>
              <a:gd name="T55" fmla="*/ 189 h 350"/>
              <a:gd name="T56" fmla="*/ 7 w 349"/>
              <a:gd name="T57" fmla="*/ 170 h 350"/>
              <a:gd name="T58" fmla="*/ 2 w 349"/>
              <a:gd name="T59" fmla="*/ 142 h 350"/>
              <a:gd name="T60" fmla="*/ 28 w 349"/>
              <a:gd name="T61" fmla="*/ 131 h 350"/>
              <a:gd name="T62" fmla="*/ 41 w 349"/>
              <a:gd name="T63" fmla="*/ 113 h 350"/>
              <a:gd name="T64" fmla="*/ 29 w 349"/>
              <a:gd name="T65" fmla="*/ 88 h 350"/>
              <a:gd name="T66" fmla="*/ 39 w 349"/>
              <a:gd name="T67" fmla="*/ 62 h 350"/>
              <a:gd name="T68" fmla="*/ 66 w 349"/>
              <a:gd name="T69" fmla="*/ 65 h 350"/>
              <a:gd name="T70" fmla="*/ 79 w 349"/>
              <a:gd name="T71" fmla="*/ 62 h 350"/>
              <a:gd name="T72" fmla="*/ 97 w 349"/>
              <a:gd name="T73" fmla="*/ 17 h 350"/>
              <a:gd name="T74" fmla="*/ 124 w 349"/>
              <a:gd name="T75" fmla="*/ 13 h 350"/>
              <a:gd name="T76" fmla="*/ 148 w 349"/>
              <a:gd name="T77" fmla="*/ 31 h 350"/>
              <a:gd name="T78" fmla="*/ 172 w 349"/>
              <a:gd name="T79" fmla="*/ 21 h 350"/>
              <a:gd name="T80" fmla="*/ 187 w 349"/>
              <a:gd name="T81" fmla="*/ 0 h 350"/>
              <a:gd name="T82" fmla="*/ 214 w 349"/>
              <a:gd name="T83" fmla="*/ 11 h 350"/>
              <a:gd name="T84" fmla="*/ 225 w 349"/>
              <a:gd name="T85" fmla="*/ 38 h 350"/>
              <a:gd name="T86" fmla="*/ 248 w 349"/>
              <a:gd name="T87" fmla="*/ 40 h 350"/>
              <a:gd name="T88" fmla="*/ 273 w 349"/>
              <a:gd name="T89" fmla="*/ 31 h 350"/>
              <a:gd name="T90" fmla="*/ 288 w 349"/>
              <a:gd name="T91" fmla="*/ 55 h 350"/>
              <a:gd name="T92" fmla="*/ 283 w 349"/>
              <a:gd name="T93" fmla="*/ 76 h 350"/>
              <a:gd name="T94" fmla="*/ 301 w 349"/>
              <a:gd name="T95" fmla="*/ 94 h 350"/>
              <a:gd name="T96" fmla="*/ 62 w 349"/>
              <a:gd name="T97" fmla="*/ 174 h 350"/>
              <a:gd name="T98" fmla="*/ 285 w 349"/>
              <a:gd name="T99" fmla="*/ 17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9" h="350">
                <a:moveTo>
                  <a:pt x="301" y="94"/>
                </a:moveTo>
                <a:cubicBezTo>
                  <a:pt x="308" y="93"/>
                  <a:pt x="314" y="92"/>
                  <a:pt x="320" y="91"/>
                </a:cubicBezTo>
                <a:cubicBezTo>
                  <a:pt x="324" y="90"/>
                  <a:pt x="328" y="92"/>
                  <a:pt x="330" y="96"/>
                </a:cubicBezTo>
                <a:cubicBezTo>
                  <a:pt x="332" y="102"/>
                  <a:pt x="335" y="109"/>
                  <a:pt x="337" y="115"/>
                </a:cubicBezTo>
                <a:cubicBezTo>
                  <a:pt x="339" y="119"/>
                  <a:pt x="337" y="122"/>
                  <a:pt x="335" y="125"/>
                </a:cubicBezTo>
                <a:cubicBezTo>
                  <a:pt x="331" y="128"/>
                  <a:pt x="327" y="130"/>
                  <a:pt x="323" y="133"/>
                </a:cubicBezTo>
                <a:cubicBezTo>
                  <a:pt x="317" y="138"/>
                  <a:pt x="316" y="141"/>
                  <a:pt x="317" y="149"/>
                </a:cubicBezTo>
                <a:cubicBezTo>
                  <a:pt x="318" y="151"/>
                  <a:pt x="318" y="154"/>
                  <a:pt x="318" y="157"/>
                </a:cubicBezTo>
                <a:cubicBezTo>
                  <a:pt x="318" y="168"/>
                  <a:pt x="324" y="173"/>
                  <a:pt x="333" y="176"/>
                </a:cubicBezTo>
                <a:cubicBezTo>
                  <a:pt x="335" y="176"/>
                  <a:pt x="336" y="177"/>
                  <a:pt x="338" y="177"/>
                </a:cubicBezTo>
                <a:cubicBezTo>
                  <a:pt x="349" y="182"/>
                  <a:pt x="347" y="184"/>
                  <a:pt x="346" y="194"/>
                </a:cubicBezTo>
                <a:cubicBezTo>
                  <a:pt x="346" y="199"/>
                  <a:pt x="345" y="203"/>
                  <a:pt x="344" y="208"/>
                </a:cubicBezTo>
                <a:cubicBezTo>
                  <a:pt x="343" y="212"/>
                  <a:pt x="340" y="215"/>
                  <a:pt x="336" y="215"/>
                </a:cubicBezTo>
                <a:cubicBezTo>
                  <a:pt x="331" y="216"/>
                  <a:pt x="327" y="216"/>
                  <a:pt x="322" y="217"/>
                </a:cubicBezTo>
                <a:cubicBezTo>
                  <a:pt x="317" y="217"/>
                  <a:pt x="313" y="220"/>
                  <a:pt x="310" y="225"/>
                </a:cubicBezTo>
                <a:cubicBezTo>
                  <a:pt x="309" y="229"/>
                  <a:pt x="308" y="232"/>
                  <a:pt x="306" y="236"/>
                </a:cubicBezTo>
                <a:cubicBezTo>
                  <a:pt x="304" y="241"/>
                  <a:pt x="305" y="245"/>
                  <a:pt x="308" y="249"/>
                </a:cubicBezTo>
                <a:cubicBezTo>
                  <a:pt x="311" y="253"/>
                  <a:pt x="314" y="256"/>
                  <a:pt x="317" y="260"/>
                </a:cubicBezTo>
                <a:cubicBezTo>
                  <a:pt x="321" y="265"/>
                  <a:pt x="321" y="269"/>
                  <a:pt x="317" y="274"/>
                </a:cubicBezTo>
                <a:cubicBezTo>
                  <a:pt x="313" y="278"/>
                  <a:pt x="310" y="282"/>
                  <a:pt x="307" y="286"/>
                </a:cubicBezTo>
                <a:cubicBezTo>
                  <a:pt x="302" y="292"/>
                  <a:pt x="299" y="292"/>
                  <a:pt x="293" y="289"/>
                </a:cubicBezTo>
                <a:cubicBezTo>
                  <a:pt x="288" y="287"/>
                  <a:pt x="284" y="285"/>
                  <a:pt x="279" y="283"/>
                </a:cubicBezTo>
                <a:cubicBezTo>
                  <a:pt x="275" y="282"/>
                  <a:pt x="271" y="284"/>
                  <a:pt x="268" y="286"/>
                </a:cubicBezTo>
                <a:cubicBezTo>
                  <a:pt x="264" y="289"/>
                  <a:pt x="261" y="291"/>
                  <a:pt x="258" y="294"/>
                </a:cubicBezTo>
                <a:cubicBezTo>
                  <a:pt x="254" y="297"/>
                  <a:pt x="253" y="301"/>
                  <a:pt x="254" y="306"/>
                </a:cubicBezTo>
                <a:cubicBezTo>
                  <a:pt x="255" y="311"/>
                  <a:pt x="255" y="316"/>
                  <a:pt x="256" y="321"/>
                </a:cubicBezTo>
                <a:cubicBezTo>
                  <a:pt x="256" y="326"/>
                  <a:pt x="254" y="329"/>
                  <a:pt x="251" y="330"/>
                </a:cubicBezTo>
                <a:cubicBezTo>
                  <a:pt x="245" y="333"/>
                  <a:pt x="239" y="335"/>
                  <a:pt x="233" y="337"/>
                </a:cubicBezTo>
                <a:cubicBezTo>
                  <a:pt x="227" y="339"/>
                  <a:pt x="224" y="338"/>
                  <a:pt x="220" y="333"/>
                </a:cubicBezTo>
                <a:cubicBezTo>
                  <a:pt x="218" y="329"/>
                  <a:pt x="215" y="325"/>
                  <a:pt x="212" y="322"/>
                </a:cubicBezTo>
                <a:cubicBezTo>
                  <a:pt x="209" y="318"/>
                  <a:pt x="205" y="317"/>
                  <a:pt x="201" y="318"/>
                </a:cubicBezTo>
                <a:cubicBezTo>
                  <a:pt x="196" y="318"/>
                  <a:pt x="192" y="319"/>
                  <a:pt x="187" y="320"/>
                </a:cubicBezTo>
                <a:cubicBezTo>
                  <a:pt x="182" y="321"/>
                  <a:pt x="179" y="324"/>
                  <a:pt x="177" y="328"/>
                </a:cubicBezTo>
                <a:cubicBezTo>
                  <a:pt x="175" y="333"/>
                  <a:pt x="173" y="338"/>
                  <a:pt x="171" y="343"/>
                </a:cubicBezTo>
                <a:cubicBezTo>
                  <a:pt x="169" y="347"/>
                  <a:pt x="167" y="350"/>
                  <a:pt x="162" y="349"/>
                </a:cubicBezTo>
                <a:cubicBezTo>
                  <a:pt x="155" y="348"/>
                  <a:pt x="147" y="348"/>
                  <a:pt x="140" y="346"/>
                </a:cubicBezTo>
                <a:cubicBezTo>
                  <a:pt x="137" y="345"/>
                  <a:pt x="135" y="341"/>
                  <a:pt x="134" y="338"/>
                </a:cubicBezTo>
                <a:cubicBezTo>
                  <a:pt x="133" y="333"/>
                  <a:pt x="133" y="328"/>
                  <a:pt x="133" y="324"/>
                </a:cubicBezTo>
                <a:cubicBezTo>
                  <a:pt x="132" y="318"/>
                  <a:pt x="129" y="313"/>
                  <a:pt x="123" y="312"/>
                </a:cubicBezTo>
                <a:cubicBezTo>
                  <a:pt x="119" y="310"/>
                  <a:pt x="116" y="309"/>
                  <a:pt x="113" y="308"/>
                </a:cubicBezTo>
                <a:cubicBezTo>
                  <a:pt x="108" y="306"/>
                  <a:pt x="104" y="307"/>
                  <a:pt x="101" y="310"/>
                </a:cubicBezTo>
                <a:cubicBezTo>
                  <a:pt x="96" y="314"/>
                  <a:pt x="92" y="317"/>
                  <a:pt x="87" y="321"/>
                </a:cubicBezTo>
                <a:cubicBezTo>
                  <a:pt x="84" y="323"/>
                  <a:pt x="81" y="323"/>
                  <a:pt x="78" y="320"/>
                </a:cubicBezTo>
                <a:cubicBezTo>
                  <a:pt x="72" y="316"/>
                  <a:pt x="66" y="312"/>
                  <a:pt x="61" y="307"/>
                </a:cubicBezTo>
                <a:cubicBezTo>
                  <a:pt x="57" y="304"/>
                  <a:pt x="58" y="299"/>
                  <a:pt x="60" y="295"/>
                </a:cubicBezTo>
                <a:cubicBezTo>
                  <a:pt x="62" y="291"/>
                  <a:pt x="63" y="287"/>
                  <a:pt x="65" y="283"/>
                </a:cubicBezTo>
                <a:cubicBezTo>
                  <a:pt x="67" y="278"/>
                  <a:pt x="66" y="274"/>
                  <a:pt x="64" y="271"/>
                </a:cubicBezTo>
                <a:cubicBezTo>
                  <a:pt x="60" y="266"/>
                  <a:pt x="57" y="262"/>
                  <a:pt x="53" y="258"/>
                </a:cubicBezTo>
                <a:cubicBezTo>
                  <a:pt x="51" y="254"/>
                  <a:pt x="47" y="253"/>
                  <a:pt x="43" y="253"/>
                </a:cubicBezTo>
                <a:cubicBezTo>
                  <a:pt x="38" y="254"/>
                  <a:pt x="33" y="254"/>
                  <a:pt x="28" y="255"/>
                </a:cubicBezTo>
                <a:cubicBezTo>
                  <a:pt x="22" y="257"/>
                  <a:pt x="18" y="255"/>
                  <a:pt x="15" y="249"/>
                </a:cubicBezTo>
                <a:cubicBezTo>
                  <a:pt x="13" y="244"/>
                  <a:pt x="10" y="239"/>
                  <a:pt x="8" y="233"/>
                </a:cubicBezTo>
                <a:cubicBezTo>
                  <a:pt x="6" y="229"/>
                  <a:pt x="7" y="225"/>
                  <a:pt x="11" y="222"/>
                </a:cubicBezTo>
                <a:cubicBezTo>
                  <a:pt x="15" y="218"/>
                  <a:pt x="20" y="214"/>
                  <a:pt x="25" y="211"/>
                </a:cubicBezTo>
                <a:cubicBezTo>
                  <a:pt x="29" y="208"/>
                  <a:pt x="30" y="204"/>
                  <a:pt x="30" y="199"/>
                </a:cubicBezTo>
                <a:cubicBezTo>
                  <a:pt x="29" y="195"/>
                  <a:pt x="28" y="192"/>
                  <a:pt x="28" y="189"/>
                </a:cubicBezTo>
                <a:cubicBezTo>
                  <a:pt x="28" y="180"/>
                  <a:pt x="23" y="176"/>
                  <a:pt x="16" y="174"/>
                </a:cubicBezTo>
                <a:cubicBezTo>
                  <a:pt x="13" y="173"/>
                  <a:pt x="10" y="171"/>
                  <a:pt x="7" y="170"/>
                </a:cubicBezTo>
                <a:cubicBezTo>
                  <a:pt x="2" y="169"/>
                  <a:pt x="0" y="166"/>
                  <a:pt x="0" y="162"/>
                </a:cubicBezTo>
                <a:cubicBezTo>
                  <a:pt x="1" y="155"/>
                  <a:pt x="1" y="149"/>
                  <a:pt x="2" y="142"/>
                </a:cubicBezTo>
                <a:cubicBezTo>
                  <a:pt x="2" y="136"/>
                  <a:pt x="5" y="134"/>
                  <a:pt x="11" y="133"/>
                </a:cubicBezTo>
                <a:cubicBezTo>
                  <a:pt x="17" y="132"/>
                  <a:pt x="23" y="132"/>
                  <a:pt x="28" y="131"/>
                </a:cubicBezTo>
                <a:cubicBezTo>
                  <a:pt x="32" y="130"/>
                  <a:pt x="35" y="128"/>
                  <a:pt x="36" y="124"/>
                </a:cubicBezTo>
                <a:cubicBezTo>
                  <a:pt x="38" y="120"/>
                  <a:pt x="40" y="117"/>
                  <a:pt x="41" y="113"/>
                </a:cubicBezTo>
                <a:cubicBezTo>
                  <a:pt x="42" y="109"/>
                  <a:pt x="42" y="105"/>
                  <a:pt x="39" y="101"/>
                </a:cubicBezTo>
                <a:cubicBezTo>
                  <a:pt x="36" y="97"/>
                  <a:pt x="32" y="93"/>
                  <a:pt x="29" y="88"/>
                </a:cubicBezTo>
                <a:cubicBezTo>
                  <a:pt x="26" y="84"/>
                  <a:pt x="26" y="80"/>
                  <a:pt x="29" y="76"/>
                </a:cubicBezTo>
                <a:cubicBezTo>
                  <a:pt x="32" y="71"/>
                  <a:pt x="36" y="66"/>
                  <a:pt x="39" y="62"/>
                </a:cubicBezTo>
                <a:cubicBezTo>
                  <a:pt x="42" y="57"/>
                  <a:pt x="46" y="56"/>
                  <a:pt x="52" y="58"/>
                </a:cubicBezTo>
                <a:cubicBezTo>
                  <a:pt x="57" y="60"/>
                  <a:pt x="62" y="62"/>
                  <a:pt x="66" y="65"/>
                </a:cubicBezTo>
                <a:cubicBezTo>
                  <a:pt x="70" y="67"/>
                  <a:pt x="74" y="66"/>
                  <a:pt x="77" y="64"/>
                </a:cubicBezTo>
                <a:cubicBezTo>
                  <a:pt x="78" y="63"/>
                  <a:pt x="79" y="63"/>
                  <a:pt x="79" y="62"/>
                </a:cubicBezTo>
                <a:cubicBezTo>
                  <a:pt x="94" y="51"/>
                  <a:pt x="94" y="51"/>
                  <a:pt x="90" y="30"/>
                </a:cubicBezTo>
                <a:cubicBezTo>
                  <a:pt x="89" y="23"/>
                  <a:pt x="91" y="20"/>
                  <a:pt x="97" y="17"/>
                </a:cubicBezTo>
                <a:cubicBezTo>
                  <a:pt x="102" y="15"/>
                  <a:pt x="107" y="13"/>
                  <a:pt x="112" y="11"/>
                </a:cubicBezTo>
                <a:cubicBezTo>
                  <a:pt x="117" y="8"/>
                  <a:pt x="120" y="9"/>
                  <a:pt x="124" y="13"/>
                </a:cubicBezTo>
                <a:cubicBezTo>
                  <a:pt x="127" y="17"/>
                  <a:pt x="130" y="22"/>
                  <a:pt x="133" y="26"/>
                </a:cubicBezTo>
                <a:cubicBezTo>
                  <a:pt x="138" y="31"/>
                  <a:pt x="142" y="32"/>
                  <a:pt x="148" y="31"/>
                </a:cubicBezTo>
                <a:cubicBezTo>
                  <a:pt x="152" y="29"/>
                  <a:pt x="156" y="29"/>
                  <a:pt x="160" y="29"/>
                </a:cubicBezTo>
                <a:cubicBezTo>
                  <a:pt x="166" y="28"/>
                  <a:pt x="170" y="26"/>
                  <a:pt x="172" y="21"/>
                </a:cubicBezTo>
                <a:cubicBezTo>
                  <a:pt x="173" y="16"/>
                  <a:pt x="175" y="11"/>
                  <a:pt x="177" y="6"/>
                </a:cubicBezTo>
                <a:cubicBezTo>
                  <a:pt x="179" y="2"/>
                  <a:pt x="182" y="0"/>
                  <a:pt x="187" y="0"/>
                </a:cubicBezTo>
                <a:cubicBezTo>
                  <a:pt x="194" y="1"/>
                  <a:pt x="201" y="2"/>
                  <a:pt x="208" y="3"/>
                </a:cubicBezTo>
                <a:cubicBezTo>
                  <a:pt x="212" y="3"/>
                  <a:pt x="214" y="6"/>
                  <a:pt x="214" y="11"/>
                </a:cubicBezTo>
                <a:cubicBezTo>
                  <a:pt x="215" y="17"/>
                  <a:pt x="216" y="23"/>
                  <a:pt x="217" y="29"/>
                </a:cubicBezTo>
                <a:cubicBezTo>
                  <a:pt x="218" y="34"/>
                  <a:pt x="221" y="36"/>
                  <a:pt x="225" y="38"/>
                </a:cubicBezTo>
                <a:cubicBezTo>
                  <a:pt x="228" y="39"/>
                  <a:pt x="231" y="40"/>
                  <a:pt x="234" y="41"/>
                </a:cubicBezTo>
                <a:cubicBezTo>
                  <a:pt x="239" y="45"/>
                  <a:pt x="244" y="43"/>
                  <a:pt x="248" y="40"/>
                </a:cubicBezTo>
                <a:cubicBezTo>
                  <a:pt x="252" y="37"/>
                  <a:pt x="256" y="34"/>
                  <a:pt x="259" y="31"/>
                </a:cubicBezTo>
                <a:cubicBezTo>
                  <a:pt x="264" y="27"/>
                  <a:pt x="268" y="27"/>
                  <a:pt x="273" y="31"/>
                </a:cubicBezTo>
                <a:cubicBezTo>
                  <a:pt x="277" y="34"/>
                  <a:pt x="281" y="37"/>
                  <a:pt x="285" y="41"/>
                </a:cubicBezTo>
                <a:cubicBezTo>
                  <a:pt x="290" y="45"/>
                  <a:pt x="291" y="49"/>
                  <a:pt x="288" y="55"/>
                </a:cubicBezTo>
                <a:cubicBezTo>
                  <a:pt x="286" y="59"/>
                  <a:pt x="284" y="64"/>
                  <a:pt x="283" y="68"/>
                </a:cubicBezTo>
                <a:cubicBezTo>
                  <a:pt x="282" y="71"/>
                  <a:pt x="282" y="74"/>
                  <a:pt x="283" y="76"/>
                </a:cubicBezTo>
                <a:cubicBezTo>
                  <a:pt x="286" y="81"/>
                  <a:pt x="290" y="86"/>
                  <a:pt x="295" y="91"/>
                </a:cubicBezTo>
                <a:cubicBezTo>
                  <a:pt x="296" y="93"/>
                  <a:pt x="299" y="93"/>
                  <a:pt x="301" y="94"/>
                </a:cubicBezTo>
                <a:close/>
                <a:moveTo>
                  <a:pt x="174" y="63"/>
                </a:moveTo>
                <a:cubicBezTo>
                  <a:pt x="112" y="63"/>
                  <a:pt x="62" y="113"/>
                  <a:pt x="62" y="174"/>
                </a:cubicBezTo>
                <a:cubicBezTo>
                  <a:pt x="62" y="236"/>
                  <a:pt x="112" y="285"/>
                  <a:pt x="173" y="286"/>
                </a:cubicBezTo>
                <a:cubicBezTo>
                  <a:pt x="235" y="286"/>
                  <a:pt x="285" y="236"/>
                  <a:pt x="285" y="174"/>
                </a:cubicBezTo>
                <a:cubicBezTo>
                  <a:pt x="285" y="112"/>
                  <a:pt x="234" y="63"/>
                  <a:pt x="174" y="6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4">
              <a:defRPr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50512" y="4211594"/>
            <a:ext cx="1005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4">
              <a:defRPr/>
            </a:pPr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ВУЗы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6372" y="4205080"/>
            <a:ext cx="571589" cy="575632"/>
          </a:xfrm>
          <a:prstGeom prst="rect">
            <a:avLst/>
          </a:prstGeom>
        </p:spPr>
      </p:pic>
      <p:sp>
        <p:nvSpPr>
          <p:cNvPr id="76" name="Freeform 5"/>
          <p:cNvSpPr>
            <a:spLocks noEditPoints="1"/>
          </p:cNvSpPr>
          <p:nvPr/>
        </p:nvSpPr>
        <p:spPr bwMode="auto">
          <a:xfrm>
            <a:off x="6127001" y="4012546"/>
            <a:ext cx="954102" cy="952096"/>
          </a:xfrm>
          <a:custGeom>
            <a:avLst/>
            <a:gdLst>
              <a:gd name="T0" fmla="*/ 320 w 349"/>
              <a:gd name="T1" fmla="*/ 91 h 350"/>
              <a:gd name="T2" fmla="*/ 337 w 349"/>
              <a:gd name="T3" fmla="*/ 115 h 350"/>
              <a:gd name="T4" fmla="*/ 323 w 349"/>
              <a:gd name="T5" fmla="*/ 133 h 350"/>
              <a:gd name="T6" fmla="*/ 318 w 349"/>
              <a:gd name="T7" fmla="*/ 157 h 350"/>
              <a:gd name="T8" fmla="*/ 338 w 349"/>
              <a:gd name="T9" fmla="*/ 177 h 350"/>
              <a:gd name="T10" fmla="*/ 344 w 349"/>
              <a:gd name="T11" fmla="*/ 208 h 350"/>
              <a:gd name="T12" fmla="*/ 322 w 349"/>
              <a:gd name="T13" fmla="*/ 217 h 350"/>
              <a:gd name="T14" fmla="*/ 306 w 349"/>
              <a:gd name="T15" fmla="*/ 236 h 350"/>
              <a:gd name="T16" fmla="*/ 317 w 349"/>
              <a:gd name="T17" fmla="*/ 260 h 350"/>
              <a:gd name="T18" fmla="*/ 307 w 349"/>
              <a:gd name="T19" fmla="*/ 286 h 350"/>
              <a:gd name="T20" fmla="*/ 279 w 349"/>
              <a:gd name="T21" fmla="*/ 283 h 350"/>
              <a:gd name="T22" fmla="*/ 258 w 349"/>
              <a:gd name="T23" fmla="*/ 294 h 350"/>
              <a:gd name="T24" fmla="*/ 256 w 349"/>
              <a:gd name="T25" fmla="*/ 321 h 350"/>
              <a:gd name="T26" fmla="*/ 233 w 349"/>
              <a:gd name="T27" fmla="*/ 337 h 350"/>
              <a:gd name="T28" fmla="*/ 212 w 349"/>
              <a:gd name="T29" fmla="*/ 322 h 350"/>
              <a:gd name="T30" fmla="*/ 187 w 349"/>
              <a:gd name="T31" fmla="*/ 320 h 350"/>
              <a:gd name="T32" fmla="*/ 171 w 349"/>
              <a:gd name="T33" fmla="*/ 343 h 350"/>
              <a:gd name="T34" fmla="*/ 140 w 349"/>
              <a:gd name="T35" fmla="*/ 346 h 350"/>
              <a:gd name="T36" fmla="*/ 133 w 349"/>
              <a:gd name="T37" fmla="*/ 324 h 350"/>
              <a:gd name="T38" fmla="*/ 113 w 349"/>
              <a:gd name="T39" fmla="*/ 308 h 350"/>
              <a:gd name="T40" fmla="*/ 87 w 349"/>
              <a:gd name="T41" fmla="*/ 321 h 350"/>
              <a:gd name="T42" fmla="*/ 61 w 349"/>
              <a:gd name="T43" fmla="*/ 307 h 350"/>
              <a:gd name="T44" fmla="*/ 65 w 349"/>
              <a:gd name="T45" fmla="*/ 283 h 350"/>
              <a:gd name="T46" fmla="*/ 53 w 349"/>
              <a:gd name="T47" fmla="*/ 258 h 350"/>
              <a:gd name="T48" fmla="*/ 28 w 349"/>
              <a:gd name="T49" fmla="*/ 255 h 350"/>
              <a:gd name="T50" fmla="*/ 8 w 349"/>
              <a:gd name="T51" fmla="*/ 233 h 350"/>
              <a:gd name="T52" fmla="*/ 25 w 349"/>
              <a:gd name="T53" fmla="*/ 211 h 350"/>
              <a:gd name="T54" fmla="*/ 28 w 349"/>
              <a:gd name="T55" fmla="*/ 189 h 350"/>
              <a:gd name="T56" fmla="*/ 7 w 349"/>
              <a:gd name="T57" fmla="*/ 170 h 350"/>
              <a:gd name="T58" fmla="*/ 2 w 349"/>
              <a:gd name="T59" fmla="*/ 142 h 350"/>
              <a:gd name="T60" fmla="*/ 28 w 349"/>
              <a:gd name="T61" fmla="*/ 131 h 350"/>
              <a:gd name="T62" fmla="*/ 41 w 349"/>
              <a:gd name="T63" fmla="*/ 113 h 350"/>
              <a:gd name="T64" fmla="*/ 29 w 349"/>
              <a:gd name="T65" fmla="*/ 88 h 350"/>
              <a:gd name="T66" fmla="*/ 39 w 349"/>
              <a:gd name="T67" fmla="*/ 62 h 350"/>
              <a:gd name="T68" fmla="*/ 66 w 349"/>
              <a:gd name="T69" fmla="*/ 65 h 350"/>
              <a:gd name="T70" fmla="*/ 79 w 349"/>
              <a:gd name="T71" fmla="*/ 62 h 350"/>
              <a:gd name="T72" fmla="*/ 97 w 349"/>
              <a:gd name="T73" fmla="*/ 17 h 350"/>
              <a:gd name="T74" fmla="*/ 124 w 349"/>
              <a:gd name="T75" fmla="*/ 13 h 350"/>
              <a:gd name="T76" fmla="*/ 148 w 349"/>
              <a:gd name="T77" fmla="*/ 31 h 350"/>
              <a:gd name="T78" fmla="*/ 172 w 349"/>
              <a:gd name="T79" fmla="*/ 21 h 350"/>
              <a:gd name="T80" fmla="*/ 187 w 349"/>
              <a:gd name="T81" fmla="*/ 0 h 350"/>
              <a:gd name="T82" fmla="*/ 214 w 349"/>
              <a:gd name="T83" fmla="*/ 11 h 350"/>
              <a:gd name="T84" fmla="*/ 225 w 349"/>
              <a:gd name="T85" fmla="*/ 38 h 350"/>
              <a:gd name="T86" fmla="*/ 248 w 349"/>
              <a:gd name="T87" fmla="*/ 40 h 350"/>
              <a:gd name="T88" fmla="*/ 273 w 349"/>
              <a:gd name="T89" fmla="*/ 31 h 350"/>
              <a:gd name="T90" fmla="*/ 288 w 349"/>
              <a:gd name="T91" fmla="*/ 55 h 350"/>
              <a:gd name="T92" fmla="*/ 283 w 349"/>
              <a:gd name="T93" fmla="*/ 76 h 350"/>
              <a:gd name="T94" fmla="*/ 301 w 349"/>
              <a:gd name="T95" fmla="*/ 94 h 350"/>
              <a:gd name="T96" fmla="*/ 62 w 349"/>
              <a:gd name="T97" fmla="*/ 174 h 350"/>
              <a:gd name="T98" fmla="*/ 285 w 349"/>
              <a:gd name="T99" fmla="*/ 17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9" h="350">
                <a:moveTo>
                  <a:pt x="301" y="94"/>
                </a:moveTo>
                <a:cubicBezTo>
                  <a:pt x="308" y="93"/>
                  <a:pt x="314" y="92"/>
                  <a:pt x="320" y="91"/>
                </a:cubicBezTo>
                <a:cubicBezTo>
                  <a:pt x="324" y="90"/>
                  <a:pt x="328" y="92"/>
                  <a:pt x="330" y="96"/>
                </a:cubicBezTo>
                <a:cubicBezTo>
                  <a:pt x="332" y="102"/>
                  <a:pt x="335" y="109"/>
                  <a:pt x="337" y="115"/>
                </a:cubicBezTo>
                <a:cubicBezTo>
                  <a:pt x="339" y="119"/>
                  <a:pt x="337" y="122"/>
                  <a:pt x="335" y="125"/>
                </a:cubicBezTo>
                <a:cubicBezTo>
                  <a:pt x="331" y="128"/>
                  <a:pt x="327" y="130"/>
                  <a:pt x="323" y="133"/>
                </a:cubicBezTo>
                <a:cubicBezTo>
                  <a:pt x="317" y="138"/>
                  <a:pt x="316" y="141"/>
                  <a:pt x="317" y="149"/>
                </a:cubicBezTo>
                <a:cubicBezTo>
                  <a:pt x="318" y="151"/>
                  <a:pt x="318" y="154"/>
                  <a:pt x="318" y="157"/>
                </a:cubicBezTo>
                <a:cubicBezTo>
                  <a:pt x="318" y="168"/>
                  <a:pt x="324" y="173"/>
                  <a:pt x="333" y="176"/>
                </a:cubicBezTo>
                <a:cubicBezTo>
                  <a:pt x="335" y="176"/>
                  <a:pt x="336" y="177"/>
                  <a:pt x="338" y="177"/>
                </a:cubicBezTo>
                <a:cubicBezTo>
                  <a:pt x="349" y="182"/>
                  <a:pt x="347" y="184"/>
                  <a:pt x="346" y="194"/>
                </a:cubicBezTo>
                <a:cubicBezTo>
                  <a:pt x="346" y="199"/>
                  <a:pt x="345" y="203"/>
                  <a:pt x="344" y="208"/>
                </a:cubicBezTo>
                <a:cubicBezTo>
                  <a:pt x="343" y="212"/>
                  <a:pt x="340" y="215"/>
                  <a:pt x="336" y="215"/>
                </a:cubicBezTo>
                <a:cubicBezTo>
                  <a:pt x="331" y="216"/>
                  <a:pt x="327" y="216"/>
                  <a:pt x="322" y="217"/>
                </a:cubicBezTo>
                <a:cubicBezTo>
                  <a:pt x="317" y="217"/>
                  <a:pt x="313" y="220"/>
                  <a:pt x="310" y="225"/>
                </a:cubicBezTo>
                <a:cubicBezTo>
                  <a:pt x="309" y="229"/>
                  <a:pt x="308" y="232"/>
                  <a:pt x="306" y="236"/>
                </a:cubicBezTo>
                <a:cubicBezTo>
                  <a:pt x="304" y="241"/>
                  <a:pt x="305" y="245"/>
                  <a:pt x="308" y="249"/>
                </a:cubicBezTo>
                <a:cubicBezTo>
                  <a:pt x="311" y="253"/>
                  <a:pt x="314" y="256"/>
                  <a:pt x="317" y="260"/>
                </a:cubicBezTo>
                <a:cubicBezTo>
                  <a:pt x="321" y="265"/>
                  <a:pt x="321" y="269"/>
                  <a:pt x="317" y="274"/>
                </a:cubicBezTo>
                <a:cubicBezTo>
                  <a:pt x="313" y="278"/>
                  <a:pt x="310" y="282"/>
                  <a:pt x="307" y="286"/>
                </a:cubicBezTo>
                <a:cubicBezTo>
                  <a:pt x="302" y="292"/>
                  <a:pt x="299" y="292"/>
                  <a:pt x="293" y="289"/>
                </a:cubicBezTo>
                <a:cubicBezTo>
                  <a:pt x="288" y="287"/>
                  <a:pt x="284" y="285"/>
                  <a:pt x="279" y="283"/>
                </a:cubicBezTo>
                <a:cubicBezTo>
                  <a:pt x="275" y="282"/>
                  <a:pt x="271" y="284"/>
                  <a:pt x="268" y="286"/>
                </a:cubicBezTo>
                <a:cubicBezTo>
                  <a:pt x="264" y="289"/>
                  <a:pt x="261" y="291"/>
                  <a:pt x="258" y="294"/>
                </a:cubicBezTo>
                <a:cubicBezTo>
                  <a:pt x="254" y="297"/>
                  <a:pt x="253" y="301"/>
                  <a:pt x="254" y="306"/>
                </a:cubicBezTo>
                <a:cubicBezTo>
                  <a:pt x="255" y="311"/>
                  <a:pt x="255" y="316"/>
                  <a:pt x="256" y="321"/>
                </a:cubicBezTo>
                <a:cubicBezTo>
                  <a:pt x="256" y="326"/>
                  <a:pt x="254" y="329"/>
                  <a:pt x="251" y="330"/>
                </a:cubicBezTo>
                <a:cubicBezTo>
                  <a:pt x="245" y="333"/>
                  <a:pt x="239" y="335"/>
                  <a:pt x="233" y="337"/>
                </a:cubicBezTo>
                <a:cubicBezTo>
                  <a:pt x="227" y="339"/>
                  <a:pt x="224" y="338"/>
                  <a:pt x="220" y="333"/>
                </a:cubicBezTo>
                <a:cubicBezTo>
                  <a:pt x="218" y="329"/>
                  <a:pt x="215" y="325"/>
                  <a:pt x="212" y="322"/>
                </a:cubicBezTo>
                <a:cubicBezTo>
                  <a:pt x="209" y="318"/>
                  <a:pt x="205" y="317"/>
                  <a:pt x="201" y="318"/>
                </a:cubicBezTo>
                <a:cubicBezTo>
                  <a:pt x="196" y="318"/>
                  <a:pt x="192" y="319"/>
                  <a:pt x="187" y="320"/>
                </a:cubicBezTo>
                <a:cubicBezTo>
                  <a:pt x="182" y="321"/>
                  <a:pt x="179" y="324"/>
                  <a:pt x="177" y="328"/>
                </a:cubicBezTo>
                <a:cubicBezTo>
                  <a:pt x="175" y="333"/>
                  <a:pt x="173" y="338"/>
                  <a:pt x="171" y="343"/>
                </a:cubicBezTo>
                <a:cubicBezTo>
                  <a:pt x="169" y="347"/>
                  <a:pt x="167" y="350"/>
                  <a:pt x="162" y="349"/>
                </a:cubicBezTo>
                <a:cubicBezTo>
                  <a:pt x="155" y="348"/>
                  <a:pt x="147" y="348"/>
                  <a:pt x="140" y="346"/>
                </a:cubicBezTo>
                <a:cubicBezTo>
                  <a:pt x="137" y="345"/>
                  <a:pt x="135" y="341"/>
                  <a:pt x="134" y="338"/>
                </a:cubicBezTo>
                <a:cubicBezTo>
                  <a:pt x="133" y="333"/>
                  <a:pt x="133" y="328"/>
                  <a:pt x="133" y="324"/>
                </a:cubicBezTo>
                <a:cubicBezTo>
                  <a:pt x="132" y="318"/>
                  <a:pt x="129" y="313"/>
                  <a:pt x="123" y="312"/>
                </a:cubicBezTo>
                <a:cubicBezTo>
                  <a:pt x="119" y="310"/>
                  <a:pt x="116" y="309"/>
                  <a:pt x="113" y="308"/>
                </a:cubicBezTo>
                <a:cubicBezTo>
                  <a:pt x="108" y="306"/>
                  <a:pt x="104" y="307"/>
                  <a:pt x="101" y="310"/>
                </a:cubicBezTo>
                <a:cubicBezTo>
                  <a:pt x="96" y="314"/>
                  <a:pt x="92" y="317"/>
                  <a:pt x="87" y="321"/>
                </a:cubicBezTo>
                <a:cubicBezTo>
                  <a:pt x="84" y="323"/>
                  <a:pt x="81" y="323"/>
                  <a:pt x="78" y="320"/>
                </a:cubicBezTo>
                <a:cubicBezTo>
                  <a:pt x="72" y="316"/>
                  <a:pt x="66" y="312"/>
                  <a:pt x="61" y="307"/>
                </a:cubicBezTo>
                <a:cubicBezTo>
                  <a:pt x="57" y="304"/>
                  <a:pt x="58" y="299"/>
                  <a:pt x="60" y="295"/>
                </a:cubicBezTo>
                <a:cubicBezTo>
                  <a:pt x="62" y="291"/>
                  <a:pt x="63" y="287"/>
                  <a:pt x="65" y="283"/>
                </a:cubicBezTo>
                <a:cubicBezTo>
                  <a:pt x="67" y="278"/>
                  <a:pt x="66" y="274"/>
                  <a:pt x="64" y="271"/>
                </a:cubicBezTo>
                <a:cubicBezTo>
                  <a:pt x="60" y="266"/>
                  <a:pt x="57" y="262"/>
                  <a:pt x="53" y="258"/>
                </a:cubicBezTo>
                <a:cubicBezTo>
                  <a:pt x="51" y="254"/>
                  <a:pt x="47" y="253"/>
                  <a:pt x="43" y="253"/>
                </a:cubicBezTo>
                <a:cubicBezTo>
                  <a:pt x="38" y="254"/>
                  <a:pt x="33" y="254"/>
                  <a:pt x="28" y="255"/>
                </a:cubicBezTo>
                <a:cubicBezTo>
                  <a:pt x="22" y="257"/>
                  <a:pt x="18" y="255"/>
                  <a:pt x="15" y="249"/>
                </a:cubicBezTo>
                <a:cubicBezTo>
                  <a:pt x="13" y="244"/>
                  <a:pt x="10" y="239"/>
                  <a:pt x="8" y="233"/>
                </a:cubicBezTo>
                <a:cubicBezTo>
                  <a:pt x="6" y="229"/>
                  <a:pt x="7" y="225"/>
                  <a:pt x="11" y="222"/>
                </a:cubicBezTo>
                <a:cubicBezTo>
                  <a:pt x="15" y="218"/>
                  <a:pt x="20" y="214"/>
                  <a:pt x="25" y="211"/>
                </a:cubicBezTo>
                <a:cubicBezTo>
                  <a:pt x="29" y="208"/>
                  <a:pt x="30" y="204"/>
                  <a:pt x="30" y="199"/>
                </a:cubicBezTo>
                <a:cubicBezTo>
                  <a:pt x="29" y="195"/>
                  <a:pt x="28" y="192"/>
                  <a:pt x="28" y="189"/>
                </a:cubicBezTo>
                <a:cubicBezTo>
                  <a:pt x="28" y="180"/>
                  <a:pt x="23" y="176"/>
                  <a:pt x="16" y="174"/>
                </a:cubicBezTo>
                <a:cubicBezTo>
                  <a:pt x="13" y="173"/>
                  <a:pt x="10" y="171"/>
                  <a:pt x="7" y="170"/>
                </a:cubicBezTo>
                <a:cubicBezTo>
                  <a:pt x="2" y="169"/>
                  <a:pt x="0" y="166"/>
                  <a:pt x="0" y="162"/>
                </a:cubicBezTo>
                <a:cubicBezTo>
                  <a:pt x="1" y="155"/>
                  <a:pt x="1" y="149"/>
                  <a:pt x="2" y="142"/>
                </a:cubicBezTo>
                <a:cubicBezTo>
                  <a:pt x="2" y="136"/>
                  <a:pt x="5" y="134"/>
                  <a:pt x="11" y="133"/>
                </a:cubicBezTo>
                <a:cubicBezTo>
                  <a:pt x="17" y="132"/>
                  <a:pt x="23" y="132"/>
                  <a:pt x="28" y="131"/>
                </a:cubicBezTo>
                <a:cubicBezTo>
                  <a:pt x="32" y="130"/>
                  <a:pt x="35" y="128"/>
                  <a:pt x="36" y="124"/>
                </a:cubicBezTo>
                <a:cubicBezTo>
                  <a:pt x="38" y="120"/>
                  <a:pt x="40" y="117"/>
                  <a:pt x="41" y="113"/>
                </a:cubicBezTo>
                <a:cubicBezTo>
                  <a:pt x="42" y="109"/>
                  <a:pt x="42" y="105"/>
                  <a:pt x="39" y="101"/>
                </a:cubicBezTo>
                <a:cubicBezTo>
                  <a:pt x="36" y="97"/>
                  <a:pt x="32" y="93"/>
                  <a:pt x="29" y="88"/>
                </a:cubicBezTo>
                <a:cubicBezTo>
                  <a:pt x="26" y="84"/>
                  <a:pt x="26" y="80"/>
                  <a:pt x="29" y="76"/>
                </a:cubicBezTo>
                <a:cubicBezTo>
                  <a:pt x="32" y="71"/>
                  <a:pt x="36" y="66"/>
                  <a:pt x="39" y="62"/>
                </a:cubicBezTo>
                <a:cubicBezTo>
                  <a:pt x="42" y="57"/>
                  <a:pt x="46" y="56"/>
                  <a:pt x="52" y="58"/>
                </a:cubicBezTo>
                <a:cubicBezTo>
                  <a:pt x="57" y="60"/>
                  <a:pt x="62" y="62"/>
                  <a:pt x="66" y="65"/>
                </a:cubicBezTo>
                <a:cubicBezTo>
                  <a:pt x="70" y="67"/>
                  <a:pt x="74" y="66"/>
                  <a:pt x="77" y="64"/>
                </a:cubicBezTo>
                <a:cubicBezTo>
                  <a:pt x="78" y="63"/>
                  <a:pt x="79" y="63"/>
                  <a:pt x="79" y="62"/>
                </a:cubicBezTo>
                <a:cubicBezTo>
                  <a:pt x="94" y="51"/>
                  <a:pt x="94" y="51"/>
                  <a:pt x="90" y="30"/>
                </a:cubicBezTo>
                <a:cubicBezTo>
                  <a:pt x="89" y="23"/>
                  <a:pt x="91" y="20"/>
                  <a:pt x="97" y="17"/>
                </a:cubicBezTo>
                <a:cubicBezTo>
                  <a:pt x="102" y="15"/>
                  <a:pt x="107" y="13"/>
                  <a:pt x="112" y="11"/>
                </a:cubicBezTo>
                <a:cubicBezTo>
                  <a:pt x="117" y="8"/>
                  <a:pt x="120" y="9"/>
                  <a:pt x="124" y="13"/>
                </a:cubicBezTo>
                <a:cubicBezTo>
                  <a:pt x="127" y="17"/>
                  <a:pt x="130" y="22"/>
                  <a:pt x="133" y="26"/>
                </a:cubicBezTo>
                <a:cubicBezTo>
                  <a:pt x="138" y="31"/>
                  <a:pt x="142" y="32"/>
                  <a:pt x="148" y="31"/>
                </a:cubicBezTo>
                <a:cubicBezTo>
                  <a:pt x="152" y="29"/>
                  <a:pt x="156" y="29"/>
                  <a:pt x="160" y="29"/>
                </a:cubicBezTo>
                <a:cubicBezTo>
                  <a:pt x="166" y="28"/>
                  <a:pt x="170" y="26"/>
                  <a:pt x="172" y="21"/>
                </a:cubicBezTo>
                <a:cubicBezTo>
                  <a:pt x="173" y="16"/>
                  <a:pt x="175" y="11"/>
                  <a:pt x="177" y="6"/>
                </a:cubicBezTo>
                <a:cubicBezTo>
                  <a:pt x="179" y="2"/>
                  <a:pt x="182" y="0"/>
                  <a:pt x="187" y="0"/>
                </a:cubicBezTo>
                <a:cubicBezTo>
                  <a:pt x="194" y="1"/>
                  <a:pt x="201" y="2"/>
                  <a:pt x="208" y="3"/>
                </a:cubicBezTo>
                <a:cubicBezTo>
                  <a:pt x="212" y="3"/>
                  <a:pt x="214" y="6"/>
                  <a:pt x="214" y="11"/>
                </a:cubicBezTo>
                <a:cubicBezTo>
                  <a:pt x="215" y="17"/>
                  <a:pt x="216" y="23"/>
                  <a:pt x="217" y="29"/>
                </a:cubicBezTo>
                <a:cubicBezTo>
                  <a:pt x="218" y="34"/>
                  <a:pt x="221" y="36"/>
                  <a:pt x="225" y="38"/>
                </a:cubicBezTo>
                <a:cubicBezTo>
                  <a:pt x="228" y="39"/>
                  <a:pt x="231" y="40"/>
                  <a:pt x="234" y="41"/>
                </a:cubicBezTo>
                <a:cubicBezTo>
                  <a:pt x="239" y="45"/>
                  <a:pt x="244" y="43"/>
                  <a:pt x="248" y="40"/>
                </a:cubicBezTo>
                <a:cubicBezTo>
                  <a:pt x="252" y="37"/>
                  <a:pt x="256" y="34"/>
                  <a:pt x="259" y="31"/>
                </a:cubicBezTo>
                <a:cubicBezTo>
                  <a:pt x="264" y="27"/>
                  <a:pt x="268" y="27"/>
                  <a:pt x="273" y="31"/>
                </a:cubicBezTo>
                <a:cubicBezTo>
                  <a:pt x="277" y="34"/>
                  <a:pt x="281" y="37"/>
                  <a:pt x="285" y="41"/>
                </a:cubicBezTo>
                <a:cubicBezTo>
                  <a:pt x="290" y="45"/>
                  <a:pt x="291" y="49"/>
                  <a:pt x="288" y="55"/>
                </a:cubicBezTo>
                <a:cubicBezTo>
                  <a:pt x="286" y="59"/>
                  <a:pt x="284" y="64"/>
                  <a:pt x="283" y="68"/>
                </a:cubicBezTo>
                <a:cubicBezTo>
                  <a:pt x="282" y="71"/>
                  <a:pt x="282" y="74"/>
                  <a:pt x="283" y="76"/>
                </a:cubicBezTo>
                <a:cubicBezTo>
                  <a:pt x="286" y="81"/>
                  <a:pt x="290" y="86"/>
                  <a:pt x="295" y="91"/>
                </a:cubicBezTo>
                <a:cubicBezTo>
                  <a:pt x="296" y="93"/>
                  <a:pt x="299" y="93"/>
                  <a:pt x="301" y="94"/>
                </a:cubicBezTo>
                <a:close/>
                <a:moveTo>
                  <a:pt x="174" y="63"/>
                </a:moveTo>
                <a:cubicBezTo>
                  <a:pt x="112" y="63"/>
                  <a:pt x="62" y="113"/>
                  <a:pt x="62" y="174"/>
                </a:cubicBezTo>
                <a:cubicBezTo>
                  <a:pt x="62" y="236"/>
                  <a:pt x="112" y="285"/>
                  <a:pt x="173" y="286"/>
                </a:cubicBezTo>
                <a:cubicBezTo>
                  <a:pt x="235" y="286"/>
                  <a:pt x="285" y="236"/>
                  <a:pt x="285" y="174"/>
                </a:cubicBezTo>
                <a:cubicBezTo>
                  <a:pt x="285" y="112"/>
                  <a:pt x="234" y="63"/>
                  <a:pt x="174" y="6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4">
              <a:defRPr/>
            </a:pPr>
            <a:endParaRPr lang="en-US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7" y="303200"/>
            <a:ext cx="8964826" cy="366587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ОБОБЩЕНИЕ И ТИРАЖИРОВАНИЕ ЛУЧШИХ ПРАКТИК СОПРОВОЖДЕНИЯ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473803" y="1076167"/>
          <a:ext cx="1824038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Acrobat Document" r:id="rId6" imgW="5667122" imgH="8019837" progId="AcroExch.Document.DC">
                  <p:embed/>
                </p:oleObj>
              </mc:Choice>
              <mc:Fallback>
                <p:oleObj name="Acrobat Document" r:id="rId6" imgW="5667122" imgH="80198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3803" y="1076167"/>
                        <a:ext cx="1824038" cy="268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15789" t="16001" r="57448" b="17052"/>
          <a:stretch/>
        </p:blipFill>
        <p:spPr>
          <a:xfrm>
            <a:off x="2838361" y="1079366"/>
            <a:ext cx="1927358" cy="2711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28851" t="12252" r="39054" b="10631"/>
          <a:stretch/>
        </p:blipFill>
        <p:spPr>
          <a:xfrm>
            <a:off x="5306239" y="1109517"/>
            <a:ext cx="2001770" cy="270555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7841117" y="1053330"/>
          <a:ext cx="1951746" cy="276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Acrobat Document" r:id="rId10" imgW="5667119" imgH="8019810" progId="AcroExch.Document.DC">
                  <p:embed/>
                </p:oleObj>
              </mc:Choice>
              <mc:Fallback>
                <p:oleObj name="Acrobat Document" r:id="rId10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1117" y="1053330"/>
                        <a:ext cx="1951746" cy="2761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87"/>
          <p:cNvSpPr txBox="1"/>
          <p:nvPr/>
        </p:nvSpPr>
        <p:spPr>
          <a:xfrm>
            <a:off x="265306" y="4068801"/>
            <a:ext cx="4065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schemeClr val="accent1">
                    <a:lumMod val="50000"/>
                  </a:schemeClr>
                </a:solidFill>
              </a:rPr>
              <a:t>РЕЕСТР ЭФФЕКТИВНЫХ ПРАКТИК</a:t>
            </a:r>
            <a:r>
              <a:rPr lang="ru-RU" altLang="zh-CN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文本框 45"/>
          <p:cNvSpPr txBox="1"/>
          <p:nvPr/>
        </p:nvSpPr>
        <p:spPr>
          <a:xfrm>
            <a:off x="387177" y="4790842"/>
            <a:ext cx="432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zh-CN" sz="1400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Разработка единого инструментария обобщения практик (форма практики, единые требования к описанию)</a:t>
            </a:r>
            <a:endParaRPr lang="en-US" altLang="zh-CN" sz="1400" dirty="0" smtClean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745" y="5773851"/>
            <a:ext cx="4342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zh-CN" sz="1400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Запрос действующих практик, анализ  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43284" y="4749346"/>
            <a:ext cx="4423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zh-CN" sz="1400" dirty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Обмен опытом по реализации лучших практик на </a:t>
            </a:r>
            <a:r>
              <a:rPr lang="ru-RU" altLang="zh-CN" sz="1400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различных профессиональных </a:t>
            </a:r>
            <a:r>
              <a:rPr lang="ru-RU" altLang="zh-CN" sz="1400" dirty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платформах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43284" y="5712296"/>
            <a:ext cx="43495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zh-CN" sz="1400" dirty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Формирование и распространение методических кейсов (включение лучших практик в </a:t>
            </a:r>
            <a:r>
              <a:rPr lang="ru-RU" altLang="zh-CN" sz="1400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методические </a:t>
            </a:r>
            <a:r>
              <a:rPr lang="ru-RU" altLang="zh-CN" sz="1400" dirty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сборники)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2" name="文本框 47"/>
          <p:cNvSpPr txBox="1"/>
          <p:nvPr/>
        </p:nvSpPr>
        <p:spPr>
          <a:xfrm>
            <a:off x="395780" y="4525701"/>
            <a:ext cx="74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ШАГ 1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4" name="文本框 47"/>
          <p:cNvSpPr txBox="1"/>
          <p:nvPr/>
        </p:nvSpPr>
        <p:spPr>
          <a:xfrm>
            <a:off x="387177" y="5525228"/>
            <a:ext cx="74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ШАГ 2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5" name="文本框 47"/>
          <p:cNvSpPr txBox="1"/>
          <p:nvPr/>
        </p:nvSpPr>
        <p:spPr>
          <a:xfrm>
            <a:off x="5446102" y="5373742"/>
            <a:ext cx="74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ШАГ 4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6" name="文本框 47"/>
          <p:cNvSpPr txBox="1"/>
          <p:nvPr/>
        </p:nvSpPr>
        <p:spPr>
          <a:xfrm>
            <a:off x="5446102" y="4533371"/>
            <a:ext cx="74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1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ШАГ 3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5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66" y="273175"/>
            <a:ext cx="8824334" cy="462084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ОСНОВАНИЕ ВЫБОРА ОРГАНИЗАЦИЙ ДЛЯ РЕАЛИЗАЦИИ ПРОЕКТА</a:t>
            </a:r>
            <a:endParaRPr lang="ru-RU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81239" y="848651"/>
            <a:ext cx="8158481" cy="3279411"/>
            <a:chOff x="581239" y="848651"/>
            <a:chExt cx="8158481" cy="327941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9" y="848651"/>
              <a:ext cx="5083535" cy="327941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1" name="Picture 4" descr="Указатель местоположения бесплатно икон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575" y="2785659"/>
              <a:ext cx="274120" cy="27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Указатель местоположения бесплатно икон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637" y="2489894"/>
              <a:ext cx="274204" cy="27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5711770" y="1109616"/>
              <a:ext cx="1642071" cy="307777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bg2">
                      <a:lumMod val="25000"/>
                    </a:schemeClr>
                  </a:solidFill>
                </a:rPr>
                <a:t>ГОРОД БЕРДСК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177638" y="3051961"/>
              <a:ext cx="1491715" cy="529974"/>
            </a:xfrm>
            <a:prstGeom prst="line">
              <a:avLst/>
            </a:prstGeom>
            <a:ln>
              <a:solidFill>
                <a:srgbClr val="2E75B6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6669353" y="3589753"/>
              <a:ext cx="2070367" cy="307777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bg2">
                      <a:lumMod val="25000"/>
                    </a:schemeClr>
                  </a:solidFill>
                </a:rPr>
                <a:t>ИСКИТИМСКИЙ РАЙОН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6" name="Прямая соединительная линия 15"/>
            <p:cNvCxnSpPr>
              <a:endCxn id="12" idx="0"/>
            </p:cNvCxnSpPr>
            <p:nvPr/>
          </p:nvCxnSpPr>
          <p:spPr>
            <a:xfrm flipH="1">
              <a:off x="4855739" y="1445626"/>
              <a:ext cx="858462" cy="1044268"/>
            </a:xfrm>
            <a:prstGeom prst="line">
              <a:avLst/>
            </a:prstGeom>
            <a:ln>
              <a:solidFill>
                <a:srgbClr val="2E75B6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4543810" y="2792259"/>
              <a:ext cx="136686" cy="14636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539558" y="1937042"/>
              <a:ext cx="38465" cy="54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1015464" y="4838429"/>
            <a:ext cx="8771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территориальная приближенность к месту проживания семей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наличие транспортных средств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эффективное взаимодействие с субъектами системы профилактики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поставщики социальных услуг и социального сопровождения в рамках 442-ФЗ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высокий уровень информированности семей о деятельности КЦСОН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35717" y="2261745"/>
            <a:ext cx="5638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уровень социальной активности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опыт внедрения новых подходов  работы с семьей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кадровый ресурс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15464" y="4375856"/>
            <a:ext cx="3473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ОСНОВАНИЕ ВЫБОРА КЦСОН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57189" y="1791012"/>
            <a:ext cx="407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КРИТЕРИИ ОТБОРА ОРГАНИЗАЦИЙ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1" y="153378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9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32" y="407724"/>
            <a:ext cx="6364714" cy="470689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СИСТЕМА ИНФОРМИРОВАНИЯ ЦЕЛЕВОЙ ГРУППЫ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69" t="6300" r="14819" b="2972"/>
          <a:stretch/>
        </p:blipFill>
        <p:spPr>
          <a:xfrm>
            <a:off x="4168347" y="1076167"/>
            <a:ext cx="3550507" cy="2636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3304" t="6466" r="6869" b="3105"/>
          <a:stretch/>
        </p:blipFill>
        <p:spPr>
          <a:xfrm>
            <a:off x="255181" y="1076166"/>
            <a:ext cx="3672123" cy="263610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l="13561" t="6842" r="12516" b="62942"/>
          <a:stretch/>
        </p:blipFill>
        <p:spPr bwMode="auto">
          <a:xfrm>
            <a:off x="7912360" y="1076166"/>
            <a:ext cx="4151871" cy="1009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68" t="6271" r="8867" b="32172"/>
          <a:stretch/>
        </p:blipFill>
        <p:spPr bwMode="auto">
          <a:xfrm>
            <a:off x="7862934" y="2085816"/>
            <a:ext cx="4201297" cy="195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02175" y="4387532"/>
            <a:ext cx="5511759" cy="2259443"/>
            <a:chOff x="198607" y="3947841"/>
            <a:chExt cx="5511759" cy="225944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860386" y="4008722"/>
              <a:ext cx="4849980" cy="2187219"/>
              <a:chOff x="7220945" y="1010330"/>
              <a:chExt cx="4882538" cy="2187219"/>
            </a:xfrm>
          </p:grpSpPr>
          <p:sp>
            <p:nvSpPr>
              <p:cNvPr id="18" name="矩形 46">
                <a:extLst>
                  <a:ext uri="{FF2B5EF4-FFF2-40B4-BE49-F238E27FC236}">
                    <a16:creationId xmlns="" xmlns:a16="http://schemas.microsoft.com/office/drawing/2014/main" id="{6CA75A1E-730C-4FF7-BE1A-8AC185184271}"/>
                  </a:ext>
                </a:extLst>
              </p:cNvPr>
              <p:cNvSpPr/>
              <p:nvPr/>
            </p:nvSpPr>
            <p:spPr>
              <a:xfrm>
                <a:off x="7230861" y="1010330"/>
                <a:ext cx="409359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/>
                  <a:t>ГОРЯЧИЕ ТЕЛЕФОННЫЕ ЛИНИИ</a:t>
                </a:r>
                <a:endParaRPr lang="zh-CN" alt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sym typeface="+mn-lt"/>
                </a:endParaRPr>
              </a:p>
            </p:txBody>
          </p:sp>
          <p:sp>
            <p:nvSpPr>
              <p:cNvPr id="19" name="Rectangle 380">
                <a:extLst>
                  <a:ext uri="{FF2B5EF4-FFF2-40B4-BE49-F238E27FC236}">
                    <a16:creationId xmlns="" xmlns:a16="http://schemas.microsoft.com/office/drawing/2014/main" id="{7CC38448-AAED-4F9E-8B22-5A5C53AFE258}"/>
                  </a:ext>
                </a:extLst>
              </p:cNvPr>
              <p:cNvSpPr/>
              <p:nvPr/>
            </p:nvSpPr>
            <p:spPr>
              <a:xfrm>
                <a:off x="7230860" y="1335084"/>
                <a:ext cx="449372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Горячая линия министерства 8 800 100 00 82 </a:t>
                </a:r>
                <a:endParaRPr lang="en-US" altLang="zh-CN" sz="16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0" name="矩形 55">
                <a:extLst>
                  <a:ext uri="{FF2B5EF4-FFF2-40B4-BE49-F238E27FC236}">
                    <a16:creationId xmlns="" xmlns:a16="http://schemas.microsoft.com/office/drawing/2014/main" id="{EEBF461F-668C-47C1-A3C6-E2165B09F576}"/>
                  </a:ext>
                </a:extLst>
              </p:cNvPr>
              <p:cNvSpPr/>
              <p:nvPr/>
            </p:nvSpPr>
            <p:spPr>
              <a:xfrm>
                <a:off x="7220945" y="1798822"/>
                <a:ext cx="42073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600" dirty="0" smtClean="0"/>
                  <a:t>ИНФОРМАЦИОННЫЕ СТЕНДЫ В ПИЛОТНЫХ ОРГАНИЗАЦИЯХ </a:t>
                </a:r>
                <a:endParaRPr lang="zh-CN" alt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sym typeface="+mn-lt"/>
                </a:endParaRPr>
              </a:p>
            </p:txBody>
          </p:sp>
          <p:sp>
            <p:nvSpPr>
              <p:cNvPr id="21" name="矩形 59">
                <a:extLst>
                  <a:ext uri="{FF2B5EF4-FFF2-40B4-BE49-F238E27FC236}">
                    <a16:creationId xmlns="" xmlns:a16="http://schemas.microsoft.com/office/drawing/2014/main" id="{13ECF404-DCF9-4749-B09D-25682017068F}"/>
                  </a:ext>
                </a:extLst>
              </p:cNvPr>
              <p:cNvSpPr/>
              <p:nvPr/>
            </p:nvSpPr>
            <p:spPr>
              <a:xfrm>
                <a:off x="7230861" y="2551218"/>
                <a:ext cx="487262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СМИ</a:t>
                </a:r>
                <a:r>
                  <a:rPr lang="ru-RU" sz="2000" dirty="0" smtClean="0"/>
                  <a:t> </a:t>
                </a:r>
                <a:r>
                  <a:rPr lang="ru-RU" sz="1600" dirty="0" smtClean="0"/>
                  <a:t>(ВЫСТУПЛЕНИЯ НА РАДИО, ТЕЛЕВИДЕНИИ, РАЗМЕЩЕНИЕ МАТЕРИАЛОВ В ПЕЧАТНЫХ ИЗДАНИЯХ)</a:t>
                </a:r>
                <a:endParaRPr lang="zh-CN" alt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sym typeface="+mn-lt"/>
                </a:endParaRP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64" y="3947841"/>
              <a:ext cx="510033" cy="53170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DFFF9"/>
                </a:clrFrom>
                <a:clrTo>
                  <a:srgbClr val="FDFF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8" t="8623" r="19567" b="4883"/>
            <a:stretch/>
          </p:blipFill>
          <p:spPr>
            <a:xfrm>
              <a:off x="230070" y="4677303"/>
              <a:ext cx="632378" cy="68949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07" y="5543443"/>
              <a:ext cx="663841" cy="663841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6937572" y="4711080"/>
            <a:ext cx="4201587" cy="1315292"/>
            <a:chOff x="7294953" y="770328"/>
            <a:chExt cx="4201587" cy="1315292"/>
          </a:xfrm>
        </p:grpSpPr>
        <p:sp>
          <p:nvSpPr>
            <p:cNvPr id="23" name="Rectangle 380">
              <a:extLst>
                <a:ext uri="{FF2B5EF4-FFF2-40B4-BE49-F238E27FC236}">
                  <a16:creationId xmlns="" xmlns:a16="http://schemas.microsoft.com/office/drawing/2014/main" id="{7CC38448-AAED-4F9E-8B22-5A5C53AFE258}"/>
                </a:ext>
              </a:extLst>
            </p:cNvPr>
            <p:cNvSpPr/>
            <p:nvPr/>
          </p:nvSpPr>
          <p:spPr>
            <a:xfrm>
              <a:off x="7294953" y="770328"/>
              <a:ext cx="42015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/>
                <a:t>САЙТ МИНИСТЕРСТВА ТРУДА И СОЦИАЛЬНОГО РАЗВИТИЯ НСО, САЙТЫ ОРГАНИЗАЦИЙ</a:t>
              </a:r>
              <a:endParaRPr lang="en-US" altLang="zh-CN" sz="1200" dirty="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+mn-lt"/>
              </a:endParaRPr>
            </a:p>
          </p:txBody>
        </p:sp>
        <p:sp>
          <p:nvSpPr>
            <p:cNvPr id="24" name="Rectangle 380">
              <a:extLst>
                <a:ext uri="{FF2B5EF4-FFF2-40B4-BE49-F238E27FC236}">
                  <a16:creationId xmlns="" xmlns:a16="http://schemas.microsoft.com/office/drawing/2014/main" id="{CCD6D3A9-C4C3-418A-8595-876B12E77D7B}"/>
                </a:ext>
              </a:extLst>
            </p:cNvPr>
            <p:cNvSpPr/>
            <p:nvPr/>
          </p:nvSpPr>
          <p:spPr>
            <a:xfrm>
              <a:off x="7294953" y="1587022"/>
              <a:ext cx="4201587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ru-RU" altLang="zh-CN" sz="1200" dirty="0" smtClean="0">
                  <a:latin typeface="微软雅黑" pitchFamily="34" charset="-122"/>
                  <a:ea typeface="微软雅黑" pitchFamily="34" charset="-122"/>
                  <a:sym typeface="+mn-lt"/>
                </a:rPr>
                <a:t>ЕДИНЫЙ ПОРТАЛ ГОСУДАРСТВЕННЫХ И МУНИЦИПАЛЬНЫХ УСЛУГ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  <a:sym typeface="+mn-lt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14708" b="19528"/>
          <a:stretch/>
        </p:blipFill>
        <p:spPr>
          <a:xfrm>
            <a:off x="6181863" y="4734312"/>
            <a:ext cx="677701" cy="55334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1" y="5398195"/>
            <a:ext cx="816592" cy="816592"/>
          </a:xfrm>
          <a:prstGeom prst="rect">
            <a:avLst/>
          </a:prstGeom>
        </p:spPr>
      </p:pic>
      <p:sp>
        <p:nvSpPr>
          <p:cNvPr id="31" name="矩形 46">
            <a:extLst>
              <a:ext uri="{FF2B5EF4-FFF2-40B4-BE49-F238E27FC236}">
                <a16:creationId xmlns="" xmlns:a16="http://schemas.microsoft.com/office/drawing/2014/main" id="{6CA75A1E-730C-4FF7-BE1A-8AC185184271}"/>
              </a:ext>
            </a:extLst>
          </p:cNvPr>
          <p:cNvSpPr/>
          <p:nvPr/>
        </p:nvSpPr>
        <p:spPr>
          <a:xfrm>
            <a:off x="649827" y="3906021"/>
            <a:ext cx="4429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lt"/>
              </a:rPr>
              <a:t>ИНСТРУМЕНТЫ ОПЕРАТИВНОГО ИНФОРМИРОВАНИЯ НАСЕЛЕНИЯ</a:t>
            </a:r>
            <a:endParaRPr lang="zh-CN" altLang="en-US" sz="1200" b="1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+mn-lt"/>
            </a:endParaRPr>
          </a:p>
        </p:txBody>
      </p:sp>
      <p:sp>
        <p:nvSpPr>
          <p:cNvPr id="32" name="矩形 46">
            <a:extLst>
              <a:ext uri="{FF2B5EF4-FFF2-40B4-BE49-F238E27FC236}">
                <a16:creationId xmlns="" xmlns:a16="http://schemas.microsoft.com/office/drawing/2014/main" id="{6CA75A1E-730C-4FF7-BE1A-8AC185184271}"/>
              </a:ext>
            </a:extLst>
          </p:cNvPr>
          <p:cNvSpPr/>
          <p:nvPr/>
        </p:nvSpPr>
        <p:spPr>
          <a:xfrm>
            <a:off x="6727546" y="4000031"/>
            <a:ext cx="3594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200" b="1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lt"/>
              </a:rPr>
              <a:t>ЭЛЕКТРОННЫЕ РЕСУРСЫ</a:t>
            </a:r>
            <a:endParaRPr lang="zh-CN" altLang="en-US" sz="1200" b="1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+mn-lt"/>
            </a:endParaRPr>
          </a:p>
        </p:txBody>
      </p:sp>
      <p:cxnSp>
        <p:nvCxnSpPr>
          <p:cNvPr id="33" name="Straight Connector 24">
            <a:extLst>
              <a:ext uri="{FF2B5EF4-FFF2-40B4-BE49-F238E27FC236}">
                <a16:creationId xmlns="" xmlns:a16="http://schemas.microsoft.com/office/drawing/2014/main" id="{A63BC1DA-E683-48BC-BC15-6841E8FDEF24}"/>
              </a:ext>
            </a:extLst>
          </p:cNvPr>
          <p:cNvCxnSpPr>
            <a:cxnSpLocks/>
          </p:cNvCxnSpPr>
          <p:nvPr/>
        </p:nvCxnSpPr>
        <p:spPr>
          <a:xfrm flipV="1">
            <a:off x="914396" y="4373995"/>
            <a:ext cx="4582575" cy="2087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4">
            <a:extLst>
              <a:ext uri="{FF2B5EF4-FFF2-40B4-BE49-F238E27FC236}">
                <a16:creationId xmlns="" xmlns:a16="http://schemas.microsoft.com/office/drawing/2014/main" id="{A63BC1DA-E683-48BC-BC15-6841E8FDEF24}"/>
              </a:ext>
            </a:extLst>
          </p:cNvPr>
          <p:cNvCxnSpPr>
            <a:cxnSpLocks/>
          </p:cNvCxnSpPr>
          <p:nvPr/>
        </p:nvCxnSpPr>
        <p:spPr>
          <a:xfrm flipV="1">
            <a:off x="6610329" y="4368105"/>
            <a:ext cx="3946668" cy="1134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7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1327DD-E499-3638-5276-ED2E14D8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438" y="402463"/>
            <a:ext cx="1151852" cy="1137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405BCF-E1AE-5057-463A-031F19F6F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6" name="Picture 2" descr="D:\Мои документы\NetSpeakerphone\Received Files\Савченко Татьяна Александровна\ЛОГО МИНСОЦ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98" y="205696"/>
            <a:ext cx="1675298" cy="133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Герб Новосибирской области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33" y="586363"/>
            <a:ext cx="833229" cy="9539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2949370" y="2678078"/>
            <a:ext cx="6574431" cy="2392607"/>
            <a:chOff x="2960780" y="4050245"/>
            <a:chExt cx="6574431" cy="2392607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3600080" y="4050245"/>
              <a:ext cx="5139997" cy="1259813"/>
              <a:chOff x="4060041" y="4178652"/>
              <a:chExt cx="5139997" cy="1259813"/>
            </a:xfrm>
          </p:grpSpPr>
          <p:sp>
            <p:nvSpPr>
              <p:cNvPr id="31" name="Rectangle 14"/>
              <p:cNvSpPr>
                <a:spLocks noChangeArrowheads="1"/>
              </p:cNvSpPr>
              <p:nvPr/>
            </p:nvSpPr>
            <p:spPr bwMode="auto">
              <a:xfrm>
                <a:off x="4060041" y="4178652"/>
                <a:ext cx="513999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ru-RU" altLang="ru-RU" sz="1600" dirty="0" smtClean="0">
                    <a:cs typeface="Arial" panose="020B0604020202020204" pitchFamily="34" charset="0"/>
                  </a:rPr>
                  <a:t>630007, г</a:t>
                </a:r>
                <a:r>
                  <a:rPr lang="ru-RU" altLang="ru-RU" sz="1600" dirty="0">
                    <a:cs typeface="Arial" panose="020B0604020202020204" pitchFamily="34" charset="0"/>
                  </a:rPr>
                  <a:t>. Новосибирск, </a:t>
                </a:r>
                <a:r>
                  <a:rPr lang="ru-RU" altLang="ru-RU" sz="1600" dirty="0" smtClean="0">
                    <a:cs typeface="Arial" panose="020B0604020202020204" pitchFamily="34" charset="0"/>
                  </a:rPr>
                  <a:t>ул. Серебренниковская</a:t>
                </a:r>
                <a:r>
                  <a:rPr kumimoji="0" lang="ru-RU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, д. 6 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16"/>
              <p:cNvSpPr>
                <a:spLocks noChangeArrowheads="1"/>
              </p:cNvSpPr>
              <p:nvPr/>
            </p:nvSpPr>
            <p:spPr bwMode="auto">
              <a:xfrm>
                <a:off x="4513315" y="4482023"/>
                <a:ext cx="402796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тел: (383) 238-75-10,</a:t>
                </a:r>
                <a:r>
                  <a:rPr kumimoji="0" lang="ru-RU" altLang="ru-RU" sz="1600" b="0" i="0" u="none" strike="noStrike" cap="none" normalizeH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 факс (383) 238-79-34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4961547" y="4834554"/>
                <a:ext cx="311848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1600" dirty="0" smtClean="0">
                    <a:cs typeface="Arial" panose="020B0604020202020204" pitchFamily="34" charset="0"/>
                  </a:rPr>
                  <a:t>электронная почта</a:t>
                </a:r>
                <a:r>
                  <a:rPr kumimoji="0" lang="ru-RU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:</a:t>
                </a:r>
                <a:r>
                  <a:rPr kumimoji="0" lang="en-US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 </a:t>
                </a:r>
                <a:r>
                  <a:rPr lang="en-US" altLang="ru-RU" sz="1600" dirty="0">
                    <a:cs typeface="Arial" panose="020B0604020202020204" pitchFamily="34" charset="0"/>
                  </a:rPr>
                  <a:t>us</a:t>
                </a:r>
                <a:r>
                  <a:rPr lang="ru-RU" altLang="ru-RU" sz="1600" dirty="0" smtClean="0">
                    <a:cs typeface="Arial" panose="020B0604020202020204" pitchFamily="34" charset="0"/>
                  </a:rPr>
                  <a:t>zn@nso.ru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37"/>
              <p:cNvSpPr>
                <a:spLocks noChangeArrowheads="1"/>
              </p:cNvSpPr>
              <p:nvPr/>
            </p:nvSpPr>
            <p:spPr bwMode="auto">
              <a:xfrm>
                <a:off x="4736774" y="5192244"/>
                <a:ext cx="375731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ru-RU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официальный сайт: </a:t>
                </a:r>
                <a:r>
                  <a:rPr lang="en-US" altLang="ru-RU" sz="1600" dirty="0">
                    <a:cs typeface="Arial" panose="020B0604020202020204" pitchFamily="34" charset="0"/>
                  </a:rPr>
                  <a:t>https://mtsr.nso.ru</a:t>
                </a:r>
                <a:r>
                  <a:rPr lang="en-US" altLang="ru-RU" sz="1600" dirty="0" smtClean="0">
                    <a:cs typeface="Arial" panose="020B0604020202020204" pitchFamily="34" charset="0"/>
                  </a:rPr>
                  <a:t>/</a:t>
                </a:r>
                <a:r>
                  <a:rPr kumimoji="0" lang="ru-RU" altLang="ru-RU" sz="1600" b="0" i="0" u="none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 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2960780" y="5755884"/>
              <a:ext cx="6574431" cy="686968"/>
              <a:chOff x="2960780" y="5755884"/>
              <a:chExt cx="6574431" cy="686968"/>
            </a:xfrm>
          </p:grpSpPr>
          <p:sp>
            <p:nvSpPr>
              <p:cNvPr id="22" name="Rectangle 59"/>
              <p:cNvSpPr>
                <a:spLocks noChangeArrowheads="1"/>
              </p:cNvSpPr>
              <p:nvPr/>
            </p:nvSpPr>
            <p:spPr bwMode="auto">
              <a:xfrm>
                <a:off x="8169453" y="6193854"/>
                <a:ext cx="136575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strike="noStrike" cap="none" normalizeH="0" baseline="0" dirty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https://vkcom/msrnso</a:t>
                </a:r>
                <a:endParaRPr kumimoji="0" lang="ru-RU" altLang="ru-RU" sz="1800" b="0" i="0" strike="noStrike" cap="none" normalizeH="0" baseline="0" dirty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60"/>
              <p:cNvSpPr>
                <a:spLocks noChangeArrowheads="1"/>
              </p:cNvSpPr>
              <p:nvPr/>
            </p:nvSpPr>
            <p:spPr bwMode="auto">
              <a:xfrm>
                <a:off x="9157038" y="6187211"/>
                <a:ext cx="3847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effectLst/>
                    <a:cs typeface="Arial" panose="020B0604020202020204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effectLst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6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8238" y="5760173"/>
                <a:ext cx="315913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6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613" y="5795359"/>
                <a:ext cx="317500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11" b="49622"/>
              <a:stretch/>
            </p:blipFill>
            <p:spPr>
              <a:xfrm>
                <a:off x="8666737" y="5755884"/>
                <a:ext cx="371191" cy="357631"/>
              </a:xfrm>
              <a:prstGeom prst="rect">
                <a:avLst/>
              </a:prstGeom>
            </p:spPr>
          </p:pic>
          <p:pic>
            <p:nvPicPr>
              <p:cNvPr id="27" name="Picture 2" descr="https://logos-marques.com/wp-content/uploads/2021/03/Odnoklassniki-Color-1536x869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954120" y="5774058"/>
                <a:ext cx="695131" cy="393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Прямоугольник 27"/>
              <p:cNvSpPr/>
              <p:nvPr/>
            </p:nvSpPr>
            <p:spPr>
              <a:xfrm>
                <a:off x="5036195" y="6162417"/>
                <a:ext cx="245451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ru-RU" sz="1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https://ok.ru/group/58758250496025</a:t>
                </a:r>
                <a:endParaRPr lang="ru-RU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4" descr="https://azardetdom.ru/telegram-logo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389" y="5802627"/>
                <a:ext cx="441245" cy="3745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Прямоугольник 29"/>
              <p:cNvSpPr/>
              <p:nvPr/>
            </p:nvSpPr>
            <p:spPr>
              <a:xfrm>
                <a:off x="2960780" y="6181242"/>
                <a:ext cx="154080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https://t.me/mtsrnsoru</a:t>
                </a:r>
                <a:endParaRPr lang="ru-RU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5" y="465963"/>
            <a:ext cx="6636391" cy="665896"/>
          </a:xfrm>
        </p:spPr>
        <p:txBody>
          <a:bodyPr anchor="t"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ОСНОВЕ УПРАВЛЕНЧЕСКИЙ ПОДХОД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57575" y="1412618"/>
            <a:ext cx="11676850" cy="4296228"/>
            <a:chOff x="212797" y="2005875"/>
            <a:chExt cx="11676850" cy="4296228"/>
          </a:xfrm>
        </p:grpSpPr>
        <p:grpSp>
          <p:nvGrpSpPr>
            <p:cNvPr id="7" name="Group 10">
              <a:extLst>
                <a:ext uri="{FF2B5EF4-FFF2-40B4-BE49-F238E27FC236}">
                  <a16:creationId xmlns="" xmlns:a16="http://schemas.microsoft.com/office/drawing/2014/main" id="{63301642-9D0C-4CED-B970-D2B95709C24B}"/>
                </a:ext>
              </a:extLst>
            </p:cNvPr>
            <p:cNvGrpSpPr/>
            <p:nvPr/>
          </p:nvGrpSpPr>
          <p:grpSpPr>
            <a:xfrm>
              <a:off x="212797" y="2005875"/>
              <a:ext cx="3778671" cy="4296228"/>
              <a:chOff x="2978880" y="818147"/>
              <a:chExt cx="1443488" cy="150330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="" xmlns:a16="http://schemas.microsoft.com/office/drawing/2014/main" id="{6307741F-F6F6-4DE6-8259-13A197217F44}"/>
                  </a:ext>
                </a:extLst>
              </p:cNvPr>
              <p:cNvSpPr/>
              <p:nvPr/>
            </p:nvSpPr>
            <p:spPr>
              <a:xfrm>
                <a:off x="3140001" y="818147"/>
                <a:ext cx="1282367" cy="1503300"/>
              </a:xfrm>
              <a:custGeom>
                <a:avLst/>
                <a:gdLst>
                  <a:gd name="connsiteX0" fmla="*/ 1188269 w 1282367"/>
                  <a:gd name="connsiteY0" fmla="*/ 1133483 h 1503300"/>
                  <a:gd name="connsiteX1" fmla="*/ 1282367 w 1282367"/>
                  <a:gd name="connsiteY1" fmla="*/ 1133483 h 1503300"/>
                  <a:gd name="connsiteX2" fmla="*/ 1282367 w 1282367"/>
                  <a:gd name="connsiteY2" fmla="*/ 1503300 h 1503300"/>
                  <a:gd name="connsiteX3" fmla="*/ 0 w 1282367"/>
                  <a:gd name="connsiteY3" fmla="*/ 1503300 h 1503300"/>
                  <a:gd name="connsiteX4" fmla="*/ 0 w 1282367"/>
                  <a:gd name="connsiteY4" fmla="*/ 1420086 h 1503300"/>
                  <a:gd name="connsiteX5" fmla="*/ 1188269 w 1282367"/>
                  <a:gd name="connsiteY5" fmla="*/ 1420086 h 1503300"/>
                  <a:gd name="connsiteX6" fmla="*/ 0 w 1282367"/>
                  <a:gd name="connsiteY6" fmla="*/ 0 h 1503300"/>
                  <a:gd name="connsiteX7" fmla="*/ 1282367 w 1282367"/>
                  <a:gd name="connsiteY7" fmla="*/ 0 h 1503300"/>
                  <a:gd name="connsiteX8" fmla="*/ 1282367 w 1282367"/>
                  <a:gd name="connsiteY8" fmla="*/ 219083 h 1503300"/>
                  <a:gd name="connsiteX9" fmla="*/ 1188269 w 1282367"/>
                  <a:gd name="connsiteY9" fmla="*/ 219083 h 1503300"/>
                  <a:gd name="connsiteX10" fmla="*/ 1188269 w 1282367"/>
                  <a:gd name="connsiteY10" fmla="*/ 105212 h 1503300"/>
                  <a:gd name="connsiteX11" fmla="*/ 0 w 1282367"/>
                  <a:gd name="connsiteY11" fmla="*/ 105212 h 150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2367" h="1503300">
                    <a:moveTo>
                      <a:pt x="1188269" y="1133483"/>
                    </a:moveTo>
                    <a:lnTo>
                      <a:pt x="1282367" y="1133483"/>
                    </a:lnTo>
                    <a:lnTo>
                      <a:pt x="1282367" y="1503300"/>
                    </a:lnTo>
                    <a:lnTo>
                      <a:pt x="0" y="1503300"/>
                    </a:lnTo>
                    <a:lnTo>
                      <a:pt x="0" y="1420086"/>
                    </a:lnTo>
                    <a:lnTo>
                      <a:pt x="1188269" y="1420086"/>
                    </a:lnTo>
                    <a:close/>
                    <a:moveTo>
                      <a:pt x="0" y="0"/>
                    </a:moveTo>
                    <a:lnTo>
                      <a:pt x="1282367" y="0"/>
                    </a:lnTo>
                    <a:lnTo>
                      <a:pt x="1282367" y="219083"/>
                    </a:lnTo>
                    <a:lnTo>
                      <a:pt x="1188269" y="219083"/>
                    </a:lnTo>
                    <a:lnTo>
                      <a:pt x="1188269" y="105212"/>
                    </a:lnTo>
                    <a:lnTo>
                      <a:pt x="0" y="10521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="" xmlns:a16="http://schemas.microsoft.com/office/drawing/2014/main" id="{4474EEFF-8553-4D4A-92C1-1DE15C86F071}"/>
                  </a:ext>
                </a:extLst>
              </p:cNvPr>
              <p:cNvSpPr/>
              <p:nvPr/>
            </p:nvSpPr>
            <p:spPr>
              <a:xfrm>
                <a:off x="2978880" y="818147"/>
                <a:ext cx="534870" cy="1503300"/>
              </a:xfrm>
              <a:custGeom>
                <a:avLst/>
                <a:gdLst>
                  <a:gd name="connsiteX0" fmla="*/ 0 w 534870"/>
                  <a:gd name="connsiteY0" fmla="*/ 0 h 1503300"/>
                  <a:gd name="connsiteX1" fmla="*/ 534870 w 534870"/>
                  <a:gd name="connsiteY1" fmla="*/ 0 h 1503300"/>
                  <a:gd name="connsiteX2" fmla="*/ 534870 w 534870"/>
                  <a:gd name="connsiteY2" fmla="*/ 105212 h 1503300"/>
                  <a:gd name="connsiteX3" fmla="*/ 95421 w 534870"/>
                  <a:gd name="connsiteY3" fmla="*/ 105212 h 1503300"/>
                  <a:gd name="connsiteX4" fmla="*/ 95421 w 534870"/>
                  <a:gd name="connsiteY4" fmla="*/ 1420086 h 1503300"/>
                  <a:gd name="connsiteX5" fmla="*/ 534870 w 534870"/>
                  <a:gd name="connsiteY5" fmla="*/ 1420086 h 1503300"/>
                  <a:gd name="connsiteX6" fmla="*/ 534870 w 534870"/>
                  <a:gd name="connsiteY6" fmla="*/ 1503300 h 1503300"/>
                  <a:gd name="connsiteX7" fmla="*/ 0 w 534870"/>
                  <a:gd name="connsiteY7" fmla="*/ 1503300 h 150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870" h="1503300">
                    <a:moveTo>
                      <a:pt x="0" y="0"/>
                    </a:moveTo>
                    <a:lnTo>
                      <a:pt x="534870" y="0"/>
                    </a:lnTo>
                    <a:lnTo>
                      <a:pt x="534870" y="105212"/>
                    </a:lnTo>
                    <a:lnTo>
                      <a:pt x="95421" y="105212"/>
                    </a:lnTo>
                    <a:lnTo>
                      <a:pt x="95421" y="1420086"/>
                    </a:lnTo>
                    <a:lnTo>
                      <a:pt x="534870" y="1420086"/>
                    </a:lnTo>
                    <a:lnTo>
                      <a:pt x="534870" y="1503300"/>
                    </a:lnTo>
                    <a:lnTo>
                      <a:pt x="0" y="150330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64736" y="2652206"/>
              <a:ext cx="283916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</a:rPr>
                <a:t>ОБЕСПЕЧИВАЕТ ЭФФЕКТИВНОЕ УПРАВЛЕНИЕ ПРОЦЕССАМИ ОКАЗАНИЯ УСЛУГ И СОЦИАЛЬНОГО СОПРОВОЖДЕНИЯ, НАПРАВЛЕННЫМИ НА РЕШЕНИЕ ЖИЗНЕННЫХ СИТУАЦИЙ СЕМЕЙ С ДЕТЬМИ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79019" y="2005875"/>
              <a:ext cx="7410628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smtClean="0">
                  <a:ea typeface="Calibri" panose="020F0502020204030204" pitchFamily="34" charset="0"/>
                </a:rPr>
                <a:t>правовое регулирование, процесса </a:t>
              </a:r>
              <a:r>
                <a:rPr lang="ru-RU" dirty="0">
                  <a:ea typeface="Calibri" panose="020F0502020204030204" pitchFamily="34" charset="0"/>
                </a:rPr>
                <a:t>организации </a:t>
              </a:r>
              <a:r>
                <a:rPr lang="ru-RU" dirty="0" smtClean="0">
                  <a:ea typeface="Calibri" panose="020F0502020204030204" pitchFamily="34" charset="0"/>
                </a:rPr>
                <a:t>предоставления социальных </a:t>
              </a:r>
              <a:r>
                <a:rPr lang="ru-RU" dirty="0">
                  <a:ea typeface="Calibri" panose="020F0502020204030204" pitchFamily="34" charset="0"/>
                </a:rPr>
                <a:t>услуг и социального сопровождения </a:t>
              </a:r>
              <a:r>
                <a:rPr lang="ru-RU" dirty="0" smtClean="0">
                  <a:ea typeface="Calibri" panose="020F0502020204030204" pitchFamily="34" charset="0"/>
                </a:rPr>
                <a:t>семьям </a:t>
              </a:r>
              <a:r>
                <a:rPr lang="ru-RU" dirty="0">
                  <a:ea typeface="Calibri" panose="020F0502020204030204" pitchFamily="34" charset="0"/>
                </a:rPr>
                <a:t>с </a:t>
              </a:r>
              <a:r>
                <a:rPr lang="ru-RU" dirty="0" smtClean="0">
                  <a:ea typeface="Calibri" panose="020F0502020204030204" pitchFamily="34" charset="0"/>
                </a:rPr>
                <a:t>детьми</a:t>
              </a:r>
              <a:endParaRPr lang="ru-RU" sz="1600" dirty="0" smtClean="0">
                <a:ea typeface="Calibri" panose="020F0502020204030204" pitchFamily="34" charset="0"/>
              </a:endParaRP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smtClean="0">
                  <a:ea typeface="Calibri" panose="020F0502020204030204" pitchFamily="34" charset="0"/>
                </a:rPr>
                <a:t>выявление </a:t>
              </a:r>
              <a:r>
                <a:rPr lang="ru-RU" dirty="0">
                  <a:ea typeface="Calibri" panose="020F0502020204030204" pitchFamily="34" charset="0"/>
                </a:rPr>
                <a:t>и объединение территориальных ресурсов и возможностей (социальное картирование) 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smtClean="0">
                  <a:ea typeface="Calibri" panose="020F0502020204030204" pitchFamily="34" charset="0"/>
                </a:rPr>
                <a:t>развитие </a:t>
              </a:r>
              <a:r>
                <a:rPr lang="ru-RU" dirty="0">
                  <a:ea typeface="Calibri" panose="020F0502020204030204" pitchFamily="34" charset="0"/>
                </a:rPr>
                <a:t>доступной интегративной инфраструктуры в виде востребованных социальных сервисов для детей и семей с детьми с учетом жизненных </a:t>
              </a:r>
              <a:r>
                <a:rPr lang="ru-RU" dirty="0" smtClean="0">
                  <a:ea typeface="Calibri" panose="020F0502020204030204" pitchFamily="34" charset="0"/>
                </a:rPr>
                <a:t>ситуаций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smtClean="0">
                  <a:ea typeface="Calibri" panose="020F0502020204030204" pitchFamily="34" charset="0"/>
                </a:rPr>
                <a:t>формирование </a:t>
              </a:r>
              <a:r>
                <a:rPr lang="ru-RU" dirty="0">
                  <a:ea typeface="Calibri" panose="020F0502020204030204" pitchFamily="34" charset="0"/>
                </a:rPr>
                <a:t>региональной системы развития профессиональных компетенций </a:t>
              </a:r>
              <a:r>
                <a:rPr lang="ru-RU" dirty="0" smtClean="0">
                  <a:ea typeface="Calibri" panose="020F0502020204030204" pitchFamily="34" charset="0"/>
                </a:rPr>
                <a:t>специалистов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smtClean="0">
                  <a:ea typeface="Calibri" panose="020F0502020204030204" pitchFamily="34" charset="0"/>
                </a:rPr>
                <a:t>выявление</a:t>
              </a:r>
              <a:r>
                <a:rPr lang="ru-RU" dirty="0">
                  <a:ea typeface="Calibri" panose="020F0502020204030204" pitchFamily="34" charset="0"/>
                </a:rPr>
                <a:t>, обобщение и тиражирование эффективных социальных </a:t>
              </a:r>
              <a:r>
                <a:rPr lang="ru-RU" dirty="0" smtClean="0">
                  <a:ea typeface="Calibri" panose="020F0502020204030204" pitchFamily="34" charset="0"/>
                </a:rPr>
                <a:t>практик</a:t>
              </a:r>
              <a:endParaRPr lang="ru-RU" dirty="0">
                <a:ea typeface="Calibri" panose="020F0502020204030204" pitchFamily="34" charset="0"/>
              </a:endParaRP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dirty="0" err="1" smtClean="0">
                  <a:ea typeface="Calibri" panose="020F0502020204030204" pitchFamily="34" charset="0"/>
                </a:rPr>
                <a:t>проактивное</a:t>
              </a:r>
              <a:r>
                <a:rPr lang="ru-RU" dirty="0" smtClean="0">
                  <a:ea typeface="Calibri" panose="020F0502020204030204" pitchFamily="34" charset="0"/>
                </a:rPr>
                <a:t> </a:t>
              </a:r>
              <a:r>
                <a:rPr lang="ru-RU" dirty="0">
                  <a:ea typeface="Calibri" panose="020F0502020204030204" pitchFamily="34" charset="0"/>
                </a:rPr>
                <a:t>информирование </a:t>
              </a:r>
              <a:r>
                <a:rPr lang="ru-RU" dirty="0" smtClean="0">
                  <a:ea typeface="Calibri" panose="020F0502020204030204" pitchFamily="34" charset="0"/>
                </a:rPr>
                <a:t>семей-получателей</a:t>
              </a:r>
              <a:endParaRPr lang="ru-RU" b="1" dirty="0" smtClean="0">
                <a:ea typeface="Calibri" panose="020F0502020204030204" pitchFamily="34" charset="0"/>
              </a:endParaRPr>
            </a:p>
            <a:p>
              <a:pPr marL="285750" indent="-285750" algn="just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ru-RU" dirty="0" err="1" smtClean="0">
                  <a:ea typeface="Calibri" panose="020F0502020204030204" pitchFamily="34" charset="0"/>
                </a:rPr>
                <a:t>цифровизация</a:t>
              </a:r>
              <a:r>
                <a:rPr lang="ru-RU" dirty="0" smtClean="0">
                  <a:ea typeface="Calibri" panose="020F0502020204030204" pitchFamily="34" charset="0"/>
                </a:rPr>
                <a:t> </a:t>
              </a:r>
              <a:r>
                <a:rPr lang="ru-RU" dirty="0">
                  <a:ea typeface="Calibri" panose="020F0502020204030204" pitchFamily="34" charset="0"/>
                </a:rPr>
                <a:t>процесса оказания услуг и </a:t>
              </a:r>
              <a:r>
                <a:rPr lang="ru-RU" dirty="0" smtClean="0">
                  <a:ea typeface="Calibri" panose="020F0502020204030204" pitchFamily="34" charset="0"/>
                </a:rPr>
                <a:t>сопровождения</a:t>
              </a:r>
              <a:r>
                <a:rPr lang="ru-RU" dirty="0">
                  <a:ea typeface="Times New Roman" panose="02020603050405020304" pitchFamily="18" charset="0"/>
                </a:rPr>
                <a:t> </a:t>
              </a:r>
              <a:endParaRPr lang="ru-RU" sz="16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4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1" y="153378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6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252" y="153494"/>
            <a:ext cx="693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РЕГИОНАЛЬНОЕ ПРАВОВОЕ РЕГУЛИРОВАНИЕ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26252" y="897808"/>
            <a:ext cx="11724238" cy="5062383"/>
            <a:chOff x="208229" y="1343048"/>
            <a:chExt cx="11724238" cy="506238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208231" y="1767630"/>
              <a:ext cx="432755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8229" y="1343048"/>
              <a:ext cx="5386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Комплексный подход к оказанию помощи 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8229" y="1919335"/>
              <a:ext cx="117242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Правовое регулирование правоотношений, возникающих при оказании комплексной помощи семьям с детьми, включая регламентацию действий органов и учреждений системы профилактики, осуществляется путем принятия межведомственных приказов или утверждения порядков/алгоритмов межведомственного взаимодействиями комиссией по делам несовершеннолетних и защите их прав Новосибирской области   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08229" y="3271368"/>
              <a:ext cx="11724238" cy="3134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27 мая 2022 года принят межведомственный приказ об утверждении Порядка межведомственного взаимодействия органов и учреждений системы профилактики безнадзорности и правонарушений несовершеннолетних Новосибирской области по раннему выявлению и предотвращению детского и семейного неблагополучия, организации работы с несовершеннолетними и семьями по профилактике социального сиротства.  </a:t>
              </a:r>
            </a:p>
            <a:p>
              <a:pPr algn="just">
                <a:lnSpc>
                  <a:spcPct val="107000"/>
                </a:lnSpc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Порядок приняли: </a:t>
              </a:r>
            </a:p>
            <a:p>
              <a:r>
                <a:rPr lang="ru-RU" sz="1400" dirty="0" smtClean="0"/>
                <a:t>министерство труда и социального развития Новосибирской области</a:t>
              </a:r>
            </a:p>
            <a:p>
              <a:r>
                <a:rPr lang="ru-RU" sz="1400" dirty="0" smtClean="0"/>
                <a:t>министерство образования Новосибирской области </a:t>
              </a:r>
            </a:p>
            <a:p>
              <a:r>
                <a:rPr lang="ru-RU" sz="1400" dirty="0" smtClean="0"/>
                <a:t>министерство здравоохранения Новосибирской области</a:t>
              </a:r>
            </a:p>
            <a:p>
              <a:r>
                <a:rPr lang="ru-RU" sz="1400" dirty="0" smtClean="0"/>
                <a:t>министерство культуры Новосибирской области</a:t>
              </a:r>
            </a:p>
            <a:p>
              <a:r>
                <a:rPr lang="ru-RU" sz="1400" dirty="0" smtClean="0"/>
                <a:t>министерство физической культуры и спорта Новосибирской области</a:t>
              </a:r>
            </a:p>
            <a:p>
              <a:r>
                <a:rPr lang="ru-RU" sz="1400" dirty="0" smtClean="0"/>
                <a:t>Главное управление МВД России по Новосибирской области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91" y="153378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09775" y="1125507"/>
            <a:ext cx="11667785" cy="4564752"/>
            <a:chOff x="323558" y="1713865"/>
            <a:chExt cx="11667785" cy="456475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23558" y="2931461"/>
              <a:ext cx="5229218" cy="2966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Приказ о создании отделения «Семейный МФЦ»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Семейный МФЦ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План работы МБУ «КЦСОН «Вера» в рамках реализации мероприятий пилотного проекта по созданию СМФ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информационно-методическом отделении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первичного приема семей с детьми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оказания социальных услуг и социального сопровождения</a:t>
              </a:r>
            </a:p>
            <a:p>
              <a:pPr>
                <a:spcAft>
                  <a:spcPts val="600"/>
                </a:spcAft>
              </a:pPr>
              <a:r>
                <a:rPr lang="ru-RU" sz="1400" dirty="0" smtClean="0">
                  <a:effectLst/>
                  <a:ea typeface="Calibri" panose="020F0502020204030204" pitchFamily="34" charset="0"/>
                </a:rPr>
                <a:t>Положение об отделении экстренной психологической помощи и экстренного реагирования</a:t>
              </a:r>
              <a:endParaRPr lang="ru-RU" sz="14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511645" y="2816131"/>
              <a:ext cx="5479698" cy="346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Приказ о создании отделения «Семейный МФЦ»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Приказ о внесении изменений в штатное расписание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Приказ об утверждении должностных инструкций, о внесении изменений в действующие должностные инструкции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Семейный МФЦ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экстренной психологической помощи, экстренного реагирования, профилактики безнадзорности 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информационно-методическом отделении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оказания социальных услуг социального сопровождения семей с детьми </a:t>
              </a:r>
            </a:p>
            <a:p>
              <a:pPr algn="just">
                <a:lnSpc>
                  <a:spcPct val="115000"/>
                </a:lnSpc>
                <a:spcAft>
                  <a:spcPts val="600"/>
                </a:spcAft>
              </a:pPr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Положение об отделении первичного приема</a:t>
              </a:r>
              <a:endParaRPr lang="ru-RU" sz="1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874149" y="1754733"/>
              <a:ext cx="42455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effectLst/>
                  <a:ea typeface="Calibri" panose="020F0502020204030204" pitchFamily="34" charset="0"/>
                </a:rPr>
                <a:t>МБУ «Комплексный центр социального обслуживания населения города Бердска»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13346" y="1713865"/>
              <a:ext cx="48496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effectLst/>
                  <a:ea typeface="Calibri" panose="020F0502020204030204" pitchFamily="34" charset="0"/>
                </a:rPr>
                <a:t>МБУ «Комплексный центр социального обслуживания населения «Вера» Искитимского района НСО»</a:t>
              </a:r>
              <a:endParaRPr lang="ru-RU" dirty="0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823817" y="2750109"/>
              <a:ext cx="394731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874149" y="2715508"/>
              <a:ext cx="394731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27398" y="156581"/>
            <a:ext cx="693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ЛОКАЛЬНОЕ ПРАВОВОЕ РЕГУЛИРОВАНИЕ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119136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9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7398" y="156581"/>
            <a:ext cx="693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МЕЖВЕДОМСТВЕННОЕ ВЗАИМОДЕЙСТВИЕ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119136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59277" y="1117356"/>
            <a:ext cx="5779447" cy="4881722"/>
            <a:chOff x="178535" y="1168428"/>
            <a:chExt cx="5779447" cy="48817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78535" y="4174035"/>
              <a:ext cx="5760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применение в 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единстве с всесторонностью, непрерывностью и целостностью осуществления процесса социального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сопровождения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9855" y="1168428"/>
              <a:ext cx="5601183" cy="3356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НЕПРЕРЫВНОСТЬ И ПРЕЕМСТВЕННОСТЬ ПОМОЩИ 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27554" y="1556410"/>
              <a:ext cx="57304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sz="1400" dirty="0" smtClean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организация взаимодействия субъектов в течение всего периода реализации индивидуального маршрута семьи, наличие системы мониторинга реализации маршрута для его оперативной корректировки</a:t>
              </a:r>
              <a:endPara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69274" y="2545604"/>
              <a:ext cx="5601183" cy="3356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Aft>
                  <a:spcPts val="0"/>
                </a:spcAft>
              </a:pPr>
              <a:r>
                <a:rPr lang="ru-RU" sz="16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УПРЕЖДАЮЩИЙ (ПРОАКТИВНЫЙ) РЕЖИМ </a:t>
              </a:r>
              <a:endPara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8225" y="3751775"/>
              <a:ext cx="5601183" cy="3356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КОМПЛЕКСНЫЙ ПОДХОД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99150" y="2958509"/>
              <a:ext cx="573638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проведение 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мероприятий,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направленных 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 профилактику обстоятельств, обусловливающих нуждаемость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семьи 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социальном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обслуживании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97909" y="5311486"/>
              <a:ext cx="5760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применение 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дистанционных и выездных форм работы, ориентированных на обеспечение доступности социальной помощи 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57943" y="4967823"/>
              <a:ext cx="5601183" cy="3356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ДОСТУПНОСТЬ ПОМОЩИ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967813" y="517001"/>
            <a:ext cx="6224187" cy="6097690"/>
            <a:chOff x="3293844" y="604313"/>
            <a:chExt cx="5649787" cy="5613396"/>
          </a:xfrm>
        </p:grpSpPr>
        <p:sp>
          <p:nvSpPr>
            <p:cNvPr id="32" name="Freeform 187"/>
            <p:cNvSpPr>
              <a:spLocks/>
            </p:cNvSpPr>
            <p:nvPr/>
          </p:nvSpPr>
          <p:spPr bwMode="auto">
            <a:xfrm>
              <a:off x="4069291" y="1037173"/>
              <a:ext cx="1951567" cy="1623484"/>
            </a:xfrm>
            <a:custGeom>
              <a:avLst/>
              <a:gdLst/>
              <a:ahLst/>
              <a:cxnLst>
                <a:cxn ang="0">
                  <a:pos x="867" y="32"/>
                </a:cxn>
                <a:cxn ang="0">
                  <a:pos x="867" y="0"/>
                </a:cxn>
                <a:cxn ang="0">
                  <a:pos x="0" y="501"/>
                </a:cxn>
                <a:cxn ang="0">
                  <a:pos x="381" y="721"/>
                </a:cxn>
                <a:cxn ang="0">
                  <a:pos x="528" y="562"/>
                </a:cxn>
                <a:cxn ang="0">
                  <a:pos x="528" y="562"/>
                </a:cxn>
                <a:cxn ang="0">
                  <a:pos x="630" y="590"/>
                </a:cxn>
                <a:cxn ang="0">
                  <a:pos x="658" y="488"/>
                </a:cxn>
                <a:cxn ang="0">
                  <a:pos x="867" y="439"/>
                </a:cxn>
                <a:cxn ang="0">
                  <a:pos x="867" y="439"/>
                </a:cxn>
                <a:cxn ang="0">
                  <a:pos x="867" y="407"/>
                </a:cxn>
              </a:cxnLst>
              <a:rect l="0" t="0" r="r" b="b"/>
              <a:pathLst>
                <a:path w="867" h="721">
                  <a:moveTo>
                    <a:pt x="867" y="32"/>
                  </a:moveTo>
                  <a:cubicBezTo>
                    <a:pt x="867" y="0"/>
                    <a:pt x="867" y="0"/>
                    <a:pt x="867" y="0"/>
                  </a:cubicBezTo>
                  <a:cubicBezTo>
                    <a:pt x="501" y="11"/>
                    <a:pt x="181" y="209"/>
                    <a:pt x="0" y="501"/>
                  </a:cubicBezTo>
                  <a:cubicBezTo>
                    <a:pt x="381" y="721"/>
                    <a:pt x="381" y="721"/>
                    <a:pt x="381" y="721"/>
                  </a:cubicBezTo>
                  <a:cubicBezTo>
                    <a:pt x="420" y="660"/>
                    <a:pt x="470" y="606"/>
                    <a:pt x="528" y="562"/>
                  </a:cubicBezTo>
                  <a:cubicBezTo>
                    <a:pt x="528" y="562"/>
                    <a:pt x="528" y="562"/>
                    <a:pt x="528" y="562"/>
                  </a:cubicBezTo>
                  <a:cubicBezTo>
                    <a:pt x="630" y="590"/>
                    <a:pt x="630" y="590"/>
                    <a:pt x="630" y="590"/>
                  </a:cubicBezTo>
                  <a:cubicBezTo>
                    <a:pt x="658" y="488"/>
                    <a:pt x="658" y="488"/>
                    <a:pt x="658" y="488"/>
                  </a:cubicBezTo>
                  <a:cubicBezTo>
                    <a:pt x="723" y="460"/>
                    <a:pt x="793" y="443"/>
                    <a:pt x="867" y="439"/>
                  </a:cubicBezTo>
                  <a:cubicBezTo>
                    <a:pt x="867" y="439"/>
                    <a:pt x="867" y="439"/>
                    <a:pt x="867" y="439"/>
                  </a:cubicBezTo>
                  <a:cubicBezTo>
                    <a:pt x="867" y="407"/>
                    <a:pt x="867" y="407"/>
                    <a:pt x="867" y="407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93"/>
            <p:cNvSpPr>
              <a:spLocks/>
            </p:cNvSpPr>
            <p:nvPr/>
          </p:nvSpPr>
          <p:spPr bwMode="auto">
            <a:xfrm>
              <a:off x="3607858" y="2286005"/>
              <a:ext cx="1276351" cy="2254251"/>
            </a:xfrm>
            <a:custGeom>
              <a:avLst/>
              <a:gdLst/>
              <a:ahLst/>
              <a:cxnLst>
                <a:cxn ang="0">
                  <a:pos x="202" y="16"/>
                </a:cxn>
                <a:cxn ang="0">
                  <a:pos x="174" y="0"/>
                </a:cxn>
                <a:cxn ang="0">
                  <a:pos x="175" y="1001"/>
                </a:cxn>
                <a:cxn ang="0">
                  <a:pos x="556" y="782"/>
                </a:cxn>
                <a:cxn ang="0">
                  <a:pos x="492" y="575"/>
                </a:cxn>
                <a:cxn ang="0">
                  <a:pos x="492" y="575"/>
                </a:cxn>
                <a:cxn ang="0">
                  <a:pos x="567" y="500"/>
                </a:cxn>
                <a:cxn ang="0">
                  <a:pos x="492" y="425"/>
                </a:cxn>
                <a:cxn ang="0">
                  <a:pos x="555" y="220"/>
                </a:cxn>
                <a:cxn ang="0">
                  <a:pos x="555" y="220"/>
                </a:cxn>
                <a:cxn ang="0">
                  <a:pos x="527" y="204"/>
                </a:cxn>
              </a:cxnLst>
              <a:rect l="0" t="0" r="r" b="b"/>
              <a:pathLst>
                <a:path w="567" h="1001">
                  <a:moveTo>
                    <a:pt x="202" y="16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0" y="323"/>
                    <a:pt x="12" y="699"/>
                    <a:pt x="175" y="1001"/>
                  </a:cubicBezTo>
                  <a:cubicBezTo>
                    <a:pt x="556" y="782"/>
                    <a:pt x="556" y="782"/>
                    <a:pt x="556" y="782"/>
                  </a:cubicBezTo>
                  <a:cubicBezTo>
                    <a:pt x="522" y="717"/>
                    <a:pt x="501" y="647"/>
                    <a:pt x="492" y="575"/>
                  </a:cubicBezTo>
                  <a:cubicBezTo>
                    <a:pt x="492" y="575"/>
                    <a:pt x="492" y="575"/>
                    <a:pt x="492" y="575"/>
                  </a:cubicBezTo>
                  <a:cubicBezTo>
                    <a:pt x="567" y="500"/>
                    <a:pt x="567" y="500"/>
                    <a:pt x="567" y="500"/>
                  </a:cubicBezTo>
                  <a:cubicBezTo>
                    <a:pt x="492" y="425"/>
                    <a:pt x="492" y="425"/>
                    <a:pt x="492" y="425"/>
                  </a:cubicBezTo>
                  <a:cubicBezTo>
                    <a:pt x="500" y="355"/>
                    <a:pt x="521" y="286"/>
                    <a:pt x="555" y="220"/>
                  </a:cubicBezTo>
                  <a:cubicBezTo>
                    <a:pt x="555" y="220"/>
                    <a:pt x="555" y="220"/>
                    <a:pt x="555" y="220"/>
                  </a:cubicBezTo>
                  <a:cubicBezTo>
                    <a:pt x="527" y="204"/>
                    <a:pt x="527" y="204"/>
                    <a:pt x="527" y="204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99"/>
            <p:cNvSpPr>
              <a:spLocks/>
            </p:cNvSpPr>
            <p:nvPr/>
          </p:nvSpPr>
          <p:spPr bwMode="auto">
            <a:xfrm>
              <a:off x="4071408" y="4167722"/>
              <a:ext cx="1955800" cy="1621367"/>
            </a:xfrm>
            <a:custGeom>
              <a:avLst/>
              <a:gdLst/>
              <a:ahLst/>
              <a:cxnLst>
                <a:cxn ang="0">
                  <a:pos x="28" y="204"/>
                </a:cxn>
                <a:cxn ang="0">
                  <a:pos x="0" y="220"/>
                </a:cxn>
                <a:cxn ang="0">
                  <a:pos x="868" y="720"/>
                </a:cxn>
                <a:cxn ang="0">
                  <a:pos x="868" y="281"/>
                </a:cxn>
                <a:cxn ang="0">
                  <a:pos x="657" y="232"/>
                </a:cxn>
                <a:cxn ang="0">
                  <a:pos x="657" y="232"/>
                </a:cxn>
                <a:cxn ang="0">
                  <a:pos x="629" y="130"/>
                </a:cxn>
                <a:cxn ang="0">
                  <a:pos x="527" y="158"/>
                </a:cxn>
                <a:cxn ang="0">
                  <a:pos x="381" y="0"/>
                </a:cxn>
                <a:cxn ang="0">
                  <a:pos x="381" y="1"/>
                </a:cxn>
                <a:cxn ang="0">
                  <a:pos x="353" y="16"/>
                </a:cxn>
              </a:cxnLst>
              <a:rect l="0" t="0" r="r" b="b"/>
              <a:pathLst>
                <a:path w="868" h="720">
                  <a:moveTo>
                    <a:pt x="28" y="204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193" y="532"/>
                    <a:pt x="524" y="710"/>
                    <a:pt x="868" y="720"/>
                  </a:cubicBezTo>
                  <a:cubicBezTo>
                    <a:pt x="868" y="281"/>
                    <a:pt x="868" y="281"/>
                    <a:pt x="868" y="281"/>
                  </a:cubicBezTo>
                  <a:cubicBezTo>
                    <a:pt x="795" y="277"/>
                    <a:pt x="723" y="261"/>
                    <a:pt x="657" y="232"/>
                  </a:cubicBezTo>
                  <a:cubicBezTo>
                    <a:pt x="657" y="232"/>
                    <a:pt x="657" y="232"/>
                    <a:pt x="657" y="232"/>
                  </a:cubicBezTo>
                  <a:cubicBezTo>
                    <a:pt x="629" y="130"/>
                    <a:pt x="629" y="130"/>
                    <a:pt x="629" y="130"/>
                  </a:cubicBezTo>
                  <a:cubicBezTo>
                    <a:pt x="527" y="158"/>
                    <a:pt x="527" y="158"/>
                    <a:pt x="527" y="158"/>
                  </a:cubicBezTo>
                  <a:cubicBezTo>
                    <a:pt x="471" y="115"/>
                    <a:pt x="421" y="63"/>
                    <a:pt x="381" y="0"/>
                  </a:cubicBezTo>
                  <a:cubicBezTo>
                    <a:pt x="381" y="1"/>
                    <a:pt x="381" y="1"/>
                    <a:pt x="381" y="1"/>
                  </a:cubicBezTo>
                  <a:cubicBezTo>
                    <a:pt x="353" y="16"/>
                    <a:pt x="353" y="16"/>
                    <a:pt x="353" y="16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06"/>
            <p:cNvSpPr>
              <a:spLocks/>
            </p:cNvSpPr>
            <p:nvPr/>
          </p:nvSpPr>
          <p:spPr bwMode="auto">
            <a:xfrm>
              <a:off x="6166909" y="4165606"/>
              <a:ext cx="1951567" cy="1623484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0" y="721"/>
                </a:cxn>
                <a:cxn ang="0">
                  <a:pos x="867" y="220"/>
                </a:cxn>
                <a:cxn ang="0">
                  <a:pos x="486" y="0"/>
                </a:cxn>
                <a:cxn ang="0">
                  <a:pos x="339" y="159"/>
                </a:cxn>
                <a:cxn ang="0">
                  <a:pos x="339" y="159"/>
                </a:cxn>
                <a:cxn ang="0">
                  <a:pos x="237" y="131"/>
                </a:cxn>
                <a:cxn ang="0">
                  <a:pos x="209" y="233"/>
                </a:cxn>
                <a:cxn ang="0">
                  <a:pos x="0" y="282"/>
                </a:cxn>
                <a:cxn ang="0">
                  <a:pos x="0" y="282"/>
                </a:cxn>
                <a:cxn ang="0">
                  <a:pos x="0" y="314"/>
                </a:cxn>
              </a:cxnLst>
              <a:rect l="0" t="0" r="r" b="b"/>
              <a:pathLst>
                <a:path w="867" h="721">
                  <a:moveTo>
                    <a:pt x="0" y="689"/>
                  </a:moveTo>
                  <a:cubicBezTo>
                    <a:pt x="0" y="721"/>
                    <a:pt x="0" y="721"/>
                    <a:pt x="0" y="721"/>
                  </a:cubicBezTo>
                  <a:cubicBezTo>
                    <a:pt x="366" y="710"/>
                    <a:pt x="686" y="512"/>
                    <a:pt x="867" y="220"/>
                  </a:cubicBezTo>
                  <a:cubicBezTo>
                    <a:pt x="486" y="0"/>
                    <a:pt x="486" y="0"/>
                    <a:pt x="486" y="0"/>
                  </a:cubicBezTo>
                  <a:cubicBezTo>
                    <a:pt x="447" y="61"/>
                    <a:pt x="397" y="115"/>
                    <a:pt x="339" y="159"/>
                  </a:cubicBezTo>
                  <a:cubicBezTo>
                    <a:pt x="339" y="159"/>
                    <a:pt x="339" y="159"/>
                    <a:pt x="339" y="159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144" y="261"/>
                    <a:pt x="74" y="278"/>
                    <a:pt x="0" y="282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314"/>
                    <a:pt x="0" y="314"/>
                    <a:pt x="0" y="314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12"/>
            <p:cNvSpPr>
              <a:spLocks/>
            </p:cNvSpPr>
            <p:nvPr/>
          </p:nvSpPr>
          <p:spPr bwMode="auto">
            <a:xfrm>
              <a:off x="7303559" y="2283888"/>
              <a:ext cx="1276351" cy="2254251"/>
            </a:xfrm>
            <a:custGeom>
              <a:avLst/>
              <a:gdLst/>
              <a:ahLst/>
              <a:cxnLst>
                <a:cxn ang="0">
                  <a:pos x="365" y="985"/>
                </a:cxn>
                <a:cxn ang="0">
                  <a:pos x="393" y="1001"/>
                </a:cxn>
                <a:cxn ang="0">
                  <a:pos x="392" y="0"/>
                </a:cxn>
                <a:cxn ang="0">
                  <a:pos x="11" y="219"/>
                </a:cxn>
                <a:cxn ang="0">
                  <a:pos x="75" y="426"/>
                </a:cxn>
                <a:cxn ang="0">
                  <a:pos x="75" y="426"/>
                </a:cxn>
                <a:cxn ang="0">
                  <a:pos x="0" y="501"/>
                </a:cxn>
                <a:cxn ang="0">
                  <a:pos x="75" y="576"/>
                </a:cxn>
                <a:cxn ang="0">
                  <a:pos x="12" y="781"/>
                </a:cxn>
                <a:cxn ang="0">
                  <a:pos x="12" y="781"/>
                </a:cxn>
                <a:cxn ang="0">
                  <a:pos x="40" y="797"/>
                </a:cxn>
              </a:cxnLst>
              <a:rect l="0" t="0" r="r" b="b"/>
              <a:pathLst>
                <a:path w="567" h="1001">
                  <a:moveTo>
                    <a:pt x="365" y="985"/>
                  </a:moveTo>
                  <a:cubicBezTo>
                    <a:pt x="393" y="1001"/>
                    <a:pt x="393" y="1001"/>
                    <a:pt x="393" y="1001"/>
                  </a:cubicBezTo>
                  <a:cubicBezTo>
                    <a:pt x="567" y="678"/>
                    <a:pt x="555" y="302"/>
                    <a:pt x="392" y="0"/>
                  </a:cubicBezTo>
                  <a:cubicBezTo>
                    <a:pt x="11" y="219"/>
                    <a:pt x="11" y="219"/>
                    <a:pt x="11" y="219"/>
                  </a:cubicBezTo>
                  <a:cubicBezTo>
                    <a:pt x="45" y="284"/>
                    <a:pt x="66" y="354"/>
                    <a:pt x="75" y="426"/>
                  </a:cubicBezTo>
                  <a:cubicBezTo>
                    <a:pt x="75" y="426"/>
                    <a:pt x="75" y="426"/>
                    <a:pt x="75" y="426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75" y="576"/>
                    <a:pt x="75" y="576"/>
                    <a:pt x="75" y="576"/>
                  </a:cubicBezTo>
                  <a:cubicBezTo>
                    <a:pt x="67" y="646"/>
                    <a:pt x="46" y="715"/>
                    <a:pt x="12" y="781"/>
                  </a:cubicBezTo>
                  <a:cubicBezTo>
                    <a:pt x="12" y="781"/>
                    <a:pt x="12" y="781"/>
                    <a:pt x="12" y="781"/>
                  </a:cubicBezTo>
                  <a:cubicBezTo>
                    <a:pt x="40" y="797"/>
                    <a:pt x="40" y="797"/>
                    <a:pt x="40" y="797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18"/>
            <p:cNvSpPr>
              <a:spLocks/>
            </p:cNvSpPr>
            <p:nvPr/>
          </p:nvSpPr>
          <p:spPr bwMode="auto">
            <a:xfrm>
              <a:off x="6143559" y="1025584"/>
              <a:ext cx="1955800" cy="1621367"/>
            </a:xfrm>
            <a:custGeom>
              <a:avLst/>
              <a:gdLst/>
              <a:ahLst/>
              <a:cxnLst>
                <a:cxn ang="0">
                  <a:pos x="840" y="516"/>
                </a:cxn>
                <a:cxn ang="0">
                  <a:pos x="868" y="500"/>
                </a:cxn>
                <a:cxn ang="0">
                  <a:pos x="0" y="0"/>
                </a:cxn>
                <a:cxn ang="0">
                  <a:pos x="0" y="439"/>
                </a:cxn>
                <a:cxn ang="0">
                  <a:pos x="211" y="488"/>
                </a:cxn>
                <a:cxn ang="0">
                  <a:pos x="211" y="488"/>
                </a:cxn>
                <a:cxn ang="0">
                  <a:pos x="239" y="590"/>
                </a:cxn>
                <a:cxn ang="0">
                  <a:pos x="341" y="562"/>
                </a:cxn>
                <a:cxn ang="0">
                  <a:pos x="487" y="720"/>
                </a:cxn>
                <a:cxn ang="0">
                  <a:pos x="487" y="719"/>
                </a:cxn>
                <a:cxn ang="0">
                  <a:pos x="515" y="704"/>
                </a:cxn>
              </a:cxnLst>
              <a:rect l="0" t="0" r="r" b="b"/>
              <a:pathLst>
                <a:path w="868" h="720">
                  <a:moveTo>
                    <a:pt x="840" y="516"/>
                  </a:moveTo>
                  <a:cubicBezTo>
                    <a:pt x="868" y="500"/>
                    <a:pt x="868" y="500"/>
                    <a:pt x="868" y="500"/>
                  </a:cubicBezTo>
                  <a:cubicBezTo>
                    <a:pt x="675" y="188"/>
                    <a:pt x="344" y="10"/>
                    <a:pt x="0" y="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73" y="443"/>
                    <a:pt x="145" y="459"/>
                    <a:pt x="211" y="488"/>
                  </a:cubicBezTo>
                  <a:cubicBezTo>
                    <a:pt x="211" y="488"/>
                    <a:pt x="211" y="488"/>
                    <a:pt x="211" y="488"/>
                  </a:cubicBezTo>
                  <a:cubicBezTo>
                    <a:pt x="239" y="590"/>
                    <a:pt x="239" y="590"/>
                    <a:pt x="239" y="590"/>
                  </a:cubicBezTo>
                  <a:cubicBezTo>
                    <a:pt x="341" y="562"/>
                    <a:pt x="341" y="562"/>
                    <a:pt x="341" y="562"/>
                  </a:cubicBezTo>
                  <a:cubicBezTo>
                    <a:pt x="397" y="605"/>
                    <a:pt x="447" y="657"/>
                    <a:pt x="487" y="720"/>
                  </a:cubicBezTo>
                  <a:cubicBezTo>
                    <a:pt x="487" y="719"/>
                    <a:pt x="487" y="719"/>
                    <a:pt x="487" y="719"/>
                  </a:cubicBezTo>
                  <a:cubicBezTo>
                    <a:pt x="515" y="704"/>
                    <a:pt x="515" y="704"/>
                    <a:pt x="515" y="704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enter text"/>
            <p:cNvSpPr>
              <a:spLocks noChangeArrowheads="1"/>
            </p:cNvSpPr>
            <p:nvPr/>
          </p:nvSpPr>
          <p:spPr bwMode="auto">
            <a:xfrm>
              <a:off x="4464804" y="1990655"/>
              <a:ext cx="3229450" cy="2911752"/>
            </a:xfrm>
            <a:prstGeom prst="ellipse">
              <a:avLst/>
            </a:prstGeom>
            <a:no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spcFirstLastPara="1" vert="horz" wrap="square" lIns="121920" tIns="60960" rIns="121920" bIns="60960" numCol="1" anchor="t" anchorCtr="0" compatLnSpc="1">
              <a:prstTxWarp prst="textArchUp">
                <a:avLst>
                  <a:gd name="adj" fmla="val 1089853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СОПРОВОЖДЕНИЕ</a:t>
              </a:r>
            </a:p>
          </p:txBody>
        </p:sp>
        <p:sp>
          <p:nvSpPr>
            <p:cNvPr id="39" name="Center text"/>
            <p:cNvSpPr>
              <a:spLocks noChangeArrowheads="1"/>
            </p:cNvSpPr>
            <p:nvPr/>
          </p:nvSpPr>
          <p:spPr bwMode="auto">
            <a:xfrm>
              <a:off x="4284835" y="1867509"/>
              <a:ext cx="3638475" cy="3072244"/>
            </a:xfrm>
            <a:prstGeom prst="ellipse">
              <a:avLst/>
            </a:prstGeom>
            <a:no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spcFirstLastPara="1" vert="horz" wrap="square" lIns="121920" tIns="60960" rIns="121920" bIns="60960" numCol="1" anchor="t" anchorCtr="0" compatLnSpc="1">
              <a:prstTxWarp prst="textArchDown">
                <a:avLst>
                  <a:gd name="adj" fmla="val 50060"/>
                </a:avLst>
              </a:prstTxWarp>
            </a:bodyPr>
            <a:lstStyle/>
            <a:p>
              <a:pPr lvl="0" algn="ctr">
                <a:defRPr/>
              </a:pPr>
              <a:r>
                <a:rPr lang="ru-RU" sz="14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ВЗАИМОДЕЙСТВИЕ</a:t>
              </a: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ption A text inside"/>
            <p:cNvSpPr/>
            <p:nvPr/>
          </p:nvSpPr>
          <p:spPr>
            <a:xfrm rot="19802840">
              <a:off x="3553401" y="830989"/>
              <a:ext cx="5276851" cy="5276851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Up">
                <a:avLst>
                  <a:gd name="adj" fmla="val 1400028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НКО</a:t>
              </a:r>
              <a:endPara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ption B text inside"/>
            <p:cNvSpPr/>
            <p:nvPr/>
          </p:nvSpPr>
          <p:spPr>
            <a:xfrm rot="1928870">
              <a:off x="3293844" y="931276"/>
              <a:ext cx="5276851" cy="5276851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Up">
                <a:avLst>
                  <a:gd name="adj" fmla="val 1400028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Социально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ответственный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бизнес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42" name="Option C text inside"/>
            <p:cNvSpPr/>
            <p:nvPr/>
          </p:nvSpPr>
          <p:spPr>
            <a:xfrm rot="5400000">
              <a:off x="3328803" y="784225"/>
              <a:ext cx="5433485" cy="5433483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Down">
                <a:avLst>
                  <a:gd name="adj" fmla="val 1283805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Органы и учреждения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Системы профилактики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безнадзорности</a:t>
              </a:r>
            </a:p>
          </p:txBody>
        </p:sp>
        <p:sp>
          <p:nvSpPr>
            <p:cNvPr id="43" name="Option D text inside"/>
            <p:cNvSpPr/>
            <p:nvPr/>
          </p:nvSpPr>
          <p:spPr>
            <a:xfrm rot="9017788">
              <a:off x="3372900" y="691084"/>
              <a:ext cx="5433485" cy="5433485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Down">
                <a:avLst>
                  <a:gd name="adj" fmla="val 1283805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Средства массовой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информации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4" name="Option F text inside"/>
            <p:cNvSpPr/>
            <p:nvPr/>
          </p:nvSpPr>
          <p:spPr>
            <a:xfrm rot="16200000">
              <a:off x="3510146" y="752672"/>
              <a:ext cx="5433485" cy="5433485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Down">
                <a:avLst>
                  <a:gd name="adj" fmla="val 1283805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Общественные</a:t>
              </a:r>
              <a:r>
                <a:rPr kumimoji="0" lang="ru-RU" sz="1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baseline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объединения</a:t>
              </a: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ption E text inside"/>
            <p:cNvSpPr/>
            <p:nvPr/>
          </p:nvSpPr>
          <p:spPr>
            <a:xfrm rot="12659353">
              <a:off x="3510145" y="604313"/>
              <a:ext cx="5433485" cy="5433485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prstTxWarp prst="textArchDown">
                <a:avLst>
                  <a:gd name="adj" fmla="val 12838052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Территориальные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органы</a:t>
              </a:r>
              <a:r>
                <a:rPr kumimoji="0" lang="ru-RU" sz="1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общественного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самоуправления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34126" y="3132444"/>
              <a:ext cx="1375058" cy="65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Семейный МФЦ</a:t>
              </a: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Прямая со стрелкой 46"/>
            <p:cNvCxnSpPr/>
            <p:nvPr/>
          </p:nvCxnSpPr>
          <p:spPr>
            <a:xfrm flipH="1">
              <a:off x="5224766" y="3836522"/>
              <a:ext cx="180000" cy="99677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8" name="Прямая со стрелкой 47"/>
            <p:cNvCxnSpPr/>
            <p:nvPr/>
          </p:nvCxnSpPr>
          <p:spPr>
            <a:xfrm flipH="1" flipV="1">
              <a:off x="6808393" y="3851904"/>
              <a:ext cx="172663" cy="103711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9" name="Прямая со стрелкой 48"/>
            <p:cNvCxnSpPr/>
            <p:nvPr/>
          </p:nvCxnSpPr>
          <p:spPr>
            <a:xfrm flipH="1" flipV="1">
              <a:off x="6087137" y="4163122"/>
              <a:ext cx="9394" cy="197658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50" name="Овал 49"/>
            <p:cNvSpPr/>
            <p:nvPr/>
          </p:nvSpPr>
          <p:spPr>
            <a:xfrm>
              <a:off x="5324749" y="2768038"/>
              <a:ext cx="1517021" cy="1352037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Прямая со стрелкой 50"/>
            <p:cNvCxnSpPr/>
            <p:nvPr/>
          </p:nvCxnSpPr>
          <p:spPr>
            <a:xfrm flipH="1" flipV="1">
              <a:off x="6081844" y="2548122"/>
              <a:ext cx="9394" cy="197658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52" name="Прямая со стрелкой 51"/>
            <p:cNvCxnSpPr/>
            <p:nvPr/>
          </p:nvCxnSpPr>
          <p:spPr>
            <a:xfrm flipH="1" flipV="1">
              <a:off x="5349978" y="2838349"/>
              <a:ext cx="152699" cy="119466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53" name="Прямая со стрелкой 52"/>
            <p:cNvCxnSpPr/>
            <p:nvPr/>
          </p:nvCxnSpPr>
          <p:spPr>
            <a:xfrm flipV="1">
              <a:off x="6711906" y="2903397"/>
              <a:ext cx="136364" cy="116240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54" name="Прямая со стрелкой 53"/>
            <p:cNvCxnSpPr/>
            <p:nvPr/>
          </p:nvCxnSpPr>
          <p:spPr>
            <a:xfrm flipH="1" flipV="1">
              <a:off x="6855815" y="3403632"/>
              <a:ext cx="211535" cy="14764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55" name="Прямая со стрелкой 54"/>
            <p:cNvCxnSpPr/>
            <p:nvPr/>
          </p:nvCxnSpPr>
          <p:spPr>
            <a:xfrm flipH="1" flipV="1">
              <a:off x="5080035" y="3396250"/>
              <a:ext cx="211535" cy="14764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93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7206" y="204578"/>
            <a:ext cx="919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ОБЪЕДИНЕНИЕ РЕСУРСОВ И ВОЗМОЖНОСТЕЙ: СОЦИАЛЬНОЕ КАРТИРОВАНИЕ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119136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227398" y="1117356"/>
            <a:ext cx="1163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/>
              <a:t>Ресурсы - </a:t>
            </a:r>
            <a:r>
              <a:rPr lang="ru-RU" dirty="0" smtClean="0"/>
              <a:t>совокупность средств и источников их получения, возможных и доступных для использования при организации социального сопровождения семей с детьми</a:t>
            </a:r>
            <a:endParaRPr lang="ru-RU" dirty="0"/>
          </a:p>
        </p:txBody>
      </p:sp>
      <p:grpSp>
        <p:nvGrpSpPr>
          <p:cNvPr id="57" name="Группа 56"/>
          <p:cNvGrpSpPr/>
          <p:nvPr/>
        </p:nvGrpSpPr>
        <p:grpSpPr>
          <a:xfrm>
            <a:off x="995522" y="1828334"/>
            <a:ext cx="9746321" cy="1849750"/>
            <a:chOff x="235260" y="1137440"/>
            <a:chExt cx="9746321" cy="184975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235260" y="1137440"/>
              <a:ext cx="3569331" cy="338554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МАТЕРИАЛЬНЫЕ РЕСУРСЫ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35260" y="1523906"/>
              <a:ext cx="3569331" cy="923330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2">
                      <a:lumMod val="25000"/>
                    </a:schemeClr>
                  </a:solidFill>
                </a:rPr>
                <a:t>Помещения, транспорт</a:t>
              </a:r>
            </a:p>
            <a:p>
              <a:r>
                <a:rPr lang="ru-RU" dirty="0">
                  <a:solidFill>
                    <a:schemeClr val="bg2">
                      <a:lumMod val="25000"/>
                    </a:schemeClr>
                  </a:solidFill>
                </a:rPr>
                <a:t>И</a:t>
              </a:r>
              <a:r>
                <a:rPr lang="ru-RU" dirty="0" smtClean="0">
                  <a:solidFill>
                    <a:schemeClr val="bg2">
                      <a:lumMod val="25000"/>
                    </a:schemeClr>
                  </a:solidFill>
                </a:rPr>
                <a:t>нвентарь и оборудование</a:t>
              </a:r>
            </a:p>
            <a:p>
              <a:r>
                <a:rPr lang="ru-RU" dirty="0" smtClean="0">
                  <a:solidFill>
                    <a:schemeClr val="bg2">
                      <a:lumMod val="25000"/>
                    </a:schemeClr>
                  </a:solidFill>
                </a:rPr>
                <a:t>Финансы и инфраструктура </a:t>
              </a:r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665490" y="1137440"/>
              <a:ext cx="4316091" cy="338554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НЕМАТЕРИАЛЬНЫЕ РЕСУРСЫ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665490" y="1522583"/>
              <a:ext cx="4316091" cy="923330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2">
                      <a:lumMod val="25000"/>
                    </a:schemeClr>
                  </a:solidFill>
                </a:rPr>
                <a:t>Специалисты и их квалификация</a:t>
              </a:r>
            </a:p>
            <a:p>
              <a:r>
                <a:rPr lang="ru-RU" dirty="0" smtClean="0">
                  <a:solidFill>
                    <a:schemeClr val="bg2">
                      <a:lumMod val="25000"/>
                    </a:schemeClr>
                  </a:solidFill>
                </a:rPr>
                <a:t>Организации и учреждения</a:t>
              </a:r>
            </a:p>
            <a:p>
              <a:endParaRPr lang="ru-RU" dirty="0" smtClean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783099" y="2648636"/>
              <a:ext cx="4504835" cy="338554"/>
            </a:xfrm>
            <a:prstGeom prst="rect">
              <a:avLst/>
            </a:prstGeom>
            <a:noFill/>
            <a:ln>
              <a:solidFill>
                <a:srgbClr val="2E75B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</a:rPr>
                <a:t>СПИСОК РЕСУРСОВ (ПРИМЕРЫ)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96442"/>
              </p:ext>
            </p:extLst>
          </p:nvPr>
        </p:nvGraphicFramePr>
        <p:xfrm>
          <a:off x="227398" y="3816579"/>
          <a:ext cx="11768248" cy="2699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143">
                  <a:extLst>
                    <a:ext uri="{9D8B030D-6E8A-4147-A177-3AD203B41FA5}">
                      <a16:colId xmlns:a16="http://schemas.microsoft.com/office/drawing/2014/main" xmlns="" val="2368504756"/>
                    </a:ext>
                  </a:extLst>
                </a:gridCol>
                <a:gridCol w="11287105">
                  <a:extLst>
                    <a:ext uri="{9D8B030D-6E8A-4147-A177-3AD203B41FA5}">
                      <a16:colId xmlns:a16="http://schemas.microsoft.com/office/drawing/2014/main" xmlns="" val="2062698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Школы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осознанного родительства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2297477"/>
                  </a:ext>
                </a:extLst>
              </a:tr>
              <a:tr h="332176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Детско-родительские группы– совместная деятельность, развитие, родительские компетенции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1030966"/>
                  </a:ext>
                </a:extLst>
              </a:tr>
              <a:tr h="288324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Открытые пространства (клуб для подростков, комфортный, неформальный, про общение,  безопасное пространство)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289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«Азбука преодоления семейного кризиса» - поддержка семей в кризисной ситуации и восстановление семейного благополучия (медиативная и психологическая помощь в клубном формате, формате индивидуальных консультаций)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427125"/>
                  </a:ext>
                </a:extLst>
              </a:tr>
              <a:tr h="286698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Офлайн/онлайн репетиторство, в </a:t>
                      </a:r>
                      <a:r>
                        <a:rPr lang="ru-RU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дети-детям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091627"/>
                  </a:ext>
                </a:extLst>
              </a:tr>
              <a:tr h="280087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Горячий телефон по актуальным (каким)проблемам - анонимное консультирование семей с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детьми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6425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"Социальный навигатор"- составление маршрута для семьи: адреса, телефоны, время работы всех служб; алгоритмы как получить услугу, требования, условия. Информация про всевозможные гранты, субсидии, ресурсы, услуги 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83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2286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6007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"Умные часы" для родителей: учитель 1 раз в неделю объясняет родителям, что прошли/будут проходить, как делать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д/з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7996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6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7015" y="186709"/>
            <a:ext cx="925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ПРОСТРАНСТВА: КЦСОН ИСКИТИМСКОГО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0440" y="1147345"/>
            <a:ext cx="11530819" cy="1985293"/>
            <a:chOff x="226552" y="3656994"/>
            <a:chExt cx="11909098" cy="260894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363523" y="3668586"/>
              <a:ext cx="5506667" cy="25801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ЗОНА ИНФОРМИРОВАНИЯ И ОЖИДАНИЯ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ДЕТСКИЙ УГОЛОК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ЗОНА ЦИФРОВЫХ СЕРВИСОВ</a:t>
              </a: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600" dirty="0">
                  <a:solidFill>
                    <a:schemeClr val="tx1"/>
                  </a:solidFill>
                </a:rPr>
                <a:t>Вместимость и </a:t>
              </a:r>
              <a:r>
                <a:rPr lang="ru-RU" sz="1600" dirty="0" smtClean="0">
                  <a:solidFill>
                    <a:schemeClr val="tx1"/>
                  </a:solidFill>
                </a:rPr>
                <a:t>площадь отделения </a:t>
              </a:r>
              <a:r>
                <a:rPr lang="ru-RU" sz="1600" dirty="0">
                  <a:solidFill>
                    <a:schemeClr val="tx1"/>
                  </a:solidFill>
                </a:rPr>
                <a:t>первичного приема семей с детьми - 76,71 м. кв</a:t>
              </a:r>
              <a:r>
                <a:rPr lang="ru-RU" sz="1600" dirty="0" smtClean="0">
                  <a:solidFill>
                    <a:schemeClr val="tx1"/>
                  </a:solidFill>
                </a:rPr>
                <a:t>.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6552" y="3656994"/>
              <a:ext cx="3129825" cy="25973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69346" y="4083703"/>
              <a:ext cx="2670905" cy="157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ОТДЕЛЕНИЕ </a:t>
              </a: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ПЕРВИЧНОГО ПРИЕМА СЕМЕЙ С ДЕТЬМИ</a:t>
              </a: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877336" y="3668586"/>
              <a:ext cx="3258314" cy="25973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</p:grpSp>
      <p:pic>
        <p:nvPicPr>
          <p:cNvPr id="14" name="Рисунок 13" descr="C:\Users\shyv\AppData\Local\Temp\7zO013CE9F7\WhatsApp Image 2022-08-31 at 15.00.08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14" y="3502333"/>
            <a:ext cx="2646045" cy="204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shyv\AppData\Local\Temp\7zO013D9C76\WhatsApp Image 2022-08-31 at 15.00.06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445" y="3457230"/>
            <a:ext cx="2564130" cy="204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93928" y="1316125"/>
            <a:ext cx="3099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ЧЕТЫРЕХ НАСЕЛЕННЫХ ПУНКТАХ ИСКИТИМСКОГО РАЙОНА: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р. п. ЛИНЕВО,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ст. ЕВСИНО,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г. ИСКИТИМ,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с. ВЕРХ-КОЕН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ОТКРЫТЫ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ИНФОРМАЦИОННО-КОНСУЛЬТАТИВНЫЕ ПРИЕМНЫЕ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8900"/>
          <a:stretch/>
        </p:blipFill>
        <p:spPr>
          <a:xfrm>
            <a:off x="6096189" y="3457229"/>
            <a:ext cx="2833816" cy="2049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0" y="3502333"/>
            <a:ext cx="2683044" cy="20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103" y="252584"/>
            <a:ext cx="925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ПРОСТРАНСТВА: КЦСОН ГОРОДА БЕРДСКА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4670" y="1187774"/>
            <a:ext cx="11507482" cy="1976473"/>
            <a:chOff x="243509" y="3575008"/>
            <a:chExt cx="11884995" cy="259735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58759" y="3592171"/>
              <a:ext cx="5506667" cy="25801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ЗОНА ИНФОРМИРОВАНИЯ И ОЖИДАНИЯ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ДЕТСКИЙ УГОЛОК ДЛЯ ОРГАНИЗАЦИИ РАБОТЫ СПЕЦИАЛИСТОВ С ДЕТЬМИ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КАБИНЕТ ПЕРВИЧНОГО ПРИЕМА</a:t>
              </a: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600" dirty="0">
                  <a:solidFill>
                    <a:schemeClr val="tx1"/>
                  </a:solidFill>
                </a:rPr>
                <a:t>Вместимость и площадь отделения первичного приема семей с детьми - </a:t>
              </a:r>
              <a:r>
                <a:rPr lang="ru-RU" sz="1600" dirty="0" smtClean="0">
                  <a:solidFill>
                    <a:schemeClr val="tx1"/>
                  </a:solidFill>
                </a:rPr>
                <a:t>36 </a:t>
              </a:r>
              <a:r>
                <a:rPr lang="ru-RU" sz="1600" dirty="0">
                  <a:solidFill>
                    <a:schemeClr val="tx1"/>
                  </a:solidFill>
                </a:rPr>
                <a:t>м. кв</a:t>
              </a:r>
              <a:r>
                <a:rPr lang="ru-RU" sz="1600" dirty="0" smtClean="0">
                  <a:solidFill>
                    <a:schemeClr val="tx1"/>
                  </a:solidFill>
                </a:rPr>
                <a:t>.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3509" y="3575008"/>
              <a:ext cx="3129825" cy="25973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69346" y="4083703"/>
              <a:ext cx="2670905" cy="157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ОТДЕЛЕНИЕ </a:t>
              </a: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ПЕРВИЧНОГО ПРИЕМА СЕМЕЙ С ДЕТЬМИ</a:t>
              </a: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870190" y="3575009"/>
              <a:ext cx="3258314" cy="25973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   </a:t>
              </a:r>
            </a:p>
          </p:txBody>
        </p:sp>
      </p:grpSp>
      <p:pic>
        <p:nvPicPr>
          <p:cNvPr id="13" name="Рисунок 12" descr="D:\UserData\shyv\Рабочий стол\семейный мфц\Бердск итоговая\Шквыр Ю.В\IMG-20220829-WA0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01" y="3652861"/>
            <a:ext cx="2595245" cy="19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UserData\shyv\Рабочий стол\семейный мфц\Бердск итоговая\Шквыр Ю.В\IMG-20220829-WA0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0" y="3637771"/>
            <a:ext cx="2613660" cy="19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6" y="77947"/>
            <a:ext cx="2644775" cy="9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792260" y="1422199"/>
            <a:ext cx="2902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ЗДАНИЕ СМФЦ РАСПОЛОЖЕНО НА ТЕРРИТОРИИ ЖИЛОГО КВАРТАЛА: ОБЕСПЕЧЕНА ШАГОВАЯ ДОСТУПНОСТЬ ОСТАНОВОК ОБЩЕСТВЕННОГО ТРАНСПОРТА И УЛИЧНО-ДОРОЖНОЙ СЕТИ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3"/>
          <a:stretch/>
        </p:blipFill>
        <p:spPr>
          <a:xfrm>
            <a:off x="5875717" y="3646299"/>
            <a:ext cx="2833206" cy="1975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0"/>
          <a:stretch/>
        </p:blipFill>
        <p:spPr>
          <a:xfrm>
            <a:off x="8899994" y="3682077"/>
            <a:ext cx="2939055" cy="19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1715</Words>
  <Application>Microsoft Office PowerPoint</Application>
  <PresentationFormat>Широкоэкранный</PresentationFormat>
  <Paragraphs>309</Paragraphs>
  <Slides>21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 Unicode MS</vt:lpstr>
      <vt:lpstr>微软雅黑</vt:lpstr>
      <vt:lpstr>Apple Symbols</vt:lpstr>
      <vt:lpstr>Arial</vt:lpstr>
      <vt:lpstr>Calibri</vt:lpstr>
      <vt:lpstr>Calibri Light</vt:lpstr>
      <vt:lpstr>Courier New</vt:lpstr>
      <vt:lpstr>等线</vt:lpstr>
      <vt:lpstr>Microsoft JhengHei UI Light</vt:lpstr>
      <vt:lpstr>Noto Sans</vt:lpstr>
      <vt:lpstr>Open Sans</vt:lpstr>
      <vt:lpstr>Times New Roman</vt:lpstr>
      <vt:lpstr>Wingdings</vt:lpstr>
      <vt:lpstr>Тема Office</vt:lpstr>
      <vt:lpstr>Acrobat Document</vt:lpstr>
      <vt:lpstr>НОВЫЕ ПОДХОДЫ В СОЦИАЛЬНОМ ОБСЛУЖИВАНИИ И СОЦИАЛЬНОМ СОПРОВОЖДЕНИИ СЕМЕЙ С ДЕТЬМИ, ВНЕДРЯЕМЫЕ В РАМКАХ ПИЛОТНОГО ПРОЕКТА ПО СОЗДАНИЮ СЕМЕЙНЫХ МНОГОФУНКЦИОНАЛЬНЫХ ЦЕНТРОВ</vt:lpstr>
      <vt:lpstr>ОСНОВАНИЕ ВЫБОРА ОРГАНИЗАЦИЙ ДЛЯ РЕАЛИЗАЦИИ ПРОЕКТА</vt:lpstr>
      <vt:lpstr>В ОСНОВЕ УПРАВЛЕНЧЕСКИЙ ПОДХОД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ТЕХНОЛОГИИ И СЕРВИСЫ СМФЦ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ПРОФЕССИОНАЛЬНАЯ ПОДДЕРЖКА СПЕЦИАЛИСТОВ</vt:lpstr>
      <vt:lpstr>ОБОБЩЕНИЕ И ТИРАЖИРОВАНИЕ ЛУЧШИХ ПРАКТИК СОПРОВОЖДЕНИЯ</vt:lpstr>
      <vt:lpstr>СИСТЕМА ИНФОРМИРОВАНИЯ ЦЕЛЕВОЙ ГРУППЫ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Малыхина Светлана Сергеевна</cp:lastModifiedBy>
  <cp:revision>87</cp:revision>
  <cp:lastPrinted>2022-08-18T11:14:10Z</cp:lastPrinted>
  <dcterms:created xsi:type="dcterms:W3CDTF">2022-08-05T09:44:51Z</dcterms:created>
  <dcterms:modified xsi:type="dcterms:W3CDTF">2022-10-31T02:31:12Z</dcterms:modified>
</cp:coreProperties>
</file>