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3" r:id="rId3"/>
    <p:sldId id="274" r:id="rId4"/>
    <p:sldId id="275" r:id="rId5"/>
    <p:sldId id="276" r:id="rId6"/>
    <p:sldId id="27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3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6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0" autoAdjust="0"/>
    <p:restoredTop sz="94660"/>
  </p:normalViewPr>
  <p:slideViewPr>
    <p:cSldViewPr showGuides="1">
      <p:cViewPr varScale="1">
        <p:scale>
          <a:sx n="110" d="100"/>
          <a:sy n="110" d="100"/>
        </p:scale>
        <p:origin x="900" y="108"/>
      </p:cViewPr>
      <p:guideLst>
        <p:guide orient="horz" pos="2160"/>
        <p:guide pos="3840"/>
        <p:guide orient="horz" pos="332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E873A0-F84F-4323-A446-4D61CC9FB2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205F9AF-D0DB-432E-81E9-C870F302A5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1F4AF07-3488-415F-8FC2-749D9C512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2CCA419-94FC-4230-A603-1C478779E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7CC7787-0378-47D3-8E5A-B92CD2569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53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00"/>
    </mc:Choice>
    <mc:Fallback xmlns="">
      <p:transition advClick="0" advTm="4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95E16D1-998B-48A7-9C66-2F192101B82F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48120B5-0C92-46E1-BAA0-BA8A5399D9C2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7BF0CE19-D07F-45F4-8B53-F4AE3EAC0AF5}"/>
              </a:ext>
            </a:extLst>
          </p:cNvPr>
          <p:cNvGrpSpPr/>
          <p:nvPr userDrawn="1"/>
        </p:nvGrpSpPr>
        <p:grpSpPr>
          <a:xfrm>
            <a:off x="4161000" y="150"/>
            <a:ext cx="2844750" cy="286020"/>
            <a:chOff x="9347250" y="37980"/>
            <a:chExt cx="2844750" cy="286020"/>
          </a:xfrm>
          <a:solidFill>
            <a:schemeClr val="tx1"/>
          </a:solidFill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56D0ED7C-6F6D-4A0C-B5BF-D4C886121974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Блок-схема: объединение 8">
              <a:extLst>
                <a:ext uri="{FF2B5EF4-FFF2-40B4-BE49-F238E27FC236}">
                  <a16:creationId xmlns:a16="http://schemas.microsoft.com/office/drawing/2014/main" xmlns="" id="{F6313D72-2173-410E-9DAC-5F683BF77D8C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9D0FFF0F-DED0-4533-AA04-278237E63B65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tx1"/>
          </a:solidFill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01E034F0-B288-495E-B8C4-5A4D6270B72C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Блок-схема: объединение 11">
              <a:extLst>
                <a:ext uri="{FF2B5EF4-FFF2-40B4-BE49-F238E27FC236}">
                  <a16:creationId xmlns:a16="http://schemas.microsoft.com/office/drawing/2014/main" xmlns="" id="{7F3095C1-9AE8-47F3-8F8B-8B149C02C892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Рисунок 2">
            <a:extLst>
              <a:ext uri="{FF2B5EF4-FFF2-40B4-BE49-F238E27FC236}">
                <a16:creationId xmlns:a16="http://schemas.microsoft.com/office/drawing/2014/main" xmlns="" id="{9563E350-4964-48DA-95EE-507A76F601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5638" y="9000"/>
            <a:ext cx="5186362" cy="3330000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Заголовок 16">
            <a:extLst>
              <a:ext uri="{FF2B5EF4-FFF2-40B4-BE49-F238E27FC236}">
                <a16:creationId xmlns:a16="http://schemas.microsoft.com/office/drawing/2014/main" xmlns="" id="{E44DF226-C979-4C53-9AB3-F30F19A61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987" y="485501"/>
            <a:ext cx="52578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Текст 18">
            <a:extLst>
              <a:ext uri="{FF2B5EF4-FFF2-40B4-BE49-F238E27FC236}">
                <a16:creationId xmlns:a16="http://schemas.microsoft.com/office/drawing/2014/main" xmlns="" id="{C0D997C5-63D2-40A5-8978-8A0E7A482F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987" y="2153964"/>
            <a:ext cx="5186363" cy="4049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xmlns="" id="{0DC8507B-223A-4D10-9873-5F8CBA1FA6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84638" y="3519000"/>
            <a:ext cx="5186362" cy="3330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35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00"/>
    </mc:Choice>
    <mc:Fallback xmlns="">
      <p:transition advClick="0" advTm="4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C31BDB-50F3-43CA-877E-F9C7672D8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74453DF6-9509-45CB-BD4E-84F90C1C9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AF27442-62D0-4CA6-81B4-B7FDDA51A9A2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1FD6AC4-0F96-4D40-B8AD-EF85E9EDE11D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73640FF5-D492-4210-9DE4-D7B66426125F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chemeClr val="tx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062B47E0-EF90-4ECC-A73E-6E5DA1F62FCD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xmlns="" id="{2FC4DE4B-558A-425B-A23E-B63E93533558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D1C3AA05-E7C7-4C27-A908-2E47AFEBA600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tx1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D94BF255-53E4-439B-83D0-7DE93A9900DD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Блок-схема: объединение 16">
              <a:extLst>
                <a:ext uri="{FF2B5EF4-FFF2-40B4-BE49-F238E27FC236}">
                  <a16:creationId xmlns:a16="http://schemas.microsoft.com/office/drawing/2014/main" xmlns="" id="{E38044D4-D5F4-4E1E-8B74-E24D6E7B2929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63907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00"/>
    </mc:Choice>
    <mc:Fallback xmlns="">
      <p:transition advClick="0" advTm="4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1">
            <a:extLst>
              <a:ext uri="{FF2B5EF4-FFF2-40B4-BE49-F238E27FC236}">
                <a16:creationId xmlns:a16="http://schemas.microsoft.com/office/drawing/2014/main" xmlns="" id="{AC7B45C4-0029-484F-BC10-E13FF5623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234000"/>
            <a:ext cx="11341100" cy="1035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xmlns="" id="{F8FF044D-1DB9-4B7C-9D24-F0D3A3DD3C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5450" y="2303463"/>
            <a:ext cx="4005550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xmlns="" id="{738784A2-81B9-4C54-8F48-52CB72EF971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95341" y="2303463"/>
            <a:ext cx="4005550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xmlns="" id="{21C4B4FC-EB7C-4B83-9B03-36AC76ADC6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61675" y="2303463"/>
            <a:ext cx="3004875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20" name="Рисунок 2">
            <a:extLst>
              <a:ext uri="{FF2B5EF4-FFF2-40B4-BE49-F238E27FC236}">
                <a16:creationId xmlns:a16="http://schemas.microsoft.com/office/drawing/2014/main" xmlns="" id="{FC421DAD-9956-40BC-B396-121BDF5220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5450" y="4058163"/>
            <a:ext cx="3004875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Рисунок 2">
            <a:extLst>
              <a:ext uri="{FF2B5EF4-FFF2-40B4-BE49-F238E27FC236}">
                <a16:creationId xmlns:a16="http://schemas.microsoft.com/office/drawing/2014/main" xmlns="" id="{0596AFFC-6327-4316-8A52-555C5499A3E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06109" y="4058163"/>
            <a:ext cx="4005550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xmlns="" id="{709A8CBC-B10E-4729-8664-C17D4F6947A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776000" y="4058163"/>
            <a:ext cx="4005550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4">
            <a:extLst>
              <a:ext uri="{FF2B5EF4-FFF2-40B4-BE49-F238E27FC236}">
                <a16:creationId xmlns:a16="http://schemas.microsoft.com/office/drawing/2014/main" xmlns="" id="{05550F69-FB7F-4160-902B-8FE3C5C275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9739" y="1493838"/>
            <a:ext cx="11341100" cy="62706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8015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00"/>
    </mc:Choice>
    <mc:Fallback xmlns="">
      <p:transition advClick="0" advTm="4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4749BF-E679-4094-8E73-30397832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07800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6058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00"/>
    </mc:Choice>
    <mc:Fallback xmlns="">
      <p:transition advClick="0" advTm="4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93706B-DFF1-4198-95A2-885671985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C69F182-353B-4839-9FFC-4C65D89AA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CE9C2C2-180A-498D-B5EB-AB4AA772BD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498363D-3D95-4AD7-9D83-BBC264903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EDF0573-3F68-4ECA-98EA-09BF3644F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65DEDD6-B9E1-4C9C-9D96-0E8814C8C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99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00"/>
    </mc:Choice>
    <mc:Fallback xmlns="">
      <p:transition advClick="0" advTm="4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B7A4F1-AA9E-4CA3-89F8-C1D3C9AE2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F1044A7-9EA8-4064-BD11-19EE5EE2E2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E8028DE-7CEA-4197-B806-ABC8734FB5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9F9C82B-91BF-4B7D-A310-2DCA3960D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EDC3603-5C0C-4452-BE70-CCDD08266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D4C64E7-87EA-4085-A0D7-BC55EAB98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3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00"/>
    </mc:Choice>
    <mc:Fallback xmlns="">
      <p:transition advClick="0" advTm="4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BECDBD-C04D-46CF-92A7-B8C9D0836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D773E96-AA64-4948-B456-7F27277D31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77ADCE6-5529-413C-A29A-571133516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0E2C2BF-300F-4068-A753-E9F0F6C1A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7079BE0-CB87-491E-AC0B-700E9C57B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66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00"/>
    </mc:Choice>
    <mc:Fallback xmlns="">
      <p:transition advClick="0" advTm="4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9108050-D26F-48C9-AE7B-BC28E63571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5CED39D-E31F-4A09-8402-422F9E9B18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3E32F61-9425-4672-80AF-FEA99034E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9C5D381-8B98-4D5A-A810-846CB520F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4C124C1-0FE9-4063-AC80-63540C488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0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00"/>
    </mc:Choice>
    <mc:Fallback xmlns="">
      <p:transition advClick="0" advTm="4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81E132A-DAAE-4C5A-9799-9BEDDD0FBE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05ABEC81-0435-44F8-AC84-9AA06776E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E9A5681-179B-43EF-A41E-7921E27CA6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24075"/>
            <a:ext cx="10515600" cy="15303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0820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00"/>
    </mc:Choice>
    <mc:Fallback xmlns="">
      <p:transition advClick="0" advTm="4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774CB4-9476-4D67-A61F-8636A7183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841EEB4-5F6D-44A8-8AC5-A6E768990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030FA7A-490F-4A5A-A6B5-86E9A45E7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8E03679-4DC0-4148-AC16-A4D963A1F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D9424A7-91A2-4D34-9A4B-7A5A6DABC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88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00"/>
    </mc:Choice>
    <mc:Fallback xmlns="">
      <p:transition advClick="0" advTm="4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EB7CA7-2D16-477F-A916-FB99222A2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53466C-CE30-4FBD-96CA-0EA362D33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26EB55B-274D-481A-88FF-4FFE59001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3FC3710-531D-4EA0-94DF-BC3570489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73E12FE-F392-43B9-8BF3-DE5F1FBC4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40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00"/>
    </mc:Choice>
    <mc:Fallback xmlns="">
      <p:transition advClick="0" advTm="4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C9977B-6754-4FDF-9147-07724C939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033AF3-0605-49AC-9462-439A096F04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0BD85FC-239A-44D7-AA55-E245C8D2D9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124E275-D4C5-417B-A476-EBE178359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F07CDC7-CCD3-47C9-871B-A54F77E21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E60E6CD-284A-4BCC-A8EA-92E51E2B7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60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00"/>
    </mc:Choice>
    <mc:Fallback xmlns="">
      <p:transition advClick="0" advTm="4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7854AC-27FA-49B7-A21B-78F55043C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03BFC0F-AB2E-4221-B20D-1E34DA034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D4858C8-6A00-4459-94F8-5553AC9B87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8FE0572-4950-4BE2-AEEC-E5ABCEFBEB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DDC2D9A-5DF5-4007-8AF9-E010C6D152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242F5FB-D357-4C58-87EB-47484A335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7B922ED-D3F0-4A07-998B-DF0BF99E2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ECCB3C1-9C6F-4236-8158-937AE42A7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85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00"/>
    </mc:Choice>
    <mc:Fallback xmlns="">
      <p:transition advClick="0" advTm="4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618F5DC-79EC-467F-ACC8-AC05CA266654}"/>
              </a:ext>
            </a:extLst>
          </p:cNvPr>
          <p:cNvSpPr/>
          <p:nvPr userDrawn="1"/>
        </p:nvSpPr>
        <p:spPr>
          <a:xfrm>
            <a:off x="501" y="581"/>
            <a:ext cx="252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2FD335D0-A26D-44FF-A9E4-BA9185A9A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121" y="234000"/>
            <a:ext cx="7951679" cy="1035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3B3B7749-73D6-4285-91B8-CEFE987DEC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121" y="1449000"/>
            <a:ext cx="7951788" cy="469638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2427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00"/>
    </mc:Choice>
    <mc:Fallback xmlns="">
      <p:transition advClick="0" advTm="4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12429A-A5C9-48AD-9F1C-2DB11D6D4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F01FBD4-F84E-4E02-87EE-194D4A0D8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B9BD6C2-D0E8-46BF-81E2-EAEF2FA66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C3CB785-B376-4FC6-BCDA-D2C110407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62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00"/>
    </mc:Choice>
    <mc:Fallback xmlns="">
      <p:transition advClick="0" advTm="4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ECD6CA42-8F84-4EF7-AC44-C6D7CA7B5256}"/>
              </a:ext>
            </a:extLst>
          </p:cNvPr>
          <p:cNvGrpSpPr/>
          <p:nvPr userDrawn="1"/>
        </p:nvGrpSpPr>
        <p:grpSpPr>
          <a:xfrm>
            <a:off x="0" y="49500"/>
            <a:ext cx="2844750" cy="274500"/>
            <a:chOff x="5228062" y="49500"/>
            <a:chExt cx="2844750" cy="274500"/>
          </a:xfrm>
          <a:solidFill>
            <a:schemeClr val="tx1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xmlns="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tx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xmlns="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xmlns="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033588"/>
            <a:ext cx="10444163" cy="404971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2423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00"/>
    </mc:Choice>
    <mc:Fallback xmlns="">
      <p:transition advClick="0" advTm="4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8" y="365125"/>
            <a:ext cx="5257801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18D8509-D379-49B3-A4FE-EDBEE064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xmlns="" id="{17DD4B55-CA6E-4B68-97C9-646C6EC1FB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850" y="-575"/>
            <a:ext cx="5186362" cy="6858575"/>
          </a:xfrm>
          <a:solidFill>
            <a:schemeClr val="bg1"/>
          </a:solidFill>
        </p:spPr>
        <p:txBody>
          <a:bodyPr/>
          <a:lstStyle/>
          <a:p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ECD6CA42-8F84-4EF7-AC44-C6D7CA7B5256}"/>
              </a:ext>
            </a:extLst>
          </p:cNvPr>
          <p:cNvGrpSpPr/>
          <p:nvPr userDrawn="1"/>
        </p:nvGrpSpPr>
        <p:grpSpPr>
          <a:xfrm>
            <a:off x="5207212" y="36075"/>
            <a:ext cx="2844750" cy="274500"/>
            <a:chOff x="5228062" y="49500"/>
            <a:chExt cx="2844750" cy="274500"/>
          </a:xfrm>
          <a:solidFill>
            <a:schemeClr val="tx1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xmlns="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tx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xmlns="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xmlns="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033588"/>
            <a:ext cx="5186363" cy="4049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4364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00"/>
    </mc:Choice>
    <mc:Fallback xmlns="">
      <p:transition advClick="0" advTm="4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5A6C3A-6058-47AC-8C7C-8D12E7327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553708D-0EB0-412E-93AB-1EF196369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D2FB742-CD4D-4AED-90F9-24C56529A8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B3E60-2F82-4C12-95B3-7ACC1B0E5862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7491BF8-6565-4611-B06E-593AB5B96F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AB86C5F-3A42-4D66-874B-B8BA71B077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20"/>
            <a:extLst>
              <a:ext uri="{FF2B5EF4-FFF2-40B4-BE49-F238E27FC236}">
                <a16:creationId xmlns:a16="http://schemas.microsoft.com/office/drawing/2014/main" xmlns="" id="{34A6A0F7-627E-4580-AA51-61AFC9D01210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71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4" r:id="rId6"/>
    <p:sldLayoutId id="2147483654" r:id="rId7"/>
    <p:sldLayoutId id="2147483665" r:id="rId8"/>
    <p:sldLayoutId id="2147483661" r:id="rId9"/>
    <p:sldLayoutId id="2147483655" r:id="rId10"/>
    <p:sldLayoutId id="2147483662" r:id="rId11"/>
    <p:sldLayoutId id="2147483663" r:id="rId12"/>
    <p:sldLayoutId id="2147483660" r:id="rId13"/>
    <p:sldLayoutId id="2147483656" r:id="rId14"/>
    <p:sldLayoutId id="2147483657" r:id="rId15"/>
    <p:sldLayoutId id="2147483658" r:id="rId16"/>
    <p:sldLayoutId id="2147483659" r:id="rId17"/>
    <p:sldLayoutId id="2147483666" r:id="rId18"/>
  </p:sldLayoutIdLst>
  <mc:AlternateContent xmlns:mc="http://schemas.openxmlformats.org/markup-compatibility/2006" xmlns:p14="http://schemas.microsoft.com/office/powerpoint/2010/main">
    <mc:Choice Requires="p14">
      <p:transition p14:dur="0" advClick="0" advTm="4000"/>
    </mc:Choice>
    <mc:Fallback xmlns="">
      <p:transition advClick="0" advTm="4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7" Type="http://schemas.openxmlformats.org/officeDocument/2006/relationships/image" Target="../media/image2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5.svg"/><Relationship Id="rId10" Type="http://schemas.openxmlformats.org/officeDocument/2006/relationships/image" Target="../media/image6.png"/><Relationship Id="rId9" Type="http://schemas.openxmlformats.org/officeDocument/2006/relationships/image" Target="../media/image2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83B9C36-89C6-456B-83CA-0743FDD2AC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7" b="98788" l="1398" r="98164">
                        <a14:backgroundMark x1="33653" y1="15960" x2="33653" y2="15960"/>
                        <a14:backgroundMark x1="91779" y1="23596" x2="91779" y2="23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1001" y="1330921"/>
            <a:ext cx="7470000" cy="5243229"/>
          </a:xfrm>
          <a:custGeom>
            <a:avLst/>
            <a:gdLst>
              <a:gd name="connsiteX0" fmla="*/ 2961443 w 6931728"/>
              <a:gd name="connsiteY0" fmla="*/ 0 h 6858000"/>
              <a:gd name="connsiteX1" fmla="*/ 3956029 w 6931728"/>
              <a:gd name="connsiteY1" fmla="*/ 0 h 6858000"/>
              <a:gd name="connsiteX2" fmla="*/ 3987639 w 6931728"/>
              <a:gd name="connsiteY2" fmla="*/ 4017 h 6858000"/>
              <a:gd name="connsiteX3" fmla="*/ 6931728 w 6931728"/>
              <a:gd name="connsiteY3" fmla="*/ 3436992 h 6858000"/>
              <a:gd name="connsiteX4" fmla="*/ 4158665 w 6931728"/>
              <a:gd name="connsiteY4" fmla="*/ 6839425 h 6858000"/>
              <a:gd name="connsiteX5" fmla="*/ 4054652 w 6931728"/>
              <a:gd name="connsiteY5" fmla="*/ 6858000 h 6858000"/>
              <a:gd name="connsiteX6" fmla="*/ 2862820 w 6931728"/>
              <a:gd name="connsiteY6" fmla="*/ 6858000 h 6858000"/>
              <a:gd name="connsiteX7" fmla="*/ 2758807 w 6931728"/>
              <a:gd name="connsiteY7" fmla="*/ 6839425 h 6858000"/>
              <a:gd name="connsiteX8" fmla="*/ 3675 w 6931728"/>
              <a:gd name="connsiteY8" fmla="*/ 3792085 h 6858000"/>
              <a:gd name="connsiteX9" fmla="*/ 0 w 6931728"/>
              <a:gd name="connsiteY9" fmla="*/ 3719314 h 6858000"/>
              <a:gd name="connsiteX10" fmla="*/ 0 w 6931728"/>
              <a:gd name="connsiteY10" fmla="*/ 3154670 h 6858000"/>
              <a:gd name="connsiteX11" fmla="*/ 3675 w 6931728"/>
              <a:gd name="connsiteY11" fmla="*/ 3081899 h 6858000"/>
              <a:gd name="connsiteX12" fmla="*/ 2929834 w 6931728"/>
              <a:gd name="connsiteY12" fmla="*/ 401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31728" h="6858000">
                <a:moveTo>
                  <a:pt x="2961443" y="0"/>
                </a:moveTo>
                <a:lnTo>
                  <a:pt x="3956029" y="0"/>
                </a:lnTo>
                <a:lnTo>
                  <a:pt x="3987639" y="4017"/>
                </a:lnTo>
                <a:cubicBezTo>
                  <a:pt x="5654697" y="258738"/>
                  <a:pt x="6931728" y="1698731"/>
                  <a:pt x="6931728" y="3436992"/>
                </a:cubicBezTo>
                <a:cubicBezTo>
                  <a:pt x="6931728" y="5115313"/>
                  <a:pt x="5741249" y="6515582"/>
                  <a:pt x="4158665" y="6839425"/>
                </a:cubicBezTo>
                <a:lnTo>
                  <a:pt x="4054652" y="6858000"/>
                </a:lnTo>
                <a:lnTo>
                  <a:pt x="2862820" y="6858000"/>
                </a:lnTo>
                <a:lnTo>
                  <a:pt x="2758807" y="6839425"/>
                </a:lnTo>
                <a:cubicBezTo>
                  <a:pt x="1289265" y="6538714"/>
                  <a:pt x="157813" y="5309860"/>
                  <a:pt x="3675" y="3792085"/>
                </a:cubicBezTo>
                <a:lnTo>
                  <a:pt x="0" y="3719314"/>
                </a:lnTo>
                <a:lnTo>
                  <a:pt x="0" y="3154670"/>
                </a:lnTo>
                <a:lnTo>
                  <a:pt x="3675" y="3081899"/>
                </a:lnTo>
                <a:cubicBezTo>
                  <a:pt x="163742" y="1505749"/>
                  <a:pt x="1377745" y="241171"/>
                  <a:pt x="2929834" y="4017"/>
                </a:cubicBezTo>
                <a:close/>
              </a:path>
            </a:pathLst>
          </a:custGeom>
        </p:spPr>
      </p:pic>
      <p:sp>
        <p:nvSpPr>
          <p:cNvPr id="5" name="Заголовок 9">
            <a:extLst>
              <a:ext uri="{FF2B5EF4-FFF2-40B4-BE49-F238E27FC236}">
                <a16:creationId xmlns:a16="http://schemas.microsoft.com/office/drawing/2014/main" xmlns="" id="{E893E3A9-6396-47AA-8648-E22DFF86D681}"/>
              </a:ext>
            </a:extLst>
          </p:cNvPr>
          <p:cNvSpPr txBox="1">
            <a:spLocks/>
          </p:cNvSpPr>
          <p:nvPr/>
        </p:nvSpPr>
        <p:spPr>
          <a:xfrm>
            <a:off x="426000" y="345515"/>
            <a:ext cx="8522909" cy="7510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Семейный многофункциональный центр</a:t>
            </a:r>
            <a:endParaRPr lang="ru-RU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40D4121-DDD5-4E24-8A70-430C14D0F319}"/>
              </a:ext>
            </a:extLst>
          </p:cNvPr>
          <p:cNvSpPr/>
          <p:nvPr/>
        </p:nvSpPr>
        <p:spPr>
          <a:xfrm>
            <a:off x="156000" y="1989000"/>
            <a:ext cx="5109600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2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Доступно. Комфортно. Качественно.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0" y="3990987"/>
            <a:ext cx="1575000" cy="14376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944" y="4014000"/>
            <a:ext cx="1516057" cy="1414622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214" y="95260"/>
            <a:ext cx="2644787" cy="9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07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292"/>
    </mc:Choice>
    <mc:Fallback xmlns="">
      <p:transition advClick="0" advTm="102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>
    <p:ext uri="{E180D4A7-C9FB-4DFB-919C-405C955672EB}">
      <p14:showEvtLst xmlns:p14="http://schemas.microsoft.com/office/powerpoint/2010/main">
        <p14:playEvt time="759" objId="9"/>
        <p14:playEvt time="759" objId="10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B060B7A-1F02-4D4A-8310-3CAC83A67E4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4400" y="0"/>
            <a:ext cx="5186362" cy="3339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C5D5703-84D9-4749-A069-86D67756B5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4400" y="3330018"/>
            <a:ext cx="5186362" cy="3474000"/>
          </a:xfrm>
          <a:prstGeom prst="rect">
            <a:avLst/>
          </a:prstGeom>
        </p:spPr>
      </p:pic>
      <p:sp>
        <p:nvSpPr>
          <p:cNvPr id="12" name="Заголовок 4">
            <a:extLst>
              <a:ext uri="{FF2B5EF4-FFF2-40B4-BE49-F238E27FC236}">
                <a16:creationId xmlns:a16="http://schemas.microsoft.com/office/drawing/2014/main" xmlns="" id="{D89DCA7F-88D4-400D-B9D3-9E9053BC6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1000" y="1404000"/>
            <a:ext cx="6344999" cy="13255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Пилотный проект</a:t>
            </a:r>
            <a:r>
              <a:rPr lang="ru-RU" sz="2000" b="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25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созданию </a:t>
            </a:r>
            <a:r>
              <a:rPr lang="ru-RU" sz="25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семейных многофункциональных центров </a:t>
            </a:r>
            <a:endParaRPr lang="ru-RU" sz="25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Текст 6">
            <a:extLst>
              <a:ext uri="{FF2B5EF4-FFF2-40B4-BE49-F238E27FC236}">
                <a16:creationId xmlns:a16="http://schemas.microsoft.com/office/drawing/2014/main" xmlns="" id="{DDD8087F-D289-422F-8F5B-7B683A3D04D3}"/>
              </a:ext>
            </a:extLst>
          </p:cNvPr>
          <p:cNvSpPr txBox="1">
            <a:spLocks/>
          </p:cNvSpPr>
          <p:nvPr/>
        </p:nvSpPr>
        <p:spPr>
          <a:xfrm>
            <a:off x="5556000" y="3069000"/>
            <a:ext cx="6345000" cy="265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реализуется </a:t>
            </a:r>
            <a:r>
              <a:rPr lang="ru-RU" sz="2400" dirty="0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приказу Министерства труда и социальной защиты Российской Федерации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 6 апреля 2022 г. № 203 и при сопровождении Фонда поддержки детей, находящихся в трудной жизненной ситуации, </a:t>
            </a:r>
            <a:r>
              <a:rPr lang="ru-RU" sz="2400" dirty="0" smtClean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</a:t>
            </a:r>
            <a:r>
              <a:rPr lang="ru-RU" sz="2400" dirty="0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Волгоградской, Иркутской, Калужской, Новгородской, Новосибирской, Орловской, Тульской и Челябинской областях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419" y="144000"/>
            <a:ext cx="2644787" cy="9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35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292"/>
    </mc:Choice>
    <mc:Fallback xmlns="">
      <p:transition advClick="0" advTm="102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  <p:extLst mod="1">
    <p:ext uri="{E180D4A7-C9FB-4DFB-919C-405C955672EB}">
      <p14:showEvtLst xmlns:p14="http://schemas.microsoft.com/office/powerpoint/2010/main">
        <p14:playEvt time="759" objId="9"/>
        <p14:playEvt time="759" objId="10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5490758-329B-488A-B614-6C7D582722A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575"/>
            <a:ext cx="5207212" cy="6858575"/>
          </a:xfrm>
          <a:prstGeom prst="rect">
            <a:avLst/>
          </a:prstGeom>
        </p:spPr>
      </p:pic>
      <p:sp>
        <p:nvSpPr>
          <p:cNvPr id="9" name="Заголовок 5">
            <a:extLst>
              <a:ext uri="{FF2B5EF4-FFF2-40B4-BE49-F238E27FC236}">
                <a16:creationId xmlns:a16="http://schemas.microsoft.com/office/drawing/2014/main" xmlns="" id="{70249F2D-23BE-4CE7-9A40-F8C4536CB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6000" y="655185"/>
            <a:ext cx="6435000" cy="1325563"/>
          </a:xfrm>
        </p:spPr>
        <p:txBody>
          <a:bodyPr>
            <a:normAutofit fontScale="90000"/>
          </a:bodyPr>
          <a:lstStyle/>
          <a:p>
            <a:r>
              <a:rPr lang="ru-RU" sz="3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Семейный многофункциональный центр  </a:t>
            </a:r>
            <a:endParaRPr lang="ru-RU" sz="3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Текст 7">
            <a:extLst>
              <a:ext uri="{FF2B5EF4-FFF2-40B4-BE49-F238E27FC236}">
                <a16:creationId xmlns:a16="http://schemas.microsoft.com/office/drawing/2014/main" xmlns="" id="{5E2AB9C1-D1B2-4773-936C-106A68E21A8C}"/>
              </a:ext>
            </a:extLst>
          </p:cNvPr>
          <p:cNvSpPr txBox="1">
            <a:spLocks/>
          </p:cNvSpPr>
          <p:nvPr/>
        </p:nvSpPr>
        <p:spPr>
          <a:xfrm>
            <a:off x="5556000" y="2349000"/>
            <a:ext cx="6120000" cy="431930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 в различных жизненных ситуациях, в том числе дистанционно и с выездом на дом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минимизация </a:t>
            </a:r>
            <a:r>
              <a:rPr lang="ru-RU" sz="3600" dirty="0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процесса сбора документов, подтверждающих право на получение услуг, благодаря режиму «одного окна»</a:t>
            </a:r>
            <a:endParaRPr lang="ru-RU" sz="36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персонифицированная помощь, направленная на удовлетворение потребностей семей  с детьми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информированность о социальных услугах и мероприятиях и возможность участвовать в них</a:t>
            </a:r>
            <a:endParaRPr lang="ru-RU" sz="36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000" y="155929"/>
            <a:ext cx="2644787" cy="9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877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292"/>
    </mc:Choice>
    <mc:Fallback xmlns="">
      <p:transition advClick="0" advTm="10292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759" objId="9"/>
        <p14:playEvt time="759" objId="10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>
            <a:extLst>
              <a:ext uri="{FF2B5EF4-FFF2-40B4-BE49-F238E27FC236}">
                <a16:creationId xmlns:a16="http://schemas.microsoft.com/office/drawing/2014/main" xmlns="" id="{80CF87C3-40E4-45EF-812C-175E18941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606" y="951897"/>
            <a:ext cx="11341100" cy="1035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Семейный многофункциональный центр </a:t>
            </a:r>
            <a:endParaRPr lang="ru-RU" sz="3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Текст 11">
            <a:extLst>
              <a:ext uri="{FF2B5EF4-FFF2-40B4-BE49-F238E27FC236}">
                <a16:creationId xmlns:a16="http://schemas.microsoft.com/office/drawing/2014/main" xmlns="" id="{FE0729B2-82C7-4D8B-8A62-A05731883CF6}"/>
              </a:ext>
            </a:extLst>
          </p:cNvPr>
          <p:cNvSpPr txBox="1">
            <a:spLocks/>
          </p:cNvSpPr>
          <p:nvPr/>
        </p:nvSpPr>
        <p:spPr>
          <a:xfrm>
            <a:off x="494606" y="1874398"/>
            <a:ext cx="113411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команда специалистов, способная оказывать комплексные </a:t>
            </a:r>
            <a:r>
              <a:rPr lang="ru-RU" sz="2400" b="1" dirty="0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услуги в различных жизненных ситуациях</a:t>
            </a:r>
            <a:endParaRPr lang="ru-RU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87106" y="2979000"/>
            <a:ext cx="11356100" cy="3375537"/>
            <a:chOff x="425450" y="2303463"/>
            <a:chExt cx="11356100" cy="3375537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EE0BDB43-2BE2-41A1-AF06-0C893FD6A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776000" y="4058163"/>
              <a:ext cx="4005550" cy="1620837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75" b="9475"/>
            <a:stretch>
              <a:fillRect/>
            </a:stretch>
          </p:blipFill>
          <p:spPr>
            <a:xfrm>
              <a:off x="425450" y="4058163"/>
              <a:ext cx="3105550" cy="1620837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32" b="9532"/>
            <a:stretch>
              <a:fillRect/>
            </a:stretch>
          </p:blipFill>
          <p:spPr>
            <a:xfrm>
              <a:off x="425450" y="2303463"/>
              <a:ext cx="4005550" cy="1620837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74" b="9674"/>
            <a:stretch>
              <a:fillRect/>
            </a:stretch>
          </p:blipFill>
          <p:spPr>
            <a:xfrm>
              <a:off x="8761675" y="2303463"/>
              <a:ext cx="3004875" cy="1620837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316" b="19316"/>
            <a:stretch>
              <a:fillRect/>
            </a:stretch>
          </p:blipFill>
          <p:spPr>
            <a:xfrm>
              <a:off x="4595341" y="2303463"/>
              <a:ext cx="4005550" cy="1620837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20" b="17420"/>
            <a:stretch>
              <a:fillRect/>
            </a:stretch>
          </p:blipFill>
          <p:spPr>
            <a:xfrm>
              <a:off x="3606109" y="4058163"/>
              <a:ext cx="4005550" cy="1620837"/>
            </a:xfrm>
            <a:prstGeom prst="rect">
              <a:avLst/>
            </a:prstGeom>
          </p:spPr>
        </p:pic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000" y="107831"/>
            <a:ext cx="2644787" cy="9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28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292"/>
    </mc:Choice>
    <mc:Fallback xmlns="">
      <p:transition advClick="0" advTm="102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  <p:extLst mod="1">
    <p:ext uri="{E180D4A7-C9FB-4DFB-919C-405C955672EB}">
      <p14:showEvtLst xmlns:p14="http://schemas.microsoft.com/office/powerpoint/2010/main">
        <p14:playEvt time="759" objId="9"/>
        <p14:playEvt time="759" objId="10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3">
            <a:extLst>
              <a:ext uri="{FF2B5EF4-FFF2-40B4-BE49-F238E27FC236}">
                <a16:creationId xmlns:a16="http://schemas.microsoft.com/office/drawing/2014/main" xmlns="" id="{719296DE-E499-4BFB-9D6C-B12516A12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000" y="1326680"/>
            <a:ext cx="10515599" cy="943161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Семейный многофункциональный центр</a:t>
            </a:r>
            <a:endParaRPr lang="ru-RU" sz="4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1416000" y="2141687"/>
            <a:ext cx="9556640" cy="3552617"/>
            <a:chOff x="1580193" y="1308286"/>
            <a:chExt cx="9556640" cy="3552617"/>
          </a:xfrm>
        </p:grpSpPr>
        <p:sp>
          <p:nvSpPr>
            <p:cNvPr id="20" name="Стрелка: вправо 5">
              <a:extLst>
                <a:ext uri="{FF2B5EF4-FFF2-40B4-BE49-F238E27FC236}">
                  <a16:creationId xmlns:a16="http://schemas.microsoft.com/office/drawing/2014/main" xmlns="" id="{36A185A8-DC91-4856-8667-DAB40D56ABA5}"/>
                </a:ext>
              </a:extLst>
            </p:cNvPr>
            <p:cNvSpPr/>
            <p:nvPr/>
          </p:nvSpPr>
          <p:spPr>
            <a:xfrm>
              <a:off x="8391833" y="1308286"/>
              <a:ext cx="2745000" cy="3169348"/>
            </a:xfrm>
            <a:prstGeom prst="rightArrow">
              <a:avLst>
                <a:gd name="adj1" fmla="val 50000"/>
                <a:gd name="adj2" fmla="val 5032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СМФЦ</a:t>
              </a:r>
              <a:endPara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CCB32D1A-C350-4449-B81A-F1886A7ED552}"/>
                </a:ext>
              </a:extLst>
            </p:cNvPr>
            <p:cNvSpPr/>
            <p:nvPr/>
          </p:nvSpPr>
          <p:spPr>
            <a:xfrm>
              <a:off x="6616849" y="2079674"/>
              <a:ext cx="1769214" cy="160650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5A892C0F-0900-4E39-B2D8-1D77BE49C9AC}"/>
                </a:ext>
              </a:extLst>
            </p:cNvPr>
            <p:cNvSpPr/>
            <p:nvPr/>
          </p:nvSpPr>
          <p:spPr>
            <a:xfrm>
              <a:off x="4929525" y="2079673"/>
              <a:ext cx="1690500" cy="160650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D53CCA7F-518A-4905-9462-40C1C1D8B904}"/>
                </a:ext>
              </a:extLst>
            </p:cNvPr>
            <p:cNvSpPr/>
            <p:nvPr/>
          </p:nvSpPr>
          <p:spPr>
            <a:xfrm>
              <a:off x="3280798" y="2079673"/>
              <a:ext cx="1748402" cy="160650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xmlns="" id="{B01E228C-E55A-4C8B-8D8F-F8DDEAD1B1AD}"/>
                </a:ext>
              </a:extLst>
            </p:cNvPr>
            <p:cNvSpPr/>
            <p:nvPr/>
          </p:nvSpPr>
          <p:spPr>
            <a:xfrm>
              <a:off x="1580193" y="2079673"/>
              <a:ext cx="1706375" cy="160650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4E5C48BA-14E7-4EF6-81A2-D62869D8A099}"/>
                </a:ext>
              </a:extLst>
            </p:cNvPr>
            <p:cNvSpPr txBox="1"/>
            <p:nvPr/>
          </p:nvSpPr>
          <p:spPr>
            <a:xfrm>
              <a:off x="6703480" y="2208846"/>
              <a:ext cx="160172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Информационно-методическое отделение</a:t>
              </a:r>
              <a:endParaRPr lang="ru-RU" sz="1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C70970A3-B863-4131-80E4-3C38EDAB317F}"/>
                </a:ext>
              </a:extLst>
            </p:cNvPr>
            <p:cNvSpPr txBox="1"/>
            <p:nvPr/>
          </p:nvSpPr>
          <p:spPr>
            <a:xfrm>
              <a:off x="4981403" y="2155915"/>
              <a:ext cx="155199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Отделение </a:t>
              </a:r>
              <a:r>
                <a:rPr lang="ru-RU" sz="1400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оказания социальных услуг и социального сопровождения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D46A4802-354D-4E30-A70E-2E0867306A6B}"/>
                </a:ext>
              </a:extLst>
            </p:cNvPr>
            <p:cNvSpPr txBox="1"/>
            <p:nvPr/>
          </p:nvSpPr>
          <p:spPr>
            <a:xfrm>
              <a:off x="3329353" y="2175106"/>
              <a:ext cx="1561085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00" b="1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Отделение </a:t>
              </a:r>
              <a:r>
                <a:rPr lang="ru-RU" sz="1300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экстренной психологической помощи и экстренного реагирования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6AB68477-9A1C-4631-AB71-AF54F11DABFD}"/>
                </a:ext>
              </a:extLst>
            </p:cNvPr>
            <p:cNvSpPr txBox="1"/>
            <p:nvPr/>
          </p:nvSpPr>
          <p:spPr>
            <a:xfrm>
              <a:off x="1656294" y="2238751"/>
              <a:ext cx="162450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Отделение </a:t>
              </a:r>
              <a:r>
                <a:rPr lang="ru-RU" sz="1400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первичного приема семей с детьми</a:t>
              </a:r>
            </a:p>
          </p:txBody>
        </p:sp>
        <p:sp>
          <p:nvSpPr>
            <p:cNvPr id="29" name="Прямоугольник: скругленные углы 19">
              <a:extLst>
                <a:ext uri="{FF2B5EF4-FFF2-40B4-BE49-F238E27FC236}">
                  <a16:creationId xmlns:a16="http://schemas.microsoft.com/office/drawing/2014/main" xmlns="" id="{AA0421E0-93B2-4F81-9128-BA728844BD48}"/>
                </a:ext>
              </a:extLst>
            </p:cNvPr>
            <p:cNvSpPr/>
            <p:nvPr/>
          </p:nvSpPr>
          <p:spPr>
            <a:xfrm>
              <a:off x="3036743" y="3931752"/>
              <a:ext cx="488110" cy="455966"/>
            </a:xfrm>
            <a:prstGeom prst="roundRect">
              <a:avLst>
                <a:gd name="adj" fmla="val 1891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: скругленные углы 20">
              <a:extLst>
                <a:ext uri="{FF2B5EF4-FFF2-40B4-BE49-F238E27FC236}">
                  <a16:creationId xmlns:a16="http://schemas.microsoft.com/office/drawing/2014/main" xmlns="" id="{E0F5B768-F24E-48F9-BF47-91F79A8A22E5}"/>
                </a:ext>
              </a:extLst>
            </p:cNvPr>
            <p:cNvSpPr/>
            <p:nvPr/>
          </p:nvSpPr>
          <p:spPr>
            <a:xfrm>
              <a:off x="4910727" y="3922106"/>
              <a:ext cx="489894" cy="455966"/>
            </a:xfrm>
            <a:prstGeom prst="roundRect">
              <a:avLst>
                <a:gd name="adj" fmla="val 1701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: скругленные углы 21">
              <a:extLst>
                <a:ext uri="{FF2B5EF4-FFF2-40B4-BE49-F238E27FC236}">
                  <a16:creationId xmlns:a16="http://schemas.microsoft.com/office/drawing/2014/main" xmlns="" id="{39C41BB8-404E-4311-B307-8E6957CA6CAF}"/>
                </a:ext>
              </a:extLst>
            </p:cNvPr>
            <p:cNvSpPr/>
            <p:nvPr/>
          </p:nvSpPr>
          <p:spPr>
            <a:xfrm>
              <a:off x="6750780" y="3914882"/>
              <a:ext cx="481514" cy="455966"/>
            </a:xfrm>
            <a:prstGeom prst="roundRect">
              <a:avLst>
                <a:gd name="adj" fmla="val 18185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xmlns="" id="{75001D4B-7744-4E9E-BC5B-5A740F69572F}"/>
                </a:ext>
              </a:extLst>
            </p:cNvPr>
            <p:cNvSpPr/>
            <p:nvPr/>
          </p:nvSpPr>
          <p:spPr>
            <a:xfrm>
              <a:off x="6530323" y="4500427"/>
              <a:ext cx="162450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Проактивность</a:t>
              </a:r>
              <a:endParaRPr lang="ru-RU" sz="1600" b="1" dirty="0">
                <a:solidFill>
                  <a:srgbClr val="00B050"/>
                </a:solidFill>
              </a:endParaRPr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xmlns="" id="{AE738C91-0FFF-4C01-84DB-43CCC6A79D47}"/>
                </a:ext>
              </a:extLst>
            </p:cNvPr>
            <p:cNvSpPr/>
            <p:nvPr/>
          </p:nvSpPr>
          <p:spPr>
            <a:xfrm>
              <a:off x="3824842" y="4514874"/>
              <a:ext cx="281520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Клиентоориентированность</a:t>
              </a:r>
              <a:endParaRPr lang="ru-RU" sz="1600" b="1" dirty="0">
                <a:solidFill>
                  <a:srgbClr val="00B050"/>
                </a:solidFill>
              </a:endParaRPr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xmlns="" id="{22B017D2-DD05-4C04-AAE8-C00D46138F46}"/>
                </a:ext>
              </a:extLst>
            </p:cNvPr>
            <p:cNvSpPr/>
            <p:nvPr/>
          </p:nvSpPr>
          <p:spPr>
            <a:xfrm>
              <a:off x="1656294" y="4522349"/>
              <a:ext cx="227970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Р</a:t>
              </a:r>
              <a:r>
                <a:rPr lang="ru-RU" sz="16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ежим </a:t>
              </a:r>
              <a:r>
                <a:rPr lang="ru-RU" sz="16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«одного окна» </a:t>
              </a:r>
              <a:endParaRPr lang="ru-RU" sz="1600" b="1" dirty="0">
                <a:solidFill>
                  <a:srgbClr val="00B050"/>
                </a:solidFill>
              </a:endParaRPr>
            </a:p>
          </p:txBody>
        </p: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xmlns="" id="{9D0EAC36-D4EE-4708-9DF9-E3833D12C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3100798" y="3970089"/>
              <a:ext cx="360000" cy="360000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xmlns="" id="{4723C090-9F7E-4F0A-A3CF-C8490CE99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/>
          </p:blipFill>
          <p:spPr>
            <a:xfrm>
              <a:off x="6855912" y="3951670"/>
              <a:ext cx="360000" cy="360000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xmlns="" id="{16FF53AA-8FA2-4363-AF5D-D8A03899A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/>
          </p:blipFill>
          <p:spPr>
            <a:xfrm>
              <a:off x="4993536" y="3967720"/>
              <a:ext cx="360000" cy="360000"/>
            </a:xfrm>
            <a:prstGeom prst="rect">
              <a:avLst/>
            </a:prstGeom>
          </p:spPr>
        </p:pic>
      </p:grp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000" y="184190"/>
            <a:ext cx="2644787" cy="9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710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292"/>
    </mc:Choice>
    <mc:Fallback xmlns="">
      <p:transition advClick="0" advTm="10292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759" objId="9"/>
        <p14:playEvt time="759" objId="10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Заголовок 9">
            <a:extLst>
              <a:ext uri="{FF2B5EF4-FFF2-40B4-BE49-F238E27FC236}">
                <a16:creationId xmlns:a16="http://schemas.microsoft.com/office/drawing/2014/main" xmlns="" id="{E893E3A9-6396-47AA-8648-E22DFF86D681}"/>
              </a:ext>
            </a:extLst>
          </p:cNvPr>
          <p:cNvSpPr txBox="1">
            <a:spLocks/>
          </p:cNvSpPr>
          <p:nvPr/>
        </p:nvSpPr>
        <p:spPr>
          <a:xfrm>
            <a:off x="426000" y="576354"/>
            <a:ext cx="8522909" cy="7510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Семейный многофункциональный центр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540D4121-DDD5-4E24-8A70-430C14D0F319}"/>
              </a:ext>
            </a:extLst>
          </p:cNvPr>
          <p:cNvSpPr/>
          <p:nvPr/>
        </p:nvSpPr>
        <p:spPr>
          <a:xfrm>
            <a:off x="421286" y="2079000"/>
            <a:ext cx="51103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Обратиться за помощью в СМФЦ может любая семья с детьми</a:t>
            </a: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0" y="3990987"/>
            <a:ext cx="1575000" cy="143763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944" y="4014000"/>
            <a:ext cx="1516057" cy="141462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6000" y="1719000"/>
            <a:ext cx="6070739" cy="4432176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000" y="144000"/>
            <a:ext cx="2644787" cy="9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37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292"/>
    </mc:Choice>
    <mc:Fallback xmlns="">
      <p:transition advClick="0" advTm="10292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759" objId="9"/>
        <p14:playEvt time="759" objId="10"/>
      </p14:showEvtLst>
    </p:ext>
  </p:extLst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167373"/>
      </a:dk1>
      <a:lt1>
        <a:srgbClr val="DCEFEB"/>
      </a:lt1>
      <a:dk2>
        <a:srgbClr val="000000"/>
      </a:dk2>
      <a:lt2>
        <a:srgbClr val="FFFFFF"/>
      </a:lt2>
      <a:accent1>
        <a:srgbClr val="1E3259"/>
      </a:accent1>
      <a:accent2>
        <a:srgbClr val="167373"/>
      </a:accent2>
      <a:accent3>
        <a:srgbClr val="60BFBF"/>
      </a:accent3>
      <a:accent4>
        <a:srgbClr val="F2C849"/>
      </a:accent4>
      <a:accent5>
        <a:srgbClr val="F29191"/>
      </a:accent5>
      <a:accent6>
        <a:srgbClr val="DCEFEB"/>
      </a:accent6>
      <a:hlink>
        <a:srgbClr val="1E3259"/>
      </a:hlink>
      <a:folHlink>
        <a:srgbClr val="60BFB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182</Words>
  <Application>Microsoft Office PowerPoint</Application>
  <PresentationFormat>Широкоэкранный</PresentationFormat>
  <Paragraphs>22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Пилотный проект по созданию семейных многофункциональных центров </vt:lpstr>
      <vt:lpstr>Семейный многофункциональный центр  </vt:lpstr>
      <vt:lpstr>Семейный многофункциональный центр </vt:lpstr>
      <vt:lpstr>Семейный многофункциональный центр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Малыхина Светлана Сергеевна</cp:lastModifiedBy>
  <cp:revision>66</cp:revision>
  <dcterms:created xsi:type="dcterms:W3CDTF">2020-06-20T14:12:20Z</dcterms:created>
  <dcterms:modified xsi:type="dcterms:W3CDTF">2022-08-17T02:02:38Z</dcterms:modified>
</cp:coreProperties>
</file>