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9"/>
  </p:notesMasterIdLst>
  <p:sldIdLst>
    <p:sldId id="256" r:id="rId2"/>
    <p:sldId id="263" r:id="rId3"/>
    <p:sldId id="264" r:id="rId4"/>
    <p:sldId id="265" r:id="rId5"/>
    <p:sldId id="266" r:id="rId6"/>
    <p:sldId id="258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75EF"/>
    <a:srgbClr val="002060"/>
    <a:srgbClr val="E7EA7A"/>
    <a:srgbClr val="C2F6ED"/>
    <a:srgbClr val="D5F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74" d="100"/>
          <a:sy n="74" d="100"/>
        </p:scale>
        <p:origin x="8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5807F0-17B9-46BB-899D-50A0098B51C3}" type="doc">
      <dgm:prSet loTypeId="urn:microsoft.com/office/officeart/2005/8/layout/radial6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C5BF7FEC-5492-487E-8244-4218704C6067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поддержка в Новосибирской области </a:t>
          </a:r>
          <a:endParaRPr lang="ru-RU" sz="16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E8E40C-D847-44DE-9729-717552F7F031}" type="parTrans" cxnId="{1C401E8C-E8AF-49A8-BDE7-446CD23C7A91}">
      <dgm:prSet/>
      <dgm:spPr/>
      <dgm:t>
        <a:bodyPr/>
        <a:lstStyle/>
        <a:p>
          <a:endParaRPr lang="ru-RU"/>
        </a:p>
      </dgm:t>
    </dgm:pt>
    <dgm:pt modelId="{A531FD30-4819-4C11-A346-BC26C20439AB}" type="sibTrans" cxnId="{1C401E8C-E8AF-49A8-BDE7-446CD23C7A91}">
      <dgm:prSet/>
      <dgm:spPr/>
      <dgm:t>
        <a:bodyPr/>
        <a:lstStyle/>
        <a:p>
          <a:endParaRPr lang="ru-RU"/>
        </a:p>
      </dgm:t>
    </dgm:pt>
    <dgm:pt modelId="{C6263913-BEA4-472E-90E2-7EA8549A3FB4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«Доступная среда»</a:t>
          </a:r>
          <a:endParaRPr lang="ru-RU" sz="16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77D4C1-485D-4744-8712-34A19E73434F}" type="parTrans" cxnId="{DEC18ECA-BACC-4786-A100-9ADF8D866E73}">
      <dgm:prSet/>
      <dgm:spPr/>
      <dgm:t>
        <a:bodyPr/>
        <a:lstStyle/>
        <a:p>
          <a:endParaRPr lang="ru-RU"/>
        </a:p>
      </dgm:t>
    </dgm:pt>
    <dgm:pt modelId="{21FF21FF-824D-436F-91B7-F7C648E5AD44}" type="sibTrans" cxnId="{DEC18ECA-BACC-4786-A100-9ADF8D866E73}">
      <dgm:prSet/>
      <dgm:spPr/>
      <dgm:t>
        <a:bodyPr/>
        <a:lstStyle/>
        <a:p>
          <a:endParaRPr lang="ru-RU"/>
        </a:p>
      </dgm:t>
    </dgm:pt>
    <dgm:pt modelId="{2F40CEDB-4508-4F00-8960-C0B298F4AF6D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«Адресная поддержка отдельных категорий граждан»</a:t>
          </a:r>
          <a:endParaRPr lang="ru-RU" sz="16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2F3BF5-5EAB-4D4E-97F1-46C1B2E11E48}" type="parTrans" cxnId="{93CEB9CD-9AD2-4E7D-8435-ACA895D59A78}">
      <dgm:prSet/>
      <dgm:spPr/>
      <dgm:t>
        <a:bodyPr/>
        <a:lstStyle/>
        <a:p>
          <a:endParaRPr lang="ru-RU"/>
        </a:p>
      </dgm:t>
    </dgm:pt>
    <dgm:pt modelId="{F9BA33DE-42E2-43DB-8989-59337E544FAB}" type="sibTrans" cxnId="{93CEB9CD-9AD2-4E7D-8435-ACA895D59A78}">
      <dgm:prSet/>
      <dgm:spPr/>
      <dgm:t>
        <a:bodyPr/>
        <a:lstStyle/>
        <a:p>
          <a:endParaRPr lang="ru-RU"/>
        </a:p>
      </dgm:t>
    </dgm:pt>
    <dgm:pt modelId="{CD3C1E1D-A780-473C-9D2B-8C6375A7AC31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«Старшее поколение»</a:t>
          </a:r>
          <a:endParaRPr lang="ru-RU" sz="16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5A08BB-15E4-4D7F-9C7E-7D39458C79FE}" type="parTrans" cxnId="{66B006BD-2914-4D0A-8F12-5C4E26C9A8E0}">
      <dgm:prSet/>
      <dgm:spPr/>
      <dgm:t>
        <a:bodyPr/>
        <a:lstStyle/>
        <a:p>
          <a:endParaRPr lang="ru-RU"/>
        </a:p>
      </dgm:t>
    </dgm:pt>
    <dgm:pt modelId="{4155309D-1E9F-4B2C-9F23-2AAE5D5E221D}" type="sibTrans" cxnId="{66B006BD-2914-4D0A-8F12-5C4E26C9A8E0}">
      <dgm:prSet/>
      <dgm:spPr/>
      <dgm:t>
        <a:bodyPr/>
        <a:lstStyle/>
        <a:p>
          <a:endParaRPr lang="ru-RU"/>
        </a:p>
      </dgm:t>
    </dgm:pt>
    <dgm:pt modelId="{5E96ECF9-27E2-4696-ADC5-E6FFF3063029}">
      <dgm:prSet custT="1"/>
      <dgm:spPr/>
      <dgm:t>
        <a:bodyPr/>
        <a:lstStyle/>
        <a:p>
          <a:r>
            <a: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«Семья и дети»</a:t>
          </a:r>
        </a:p>
      </dgm:t>
    </dgm:pt>
    <dgm:pt modelId="{2312A9AF-090A-4056-B6B7-C39506142AB2}" type="parTrans" cxnId="{5B6E3215-AF22-4B53-819C-75B75E3EDF4D}">
      <dgm:prSet/>
      <dgm:spPr/>
      <dgm:t>
        <a:bodyPr/>
        <a:lstStyle/>
        <a:p>
          <a:endParaRPr lang="ru-RU"/>
        </a:p>
      </dgm:t>
    </dgm:pt>
    <dgm:pt modelId="{36F0868E-9CAE-4EE7-B8AF-FA6A71CEC871}" type="sibTrans" cxnId="{5B6E3215-AF22-4B53-819C-75B75E3EDF4D}">
      <dgm:prSet/>
      <dgm:spPr/>
      <dgm:t>
        <a:bodyPr/>
        <a:lstStyle/>
        <a:p>
          <a:endParaRPr lang="ru-RU"/>
        </a:p>
      </dgm:t>
    </dgm:pt>
    <dgm:pt modelId="{9FFBF01E-0BFC-4A72-8069-BA0764B073F8}" type="pres">
      <dgm:prSet presAssocID="{E15807F0-17B9-46BB-899D-50A0098B51C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049210-30A7-4903-93DC-61208C1AE832}" type="pres">
      <dgm:prSet presAssocID="{C5BF7FEC-5492-487E-8244-4218704C6067}" presName="centerShape" presStyleLbl="node0" presStyleIdx="0" presStyleCnt="1" custScaleX="114425" custLinFactNeighborX="-1804" custLinFactNeighborY="-727"/>
      <dgm:spPr/>
      <dgm:t>
        <a:bodyPr/>
        <a:lstStyle/>
        <a:p>
          <a:endParaRPr lang="ru-RU"/>
        </a:p>
      </dgm:t>
    </dgm:pt>
    <dgm:pt modelId="{80C63227-10E6-4937-9E3E-D021EC368403}" type="pres">
      <dgm:prSet presAssocID="{C6263913-BEA4-472E-90E2-7EA8549A3FB4}" presName="node" presStyleLbl="node1" presStyleIdx="0" presStyleCnt="4" custScaleX="147076" custScaleY="98732" custRadScaleRad="98448" custRadScaleInc="-34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91FB98-164B-4537-8E9F-7DDA884B6963}" type="pres">
      <dgm:prSet presAssocID="{C6263913-BEA4-472E-90E2-7EA8549A3FB4}" presName="dummy" presStyleCnt="0"/>
      <dgm:spPr/>
      <dgm:t>
        <a:bodyPr/>
        <a:lstStyle/>
        <a:p>
          <a:endParaRPr lang="ru-RU"/>
        </a:p>
      </dgm:t>
    </dgm:pt>
    <dgm:pt modelId="{5181BF46-8912-440A-BEB3-D47316323AE8}" type="pres">
      <dgm:prSet presAssocID="{21FF21FF-824D-436F-91B7-F7C648E5AD44}" presName="sibTrans" presStyleLbl="sibTrans2D1" presStyleIdx="0" presStyleCnt="4" custLinFactNeighborX="7416" custLinFactNeighborY="-235"/>
      <dgm:spPr/>
      <dgm:t>
        <a:bodyPr/>
        <a:lstStyle/>
        <a:p>
          <a:endParaRPr lang="ru-RU"/>
        </a:p>
      </dgm:t>
    </dgm:pt>
    <dgm:pt modelId="{A9FFC120-9428-4A96-8B53-46319465A2ED}" type="pres">
      <dgm:prSet presAssocID="{5E96ECF9-27E2-4696-ADC5-E6FFF3063029}" presName="node" presStyleLbl="node1" presStyleIdx="1" presStyleCnt="4" custScaleX="120270" custScaleY="106425" custRadScaleRad="100575" custRadScaleInc="-27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89B0B5-DA63-49EB-AFEB-2FC752E0C465}" type="pres">
      <dgm:prSet presAssocID="{5E96ECF9-27E2-4696-ADC5-E6FFF3063029}" presName="dummy" presStyleCnt="0"/>
      <dgm:spPr/>
    </dgm:pt>
    <dgm:pt modelId="{689B476E-4D37-4529-A40F-65A6E8FB2EDD}" type="pres">
      <dgm:prSet presAssocID="{36F0868E-9CAE-4EE7-B8AF-FA6A71CEC871}" presName="sibTrans" presStyleLbl="sibTrans2D1" presStyleIdx="1" presStyleCnt="4" custScaleX="101063" custScaleY="97769" custLinFactNeighborX="6208" custLinFactNeighborY="1157"/>
      <dgm:spPr/>
      <dgm:t>
        <a:bodyPr/>
        <a:lstStyle/>
        <a:p>
          <a:endParaRPr lang="ru-RU"/>
        </a:p>
      </dgm:t>
    </dgm:pt>
    <dgm:pt modelId="{0166B062-691F-4A01-8864-F55D08F58C2B}" type="pres">
      <dgm:prSet presAssocID="{2F40CEDB-4508-4F00-8960-C0B298F4AF6D}" presName="node" presStyleLbl="node1" presStyleIdx="2" presStyleCnt="4" custScaleX="154713" custScaleY="116817" custRadScaleRad="116078" custRadScaleInc="-16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A331F3-0CE3-4246-84A0-4BB9DA51C13B}" type="pres">
      <dgm:prSet presAssocID="{2F40CEDB-4508-4F00-8960-C0B298F4AF6D}" presName="dummy" presStyleCnt="0"/>
      <dgm:spPr/>
      <dgm:t>
        <a:bodyPr/>
        <a:lstStyle/>
        <a:p>
          <a:endParaRPr lang="ru-RU"/>
        </a:p>
      </dgm:t>
    </dgm:pt>
    <dgm:pt modelId="{3AAA815B-4970-41EE-A242-F3B4FDBF350E}" type="pres">
      <dgm:prSet presAssocID="{F9BA33DE-42E2-43DB-8989-59337E544FAB}" presName="sibTrans" presStyleLbl="sibTrans2D1" presStyleIdx="2" presStyleCnt="4"/>
      <dgm:spPr/>
      <dgm:t>
        <a:bodyPr/>
        <a:lstStyle/>
        <a:p>
          <a:endParaRPr lang="ru-RU"/>
        </a:p>
      </dgm:t>
    </dgm:pt>
    <dgm:pt modelId="{37434B02-5885-4B83-B8C8-6DC5554A4FA1}" type="pres">
      <dgm:prSet presAssocID="{CD3C1E1D-A780-473C-9D2B-8C6375A7AC31}" presName="node" presStyleLbl="node1" presStyleIdx="3" presStyleCnt="4" custScaleX="121862" custScaleY="112488" custRadScaleRad="113441" custRadScaleInc="24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A4BEB3-CA57-4C0C-8A10-79867A3E427F}" type="pres">
      <dgm:prSet presAssocID="{CD3C1E1D-A780-473C-9D2B-8C6375A7AC31}" presName="dummy" presStyleCnt="0"/>
      <dgm:spPr/>
      <dgm:t>
        <a:bodyPr/>
        <a:lstStyle/>
        <a:p>
          <a:endParaRPr lang="ru-RU"/>
        </a:p>
      </dgm:t>
    </dgm:pt>
    <dgm:pt modelId="{0998E20D-AE82-4F9F-8434-9866F9A13DDA}" type="pres">
      <dgm:prSet presAssocID="{4155309D-1E9F-4B2C-9F23-2AAE5D5E221D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D8A0715D-2C28-4805-BBFC-6552FD94E809}" type="presOf" srcId="{E15807F0-17B9-46BB-899D-50A0098B51C3}" destId="{9FFBF01E-0BFC-4A72-8069-BA0764B073F8}" srcOrd="0" destOrd="0" presId="urn:microsoft.com/office/officeart/2005/8/layout/radial6"/>
    <dgm:cxn modelId="{F83BCA4B-6E07-4D14-A317-23E5B85E82DC}" type="presOf" srcId="{36F0868E-9CAE-4EE7-B8AF-FA6A71CEC871}" destId="{689B476E-4D37-4529-A40F-65A6E8FB2EDD}" srcOrd="0" destOrd="0" presId="urn:microsoft.com/office/officeart/2005/8/layout/radial6"/>
    <dgm:cxn modelId="{DEC18ECA-BACC-4786-A100-9ADF8D866E73}" srcId="{C5BF7FEC-5492-487E-8244-4218704C6067}" destId="{C6263913-BEA4-472E-90E2-7EA8549A3FB4}" srcOrd="0" destOrd="0" parTransId="{3177D4C1-485D-4744-8712-34A19E73434F}" sibTransId="{21FF21FF-824D-436F-91B7-F7C648E5AD44}"/>
    <dgm:cxn modelId="{601E840B-C726-414F-A7C4-A42B7C401097}" type="presOf" srcId="{5E96ECF9-27E2-4696-ADC5-E6FFF3063029}" destId="{A9FFC120-9428-4A96-8B53-46319465A2ED}" srcOrd="0" destOrd="0" presId="urn:microsoft.com/office/officeart/2005/8/layout/radial6"/>
    <dgm:cxn modelId="{B8B171C6-C8E4-47AC-8C73-4BF898EE2342}" type="presOf" srcId="{21FF21FF-824D-436F-91B7-F7C648E5AD44}" destId="{5181BF46-8912-440A-BEB3-D47316323AE8}" srcOrd="0" destOrd="0" presId="urn:microsoft.com/office/officeart/2005/8/layout/radial6"/>
    <dgm:cxn modelId="{1C401E8C-E8AF-49A8-BDE7-446CD23C7A91}" srcId="{E15807F0-17B9-46BB-899D-50A0098B51C3}" destId="{C5BF7FEC-5492-487E-8244-4218704C6067}" srcOrd="0" destOrd="0" parTransId="{DDE8E40C-D847-44DE-9729-717552F7F031}" sibTransId="{A531FD30-4819-4C11-A346-BC26C20439AB}"/>
    <dgm:cxn modelId="{8681EC7C-9D74-49B2-843F-FB28B4FC0CEB}" type="presOf" srcId="{CD3C1E1D-A780-473C-9D2B-8C6375A7AC31}" destId="{37434B02-5885-4B83-B8C8-6DC5554A4FA1}" srcOrd="0" destOrd="0" presId="urn:microsoft.com/office/officeart/2005/8/layout/radial6"/>
    <dgm:cxn modelId="{93CEB9CD-9AD2-4E7D-8435-ACA895D59A78}" srcId="{C5BF7FEC-5492-487E-8244-4218704C6067}" destId="{2F40CEDB-4508-4F00-8960-C0B298F4AF6D}" srcOrd="2" destOrd="0" parTransId="{E22F3BF5-5EAB-4D4E-97F1-46C1B2E11E48}" sibTransId="{F9BA33DE-42E2-43DB-8989-59337E544FAB}"/>
    <dgm:cxn modelId="{5B6E3215-AF22-4B53-819C-75B75E3EDF4D}" srcId="{C5BF7FEC-5492-487E-8244-4218704C6067}" destId="{5E96ECF9-27E2-4696-ADC5-E6FFF3063029}" srcOrd="1" destOrd="0" parTransId="{2312A9AF-090A-4056-B6B7-C39506142AB2}" sibTransId="{36F0868E-9CAE-4EE7-B8AF-FA6A71CEC871}"/>
    <dgm:cxn modelId="{CF8B58A6-4933-41A2-BA55-0803E4905DA8}" type="presOf" srcId="{C5BF7FEC-5492-487E-8244-4218704C6067}" destId="{18049210-30A7-4903-93DC-61208C1AE832}" srcOrd="0" destOrd="0" presId="urn:microsoft.com/office/officeart/2005/8/layout/radial6"/>
    <dgm:cxn modelId="{66B006BD-2914-4D0A-8F12-5C4E26C9A8E0}" srcId="{C5BF7FEC-5492-487E-8244-4218704C6067}" destId="{CD3C1E1D-A780-473C-9D2B-8C6375A7AC31}" srcOrd="3" destOrd="0" parTransId="{295A08BB-15E4-4D7F-9C7E-7D39458C79FE}" sibTransId="{4155309D-1E9F-4B2C-9F23-2AAE5D5E221D}"/>
    <dgm:cxn modelId="{73B12364-E5C8-4AB8-8946-175FD4958A4D}" type="presOf" srcId="{F9BA33DE-42E2-43DB-8989-59337E544FAB}" destId="{3AAA815B-4970-41EE-A242-F3B4FDBF350E}" srcOrd="0" destOrd="0" presId="urn:microsoft.com/office/officeart/2005/8/layout/radial6"/>
    <dgm:cxn modelId="{A21D0D61-3B18-42C7-A538-615BAFF68115}" type="presOf" srcId="{2F40CEDB-4508-4F00-8960-C0B298F4AF6D}" destId="{0166B062-691F-4A01-8864-F55D08F58C2B}" srcOrd="0" destOrd="0" presId="urn:microsoft.com/office/officeart/2005/8/layout/radial6"/>
    <dgm:cxn modelId="{3D79B79A-FFDD-4A17-9D3B-C1EA78CD5FE4}" type="presOf" srcId="{C6263913-BEA4-472E-90E2-7EA8549A3FB4}" destId="{80C63227-10E6-4937-9E3E-D021EC368403}" srcOrd="0" destOrd="0" presId="urn:microsoft.com/office/officeart/2005/8/layout/radial6"/>
    <dgm:cxn modelId="{24FB5353-B27E-4AF5-9052-B3622EFFE77B}" type="presOf" srcId="{4155309D-1E9F-4B2C-9F23-2AAE5D5E221D}" destId="{0998E20D-AE82-4F9F-8434-9866F9A13DDA}" srcOrd="0" destOrd="0" presId="urn:microsoft.com/office/officeart/2005/8/layout/radial6"/>
    <dgm:cxn modelId="{1DF5C83A-80ED-45A9-992D-9F3055751BCE}" type="presParOf" srcId="{9FFBF01E-0BFC-4A72-8069-BA0764B073F8}" destId="{18049210-30A7-4903-93DC-61208C1AE832}" srcOrd="0" destOrd="0" presId="urn:microsoft.com/office/officeart/2005/8/layout/radial6"/>
    <dgm:cxn modelId="{F7566B44-FDFB-4CB3-AA00-773C63EB2BF5}" type="presParOf" srcId="{9FFBF01E-0BFC-4A72-8069-BA0764B073F8}" destId="{80C63227-10E6-4937-9E3E-D021EC368403}" srcOrd="1" destOrd="0" presId="urn:microsoft.com/office/officeart/2005/8/layout/radial6"/>
    <dgm:cxn modelId="{C52DBEF7-277E-4604-8DA8-5DAD300AE7D6}" type="presParOf" srcId="{9FFBF01E-0BFC-4A72-8069-BA0764B073F8}" destId="{1291FB98-164B-4537-8E9F-7DDA884B6963}" srcOrd="2" destOrd="0" presId="urn:microsoft.com/office/officeart/2005/8/layout/radial6"/>
    <dgm:cxn modelId="{2E5C0CFD-2107-4C56-B251-61C8B62F62EA}" type="presParOf" srcId="{9FFBF01E-0BFC-4A72-8069-BA0764B073F8}" destId="{5181BF46-8912-440A-BEB3-D47316323AE8}" srcOrd="3" destOrd="0" presId="urn:microsoft.com/office/officeart/2005/8/layout/radial6"/>
    <dgm:cxn modelId="{049FC902-F109-4130-AC83-6ED704DAC475}" type="presParOf" srcId="{9FFBF01E-0BFC-4A72-8069-BA0764B073F8}" destId="{A9FFC120-9428-4A96-8B53-46319465A2ED}" srcOrd="4" destOrd="0" presId="urn:microsoft.com/office/officeart/2005/8/layout/radial6"/>
    <dgm:cxn modelId="{B41784BF-730E-4D2A-A506-18CE1241CAF0}" type="presParOf" srcId="{9FFBF01E-0BFC-4A72-8069-BA0764B073F8}" destId="{BB89B0B5-DA63-49EB-AFEB-2FC752E0C465}" srcOrd="5" destOrd="0" presId="urn:microsoft.com/office/officeart/2005/8/layout/radial6"/>
    <dgm:cxn modelId="{FD5ACF8C-3FB5-4777-AF20-1E8C2AFC00D7}" type="presParOf" srcId="{9FFBF01E-0BFC-4A72-8069-BA0764B073F8}" destId="{689B476E-4D37-4529-A40F-65A6E8FB2EDD}" srcOrd="6" destOrd="0" presId="urn:microsoft.com/office/officeart/2005/8/layout/radial6"/>
    <dgm:cxn modelId="{E554E6B4-CA77-468B-9FEB-8EDCCA3DE902}" type="presParOf" srcId="{9FFBF01E-0BFC-4A72-8069-BA0764B073F8}" destId="{0166B062-691F-4A01-8864-F55D08F58C2B}" srcOrd="7" destOrd="0" presId="urn:microsoft.com/office/officeart/2005/8/layout/radial6"/>
    <dgm:cxn modelId="{E1CE8726-64DE-460B-9100-45BF568E1204}" type="presParOf" srcId="{9FFBF01E-0BFC-4A72-8069-BA0764B073F8}" destId="{1BA331F3-0CE3-4246-84A0-4BB9DA51C13B}" srcOrd="8" destOrd="0" presId="urn:microsoft.com/office/officeart/2005/8/layout/radial6"/>
    <dgm:cxn modelId="{8940B29C-A16F-4D71-A31E-65CDDB64A8BC}" type="presParOf" srcId="{9FFBF01E-0BFC-4A72-8069-BA0764B073F8}" destId="{3AAA815B-4970-41EE-A242-F3B4FDBF350E}" srcOrd="9" destOrd="0" presId="urn:microsoft.com/office/officeart/2005/8/layout/radial6"/>
    <dgm:cxn modelId="{971A16AA-72E7-4CBC-BF28-799D655A1978}" type="presParOf" srcId="{9FFBF01E-0BFC-4A72-8069-BA0764B073F8}" destId="{37434B02-5885-4B83-B8C8-6DC5554A4FA1}" srcOrd="10" destOrd="0" presId="urn:microsoft.com/office/officeart/2005/8/layout/radial6"/>
    <dgm:cxn modelId="{5B17BC8F-A0FF-4639-9A32-A5A8A75D0413}" type="presParOf" srcId="{9FFBF01E-0BFC-4A72-8069-BA0764B073F8}" destId="{7DA4BEB3-CA57-4C0C-8A10-79867A3E427F}" srcOrd="11" destOrd="0" presId="urn:microsoft.com/office/officeart/2005/8/layout/radial6"/>
    <dgm:cxn modelId="{610F638F-BB62-4991-9E18-C1AF5D08C28C}" type="presParOf" srcId="{9FFBF01E-0BFC-4A72-8069-BA0764B073F8}" destId="{0998E20D-AE82-4F9F-8434-9866F9A13DDA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5807F0-17B9-46BB-899D-50A0098B51C3}" type="doc">
      <dgm:prSet loTypeId="urn:microsoft.com/office/officeart/2008/layout/RadialCluster" loCatId="relationship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C5BF7FEC-5492-487E-8244-4218704C6067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320 млрд. рублей</a:t>
          </a:r>
          <a:endParaRPr lang="ru-RU" sz="16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E8E40C-D847-44DE-9729-717552F7F031}" type="parTrans" cxnId="{1C401E8C-E8AF-49A8-BDE7-446CD23C7A91}">
      <dgm:prSet/>
      <dgm:spPr/>
      <dgm:t>
        <a:bodyPr/>
        <a:lstStyle/>
        <a:p>
          <a:endParaRPr lang="ru-RU"/>
        </a:p>
      </dgm:t>
    </dgm:pt>
    <dgm:pt modelId="{A531FD30-4819-4C11-A346-BC26C20439AB}" type="sibTrans" cxnId="{1C401E8C-E8AF-49A8-BDE7-446CD23C7A91}">
      <dgm:prSet/>
      <dgm:spPr/>
      <dgm:t>
        <a:bodyPr/>
        <a:lstStyle/>
        <a:p>
          <a:endParaRPr lang="ru-RU"/>
        </a:p>
      </dgm:t>
    </dgm:pt>
    <dgm:pt modelId="{C6263913-BEA4-472E-90E2-7EA8549A3FB4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Областной бюджет</a:t>
          </a:r>
        </a:p>
        <a:p>
          <a:r>
            <a: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244 млрд. рублей</a:t>
          </a:r>
          <a:endParaRPr lang="ru-RU" sz="16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77D4C1-485D-4744-8712-34A19E73434F}" type="parTrans" cxnId="{DEC18ECA-BACC-4786-A100-9ADF8D866E73}">
      <dgm:prSet/>
      <dgm:spPr/>
      <dgm:t>
        <a:bodyPr/>
        <a:lstStyle/>
        <a:p>
          <a:endParaRPr lang="ru-RU"/>
        </a:p>
      </dgm:t>
    </dgm:pt>
    <dgm:pt modelId="{21FF21FF-824D-436F-91B7-F7C648E5AD44}" type="sibTrans" cxnId="{DEC18ECA-BACC-4786-A100-9ADF8D866E73}">
      <dgm:prSet/>
      <dgm:spPr/>
      <dgm:t>
        <a:bodyPr/>
        <a:lstStyle/>
        <a:p>
          <a:endParaRPr lang="ru-RU"/>
        </a:p>
      </dgm:t>
    </dgm:pt>
    <dgm:pt modelId="{5E96ECF9-27E2-4696-ADC5-E6FFF3063029}">
      <dgm:prSet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Федеральный бюджет </a:t>
          </a:r>
        </a:p>
        <a:p>
          <a:r>
            <a: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69 млрд. рублей</a:t>
          </a:r>
          <a:endParaRPr lang="ru-RU" sz="16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12A9AF-090A-4056-B6B7-C39506142AB2}" type="parTrans" cxnId="{5B6E3215-AF22-4B53-819C-75B75E3EDF4D}">
      <dgm:prSet/>
      <dgm:spPr/>
      <dgm:t>
        <a:bodyPr/>
        <a:lstStyle/>
        <a:p>
          <a:endParaRPr lang="ru-RU"/>
        </a:p>
      </dgm:t>
    </dgm:pt>
    <dgm:pt modelId="{36F0868E-9CAE-4EE7-B8AF-FA6A71CEC871}" type="sibTrans" cxnId="{5B6E3215-AF22-4B53-819C-75B75E3EDF4D}">
      <dgm:prSet/>
      <dgm:spPr/>
      <dgm:t>
        <a:bodyPr/>
        <a:lstStyle/>
        <a:p>
          <a:endParaRPr lang="ru-RU"/>
        </a:p>
      </dgm:t>
    </dgm:pt>
    <dgm:pt modelId="{39EA5881-F2AF-4731-B5F6-1A1C3188BCCC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Местный бюджет</a:t>
          </a:r>
        </a:p>
        <a:p>
          <a:r>
            <a: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80,7 млн рублей</a:t>
          </a:r>
          <a:endParaRPr lang="ru-RU" sz="16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0C4E71-2567-4E13-8BD6-0478A5D45D75}" type="parTrans" cxnId="{A81208DF-D9EC-4B0E-8553-55829AC863C6}">
      <dgm:prSet/>
      <dgm:spPr/>
      <dgm:t>
        <a:bodyPr/>
        <a:lstStyle/>
        <a:p>
          <a:endParaRPr lang="ru-RU"/>
        </a:p>
      </dgm:t>
    </dgm:pt>
    <dgm:pt modelId="{0C143F09-3053-4B1A-8BF0-1A43C84C223F}" type="sibTrans" cxnId="{A81208DF-D9EC-4B0E-8553-55829AC863C6}">
      <dgm:prSet/>
      <dgm:spPr/>
      <dgm:t>
        <a:bodyPr/>
        <a:lstStyle/>
        <a:p>
          <a:endParaRPr lang="ru-RU"/>
        </a:p>
      </dgm:t>
    </dgm:pt>
    <dgm:pt modelId="{0DC2EF66-E579-48F9-BC1B-39A2E23E4236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Внебюджетные источники </a:t>
          </a:r>
        </a:p>
        <a:p>
          <a:r>
            <a: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7 млрд. рублей</a:t>
          </a:r>
          <a:endParaRPr lang="ru-RU" sz="16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478900-9E03-4368-8E45-06F175520A03}" type="parTrans" cxnId="{226DBD6F-FB95-439D-9890-F554B87EDE66}">
      <dgm:prSet/>
      <dgm:spPr/>
      <dgm:t>
        <a:bodyPr/>
        <a:lstStyle/>
        <a:p>
          <a:endParaRPr lang="ru-RU"/>
        </a:p>
      </dgm:t>
    </dgm:pt>
    <dgm:pt modelId="{0FE02E04-C328-42E4-9F5A-3074A9C58976}" type="sibTrans" cxnId="{226DBD6F-FB95-439D-9890-F554B87EDE66}">
      <dgm:prSet/>
      <dgm:spPr/>
      <dgm:t>
        <a:bodyPr/>
        <a:lstStyle/>
        <a:p>
          <a:endParaRPr lang="ru-RU"/>
        </a:p>
      </dgm:t>
    </dgm:pt>
    <dgm:pt modelId="{60F735BC-EEB3-47C0-98ED-32A61F3A6C25}" type="pres">
      <dgm:prSet presAssocID="{E15807F0-17B9-46BB-899D-50A0098B51C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6317AA9-9D79-4A36-95FB-8FF53ADC5870}" type="pres">
      <dgm:prSet presAssocID="{C5BF7FEC-5492-487E-8244-4218704C6067}" presName="singleCycle" presStyleCnt="0"/>
      <dgm:spPr/>
    </dgm:pt>
    <dgm:pt modelId="{BD007D3F-FD8E-44DC-B9D3-33F34BB8AC0D}" type="pres">
      <dgm:prSet presAssocID="{C5BF7FEC-5492-487E-8244-4218704C6067}" presName="singleCenter" presStyleLbl="node1" presStyleIdx="0" presStyleCnt="5" custScaleX="68348" custScaleY="76697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54B05AD7-0BCC-4CF6-8FEA-A2C2FF923BE7}" type="pres">
      <dgm:prSet presAssocID="{3177D4C1-485D-4744-8712-34A19E73434F}" presName="Name56" presStyleLbl="parChTrans1D2" presStyleIdx="0" presStyleCnt="4"/>
      <dgm:spPr/>
      <dgm:t>
        <a:bodyPr/>
        <a:lstStyle/>
        <a:p>
          <a:endParaRPr lang="ru-RU"/>
        </a:p>
      </dgm:t>
    </dgm:pt>
    <dgm:pt modelId="{13832ED0-478F-413C-9E82-75DD69601097}" type="pres">
      <dgm:prSet presAssocID="{C6263913-BEA4-472E-90E2-7EA8549A3FB4}" presName="text0" presStyleLbl="node1" presStyleIdx="1" presStyleCnt="5" custScaleX="196408" custScaleY="826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C3006B-B739-4C03-B470-DCD8F3574152}" type="pres">
      <dgm:prSet presAssocID="{2312A9AF-090A-4056-B6B7-C39506142AB2}" presName="Name56" presStyleLbl="parChTrans1D2" presStyleIdx="1" presStyleCnt="4"/>
      <dgm:spPr/>
      <dgm:t>
        <a:bodyPr/>
        <a:lstStyle/>
        <a:p>
          <a:endParaRPr lang="ru-RU"/>
        </a:p>
      </dgm:t>
    </dgm:pt>
    <dgm:pt modelId="{FC20B853-81AF-4ED8-81D0-4F15FA36F6AB}" type="pres">
      <dgm:prSet presAssocID="{5E96ECF9-27E2-4696-ADC5-E6FFF3063029}" presName="text0" presStyleLbl="node1" presStyleIdx="2" presStyleCnt="5" custScaleX="198247" custScaleY="1061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C95650-E2E6-437D-9C1B-574C70D84A68}" type="pres">
      <dgm:prSet presAssocID="{6A0C4E71-2567-4E13-8BD6-0478A5D45D75}" presName="Name56" presStyleLbl="parChTrans1D2" presStyleIdx="2" presStyleCnt="4"/>
      <dgm:spPr/>
      <dgm:t>
        <a:bodyPr/>
        <a:lstStyle/>
        <a:p>
          <a:endParaRPr lang="ru-RU"/>
        </a:p>
      </dgm:t>
    </dgm:pt>
    <dgm:pt modelId="{4893FD28-6B31-4F61-8FFA-F81E388029CD}" type="pres">
      <dgm:prSet presAssocID="{39EA5881-F2AF-4731-B5F6-1A1C3188BCCC}" presName="text0" presStyleLbl="node1" presStyleIdx="3" presStyleCnt="5" custScaleX="183316" custScaleY="855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8CB5F8-0090-4831-BCF7-2CF7F2DFA2D0}" type="pres">
      <dgm:prSet presAssocID="{FC478900-9E03-4368-8E45-06F175520A03}" presName="Name56" presStyleLbl="parChTrans1D2" presStyleIdx="3" presStyleCnt="4"/>
      <dgm:spPr/>
      <dgm:t>
        <a:bodyPr/>
        <a:lstStyle/>
        <a:p>
          <a:endParaRPr lang="ru-RU"/>
        </a:p>
      </dgm:t>
    </dgm:pt>
    <dgm:pt modelId="{9631AB6A-EB12-4845-AC18-A23D9616A038}" type="pres">
      <dgm:prSet presAssocID="{0DC2EF66-E579-48F9-BC1B-39A2E23E4236}" presName="text0" presStyleLbl="node1" presStyleIdx="4" presStyleCnt="5" custScaleX="191754" custScaleY="1053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090A3F-9D04-413C-AC53-9A918E1C5CB0}" type="presOf" srcId="{C6263913-BEA4-472E-90E2-7EA8549A3FB4}" destId="{13832ED0-478F-413C-9E82-75DD69601097}" srcOrd="0" destOrd="0" presId="urn:microsoft.com/office/officeart/2008/layout/RadialCluster"/>
    <dgm:cxn modelId="{A81208DF-D9EC-4B0E-8553-55829AC863C6}" srcId="{C5BF7FEC-5492-487E-8244-4218704C6067}" destId="{39EA5881-F2AF-4731-B5F6-1A1C3188BCCC}" srcOrd="2" destOrd="0" parTransId="{6A0C4E71-2567-4E13-8BD6-0478A5D45D75}" sibTransId="{0C143F09-3053-4B1A-8BF0-1A43C84C223F}"/>
    <dgm:cxn modelId="{855BF7D9-44F0-4495-9946-CAA66802E035}" type="presOf" srcId="{39EA5881-F2AF-4731-B5F6-1A1C3188BCCC}" destId="{4893FD28-6B31-4F61-8FFA-F81E388029CD}" srcOrd="0" destOrd="0" presId="urn:microsoft.com/office/officeart/2008/layout/RadialCluster"/>
    <dgm:cxn modelId="{EC52F6D7-AC0C-48B5-9856-06C39B1319DD}" type="presOf" srcId="{5E96ECF9-27E2-4696-ADC5-E6FFF3063029}" destId="{FC20B853-81AF-4ED8-81D0-4F15FA36F6AB}" srcOrd="0" destOrd="0" presId="urn:microsoft.com/office/officeart/2008/layout/RadialCluster"/>
    <dgm:cxn modelId="{81049D0B-8880-4D6B-99BB-D33D718ADC68}" type="presOf" srcId="{C5BF7FEC-5492-487E-8244-4218704C6067}" destId="{BD007D3F-FD8E-44DC-B9D3-33F34BB8AC0D}" srcOrd="0" destOrd="0" presId="urn:microsoft.com/office/officeart/2008/layout/RadialCluster"/>
    <dgm:cxn modelId="{6FB46121-AFC6-4125-B8EA-632548818B40}" type="presOf" srcId="{E15807F0-17B9-46BB-899D-50A0098B51C3}" destId="{60F735BC-EEB3-47C0-98ED-32A61F3A6C25}" srcOrd="0" destOrd="0" presId="urn:microsoft.com/office/officeart/2008/layout/RadialCluster"/>
    <dgm:cxn modelId="{09739A41-2D53-42E5-B797-19B2276503E1}" type="presOf" srcId="{3177D4C1-485D-4744-8712-34A19E73434F}" destId="{54B05AD7-0BCC-4CF6-8FEA-A2C2FF923BE7}" srcOrd="0" destOrd="0" presId="urn:microsoft.com/office/officeart/2008/layout/RadialCluster"/>
    <dgm:cxn modelId="{5B6E3215-AF22-4B53-819C-75B75E3EDF4D}" srcId="{C5BF7FEC-5492-487E-8244-4218704C6067}" destId="{5E96ECF9-27E2-4696-ADC5-E6FFF3063029}" srcOrd="1" destOrd="0" parTransId="{2312A9AF-090A-4056-B6B7-C39506142AB2}" sibTransId="{36F0868E-9CAE-4EE7-B8AF-FA6A71CEC871}"/>
    <dgm:cxn modelId="{3B959269-B19C-4EEF-B8B4-96B265BB6DF3}" type="presOf" srcId="{2312A9AF-090A-4056-B6B7-C39506142AB2}" destId="{95C3006B-B739-4C03-B470-DCD8F3574152}" srcOrd="0" destOrd="0" presId="urn:microsoft.com/office/officeart/2008/layout/RadialCluster"/>
    <dgm:cxn modelId="{1C401E8C-E8AF-49A8-BDE7-446CD23C7A91}" srcId="{E15807F0-17B9-46BB-899D-50A0098B51C3}" destId="{C5BF7FEC-5492-487E-8244-4218704C6067}" srcOrd="0" destOrd="0" parTransId="{DDE8E40C-D847-44DE-9729-717552F7F031}" sibTransId="{A531FD30-4819-4C11-A346-BC26C20439AB}"/>
    <dgm:cxn modelId="{226DBD6F-FB95-439D-9890-F554B87EDE66}" srcId="{C5BF7FEC-5492-487E-8244-4218704C6067}" destId="{0DC2EF66-E579-48F9-BC1B-39A2E23E4236}" srcOrd="3" destOrd="0" parTransId="{FC478900-9E03-4368-8E45-06F175520A03}" sibTransId="{0FE02E04-C328-42E4-9F5A-3074A9C58976}"/>
    <dgm:cxn modelId="{DEC18ECA-BACC-4786-A100-9ADF8D866E73}" srcId="{C5BF7FEC-5492-487E-8244-4218704C6067}" destId="{C6263913-BEA4-472E-90E2-7EA8549A3FB4}" srcOrd="0" destOrd="0" parTransId="{3177D4C1-485D-4744-8712-34A19E73434F}" sibTransId="{21FF21FF-824D-436F-91B7-F7C648E5AD44}"/>
    <dgm:cxn modelId="{73B320AD-982D-4326-8281-2F5447556D4E}" type="presOf" srcId="{FC478900-9E03-4368-8E45-06F175520A03}" destId="{968CB5F8-0090-4831-BCF7-2CF7F2DFA2D0}" srcOrd="0" destOrd="0" presId="urn:microsoft.com/office/officeart/2008/layout/RadialCluster"/>
    <dgm:cxn modelId="{7C35E84E-D56E-4036-9F29-22B77AE481B9}" type="presOf" srcId="{6A0C4E71-2567-4E13-8BD6-0478A5D45D75}" destId="{A3C95650-E2E6-437D-9C1B-574C70D84A68}" srcOrd="0" destOrd="0" presId="urn:microsoft.com/office/officeart/2008/layout/RadialCluster"/>
    <dgm:cxn modelId="{181B5DB3-701F-426F-B8E5-160A4C03DCF6}" type="presOf" srcId="{0DC2EF66-E579-48F9-BC1B-39A2E23E4236}" destId="{9631AB6A-EB12-4845-AC18-A23D9616A038}" srcOrd="0" destOrd="0" presId="urn:microsoft.com/office/officeart/2008/layout/RadialCluster"/>
    <dgm:cxn modelId="{01493E49-6F52-4CC5-9CC0-06A2198507C2}" type="presParOf" srcId="{60F735BC-EEB3-47C0-98ED-32A61F3A6C25}" destId="{B6317AA9-9D79-4A36-95FB-8FF53ADC5870}" srcOrd="0" destOrd="0" presId="urn:microsoft.com/office/officeart/2008/layout/RadialCluster"/>
    <dgm:cxn modelId="{BBDB074F-0743-415D-A1C7-87A772B07CA6}" type="presParOf" srcId="{B6317AA9-9D79-4A36-95FB-8FF53ADC5870}" destId="{BD007D3F-FD8E-44DC-B9D3-33F34BB8AC0D}" srcOrd="0" destOrd="0" presId="urn:microsoft.com/office/officeart/2008/layout/RadialCluster"/>
    <dgm:cxn modelId="{55755FF2-67D1-4E40-B819-7E993028D194}" type="presParOf" srcId="{B6317AA9-9D79-4A36-95FB-8FF53ADC5870}" destId="{54B05AD7-0BCC-4CF6-8FEA-A2C2FF923BE7}" srcOrd="1" destOrd="0" presId="urn:microsoft.com/office/officeart/2008/layout/RadialCluster"/>
    <dgm:cxn modelId="{AA27CC31-8367-4C60-9749-76A42CB57EBC}" type="presParOf" srcId="{B6317AA9-9D79-4A36-95FB-8FF53ADC5870}" destId="{13832ED0-478F-413C-9E82-75DD69601097}" srcOrd="2" destOrd="0" presId="urn:microsoft.com/office/officeart/2008/layout/RadialCluster"/>
    <dgm:cxn modelId="{A1B79A2F-A127-44AA-BD14-E9E03666D07A}" type="presParOf" srcId="{B6317AA9-9D79-4A36-95FB-8FF53ADC5870}" destId="{95C3006B-B739-4C03-B470-DCD8F3574152}" srcOrd="3" destOrd="0" presId="urn:microsoft.com/office/officeart/2008/layout/RadialCluster"/>
    <dgm:cxn modelId="{90718413-2C3C-4E11-B9FD-5258CCB6379A}" type="presParOf" srcId="{B6317AA9-9D79-4A36-95FB-8FF53ADC5870}" destId="{FC20B853-81AF-4ED8-81D0-4F15FA36F6AB}" srcOrd="4" destOrd="0" presId="urn:microsoft.com/office/officeart/2008/layout/RadialCluster"/>
    <dgm:cxn modelId="{19B41F3F-F2AD-4167-8CBE-A30ABE895775}" type="presParOf" srcId="{B6317AA9-9D79-4A36-95FB-8FF53ADC5870}" destId="{A3C95650-E2E6-437D-9C1B-574C70D84A68}" srcOrd="5" destOrd="0" presId="urn:microsoft.com/office/officeart/2008/layout/RadialCluster"/>
    <dgm:cxn modelId="{88200B03-D518-4AB9-A6D2-37A8AEA3BAEF}" type="presParOf" srcId="{B6317AA9-9D79-4A36-95FB-8FF53ADC5870}" destId="{4893FD28-6B31-4F61-8FFA-F81E388029CD}" srcOrd="6" destOrd="0" presId="urn:microsoft.com/office/officeart/2008/layout/RadialCluster"/>
    <dgm:cxn modelId="{48E8346F-A813-4A75-A64E-E452667BEBEC}" type="presParOf" srcId="{B6317AA9-9D79-4A36-95FB-8FF53ADC5870}" destId="{968CB5F8-0090-4831-BCF7-2CF7F2DFA2D0}" srcOrd="7" destOrd="0" presId="urn:microsoft.com/office/officeart/2008/layout/RadialCluster"/>
    <dgm:cxn modelId="{61A98C1D-2B64-47F0-907C-A6B9414F205C}" type="presParOf" srcId="{B6317AA9-9D79-4A36-95FB-8FF53ADC5870}" destId="{9631AB6A-EB12-4845-AC18-A23D9616A038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22EA6-DE73-4EB9-9513-9BD7E0AD7FAA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DDBF3-3487-4B7C-A506-51CB2C478E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562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B576-0A65-4761-A623-35D4A7431070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C920-E6C0-495C-BD7E-0462D0F6B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36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B576-0A65-4761-A623-35D4A7431070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C920-E6C0-495C-BD7E-0462D0F6B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59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B576-0A65-4761-A623-35D4A7431070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C920-E6C0-495C-BD7E-0462D0F6B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647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B576-0A65-4761-A623-35D4A7431070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C920-E6C0-495C-BD7E-0462D0F6B60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3"/>
          </p:nvPr>
        </p:nvSpPr>
        <p:spPr>
          <a:xfrm>
            <a:off x="1187624" y="764704"/>
            <a:ext cx="1512887" cy="108108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аблица 9"/>
          <p:cNvSpPr>
            <a:spLocks noGrp="1"/>
          </p:cNvSpPr>
          <p:nvPr>
            <p:ph type="tbl" sz="quarter" idx="14"/>
          </p:nvPr>
        </p:nvSpPr>
        <p:spPr>
          <a:xfrm>
            <a:off x="4211638" y="692150"/>
            <a:ext cx="3313112" cy="1296988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280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B576-0A65-4761-A623-35D4A7431070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C920-E6C0-495C-BD7E-0462D0F6B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213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B576-0A65-4761-A623-35D4A7431070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C920-E6C0-495C-BD7E-0462D0F6B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063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B576-0A65-4761-A623-35D4A7431070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C920-E6C0-495C-BD7E-0462D0F6B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67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B576-0A65-4761-A623-35D4A7431070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C920-E6C0-495C-BD7E-0462D0F6B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070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B576-0A65-4761-A623-35D4A7431070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C920-E6C0-495C-BD7E-0462D0F6B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415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B576-0A65-4761-A623-35D4A7431070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C920-E6C0-495C-BD7E-0462D0F6B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621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B576-0A65-4761-A623-35D4A7431070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C920-E6C0-495C-BD7E-0462D0F6B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404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8B576-0A65-4761-A623-35D4A7431070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C920-E6C0-495C-BD7E-0462D0F6B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997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2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8B576-0A65-4761-A623-35D4A7431070}" type="datetimeFigureOut">
              <a:rPr lang="ru-RU" smtClean="0"/>
              <a:t>09.06.2023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EC920-E6C0-495C-BD7E-0462D0F6B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00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ctrTitle"/>
          </p:nvPr>
        </p:nvSpPr>
        <p:spPr>
          <a:xfrm>
            <a:off x="2123728" y="476672"/>
            <a:ext cx="6190456" cy="792088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000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cs typeface="Times New Roman" panose="02020603050405020304" pitchFamily="18" charset="0"/>
              </a:rPr>
              <a:t>Министерство труда и социального развития Новосибирской области</a:t>
            </a:r>
            <a:endParaRPr lang="ru-RU" sz="2000" dirty="0">
              <a:solidFill>
                <a:srgbClr val="002060"/>
              </a:solidFill>
              <a:effectLst/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276872"/>
            <a:ext cx="8136904" cy="1872208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ts val="3500"/>
              </a:lnSpc>
            </a:pPr>
            <a:r>
              <a:rPr lang="ru-RU" sz="8000" b="1" kern="1000" dirty="0" smtClean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Times New Roman" panose="02020603050405020304" pitchFamily="18" charset="0"/>
              </a:rPr>
              <a:t>О </a:t>
            </a:r>
            <a:r>
              <a:rPr lang="ru-RU" sz="8000" b="1" kern="1000" dirty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Times New Roman" panose="02020603050405020304" pitchFamily="18" charset="0"/>
              </a:rPr>
              <a:t>реализации </a:t>
            </a:r>
            <a:r>
              <a:rPr lang="ru-RU" sz="8000" b="1" kern="1000" dirty="0" smtClean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Times New Roman" panose="02020603050405020304" pitchFamily="18" charset="0"/>
              </a:rPr>
              <a:t>государственной программы Новосибирской области</a:t>
            </a:r>
            <a:r>
              <a:rPr lang="ru-RU" sz="8000" b="1" kern="1000" dirty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8000" b="1" kern="1000" dirty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Times New Roman" panose="02020603050405020304" pitchFamily="18" charset="0"/>
              </a:rPr>
            </a:br>
            <a:r>
              <a:rPr lang="ru-RU" sz="8000" b="1" kern="1000" dirty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Times New Roman" panose="02020603050405020304" pitchFamily="18" charset="0"/>
              </a:rPr>
              <a:t>«Социальная </a:t>
            </a:r>
            <a:r>
              <a:rPr lang="ru-RU" sz="8000" b="1" kern="1000" dirty="0" smtClean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Times New Roman" panose="02020603050405020304" pitchFamily="18" charset="0"/>
              </a:rPr>
              <a:t>поддержка в </a:t>
            </a:r>
            <a:r>
              <a:rPr lang="ru-RU" sz="8000" b="1" kern="1000" dirty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Times New Roman" panose="02020603050405020304" pitchFamily="18" charset="0"/>
              </a:rPr>
              <a:t>Новосибирской области</a:t>
            </a:r>
            <a:r>
              <a:rPr lang="ru-RU" sz="8000" b="1" kern="1000" dirty="0" smtClean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Times New Roman" panose="02020603050405020304" pitchFamily="18" charset="0"/>
              </a:rPr>
              <a:t>»</a:t>
            </a:r>
            <a:endParaRPr lang="ru-RU" sz="8000" b="1" kern="1000" dirty="0">
              <a:solidFill>
                <a:srgbClr val="002060"/>
              </a:solidFill>
              <a:latin typeface="Arial Black" panose="020B0A04020102020204" pitchFamily="34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6478" y="515719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Романенко Руслан Владимирович, </a:t>
            </a:r>
            <a:endParaRPr lang="ru-RU" b="1" dirty="0">
              <a:solidFill>
                <a:srgbClr val="00206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начальник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планово-финансового </a:t>
            </a: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управления министерства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труда и социального развития </a:t>
            </a:r>
          </a:p>
          <a:p>
            <a:pPr>
              <a:defRPr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Новосибирской области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132" y="548680"/>
            <a:ext cx="1007604" cy="67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18059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2376264"/>
          </a:xfrm>
          <a:noFill/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Госпрограмма Новосибирской области «Развитие </a:t>
            </a:r>
            <a:r>
              <a:rPr lang="ru-RU" sz="1800" dirty="0">
                <a:solidFill>
                  <a:srgbClr val="002060"/>
                </a:solidFill>
                <a:latin typeface="Arial Black" panose="020B0A04020102020204" pitchFamily="34" charset="0"/>
              </a:rPr>
              <a:t>системы социальной поддержки населения и улучшение социального положения семей с детьми в Новосибирской </a:t>
            </a:r>
            <a:r>
              <a:rPr lang="ru-RU" sz="18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области» </a:t>
            </a:r>
            <a:br>
              <a:rPr lang="ru-RU" sz="1800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С 2014 по 2021 годы – финансирование составило 199 млрд. рублей</a:t>
            </a:r>
            <a:endParaRPr lang="ru-RU" sz="1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31640" y="4653136"/>
            <a:ext cx="71963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+mj-cs"/>
              </a:rPr>
              <a:t>Госпрограмма Новосибирской области «Социальная 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+mj-cs"/>
              </a:rPr>
              <a:t>поддержка в Новосибирской </a:t>
            </a:r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+mj-cs"/>
              </a:rPr>
              <a:t>области»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+mj-cs"/>
              </a:rPr>
              <a:t>(2022-2028 годы)</a:t>
            </a:r>
            <a:endParaRPr lang="ru-RU" dirty="0">
              <a:solidFill>
                <a:srgbClr val="002060"/>
              </a:solidFill>
              <a:latin typeface="Arial Black" panose="020B0A04020102020204" pitchFamily="34" charset="0"/>
              <a:ea typeface="+mj-ea"/>
              <a:cs typeface="+mj-cs"/>
            </a:endParaRPr>
          </a:p>
        </p:txBody>
      </p:sp>
      <p:sp>
        <p:nvSpPr>
          <p:cNvPr id="15" name="Штриховая стрелка вправо 14"/>
          <p:cNvSpPr/>
          <p:nvPr/>
        </p:nvSpPr>
        <p:spPr>
          <a:xfrm rot="5400000">
            <a:off x="3382736" y="2866179"/>
            <a:ext cx="2234512" cy="1296144"/>
          </a:xfrm>
          <a:prstGeom prst="stripedRightArrow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63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999469677"/>
              </p:ext>
            </p:extLst>
          </p:nvPr>
        </p:nvGraphicFramePr>
        <p:xfrm>
          <a:off x="539552" y="1340768"/>
          <a:ext cx="820891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262389"/>
            <a:ext cx="9144000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Подпрограммы реализуемые в составе госпрограммы Новосибирской области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«Социальная 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поддержка в Новосибирской </a:t>
            </a:r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области»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876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6632"/>
            <a:ext cx="9144000" cy="79208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1800" dirty="0">
                <a:solidFill>
                  <a:srgbClr val="002060"/>
                </a:solidFill>
                <a:latin typeface="Arial Black" panose="020B0A04020102020204" pitchFamily="34" charset="0"/>
              </a:rPr>
              <a:t>Реализация мероприятий государственной программы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268760"/>
            <a:ext cx="8208912" cy="5108074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23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удельный </a:t>
            </a:r>
            <a:r>
              <a:rPr lang="ru-RU" sz="2300" dirty="0">
                <a:solidFill>
                  <a:srgbClr val="002060"/>
                </a:solidFill>
                <a:latin typeface="Arial Narrow" panose="020B0606020202030204" pitchFamily="34" charset="0"/>
              </a:rPr>
              <a:t>вес </a:t>
            </a:r>
            <a:r>
              <a:rPr lang="ru-RU" sz="23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НКО социального </a:t>
            </a:r>
            <a:r>
              <a:rPr lang="ru-RU" sz="2300" dirty="0">
                <a:solidFill>
                  <a:srgbClr val="002060"/>
                </a:solidFill>
                <a:latin typeface="Arial Narrow" panose="020B0606020202030204" pitchFamily="34" charset="0"/>
              </a:rPr>
              <a:t>обслуживания в общем количестве организаций </a:t>
            </a:r>
            <a:r>
              <a:rPr lang="ru-RU" sz="23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социального </a:t>
            </a:r>
            <a:r>
              <a:rPr lang="ru-RU" sz="2300" dirty="0">
                <a:solidFill>
                  <a:srgbClr val="002060"/>
                </a:solidFill>
                <a:latin typeface="Arial Narrow" panose="020B0606020202030204" pitchFamily="34" charset="0"/>
              </a:rPr>
              <a:t>обслуживания Новосибирской области с </a:t>
            </a:r>
            <a:r>
              <a:rPr lang="ru-RU" sz="23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2020 года </a:t>
            </a:r>
            <a:r>
              <a:rPr lang="ru-RU" sz="2300" i="1" dirty="0">
                <a:solidFill>
                  <a:srgbClr val="002060"/>
                </a:solidFill>
                <a:latin typeface="Arial Narrow" panose="020B0606020202030204" pitchFamily="34" charset="0"/>
              </a:rPr>
              <a:t>(29,9%)</a:t>
            </a:r>
            <a:r>
              <a:rPr lang="ru-RU" sz="2300" dirty="0">
                <a:solidFill>
                  <a:srgbClr val="002060"/>
                </a:solidFill>
                <a:latin typeface="Arial Narrow" panose="020B0606020202030204" pitchFamily="34" charset="0"/>
              </a:rPr>
              <a:t> до 2022 год </a:t>
            </a:r>
            <a:r>
              <a:rPr lang="ru-RU" sz="2300" i="1" dirty="0">
                <a:solidFill>
                  <a:srgbClr val="002060"/>
                </a:solidFill>
                <a:latin typeface="Arial Narrow" panose="020B0606020202030204" pitchFamily="34" charset="0"/>
              </a:rPr>
              <a:t>(34,0%)</a:t>
            </a:r>
            <a:r>
              <a:rPr lang="ru-RU" sz="2300" dirty="0">
                <a:solidFill>
                  <a:srgbClr val="002060"/>
                </a:solidFill>
                <a:latin typeface="Arial Narrow" panose="020B0606020202030204" pitchFamily="34" charset="0"/>
              </a:rPr>
              <a:t> увеличился на 4,1% и к концу реализации программы составит 37,0</a:t>
            </a:r>
            <a:r>
              <a:rPr lang="ru-RU" sz="23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%;</a:t>
            </a:r>
          </a:p>
          <a:p>
            <a:pPr algn="l"/>
            <a:endParaRPr lang="ru-RU" sz="23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l"/>
            <a:r>
              <a:rPr lang="ru-RU" sz="23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доля </a:t>
            </a:r>
            <a:r>
              <a:rPr lang="ru-RU" sz="2300" dirty="0">
                <a:solidFill>
                  <a:srgbClr val="002060"/>
                </a:solidFill>
                <a:latin typeface="Arial Narrow" panose="020B0606020202030204" pitchFamily="34" charset="0"/>
              </a:rPr>
              <a:t>детей-сирот, устроенных в семьи, увеличилась с 2020 года </a:t>
            </a:r>
            <a:r>
              <a:rPr lang="ru-RU" sz="2300" i="1" dirty="0">
                <a:solidFill>
                  <a:srgbClr val="002060"/>
                </a:solidFill>
                <a:latin typeface="Arial Narrow" panose="020B0606020202030204" pitchFamily="34" charset="0"/>
              </a:rPr>
              <a:t>(92,65%)</a:t>
            </a:r>
            <a:r>
              <a:rPr lang="ru-RU" sz="2300" dirty="0">
                <a:solidFill>
                  <a:srgbClr val="002060"/>
                </a:solidFill>
                <a:latin typeface="Arial Narrow" panose="020B0606020202030204" pitchFamily="34" charset="0"/>
              </a:rPr>
              <a:t> до 2022 года </a:t>
            </a:r>
            <a:r>
              <a:rPr lang="ru-RU" sz="2300" i="1" dirty="0">
                <a:solidFill>
                  <a:srgbClr val="002060"/>
                </a:solidFill>
                <a:latin typeface="Arial Narrow" panose="020B0606020202030204" pitchFamily="34" charset="0"/>
              </a:rPr>
              <a:t>(93,0%) </a:t>
            </a:r>
            <a:r>
              <a:rPr lang="ru-RU" sz="2300" dirty="0">
                <a:solidFill>
                  <a:srgbClr val="002060"/>
                </a:solidFill>
                <a:latin typeface="Arial Narrow" panose="020B0606020202030204" pitchFamily="34" charset="0"/>
              </a:rPr>
              <a:t>на 0,35% и к 2028 году ежегодно будет составлять 93,12</a:t>
            </a:r>
            <a:r>
              <a:rPr lang="ru-RU" sz="23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%;</a:t>
            </a:r>
          </a:p>
          <a:p>
            <a:pPr algn="l"/>
            <a:endParaRPr lang="ru-RU" sz="23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l"/>
            <a:r>
              <a:rPr lang="ru-RU" sz="23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доля </a:t>
            </a:r>
            <a:r>
              <a:rPr lang="ru-RU" sz="2300" dirty="0">
                <a:solidFill>
                  <a:srgbClr val="002060"/>
                </a:solidFill>
                <a:latin typeface="Arial Narrow" panose="020B0606020202030204" pitchFamily="34" charset="0"/>
              </a:rPr>
              <a:t>доступных для инвалидов</a:t>
            </a:r>
            <a:r>
              <a:rPr lang="ru-RU" sz="2300" i="1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sz="2300" dirty="0">
                <a:solidFill>
                  <a:srgbClr val="002060"/>
                </a:solidFill>
                <a:latin typeface="Arial Narrow" panose="020B0606020202030204" pitchFamily="34" charset="0"/>
              </a:rPr>
              <a:t>приоритетных</a:t>
            </a:r>
            <a:r>
              <a:rPr lang="ru-RU" sz="2300" i="1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sz="2300" dirty="0">
                <a:solidFill>
                  <a:srgbClr val="002060"/>
                </a:solidFill>
                <a:latin typeface="Arial Narrow" panose="020B0606020202030204" pitchFamily="34" charset="0"/>
              </a:rPr>
              <a:t>объектов социальной, транспортной, инженерной инфраструктуры в общем количестве приоритетных объектов Новосибирской области увеличилась  с 2020 года (</a:t>
            </a:r>
            <a:r>
              <a:rPr lang="ru-RU" sz="2300" i="1" dirty="0">
                <a:solidFill>
                  <a:srgbClr val="002060"/>
                </a:solidFill>
                <a:latin typeface="Arial Narrow" panose="020B0606020202030204" pitchFamily="34" charset="0"/>
              </a:rPr>
              <a:t>68,8%) </a:t>
            </a:r>
            <a:r>
              <a:rPr lang="ru-RU" sz="2300" dirty="0">
                <a:solidFill>
                  <a:srgbClr val="002060"/>
                </a:solidFill>
                <a:latin typeface="Arial Narrow" panose="020B0606020202030204" pitchFamily="34" charset="0"/>
              </a:rPr>
              <a:t>до 2022 года </a:t>
            </a:r>
            <a:r>
              <a:rPr lang="ru-RU" sz="2300" i="1" dirty="0">
                <a:solidFill>
                  <a:srgbClr val="002060"/>
                </a:solidFill>
                <a:latin typeface="Arial Narrow" panose="020B0606020202030204" pitchFamily="34" charset="0"/>
              </a:rPr>
              <a:t>(69,5%) </a:t>
            </a:r>
            <a:r>
              <a:rPr lang="ru-RU" sz="2300" dirty="0">
                <a:solidFill>
                  <a:srgbClr val="002060"/>
                </a:solidFill>
                <a:latin typeface="Arial Narrow" panose="020B0606020202030204" pitchFamily="34" charset="0"/>
              </a:rPr>
              <a:t>на</a:t>
            </a:r>
            <a:r>
              <a:rPr lang="ru-RU" sz="2300" i="1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sz="2300" dirty="0">
                <a:solidFill>
                  <a:srgbClr val="002060"/>
                </a:solidFill>
                <a:latin typeface="Arial Narrow" panose="020B0606020202030204" pitchFamily="34" charset="0"/>
              </a:rPr>
              <a:t>0,7%</a:t>
            </a:r>
            <a:r>
              <a:rPr lang="ru-RU" sz="2300" i="1" dirty="0">
                <a:solidFill>
                  <a:srgbClr val="002060"/>
                </a:solidFill>
                <a:latin typeface="Arial Narrow" panose="020B0606020202030204" pitchFamily="34" charset="0"/>
              </a:rPr>
              <a:t>. </a:t>
            </a:r>
            <a:r>
              <a:rPr lang="ru-RU" sz="2300" dirty="0">
                <a:solidFill>
                  <a:srgbClr val="002060"/>
                </a:solidFill>
                <a:latin typeface="Arial Narrow" panose="020B0606020202030204" pitchFamily="34" charset="0"/>
              </a:rPr>
              <a:t>К концу реализации госпрограммы данный показатель составит 79,1%.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479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481170541"/>
              </p:ext>
            </p:extLst>
          </p:nvPr>
        </p:nvGraphicFramePr>
        <p:xfrm>
          <a:off x="539552" y="1196752"/>
          <a:ext cx="806489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0" y="188640"/>
            <a:ext cx="9144000" cy="504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kern="1000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Общий объем финансирования госпрограммы до 2028 </a:t>
            </a:r>
            <a:r>
              <a:rPr lang="ru-RU" sz="1800" b="1" kern="1000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года</a:t>
            </a:r>
            <a:endParaRPr lang="ru-RU" sz="1800" b="1" kern="1000" dirty="0">
              <a:solidFill>
                <a:srgbClr val="00206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50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496" y="260648"/>
            <a:ext cx="9144000" cy="504056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1800" b="1" kern="1000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Финансирование государственной программы </a:t>
            </a:r>
            <a:r>
              <a:rPr lang="ru-RU" sz="1800" b="1" kern="1000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в 2023 году</a:t>
            </a:r>
            <a:endParaRPr lang="ru-RU" sz="1800" b="1" kern="1000" dirty="0">
              <a:solidFill>
                <a:srgbClr val="00206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340768"/>
            <a:ext cx="82089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В 2023 году по сравнению с 2022 годом увеличение объема финансирования госпрограммы запланировано на уровне 2,2 </a:t>
            </a:r>
            <a:r>
              <a:rPr lang="ru-RU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млрд. </a:t>
            </a:r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рублей, в том числе</a:t>
            </a:r>
            <a:r>
              <a:rPr lang="ru-RU" sz="16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:</a:t>
            </a:r>
            <a:endParaRPr lang="ru-RU" sz="1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316394"/>
              </p:ext>
            </p:extLst>
          </p:nvPr>
        </p:nvGraphicFramePr>
        <p:xfrm>
          <a:off x="678653" y="2348880"/>
          <a:ext cx="7992886" cy="37444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8079"/>
                <a:gridCol w="1648269"/>
                <a:gridCol w="1648269"/>
                <a:gridCol w="1648269"/>
              </a:tblGrid>
              <a:tr h="37030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Источник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43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Объем финансирования госпрограммы, тыс. руб.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4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5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Факт 2022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План 2023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4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Изменения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43000"/>
                      </a:schemeClr>
                    </a:solidFill>
                  </a:tcPr>
                </a:tc>
              </a:tr>
              <a:tr h="3703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6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Областной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бюджет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27 199 847,4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35 851 793,1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8 651 945,70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6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Федеральный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бюджет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18 999 046,6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12 768 566,7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-6 230 479,90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6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Местные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бюджеты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132 840,8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11 540,0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-121 300,80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8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Внебюджетные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источники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1 028 324,8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1 030 665,4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2 340,60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2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Налоговые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расходы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68 776,8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68 776,8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0,00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6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Итого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по государственной программе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  <a:alpha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47 428 836,4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49 662 565,2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2 233 728,80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74815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ctrTitle"/>
          </p:nvPr>
        </p:nvSpPr>
        <p:spPr>
          <a:xfrm>
            <a:off x="2123728" y="476672"/>
            <a:ext cx="6190456" cy="792088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2000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cs typeface="Times New Roman" panose="02020603050405020304" pitchFamily="18" charset="0"/>
              </a:rPr>
              <a:t>Министерство труда и социального развития Новосибирской области</a:t>
            </a:r>
            <a:endParaRPr lang="ru-RU" sz="2000" dirty="0">
              <a:solidFill>
                <a:srgbClr val="002060"/>
              </a:solidFill>
              <a:effectLst/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276872"/>
            <a:ext cx="8136904" cy="1872208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ts val="3500"/>
              </a:lnSpc>
            </a:pPr>
            <a:r>
              <a:rPr lang="ru-RU" sz="8000" b="1" kern="1000" dirty="0" smtClean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Times New Roman" panose="02020603050405020304" pitchFamily="18" charset="0"/>
              </a:rPr>
              <a:t>О </a:t>
            </a:r>
            <a:r>
              <a:rPr lang="ru-RU" sz="8000" b="1" kern="1000" dirty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Times New Roman" panose="02020603050405020304" pitchFamily="18" charset="0"/>
              </a:rPr>
              <a:t>реализации </a:t>
            </a:r>
            <a:r>
              <a:rPr lang="ru-RU" sz="8000" b="1" kern="1000" dirty="0" smtClean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Times New Roman" panose="02020603050405020304" pitchFamily="18" charset="0"/>
              </a:rPr>
              <a:t>государственной программы Новосибирской области</a:t>
            </a:r>
            <a:r>
              <a:rPr lang="ru-RU" sz="8000" b="1" kern="1000" dirty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8000" b="1" kern="1000" dirty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Times New Roman" panose="02020603050405020304" pitchFamily="18" charset="0"/>
              </a:rPr>
            </a:br>
            <a:r>
              <a:rPr lang="ru-RU" sz="8000" b="1" kern="1000" dirty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Times New Roman" panose="02020603050405020304" pitchFamily="18" charset="0"/>
              </a:rPr>
              <a:t>«Социальная </a:t>
            </a:r>
            <a:r>
              <a:rPr lang="ru-RU" sz="8000" b="1" kern="1000" dirty="0" smtClean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Times New Roman" panose="02020603050405020304" pitchFamily="18" charset="0"/>
              </a:rPr>
              <a:t>поддержка в </a:t>
            </a:r>
            <a:r>
              <a:rPr lang="ru-RU" sz="8000" b="1" kern="1000" dirty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Times New Roman" panose="02020603050405020304" pitchFamily="18" charset="0"/>
              </a:rPr>
              <a:t>Новосибирской области</a:t>
            </a:r>
            <a:r>
              <a:rPr lang="ru-RU" sz="8000" b="1" kern="1000" dirty="0" smtClean="0">
                <a:solidFill>
                  <a:srgbClr val="002060"/>
                </a:solidFill>
                <a:latin typeface="Arial Black" panose="020B0A04020102020204" pitchFamily="34" charset="0"/>
                <a:ea typeface="+mj-ea"/>
                <a:cs typeface="Times New Roman" panose="02020603050405020304" pitchFamily="18" charset="0"/>
              </a:rPr>
              <a:t>»</a:t>
            </a:r>
            <a:endParaRPr lang="ru-RU" sz="8000" b="1" kern="1000" dirty="0">
              <a:solidFill>
                <a:srgbClr val="002060"/>
              </a:solidFill>
              <a:latin typeface="Arial Black" panose="020B0A04020102020204" pitchFamily="34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132" y="548680"/>
            <a:ext cx="1007604" cy="67173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816478" y="515719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Романенко Руслан Владимирович, </a:t>
            </a:r>
            <a:endParaRPr lang="ru-RU" b="1" dirty="0">
              <a:solidFill>
                <a:srgbClr val="00206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начальник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планово-финансового </a:t>
            </a: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управления министерства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труда и социального развития </a:t>
            </a:r>
          </a:p>
          <a:p>
            <a:pPr>
              <a:defRPr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Новосибирской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40240923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1290</TotalTime>
  <Words>391</Words>
  <Application>Microsoft Office PowerPoint</Application>
  <PresentationFormat>Экран (4:3)</PresentationFormat>
  <Paragraphs>71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Arial Narrow</vt:lpstr>
      <vt:lpstr>Calibri</vt:lpstr>
      <vt:lpstr>Times New Roman</vt:lpstr>
      <vt:lpstr>Тема Office</vt:lpstr>
      <vt:lpstr>Министерство труда и социального развития Новосибирской области</vt:lpstr>
      <vt:lpstr>Госпрограмма Новосибирской области «Развитие системы социальной поддержки населения и улучшение социального положения семей с детьми в Новосибирской области»   С 2014 по 2021 годы – финансирование составило 199 млрд. рублей</vt:lpstr>
      <vt:lpstr>Презентация PowerPoint</vt:lpstr>
      <vt:lpstr>Реализация мероприятий государственной программы</vt:lpstr>
      <vt:lpstr>Презентация PowerPoint</vt:lpstr>
      <vt:lpstr>Финансирование государственной программы в 2023 году</vt:lpstr>
      <vt:lpstr>Министерство труда и социального развития Новосибирской области</vt:lpstr>
    </vt:vector>
  </TitlesOfParts>
  <Company>SCCM-01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труда и социального развития Новосибирской области</dc:title>
  <dc:creator>Арипова Надежда Алексеевна</dc:creator>
  <cp:lastModifiedBy>Середа Елена Валерьевна</cp:lastModifiedBy>
  <cp:revision>75</cp:revision>
  <dcterms:created xsi:type="dcterms:W3CDTF">2023-04-24T04:48:56Z</dcterms:created>
  <dcterms:modified xsi:type="dcterms:W3CDTF">2023-06-09T08:25:58Z</dcterms:modified>
</cp:coreProperties>
</file>