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18"/>
  </p:notesMasterIdLst>
  <p:sldIdLst>
    <p:sldId id="339" r:id="rId3"/>
    <p:sldId id="337" r:id="rId4"/>
    <p:sldId id="365" r:id="rId5"/>
    <p:sldId id="366" r:id="rId6"/>
    <p:sldId id="279" r:id="rId7"/>
    <p:sldId id="359" r:id="rId8"/>
    <p:sldId id="360" r:id="rId9"/>
    <p:sldId id="361" r:id="rId10"/>
    <p:sldId id="369" r:id="rId11"/>
    <p:sldId id="362" r:id="rId12"/>
    <p:sldId id="308" r:id="rId13"/>
    <p:sldId id="371" r:id="rId14"/>
    <p:sldId id="372" r:id="rId15"/>
    <p:sldId id="317" r:id="rId16"/>
    <p:sldId id="374" r:id="rId17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6C"/>
    <a:srgbClr val="A7E8FF"/>
    <a:srgbClr val="D8F1FE"/>
    <a:srgbClr val="0082B0"/>
    <a:srgbClr val="0085B4"/>
    <a:srgbClr val="28659C"/>
    <a:srgbClr val="009BD2"/>
    <a:srgbClr val="71DAFF"/>
    <a:srgbClr val="29C7FF"/>
    <a:srgbClr val="00B9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134" autoAdjust="0"/>
    <p:restoredTop sz="94424" autoAdjust="0"/>
  </p:normalViewPr>
  <p:slideViewPr>
    <p:cSldViewPr snapToGrid="0">
      <p:cViewPr>
        <p:scale>
          <a:sx n="110" d="100"/>
          <a:sy n="110" d="100"/>
        </p:scale>
        <p:origin x="-348" y="-96"/>
      </p:cViewPr>
      <p:guideLst>
        <p:guide orient="horz" pos="2160"/>
        <p:guide pos="384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7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DD7C4-4A3E-488A-BE6B-F7B7B4116B4C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7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D1CA-C7A6-4EAD-9C65-BB83814D3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789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125" indent="-2873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935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9725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8513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571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291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11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731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D7415D9-4A3A-4C3D-A746-0EC0866204E3}" type="slidenum">
              <a:rPr lang="en-US" altLang="ru-RU" sz="1200" smtClean="0">
                <a:solidFill>
                  <a:srgbClr val="000000"/>
                </a:solidFill>
              </a:rPr>
              <a:pPr/>
              <a:t>1</a:t>
            </a:fld>
            <a:endParaRPr lang="en-US" altLang="ru-RU" sz="1200" smtClean="0">
              <a:solidFill>
                <a:srgbClr val="000000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0688" y="1241425"/>
            <a:ext cx="5956300" cy="3351213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382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D1CA-C7A6-4EAD-9C65-BB83814D3D7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680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F100D-40FB-40FC-A040-BE4D20A1727C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7E5E3-6FEF-4F46-938B-B93DBF48B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28240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F100D-40FB-40FC-A040-BE4D20A1727C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7E5E3-6FEF-4F46-938B-B93DBF48B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632210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F100D-40FB-40FC-A040-BE4D20A1727C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7E5E3-6FEF-4F46-938B-B93DBF48B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97423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20800" y="5334001"/>
            <a:ext cx="10363200" cy="704851"/>
          </a:xfrm>
          <a:extLst/>
        </p:spPr>
        <p:txBody>
          <a:bodyPr/>
          <a:lstStyle>
            <a:lvl1pPr algn="r"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20800" y="5867400"/>
            <a:ext cx="10363200" cy="533400"/>
          </a:xfrm>
          <a:extLst/>
        </p:spPr>
        <p:txBody>
          <a:bodyPr/>
          <a:lstStyle>
            <a:lvl1pPr marL="0" indent="0" algn="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61377150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22381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70" indent="0">
              <a:buNone/>
              <a:defRPr sz="2400"/>
            </a:lvl2pPr>
            <a:lvl3pPr marL="1219140" indent="0">
              <a:buNone/>
              <a:defRPr sz="2133"/>
            </a:lvl3pPr>
            <a:lvl4pPr marL="1828709" indent="0">
              <a:buNone/>
              <a:defRPr sz="1867"/>
            </a:lvl4pPr>
            <a:lvl5pPr marL="2438278" indent="0">
              <a:buNone/>
              <a:defRPr sz="1867"/>
            </a:lvl5pPr>
            <a:lvl6pPr marL="3047848" indent="0">
              <a:buNone/>
              <a:defRPr sz="1867"/>
            </a:lvl6pPr>
            <a:lvl7pPr marL="3657418" indent="0">
              <a:buNone/>
              <a:defRPr sz="1867"/>
            </a:lvl7pPr>
            <a:lvl8pPr marL="4266987" indent="0">
              <a:buNone/>
              <a:defRPr sz="1867"/>
            </a:lvl8pPr>
            <a:lvl9pPr marL="4876557" indent="0">
              <a:buNone/>
              <a:defRPr sz="18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072262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2438400"/>
            <a:ext cx="4775200" cy="41910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438400"/>
            <a:ext cx="4775200" cy="41910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173742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9157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18908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618834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1755774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F100D-40FB-40FC-A040-BE4D20A1727C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7E5E3-6FEF-4F46-938B-B93DBF48B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547960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5704118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74004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34400" y="1417637"/>
            <a:ext cx="2438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1417637"/>
            <a:ext cx="71120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112455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164640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ru-RU" altLang="ko-KR" smtClean="0"/>
              <a:t>Образец текста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0" y="932725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ru-RU" altLang="ko-KR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8131873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F100D-40FB-40FC-A040-BE4D20A1727C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7E5E3-6FEF-4F46-938B-B93DBF48B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33465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F100D-40FB-40FC-A040-BE4D20A1727C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7E5E3-6FEF-4F46-938B-B93DBF48B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366307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F100D-40FB-40FC-A040-BE4D20A1727C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7E5E3-6FEF-4F46-938B-B93DBF48B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649501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F100D-40FB-40FC-A040-BE4D20A1727C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7E5E3-6FEF-4F46-938B-B93DBF48B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897774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F100D-40FB-40FC-A040-BE4D20A1727C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7E5E3-6FEF-4F46-938B-B93DBF48B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95286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F100D-40FB-40FC-A040-BE4D20A1727C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7E5E3-6FEF-4F46-938B-B93DBF48B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584105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F100D-40FB-40FC-A040-BE4D20A1727C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7E5E3-6FEF-4F46-938B-B93DBF48B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323276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F100D-40FB-40FC-A040-BE4D20A1727C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7E5E3-6FEF-4F46-938B-B93DBF48B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172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418168"/>
            <a:ext cx="9753600" cy="71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2438400"/>
            <a:ext cx="9753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7710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 spd="slow">
    <p:wipe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icrosoft Sans Serif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icrosoft Sans Serif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icrosoft Sans Serif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icrosoft Sans Serif" pitchFamily="34" charset="0"/>
        </a:defRPr>
      </a:lvl5pPr>
      <a:lvl6pPr marL="609570" algn="l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icrosoft Sans Serif" pitchFamily="34" charset="0"/>
        </a:defRPr>
      </a:lvl6pPr>
      <a:lvl7pPr marL="1219140" algn="l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icrosoft Sans Serif" pitchFamily="34" charset="0"/>
        </a:defRPr>
      </a:lvl7pPr>
      <a:lvl8pPr marL="1828709" algn="l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icrosoft Sans Serif" pitchFamily="34" charset="0"/>
        </a:defRPr>
      </a:lvl8pPr>
      <a:lvl9pPr marL="2438278" algn="l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icrosoft Sans Serif" pitchFamily="34" charset="0"/>
        </a:defRPr>
      </a:lvl9pPr>
    </p:titleStyle>
    <p:bodyStyle>
      <a:lvl1pPr marL="455073" indent="-455073" algn="l" rtl="0" eaLnBrk="0" fontAlgn="base" hangingPunct="0">
        <a:spcBef>
          <a:spcPct val="20000"/>
        </a:spcBef>
        <a:spcAft>
          <a:spcPct val="0"/>
        </a:spcAft>
        <a:buChar char="•"/>
        <a:defRPr sz="4267">
          <a:solidFill>
            <a:schemeClr val="tx1"/>
          </a:solidFill>
          <a:latin typeface="+mn-lt"/>
          <a:ea typeface="+mn-ea"/>
          <a:cs typeface="+mn-cs"/>
        </a:defRPr>
      </a:lvl1pPr>
      <a:lvl2pPr marL="988459" indent="-378875" algn="l" rtl="0" eaLnBrk="0" fontAlgn="base" hangingPunct="0">
        <a:spcBef>
          <a:spcPct val="20000"/>
        </a:spcBef>
        <a:spcAft>
          <a:spcPct val="0"/>
        </a:spcAft>
        <a:buChar char="–"/>
        <a:defRPr sz="3733">
          <a:solidFill>
            <a:schemeClr val="tx1"/>
          </a:solidFill>
          <a:latin typeface="+mn-lt"/>
        </a:defRPr>
      </a:lvl2pPr>
      <a:lvl3pPr marL="1521846" indent="-302676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2131431" indent="-302676" algn="l" rtl="0" eaLnBrk="0" fontAlgn="base" hangingPunct="0">
        <a:spcBef>
          <a:spcPct val="20000"/>
        </a:spcBef>
        <a:spcAft>
          <a:spcPct val="0"/>
        </a:spcAft>
        <a:buChar char="–"/>
        <a:defRPr sz="2667">
          <a:solidFill>
            <a:schemeClr val="tx1"/>
          </a:solidFill>
          <a:latin typeface="+mn-lt"/>
        </a:defRPr>
      </a:lvl4pPr>
      <a:lvl5pPr marL="2741015" indent="-302676" algn="l" rtl="0" eaLnBrk="0" fontAlgn="base" hangingPunct="0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5pPr>
      <a:lvl6pPr marL="3352632" indent="-304784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6pPr>
      <a:lvl7pPr marL="3962202" indent="-304784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7pPr>
      <a:lvl8pPr marL="4571772" indent="-304784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8pPr>
      <a:lvl9pPr marL="5181341" indent="-304784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tif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.tiff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tiff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0" name="Picture 26" descr="http://glavzs.ru/floxim_files/fx_thumbs/max-width-800/floxim_files/content/6/floxim.media.photo/image/novosib00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82"/>
          <a:stretch/>
        </p:blipFill>
        <p:spPr bwMode="auto">
          <a:xfrm>
            <a:off x="51140" y="4419600"/>
            <a:ext cx="4319740" cy="240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i9.photo.2gis.com/images/branch/1/140737500988095_6b7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0" t="25232" b="12417"/>
          <a:stretch/>
        </p:blipFill>
        <p:spPr bwMode="auto">
          <a:xfrm>
            <a:off x="25400" y="0"/>
            <a:ext cx="12125884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Прямоугольный треугольник 6"/>
          <p:cNvSpPr>
            <a:spLocks noChangeArrowheads="1"/>
          </p:cNvSpPr>
          <p:nvPr/>
        </p:nvSpPr>
        <p:spPr bwMode="auto">
          <a:xfrm rot="5400000" flipH="1" flipV="1">
            <a:off x="2695176" y="-2624279"/>
            <a:ext cx="6791833" cy="12120382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none" lIns="91440" tIns="45720" rIns="91440" bIns="4572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ru-RU" altLang="ru-RU" sz="2133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44038" name="Picture 13" descr="D:\Profiles\Рабочий стол\Безымянный-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1" y="3451155"/>
            <a:ext cx="4616175" cy="73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AutoShape 11" descr="https://a.d-cd.net/e940e76s-960.jpg"/>
          <p:cNvSpPr>
            <a:spLocks noChangeAspect="1" noChangeArrowheads="1"/>
          </p:cNvSpPr>
          <p:nvPr/>
        </p:nvSpPr>
        <p:spPr bwMode="auto">
          <a:xfrm>
            <a:off x="0" y="-182033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2133">
              <a:solidFill>
                <a:srgbClr val="808080"/>
              </a:solidFill>
              <a:latin typeface="Arial" panose="020B0604020202020204" pitchFamily="34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 bwMode="auto">
          <a:xfrm flipH="1">
            <a:off x="6626" y="0"/>
            <a:ext cx="0" cy="6836834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cxnSp>
        <p:nvCxnSpPr>
          <p:cNvPr id="35" name="Прямая соединительная линия 34"/>
          <p:cNvCxnSpPr/>
          <p:nvPr/>
        </p:nvCxnSpPr>
        <p:spPr bwMode="auto">
          <a:xfrm flipH="1" flipV="1">
            <a:off x="13041" y="6849532"/>
            <a:ext cx="12177185" cy="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cxnSp>
        <p:nvCxnSpPr>
          <p:cNvPr id="38" name="Прямая соединительная линия 37"/>
          <p:cNvCxnSpPr/>
          <p:nvPr/>
        </p:nvCxnSpPr>
        <p:spPr bwMode="auto">
          <a:xfrm flipH="1">
            <a:off x="6626" y="32051"/>
            <a:ext cx="12153623" cy="6799777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cxnSp>
        <p:nvCxnSpPr>
          <p:cNvPr id="41" name="Прямая соединительная линия 40"/>
          <p:cNvCxnSpPr/>
          <p:nvPr/>
        </p:nvCxnSpPr>
        <p:spPr bwMode="auto">
          <a:xfrm flipH="1">
            <a:off x="0" y="12704"/>
            <a:ext cx="12168717" cy="4233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cxnSp>
        <p:nvCxnSpPr>
          <p:cNvPr id="18" name="Прямая соединительная линия 17"/>
          <p:cNvCxnSpPr/>
          <p:nvPr/>
        </p:nvCxnSpPr>
        <p:spPr bwMode="auto">
          <a:xfrm>
            <a:off x="15079" y="1814"/>
            <a:ext cx="12204000" cy="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cxnSp>
        <p:nvCxnSpPr>
          <p:cNvPr id="22" name="Прямая соединительная линия 21"/>
          <p:cNvCxnSpPr/>
          <p:nvPr/>
        </p:nvCxnSpPr>
        <p:spPr bwMode="auto">
          <a:xfrm flipH="1">
            <a:off x="12195798" y="11930"/>
            <a:ext cx="0" cy="6836834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sp>
        <p:nvSpPr>
          <p:cNvPr id="4" name="TextBox 3"/>
          <p:cNvSpPr txBox="1"/>
          <p:nvPr/>
        </p:nvSpPr>
        <p:spPr>
          <a:xfrm>
            <a:off x="4140679" y="4112608"/>
            <a:ext cx="801060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государственной программы Новосибирской области «Социальная поддержка в Новосибирской области»</a:t>
            </a:r>
            <a:endParaRPr lang="ru-RU" sz="2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2476500" y="5623624"/>
            <a:ext cx="9518086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7160" tIns="68580" rIns="137160" bIns="6858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Машанов Владимир Александрович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з</a:t>
            </a:r>
            <a:r>
              <a:rPr lang="ru-RU" altLang="ru-RU" sz="2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аместитель министра труда и социального развития Новосибирской области</a:t>
            </a:r>
            <a:endParaRPr lang="ru-RU" altLang="ru-RU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5637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4204481" y="1269745"/>
            <a:ext cx="7714143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Финансирование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федерального бюджета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2022 год составило           76 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руб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(на 2020 год – 207 млн. руб.)</a:t>
            </a:r>
          </a:p>
          <a:p>
            <a:pPr marL="285744" indent="-285744" algn="just"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проекте участвует 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частных медицинских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организаций  (в 2020 году – 6 организаций)</a:t>
            </a:r>
          </a:p>
          <a:p>
            <a:pPr marL="285744" indent="-285744" algn="just"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Медико-социальный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патронаж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предоставляется 259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гражданам пожилого возраста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ежемесячно   (в 2020 году – 730 чел.)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8" name="Group 10">
            <a:extLst>
              <a:ext uri="{FF2B5EF4-FFF2-40B4-BE49-F238E27FC236}">
                <a16:creationId xmlns="" xmlns:a16="http://schemas.microsoft.com/office/drawing/2014/main" id="{63301642-9D0C-4CED-B970-D2B95709C24B}"/>
              </a:ext>
            </a:extLst>
          </p:cNvPr>
          <p:cNvGrpSpPr/>
          <p:nvPr/>
        </p:nvGrpSpPr>
        <p:grpSpPr>
          <a:xfrm>
            <a:off x="391886" y="1009650"/>
            <a:ext cx="3591879" cy="1774357"/>
            <a:chOff x="3007364" y="818147"/>
            <a:chExt cx="1372132" cy="1503300"/>
          </a:xfrm>
          <a:solidFill>
            <a:schemeClr val="accent4">
              <a:lumMod val="75000"/>
            </a:schemeClr>
          </a:solidFill>
        </p:grpSpPr>
        <p:sp>
          <p:nvSpPr>
            <p:cNvPr id="49" name="Freeform 11">
              <a:extLst>
                <a:ext uri="{FF2B5EF4-FFF2-40B4-BE49-F238E27FC236}">
                  <a16:creationId xmlns="" xmlns:a16="http://schemas.microsoft.com/office/drawing/2014/main" id="{6307741F-F6F6-4DE6-8259-13A197217F44}"/>
                </a:ext>
              </a:extLst>
            </p:cNvPr>
            <p:cNvSpPr/>
            <p:nvPr/>
          </p:nvSpPr>
          <p:spPr>
            <a:xfrm>
              <a:off x="3097129" y="818147"/>
              <a:ext cx="1282367" cy="1503300"/>
            </a:xfrm>
            <a:custGeom>
              <a:avLst/>
              <a:gdLst>
                <a:gd name="connsiteX0" fmla="*/ 1188269 w 1282367"/>
                <a:gd name="connsiteY0" fmla="*/ 1133483 h 1503300"/>
                <a:gd name="connsiteX1" fmla="*/ 1282367 w 1282367"/>
                <a:gd name="connsiteY1" fmla="*/ 1133483 h 1503300"/>
                <a:gd name="connsiteX2" fmla="*/ 1282367 w 1282367"/>
                <a:gd name="connsiteY2" fmla="*/ 1503300 h 1503300"/>
                <a:gd name="connsiteX3" fmla="*/ 0 w 1282367"/>
                <a:gd name="connsiteY3" fmla="*/ 1503300 h 1503300"/>
                <a:gd name="connsiteX4" fmla="*/ 0 w 1282367"/>
                <a:gd name="connsiteY4" fmla="*/ 1420086 h 1503300"/>
                <a:gd name="connsiteX5" fmla="*/ 1188269 w 1282367"/>
                <a:gd name="connsiteY5" fmla="*/ 1420086 h 1503300"/>
                <a:gd name="connsiteX6" fmla="*/ 0 w 1282367"/>
                <a:gd name="connsiteY6" fmla="*/ 0 h 1503300"/>
                <a:gd name="connsiteX7" fmla="*/ 1282367 w 1282367"/>
                <a:gd name="connsiteY7" fmla="*/ 0 h 1503300"/>
                <a:gd name="connsiteX8" fmla="*/ 1282367 w 1282367"/>
                <a:gd name="connsiteY8" fmla="*/ 219083 h 1503300"/>
                <a:gd name="connsiteX9" fmla="*/ 1188269 w 1282367"/>
                <a:gd name="connsiteY9" fmla="*/ 219083 h 1503300"/>
                <a:gd name="connsiteX10" fmla="*/ 1188269 w 1282367"/>
                <a:gd name="connsiteY10" fmla="*/ 105212 h 1503300"/>
                <a:gd name="connsiteX11" fmla="*/ 0 w 1282367"/>
                <a:gd name="connsiteY11" fmla="*/ 105212 h 15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82367" h="1503300">
                  <a:moveTo>
                    <a:pt x="1188269" y="1133483"/>
                  </a:moveTo>
                  <a:lnTo>
                    <a:pt x="1282367" y="1133483"/>
                  </a:lnTo>
                  <a:lnTo>
                    <a:pt x="1282367" y="1503300"/>
                  </a:lnTo>
                  <a:lnTo>
                    <a:pt x="0" y="1503300"/>
                  </a:lnTo>
                  <a:lnTo>
                    <a:pt x="0" y="1420086"/>
                  </a:lnTo>
                  <a:lnTo>
                    <a:pt x="1188269" y="1420086"/>
                  </a:lnTo>
                  <a:close/>
                  <a:moveTo>
                    <a:pt x="0" y="0"/>
                  </a:moveTo>
                  <a:lnTo>
                    <a:pt x="1282367" y="0"/>
                  </a:lnTo>
                  <a:lnTo>
                    <a:pt x="1282367" y="219083"/>
                  </a:lnTo>
                  <a:lnTo>
                    <a:pt x="1188269" y="219083"/>
                  </a:lnTo>
                  <a:lnTo>
                    <a:pt x="1188269" y="105212"/>
                  </a:lnTo>
                  <a:lnTo>
                    <a:pt x="0" y="10521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12">
              <a:extLst>
                <a:ext uri="{FF2B5EF4-FFF2-40B4-BE49-F238E27FC236}">
                  <a16:creationId xmlns="" xmlns:a16="http://schemas.microsoft.com/office/drawing/2014/main" id="{4474EEFF-8553-4D4A-92C1-1DE15C86F071}"/>
                </a:ext>
              </a:extLst>
            </p:cNvPr>
            <p:cNvSpPr/>
            <p:nvPr/>
          </p:nvSpPr>
          <p:spPr>
            <a:xfrm>
              <a:off x="3007364" y="818147"/>
              <a:ext cx="534870" cy="1503300"/>
            </a:xfrm>
            <a:custGeom>
              <a:avLst/>
              <a:gdLst>
                <a:gd name="connsiteX0" fmla="*/ 0 w 534870"/>
                <a:gd name="connsiteY0" fmla="*/ 0 h 1503300"/>
                <a:gd name="connsiteX1" fmla="*/ 534870 w 534870"/>
                <a:gd name="connsiteY1" fmla="*/ 0 h 1503300"/>
                <a:gd name="connsiteX2" fmla="*/ 534870 w 534870"/>
                <a:gd name="connsiteY2" fmla="*/ 105212 h 1503300"/>
                <a:gd name="connsiteX3" fmla="*/ 95421 w 534870"/>
                <a:gd name="connsiteY3" fmla="*/ 105212 h 1503300"/>
                <a:gd name="connsiteX4" fmla="*/ 95421 w 534870"/>
                <a:gd name="connsiteY4" fmla="*/ 1420086 h 1503300"/>
                <a:gd name="connsiteX5" fmla="*/ 534870 w 534870"/>
                <a:gd name="connsiteY5" fmla="*/ 1420086 h 1503300"/>
                <a:gd name="connsiteX6" fmla="*/ 534870 w 534870"/>
                <a:gd name="connsiteY6" fmla="*/ 1503300 h 1503300"/>
                <a:gd name="connsiteX7" fmla="*/ 0 w 534870"/>
                <a:gd name="connsiteY7" fmla="*/ 1503300 h 15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4870" h="1503300">
                  <a:moveTo>
                    <a:pt x="0" y="0"/>
                  </a:moveTo>
                  <a:lnTo>
                    <a:pt x="534870" y="0"/>
                  </a:lnTo>
                  <a:lnTo>
                    <a:pt x="534870" y="105212"/>
                  </a:lnTo>
                  <a:lnTo>
                    <a:pt x="95421" y="105212"/>
                  </a:lnTo>
                  <a:lnTo>
                    <a:pt x="95421" y="1420086"/>
                  </a:lnTo>
                  <a:lnTo>
                    <a:pt x="534870" y="1420086"/>
                  </a:lnTo>
                  <a:lnTo>
                    <a:pt x="534870" y="1503300"/>
                  </a:lnTo>
                  <a:lnTo>
                    <a:pt x="0" y="15033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771838" y="1140480"/>
            <a:ext cx="2842630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Пилотный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проект по вовлечению частных медицинских организаций в оказание медико-социальных услуг лицам в возрасте 65 лет 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старше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-3918"/>
            <a:ext cx="12192000" cy="276999"/>
          </a:xfrm>
          <a:prstGeom prst="rect">
            <a:avLst/>
          </a:prstGeom>
          <a:solidFill>
            <a:srgbClr val="28659C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ТРУДА И СОЦИАЛЬНОГО РАЗВИТИЯ НОВОСИБИРСКОЙ ОБЛАСТИ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1735" y="411228"/>
            <a:ext cx="1088688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 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некоммерческим сектором</a:t>
            </a:r>
          </a:p>
        </p:txBody>
      </p:sp>
      <p:pic>
        <p:nvPicPr>
          <p:cNvPr id="12" name="Picture 2" descr="D:\Мои документы\NetSpeakerphone\Received Files\Савченко Татьяна Александровна\ЛОГО МИНСОЦ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15" y="273081"/>
            <a:ext cx="924621" cy="73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63301642-9D0C-4CED-B970-D2B95709C24B}"/>
              </a:ext>
            </a:extLst>
          </p:cNvPr>
          <p:cNvGrpSpPr/>
          <p:nvPr/>
        </p:nvGrpSpPr>
        <p:grpSpPr>
          <a:xfrm>
            <a:off x="391886" y="2884745"/>
            <a:ext cx="3542089" cy="1051773"/>
            <a:chOff x="3007364" y="818147"/>
            <a:chExt cx="1372132" cy="1503300"/>
          </a:xfrm>
          <a:solidFill>
            <a:schemeClr val="accent4">
              <a:lumMod val="75000"/>
            </a:schemeClr>
          </a:solidFill>
        </p:grpSpPr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6307741F-F6F6-4DE6-8259-13A197217F44}"/>
                </a:ext>
              </a:extLst>
            </p:cNvPr>
            <p:cNvSpPr/>
            <p:nvPr/>
          </p:nvSpPr>
          <p:spPr>
            <a:xfrm>
              <a:off x="3097129" y="818147"/>
              <a:ext cx="1282367" cy="1503300"/>
            </a:xfrm>
            <a:custGeom>
              <a:avLst/>
              <a:gdLst>
                <a:gd name="connsiteX0" fmla="*/ 1188269 w 1282367"/>
                <a:gd name="connsiteY0" fmla="*/ 1133483 h 1503300"/>
                <a:gd name="connsiteX1" fmla="*/ 1282367 w 1282367"/>
                <a:gd name="connsiteY1" fmla="*/ 1133483 h 1503300"/>
                <a:gd name="connsiteX2" fmla="*/ 1282367 w 1282367"/>
                <a:gd name="connsiteY2" fmla="*/ 1503300 h 1503300"/>
                <a:gd name="connsiteX3" fmla="*/ 0 w 1282367"/>
                <a:gd name="connsiteY3" fmla="*/ 1503300 h 1503300"/>
                <a:gd name="connsiteX4" fmla="*/ 0 w 1282367"/>
                <a:gd name="connsiteY4" fmla="*/ 1420086 h 1503300"/>
                <a:gd name="connsiteX5" fmla="*/ 1188269 w 1282367"/>
                <a:gd name="connsiteY5" fmla="*/ 1420086 h 1503300"/>
                <a:gd name="connsiteX6" fmla="*/ 0 w 1282367"/>
                <a:gd name="connsiteY6" fmla="*/ 0 h 1503300"/>
                <a:gd name="connsiteX7" fmla="*/ 1282367 w 1282367"/>
                <a:gd name="connsiteY7" fmla="*/ 0 h 1503300"/>
                <a:gd name="connsiteX8" fmla="*/ 1282367 w 1282367"/>
                <a:gd name="connsiteY8" fmla="*/ 219083 h 1503300"/>
                <a:gd name="connsiteX9" fmla="*/ 1188269 w 1282367"/>
                <a:gd name="connsiteY9" fmla="*/ 219083 h 1503300"/>
                <a:gd name="connsiteX10" fmla="*/ 1188269 w 1282367"/>
                <a:gd name="connsiteY10" fmla="*/ 105212 h 1503300"/>
                <a:gd name="connsiteX11" fmla="*/ 0 w 1282367"/>
                <a:gd name="connsiteY11" fmla="*/ 105212 h 15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82367" h="1503300">
                  <a:moveTo>
                    <a:pt x="1188269" y="1133483"/>
                  </a:moveTo>
                  <a:lnTo>
                    <a:pt x="1282367" y="1133483"/>
                  </a:lnTo>
                  <a:lnTo>
                    <a:pt x="1282367" y="1503300"/>
                  </a:lnTo>
                  <a:lnTo>
                    <a:pt x="0" y="1503300"/>
                  </a:lnTo>
                  <a:lnTo>
                    <a:pt x="0" y="1420086"/>
                  </a:lnTo>
                  <a:lnTo>
                    <a:pt x="1188269" y="1420086"/>
                  </a:lnTo>
                  <a:close/>
                  <a:moveTo>
                    <a:pt x="0" y="0"/>
                  </a:moveTo>
                  <a:lnTo>
                    <a:pt x="1282367" y="0"/>
                  </a:lnTo>
                  <a:lnTo>
                    <a:pt x="1282367" y="219083"/>
                  </a:lnTo>
                  <a:lnTo>
                    <a:pt x="1188269" y="219083"/>
                  </a:lnTo>
                  <a:lnTo>
                    <a:pt x="1188269" y="105212"/>
                  </a:lnTo>
                  <a:lnTo>
                    <a:pt x="0" y="10521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4474EEFF-8553-4D4A-92C1-1DE15C86F071}"/>
                </a:ext>
              </a:extLst>
            </p:cNvPr>
            <p:cNvSpPr/>
            <p:nvPr/>
          </p:nvSpPr>
          <p:spPr>
            <a:xfrm>
              <a:off x="3007364" y="818147"/>
              <a:ext cx="534870" cy="1503300"/>
            </a:xfrm>
            <a:custGeom>
              <a:avLst/>
              <a:gdLst>
                <a:gd name="connsiteX0" fmla="*/ 0 w 534870"/>
                <a:gd name="connsiteY0" fmla="*/ 0 h 1503300"/>
                <a:gd name="connsiteX1" fmla="*/ 534870 w 534870"/>
                <a:gd name="connsiteY1" fmla="*/ 0 h 1503300"/>
                <a:gd name="connsiteX2" fmla="*/ 534870 w 534870"/>
                <a:gd name="connsiteY2" fmla="*/ 105212 h 1503300"/>
                <a:gd name="connsiteX3" fmla="*/ 95421 w 534870"/>
                <a:gd name="connsiteY3" fmla="*/ 105212 h 1503300"/>
                <a:gd name="connsiteX4" fmla="*/ 95421 w 534870"/>
                <a:gd name="connsiteY4" fmla="*/ 1420086 h 1503300"/>
                <a:gd name="connsiteX5" fmla="*/ 534870 w 534870"/>
                <a:gd name="connsiteY5" fmla="*/ 1420086 h 1503300"/>
                <a:gd name="connsiteX6" fmla="*/ 534870 w 534870"/>
                <a:gd name="connsiteY6" fmla="*/ 1503300 h 1503300"/>
                <a:gd name="connsiteX7" fmla="*/ 0 w 534870"/>
                <a:gd name="connsiteY7" fmla="*/ 1503300 h 15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4870" h="1503300">
                  <a:moveTo>
                    <a:pt x="0" y="0"/>
                  </a:moveTo>
                  <a:lnTo>
                    <a:pt x="534870" y="0"/>
                  </a:lnTo>
                  <a:lnTo>
                    <a:pt x="534870" y="105212"/>
                  </a:lnTo>
                  <a:lnTo>
                    <a:pt x="95421" y="105212"/>
                  </a:lnTo>
                  <a:lnTo>
                    <a:pt x="95421" y="1420086"/>
                  </a:lnTo>
                  <a:lnTo>
                    <a:pt x="534870" y="1420086"/>
                  </a:lnTo>
                  <a:lnTo>
                    <a:pt x="534870" y="1503300"/>
                  </a:lnTo>
                  <a:lnTo>
                    <a:pt x="0" y="15033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4332455" y="3967897"/>
            <a:ext cx="7698309" cy="16004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Финансирование на 2022 год составило 46 млн руб.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4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4" indent="-285744" algn="just"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казана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финансовая поддержка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некоммерческим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организациям</a:t>
            </a:r>
          </a:p>
          <a:p>
            <a:pPr marL="285744" indent="-285744" algn="just">
              <a:buFont typeface="Wingdings" panose="05000000000000000000" pitchFamily="2" charset="2"/>
              <a:buChar char="q"/>
            </a:pPr>
            <a:endParaRPr lang="ru-RU" sz="14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4" indent="-285744" algn="just"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Предоставлено общественно полезных услуг не менее 30 000 граждан</a:t>
            </a:r>
          </a:p>
          <a:p>
            <a:pPr marL="285744" indent="-285744" algn="just">
              <a:buFont typeface="Wingdings" panose="05000000000000000000" pitchFamily="2" charset="2"/>
              <a:buChar char="q"/>
            </a:pPr>
            <a:endParaRPr lang="ru-RU" sz="14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4" indent="-285744" algn="just"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Обучено  компьютерной грамотности 501 чел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3400" y="2948966"/>
            <a:ext cx="2895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Организация  </a:t>
            </a:r>
            <a:r>
              <a:rPr lang="ru-RU" dirty="0"/>
              <a:t>и проведение социально значимых мероприятий </a:t>
            </a:r>
          </a:p>
        </p:txBody>
      </p:sp>
      <p:grpSp>
        <p:nvGrpSpPr>
          <p:cNvPr id="18" name="Group 10">
            <a:extLst>
              <a:ext uri="{FF2B5EF4-FFF2-40B4-BE49-F238E27FC236}">
                <a16:creationId xmlns="" xmlns:a16="http://schemas.microsoft.com/office/drawing/2014/main" id="{63301642-9D0C-4CED-B970-D2B95709C24B}"/>
              </a:ext>
            </a:extLst>
          </p:cNvPr>
          <p:cNvGrpSpPr/>
          <p:nvPr/>
        </p:nvGrpSpPr>
        <p:grpSpPr>
          <a:xfrm>
            <a:off x="391886" y="3967897"/>
            <a:ext cx="3542089" cy="1051773"/>
            <a:chOff x="3007364" y="818147"/>
            <a:chExt cx="1372132" cy="1503300"/>
          </a:xfrm>
          <a:solidFill>
            <a:schemeClr val="accent4">
              <a:lumMod val="75000"/>
            </a:schemeClr>
          </a:solidFill>
        </p:grpSpPr>
        <p:sp>
          <p:nvSpPr>
            <p:cNvPr id="19" name="Freeform 11">
              <a:extLst>
                <a:ext uri="{FF2B5EF4-FFF2-40B4-BE49-F238E27FC236}">
                  <a16:creationId xmlns="" xmlns:a16="http://schemas.microsoft.com/office/drawing/2014/main" id="{6307741F-F6F6-4DE6-8259-13A197217F44}"/>
                </a:ext>
              </a:extLst>
            </p:cNvPr>
            <p:cNvSpPr/>
            <p:nvPr/>
          </p:nvSpPr>
          <p:spPr>
            <a:xfrm>
              <a:off x="3097129" y="818147"/>
              <a:ext cx="1282367" cy="1503300"/>
            </a:xfrm>
            <a:custGeom>
              <a:avLst/>
              <a:gdLst>
                <a:gd name="connsiteX0" fmla="*/ 1188269 w 1282367"/>
                <a:gd name="connsiteY0" fmla="*/ 1133483 h 1503300"/>
                <a:gd name="connsiteX1" fmla="*/ 1282367 w 1282367"/>
                <a:gd name="connsiteY1" fmla="*/ 1133483 h 1503300"/>
                <a:gd name="connsiteX2" fmla="*/ 1282367 w 1282367"/>
                <a:gd name="connsiteY2" fmla="*/ 1503300 h 1503300"/>
                <a:gd name="connsiteX3" fmla="*/ 0 w 1282367"/>
                <a:gd name="connsiteY3" fmla="*/ 1503300 h 1503300"/>
                <a:gd name="connsiteX4" fmla="*/ 0 w 1282367"/>
                <a:gd name="connsiteY4" fmla="*/ 1420086 h 1503300"/>
                <a:gd name="connsiteX5" fmla="*/ 1188269 w 1282367"/>
                <a:gd name="connsiteY5" fmla="*/ 1420086 h 1503300"/>
                <a:gd name="connsiteX6" fmla="*/ 0 w 1282367"/>
                <a:gd name="connsiteY6" fmla="*/ 0 h 1503300"/>
                <a:gd name="connsiteX7" fmla="*/ 1282367 w 1282367"/>
                <a:gd name="connsiteY7" fmla="*/ 0 h 1503300"/>
                <a:gd name="connsiteX8" fmla="*/ 1282367 w 1282367"/>
                <a:gd name="connsiteY8" fmla="*/ 219083 h 1503300"/>
                <a:gd name="connsiteX9" fmla="*/ 1188269 w 1282367"/>
                <a:gd name="connsiteY9" fmla="*/ 219083 h 1503300"/>
                <a:gd name="connsiteX10" fmla="*/ 1188269 w 1282367"/>
                <a:gd name="connsiteY10" fmla="*/ 105212 h 1503300"/>
                <a:gd name="connsiteX11" fmla="*/ 0 w 1282367"/>
                <a:gd name="connsiteY11" fmla="*/ 105212 h 15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82367" h="1503300">
                  <a:moveTo>
                    <a:pt x="1188269" y="1133483"/>
                  </a:moveTo>
                  <a:lnTo>
                    <a:pt x="1282367" y="1133483"/>
                  </a:lnTo>
                  <a:lnTo>
                    <a:pt x="1282367" y="1503300"/>
                  </a:lnTo>
                  <a:lnTo>
                    <a:pt x="0" y="1503300"/>
                  </a:lnTo>
                  <a:lnTo>
                    <a:pt x="0" y="1420086"/>
                  </a:lnTo>
                  <a:lnTo>
                    <a:pt x="1188269" y="1420086"/>
                  </a:lnTo>
                  <a:close/>
                  <a:moveTo>
                    <a:pt x="0" y="0"/>
                  </a:moveTo>
                  <a:lnTo>
                    <a:pt x="1282367" y="0"/>
                  </a:lnTo>
                  <a:lnTo>
                    <a:pt x="1282367" y="219083"/>
                  </a:lnTo>
                  <a:lnTo>
                    <a:pt x="1188269" y="219083"/>
                  </a:lnTo>
                  <a:lnTo>
                    <a:pt x="1188269" y="105212"/>
                  </a:lnTo>
                  <a:lnTo>
                    <a:pt x="0" y="10521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2">
              <a:extLst>
                <a:ext uri="{FF2B5EF4-FFF2-40B4-BE49-F238E27FC236}">
                  <a16:creationId xmlns="" xmlns:a16="http://schemas.microsoft.com/office/drawing/2014/main" id="{4474EEFF-8553-4D4A-92C1-1DE15C86F071}"/>
                </a:ext>
              </a:extLst>
            </p:cNvPr>
            <p:cNvSpPr/>
            <p:nvPr/>
          </p:nvSpPr>
          <p:spPr>
            <a:xfrm>
              <a:off x="3007364" y="818147"/>
              <a:ext cx="534870" cy="1503300"/>
            </a:xfrm>
            <a:custGeom>
              <a:avLst/>
              <a:gdLst>
                <a:gd name="connsiteX0" fmla="*/ 0 w 534870"/>
                <a:gd name="connsiteY0" fmla="*/ 0 h 1503300"/>
                <a:gd name="connsiteX1" fmla="*/ 534870 w 534870"/>
                <a:gd name="connsiteY1" fmla="*/ 0 h 1503300"/>
                <a:gd name="connsiteX2" fmla="*/ 534870 w 534870"/>
                <a:gd name="connsiteY2" fmla="*/ 105212 h 1503300"/>
                <a:gd name="connsiteX3" fmla="*/ 95421 w 534870"/>
                <a:gd name="connsiteY3" fmla="*/ 105212 h 1503300"/>
                <a:gd name="connsiteX4" fmla="*/ 95421 w 534870"/>
                <a:gd name="connsiteY4" fmla="*/ 1420086 h 1503300"/>
                <a:gd name="connsiteX5" fmla="*/ 534870 w 534870"/>
                <a:gd name="connsiteY5" fmla="*/ 1420086 h 1503300"/>
                <a:gd name="connsiteX6" fmla="*/ 534870 w 534870"/>
                <a:gd name="connsiteY6" fmla="*/ 1503300 h 1503300"/>
                <a:gd name="connsiteX7" fmla="*/ 0 w 534870"/>
                <a:gd name="connsiteY7" fmla="*/ 1503300 h 15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4870" h="1503300">
                  <a:moveTo>
                    <a:pt x="0" y="0"/>
                  </a:moveTo>
                  <a:lnTo>
                    <a:pt x="534870" y="0"/>
                  </a:lnTo>
                  <a:lnTo>
                    <a:pt x="534870" y="105212"/>
                  </a:lnTo>
                  <a:lnTo>
                    <a:pt x="95421" y="105212"/>
                  </a:lnTo>
                  <a:lnTo>
                    <a:pt x="95421" y="1420086"/>
                  </a:lnTo>
                  <a:lnTo>
                    <a:pt x="534870" y="1420086"/>
                  </a:lnTo>
                  <a:lnTo>
                    <a:pt x="534870" y="1503300"/>
                  </a:lnTo>
                  <a:lnTo>
                    <a:pt x="0" y="15033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10">
            <a:extLst>
              <a:ext uri="{FF2B5EF4-FFF2-40B4-BE49-F238E27FC236}">
                <a16:creationId xmlns="" xmlns:a16="http://schemas.microsoft.com/office/drawing/2014/main" id="{63301642-9D0C-4CED-B970-D2B95709C24B}"/>
              </a:ext>
            </a:extLst>
          </p:cNvPr>
          <p:cNvGrpSpPr/>
          <p:nvPr/>
        </p:nvGrpSpPr>
        <p:grpSpPr>
          <a:xfrm>
            <a:off x="391886" y="5056100"/>
            <a:ext cx="3542089" cy="1662716"/>
            <a:chOff x="3007364" y="818147"/>
            <a:chExt cx="1372132" cy="1503300"/>
          </a:xfrm>
          <a:solidFill>
            <a:schemeClr val="accent4">
              <a:lumMod val="75000"/>
            </a:schemeClr>
          </a:solidFill>
        </p:grpSpPr>
        <p:sp>
          <p:nvSpPr>
            <p:cNvPr id="22" name="Freeform 11">
              <a:extLst>
                <a:ext uri="{FF2B5EF4-FFF2-40B4-BE49-F238E27FC236}">
                  <a16:creationId xmlns="" xmlns:a16="http://schemas.microsoft.com/office/drawing/2014/main" id="{6307741F-F6F6-4DE6-8259-13A197217F44}"/>
                </a:ext>
              </a:extLst>
            </p:cNvPr>
            <p:cNvSpPr/>
            <p:nvPr/>
          </p:nvSpPr>
          <p:spPr>
            <a:xfrm>
              <a:off x="3097129" y="818147"/>
              <a:ext cx="1282367" cy="1503300"/>
            </a:xfrm>
            <a:custGeom>
              <a:avLst/>
              <a:gdLst>
                <a:gd name="connsiteX0" fmla="*/ 1188269 w 1282367"/>
                <a:gd name="connsiteY0" fmla="*/ 1133483 h 1503300"/>
                <a:gd name="connsiteX1" fmla="*/ 1282367 w 1282367"/>
                <a:gd name="connsiteY1" fmla="*/ 1133483 h 1503300"/>
                <a:gd name="connsiteX2" fmla="*/ 1282367 w 1282367"/>
                <a:gd name="connsiteY2" fmla="*/ 1503300 h 1503300"/>
                <a:gd name="connsiteX3" fmla="*/ 0 w 1282367"/>
                <a:gd name="connsiteY3" fmla="*/ 1503300 h 1503300"/>
                <a:gd name="connsiteX4" fmla="*/ 0 w 1282367"/>
                <a:gd name="connsiteY4" fmla="*/ 1420086 h 1503300"/>
                <a:gd name="connsiteX5" fmla="*/ 1188269 w 1282367"/>
                <a:gd name="connsiteY5" fmla="*/ 1420086 h 1503300"/>
                <a:gd name="connsiteX6" fmla="*/ 0 w 1282367"/>
                <a:gd name="connsiteY6" fmla="*/ 0 h 1503300"/>
                <a:gd name="connsiteX7" fmla="*/ 1282367 w 1282367"/>
                <a:gd name="connsiteY7" fmla="*/ 0 h 1503300"/>
                <a:gd name="connsiteX8" fmla="*/ 1282367 w 1282367"/>
                <a:gd name="connsiteY8" fmla="*/ 219083 h 1503300"/>
                <a:gd name="connsiteX9" fmla="*/ 1188269 w 1282367"/>
                <a:gd name="connsiteY9" fmla="*/ 219083 h 1503300"/>
                <a:gd name="connsiteX10" fmla="*/ 1188269 w 1282367"/>
                <a:gd name="connsiteY10" fmla="*/ 105212 h 1503300"/>
                <a:gd name="connsiteX11" fmla="*/ 0 w 1282367"/>
                <a:gd name="connsiteY11" fmla="*/ 105212 h 15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82367" h="1503300">
                  <a:moveTo>
                    <a:pt x="1188269" y="1133483"/>
                  </a:moveTo>
                  <a:lnTo>
                    <a:pt x="1282367" y="1133483"/>
                  </a:lnTo>
                  <a:lnTo>
                    <a:pt x="1282367" y="1503300"/>
                  </a:lnTo>
                  <a:lnTo>
                    <a:pt x="0" y="1503300"/>
                  </a:lnTo>
                  <a:lnTo>
                    <a:pt x="0" y="1420086"/>
                  </a:lnTo>
                  <a:lnTo>
                    <a:pt x="1188269" y="1420086"/>
                  </a:lnTo>
                  <a:close/>
                  <a:moveTo>
                    <a:pt x="0" y="0"/>
                  </a:moveTo>
                  <a:lnTo>
                    <a:pt x="1282367" y="0"/>
                  </a:lnTo>
                  <a:lnTo>
                    <a:pt x="1282367" y="219083"/>
                  </a:lnTo>
                  <a:lnTo>
                    <a:pt x="1188269" y="219083"/>
                  </a:lnTo>
                  <a:lnTo>
                    <a:pt x="1188269" y="105212"/>
                  </a:lnTo>
                  <a:lnTo>
                    <a:pt x="0" y="10521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3" name="Freeform 12">
              <a:extLst>
                <a:ext uri="{FF2B5EF4-FFF2-40B4-BE49-F238E27FC236}">
                  <a16:creationId xmlns="" xmlns:a16="http://schemas.microsoft.com/office/drawing/2014/main" id="{4474EEFF-8553-4D4A-92C1-1DE15C86F071}"/>
                </a:ext>
              </a:extLst>
            </p:cNvPr>
            <p:cNvSpPr/>
            <p:nvPr/>
          </p:nvSpPr>
          <p:spPr>
            <a:xfrm>
              <a:off x="3007364" y="818147"/>
              <a:ext cx="534870" cy="1503300"/>
            </a:xfrm>
            <a:custGeom>
              <a:avLst/>
              <a:gdLst>
                <a:gd name="connsiteX0" fmla="*/ 0 w 534870"/>
                <a:gd name="connsiteY0" fmla="*/ 0 h 1503300"/>
                <a:gd name="connsiteX1" fmla="*/ 534870 w 534870"/>
                <a:gd name="connsiteY1" fmla="*/ 0 h 1503300"/>
                <a:gd name="connsiteX2" fmla="*/ 534870 w 534870"/>
                <a:gd name="connsiteY2" fmla="*/ 105212 h 1503300"/>
                <a:gd name="connsiteX3" fmla="*/ 95421 w 534870"/>
                <a:gd name="connsiteY3" fmla="*/ 105212 h 1503300"/>
                <a:gd name="connsiteX4" fmla="*/ 95421 w 534870"/>
                <a:gd name="connsiteY4" fmla="*/ 1420086 h 1503300"/>
                <a:gd name="connsiteX5" fmla="*/ 534870 w 534870"/>
                <a:gd name="connsiteY5" fmla="*/ 1420086 h 1503300"/>
                <a:gd name="connsiteX6" fmla="*/ 534870 w 534870"/>
                <a:gd name="connsiteY6" fmla="*/ 1503300 h 1503300"/>
                <a:gd name="connsiteX7" fmla="*/ 0 w 534870"/>
                <a:gd name="connsiteY7" fmla="*/ 1503300 h 15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4870" h="1503300">
                  <a:moveTo>
                    <a:pt x="0" y="0"/>
                  </a:moveTo>
                  <a:lnTo>
                    <a:pt x="534870" y="0"/>
                  </a:lnTo>
                  <a:lnTo>
                    <a:pt x="534870" y="105212"/>
                  </a:lnTo>
                  <a:lnTo>
                    <a:pt x="95421" y="105212"/>
                  </a:lnTo>
                  <a:lnTo>
                    <a:pt x="95421" y="1420086"/>
                  </a:lnTo>
                  <a:lnTo>
                    <a:pt x="534870" y="1420086"/>
                  </a:lnTo>
                  <a:lnTo>
                    <a:pt x="534870" y="1503300"/>
                  </a:lnTo>
                  <a:lnTo>
                    <a:pt x="0" y="15033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718868" y="4032118"/>
            <a:ext cx="2895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Предоставление общественно </a:t>
            </a:r>
            <a:r>
              <a:rPr lang="ru-RU" dirty="0"/>
              <a:t>полезных услуг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73400" y="5183108"/>
            <a:ext cx="2895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Социальная  интеграция </a:t>
            </a:r>
            <a:r>
              <a:rPr lang="ru-RU" sz="1600" dirty="0"/>
              <a:t>пожилых людей в современное общество, </a:t>
            </a:r>
            <a:r>
              <a:rPr lang="ru-RU" sz="1600" dirty="0" smtClean="0"/>
              <a:t>активизация </a:t>
            </a:r>
            <a:r>
              <a:rPr lang="ru-RU" sz="1600" dirty="0"/>
              <a:t>их жизненной позиции, </a:t>
            </a:r>
            <a:r>
              <a:rPr lang="ru-RU" sz="1600" dirty="0" smtClean="0"/>
              <a:t>доступ </a:t>
            </a:r>
            <a:r>
              <a:rPr lang="ru-RU" sz="1600" dirty="0"/>
              <a:t>к электронным услугам</a:t>
            </a:r>
          </a:p>
        </p:txBody>
      </p:sp>
    </p:spTree>
    <p:extLst>
      <p:ext uri="{BB962C8B-B14F-4D97-AF65-F5344CB8AC3E}">
        <p14:creationId xmlns:p14="http://schemas.microsoft.com/office/powerpoint/2010/main" val="21800234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3420212" y="1190611"/>
            <a:ext cx="8535225" cy="1169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организацию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поездок близких родственников погибших участников Великой Отечественной войны к местам их захоронения 24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семьям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4" indent="-285744" algn="just"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приобретение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надгробных памятников – 127 семьям участников Великой Отечественной войны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44" indent="-285744" algn="just"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Финансирование из средств областного бюджета составило 1 485 084,00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</p:txBody>
      </p:sp>
      <p:grpSp>
        <p:nvGrpSpPr>
          <p:cNvPr id="48" name="Group 10">
            <a:extLst>
              <a:ext uri="{FF2B5EF4-FFF2-40B4-BE49-F238E27FC236}">
                <a16:creationId xmlns="" xmlns:a16="http://schemas.microsoft.com/office/drawing/2014/main" id="{63301642-9D0C-4CED-B970-D2B95709C24B}"/>
              </a:ext>
            </a:extLst>
          </p:cNvPr>
          <p:cNvGrpSpPr/>
          <p:nvPr/>
        </p:nvGrpSpPr>
        <p:grpSpPr>
          <a:xfrm>
            <a:off x="136109" y="1203969"/>
            <a:ext cx="3037113" cy="999350"/>
            <a:chOff x="3007364" y="818147"/>
            <a:chExt cx="1372132" cy="1503300"/>
          </a:xfrm>
          <a:solidFill>
            <a:schemeClr val="accent4">
              <a:lumMod val="75000"/>
            </a:schemeClr>
          </a:solidFill>
        </p:grpSpPr>
        <p:sp>
          <p:nvSpPr>
            <p:cNvPr id="49" name="Freeform 11">
              <a:extLst>
                <a:ext uri="{FF2B5EF4-FFF2-40B4-BE49-F238E27FC236}">
                  <a16:creationId xmlns="" xmlns:a16="http://schemas.microsoft.com/office/drawing/2014/main" id="{6307741F-F6F6-4DE6-8259-13A197217F44}"/>
                </a:ext>
              </a:extLst>
            </p:cNvPr>
            <p:cNvSpPr/>
            <p:nvPr/>
          </p:nvSpPr>
          <p:spPr>
            <a:xfrm>
              <a:off x="3097129" y="818147"/>
              <a:ext cx="1282367" cy="1503300"/>
            </a:xfrm>
            <a:custGeom>
              <a:avLst/>
              <a:gdLst>
                <a:gd name="connsiteX0" fmla="*/ 1188269 w 1282367"/>
                <a:gd name="connsiteY0" fmla="*/ 1133483 h 1503300"/>
                <a:gd name="connsiteX1" fmla="*/ 1282367 w 1282367"/>
                <a:gd name="connsiteY1" fmla="*/ 1133483 h 1503300"/>
                <a:gd name="connsiteX2" fmla="*/ 1282367 w 1282367"/>
                <a:gd name="connsiteY2" fmla="*/ 1503300 h 1503300"/>
                <a:gd name="connsiteX3" fmla="*/ 0 w 1282367"/>
                <a:gd name="connsiteY3" fmla="*/ 1503300 h 1503300"/>
                <a:gd name="connsiteX4" fmla="*/ 0 w 1282367"/>
                <a:gd name="connsiteY4" fmla="*/ 1420086 h 1503300"/>
                <a:gd name="connsiteX5" fmla="*/ 1188269 w 1282367"/>
                <a:gd name="connsiteY5" fmla="*/ 1420086 h 1503300"/>
                <a:gd name="connsiteX6" fmla="*/ 0 w 1282367"/>
                <a:gd name="connsiteY6" fmla="*/ 0 h 1503300"/>
                <a:gd name="connsiteX7" fmla="*/ 1282367 w 1282367"/>
                <a:gd name="connsiteY7" fmla="*/ 0 h 1503300"/>
                <a:gd name="connsiteX8" fmla="*/ 1282367 w 1282367"/>
                <a:gd name="connsiteY8" fmla="*/ 219083 h 1503300"/>
                <a:gd name="connsiteX9" fmla="*/ 1188269 w 1282367"/>
                <a:gd name="connsiteY9" fmla="*/ 219083 h 1503300"/>
                <a:gd name="connsiteX10" fmla="*/ 1188269 w 1282367"/>
                <a:gd name="connsiteY10" fmla="*/ 105212 h 1503300"/>
                <a:gd name="connsiteX11" fmla="*/ 0 w 1282367"/>
                <a:gd name="connsiteY11" fmla="*/ 105212 h 15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82367" h="1503300">
                  <a:moveTo>
                    <a:pt x="1188269" y="1133483"/>
                  </a:moveTo>
                  <a:lnTo>
                    <a:pt x="1282367" y="1133483"/>
                  </a:lnTo>
                  <a:lnTo>
                    <a:pt x="1282367" y="1503300"/>
                  </a:lnTo>
                  <a:lnTo>
                    <a:pt x="0" y="1503300"/>
                  </a:lnTo>
                  <a:lnTo>
                    <a:pt x="0" y="1420086"/>
                  </a:lnTo>
                  <a:lnTo>
                    <a:pt x="1188269" y="1420086"/>
                  </a:lnTo>
                  <a:close/>
                  <a:moveTo>
                    <a:pt x="0" y="0"/>
                  </a:moveTo>
                  <a:lnTo>
                    <a:pt x="1282367" y="0"/>
                  </a:lnTo>
                  <a:lnTo>
                    <a:pt x="1282367" y="219083"/>
                  </a:lnTo>
                  <a:lnTo>
                    <a:pt x="1188269" y="219083"/>
                  </a:lnTo>
                  <a:lnTo>
                    <a:pt x="1188269" y="105212"/>
                  </a:lnTo>
                  <a:lnTo>
                    <a:pt x="0" y="10521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12">
              <a:extLst>
                <a:ext uri="{FF2B5EF4-FFF2-40B4-BE49-F238E27FC236}">
                  <a16:creationId xmlns="" xmlns:a16="http://schemas.microsoft.com/office/drawing/2014/main" id="{4474EEFF-8553-4D4A-92C1-1DE15C86F071}"/>
                </a:ext>
              </a:extLst>
            </p:cNvPr>
            <p:cNvSpPr/>
            <p:nvPr/>
          </p:nvSpPr>
          <p:spPr>
            <a:xfrm>
              <a:off x="3007364" y="818147"/>
              <a:ext cx="534870" cy="1503300"/>
            </a:xfrm>
            <a:custGeom>
              <a:avLst/>
              <a:gdLst>
                <a:gd name="connsiteX0" fmla="*/ 0 w 534870"/>
                <a:gd name="connsiteY0" fmla="*/ 0 h 1503300"/>
                <a:gd name="connsiteX1" fmla="*/ 534870 w 534870"/>
                <a:gd name="connsiteY1" fmla="*/ 0 h 1503300"/>
                <a:gd name="connsiteX2" fmla="*/ 534870 w 534870"/>
                <a:gd name="connsiteY2" fmla="*/ 105212 h 1503300"/>
                <a:gd name="connsiteX3" fmla="*/ 95421 w 534870"/>
                <a:gd name="connsiteY3" fmla="*/ 105212 h 1503300"/>
                <a:gd name="connsiteX4" fmla="*/ 95421 w 534870"/>
                <a:gd name="connsiteY4" fmla="*/ 1420086 h 1503300"/>
                <a:gd name="connsiteX5" fmla="*/ 534870 w 534870"/>
                <a:gd name="connsiteY5" fmla="*/ 1420086 h 1503300"/>
                <a:gd name="connsiteX6" fmla="*/ 534870 w 534870"/>
                <a:gd name="connsiteY6" fmla="*/ 1503300 h 1503300"/>
                <a:gd name="connsiteX7" fmla="*/ 0 w 534870"/>
                <a:gd name="connsiteY7" fmla="*/ 1503300 h 15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4870" h="1503300">
                  <a:moveTo>
                    <a:pt x="0" y="0"/>
                  </a:moveTo>
                  <a:lnTo>
                    <a:pt x="534870" y="0"/>
                  </a:lnTo>
                  <a:lnTo>
                    <a:pt x="534870" y="105212"/>
                  </a:lnTo>
                  <a:lnTo>
                    <a:pt x="95421" y="105212"/>
                  </a:lnTo>
                  <a:lnTo>
                    <a:pt x="95421" y="1420086"/>
                  </a:lnTo>
                  <a:lnTo>
                    <a:pt x="534870" y="1420086"/>
                  </a:lnTo>
                  <a:lnTo>
                    <a:pt x="534870" y="1503300"/>
                  </a:lnTo>
                  <a:lnTo>
                    <a:pt x="0" y="15033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0" y="-3918"/>
            <a:ext cx="12192000" cy="276999"/>
          </a:xfrm>
          <a:prstGeom prst="rect">
            <a:avLst/>
          </a:prstGeom>
          <a:solidFill>
            <a:srgbClr val="28659C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ТРУДА И СОЦИАЛЬНОГО РАЗВИТИЯ НОВОСИБИРСКОЙ ОБЛАСТИ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63301642-9D0C-4CED-B970-D2B95709C24B}"/>
              </a:ext>
            </a:extLst>
          </p:cNvPr>
          <p:cNvGrpSpPr/>
          <p:nvPr/>
        </p:nvGrpSpPr>
        <p:grpSpPr>
          <a:xfrm>
            <a:off x="132670" y="2323395"/>
            <a:ext cx="3037112" cy="1201717"/>
            <a:chOff x="3007364" y="818147"/>
            <a:chExt cx="1372132" cy="1503300"/>
          </a:xfrm>
          <a:solidFill>
            <a:schemeClr val="accent4">
              <a:lumMod val="75000"/>
            </a:schemeClr>
          </a:solidFill>
        </p:grpSpPr>
        <p:sp>
          <p:nvSpPr>
            <p:cNvPr id="12" name="Freeform 11">
              <a:extLst>
                <a:ext uri="{FF2B5EF4-FFF2-40B4-BE49-F238E27FC236}">
                  <a16:creationId xmlns="" xmlns:a16="http://schemas.microsoft.com/office/drawing/2014/main" id="{6307741F-F6F6-4DE6-8259-13A197217F44}"/>
                </a:ext>
              </a:extLst>
            </p:cNvPr>
            <p:cNvSpPr/>
            <p:nvPr/>
          </p:nvSpPr>
          <p:spPr>
            <a:xfrm>
              <a:off x="3097129" y="818147"/>
              <a:ext cx="1282367" cy="1503300"/>
            </a:xfrm>
            <a:custGeom>
              <a:avLst/>
              <a:gdLst>
                <a:gd name="connsiteX0" fmla="*/ 1188269 w 1282367"/>
                <a:gd name="connsiteY0" fmla="*/ 1133483 h 1503300"/>
                <a:gd name="connsiteX1" fmla="*/ 1282367 w 1282367"/>
                <a:gd name="connsiteY1" fmla="*/ 1133483 h 1503300"/>
                <a:gd name="connsiteX2" fmla="*/ 1282367 w 1282367"/>
                <a:gd name="connsiteY2" fmla="*/ 1503300 h 1503300"/>
                <a:gd name="connsiteX3" fmla="*/ 0 w 1282367"/>
                <a:gd name="connsiteY3" fmla="*/ 1503300 h 1503300"/>
                <a:gd name="connsiteX4" fmla="*/ 0 w 1282367"/>
                <a:gd name="connsiteY4" fmla="*/ 1420086 h 1503300"/>
                <a:gd name="connsiteX5" fmla="*/ 1188269 w 1282367"/>
                <a:gd name="connsiteY5" fmla="*/ 1420086 h 1503300"/>
                <a:gd name="connsiteX6" fmla="*/ 0 w 1282367"/>
                <a:gd name="connsiteY6" fmla="*/ 0 h 1503300"/>
                <a:gd name="connsiteX7" fmla="*/ 1282367 w 1282367"/>
                <a:gd name="connsiteY7" fmla="*/ 0 h 1503300"/>
                <a:gd name="connsiteX8" fmla="*/ 1282367 w 1282367"/>
                <a:gd name="connsiteY8" fmla="*/ 219083 h 1503300"/>
                <a:gd name="connsiteX9" fmla="*/ 1188269 w 1282367"/>
                <a:gd name="connsiteY9" fmla="*/ 219083 h 1503300"/>
                <a:gd name="connsiteX10" fmla="*/ 1188269 w 1282367"/>
                <a:gd name="connsiteY10" fmla="*/ 105212 h 1503300"/>
                <a:gd name="connsiteX11" fmla="*/ 0 w 1282367"/>
                <a:gd name="connsiteY11" fmla="*/ 105212 h 15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82367" h="1503300">
                  <a:moveTo>
                    <a:pt x="1188269" y="1133483"/>
                  </a:moveTo>
                  <a:lnTo>
                    <a:pt x="1282367" y="1133483"/>
                  </a:lnTo>
                  <a:lnTo>
                    <a:pt x="1282367" y="1503300"/>
                  </a:lnTo>
                  <a:lnTo>
                    <a:pt x="0" y="1503300"/>
                  </a:lnTo>
                  <a:lnTo>
                    <a:pt x="0" y="1420086"/>
                  </a:lnTo>
                  <a:lnTo>
                    <a:pt x="1188269" y="1420086"/>
                  </a:lnTo>
                  <a:close/>
                  <a:moveTo>
                    <a:pt x="0" y="0"/>
                  </a:moveTo>
                  <a:lnTo>
                    <a:pt x="1282367" y="0"/>
                  </a:lnTo>
                  <a:lnTo>
                    <a:pt x="1282367" y="219083"/>
                  </a:lnTo>
                  <a:lnTo>
                    <a:pt x="1188269" y="219083"/>
                  </a:lnTo>
                  <a:lnTo>
                    <a:pt x="1188269" y="105212"/>
                  </a:lnTo>
                  <a:lnTo>
                    <a:pt x="0" y="10521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="" xmlns:a16="http://schemas.microsoft.com/office/drawing/2014/main" id="{4474EEFF-8553-4D4A-92C1-1DE15C86F071}"/>
                </a:ext>
              </a:extLst>
            </p:cNvPr>
            <p:cNvSpPr/>
            <p:nvPr/>
          </p:nvSpPr>
          <p:spPr>
            <a:xfrm>
              <a:off x="3007364" y="818147"/>
              <a:ext cx="534870" cy="1503300"/>
            </a:xfrm>
            <a:custGeom>
              <a:avLst/>
              <a:gdLst>
                <a:gd name="connsiteX0" fmla="*/ 0 w 534870"/>
                <a:gd name="connsiteY0" fmla="*/ 0 h 1503300"/>
                <a:gd name="connsiteX1" fmla="*/ 534870 w 534870"/>
                <a:gd name="connsiteY1" fmla="*/ 0 h 1503300"/>
                <a:gd name="connsiteX2" fmla="*/ 534870 w 534870"/>
                <a:gd name="connsiteY2" fmla="*/ 105212 h 1503300"/>
                <a:gd name="connsiteX3" fmla="*/ 95421 w 534870"/>
                <a:gd name="connsiteY3" fmla="*/ 105212 h 1503300"/>
                <a:gd name="connsiteX4" fmla="*/ 95421 w 534870"/>
                <a:gd name="connsiteY4" fmla="*/ 1420086 h 1503300"/>
                <a:gd name="connsiteX5" fmla="*/ 534870 w 534870"/>
                <a:gd name="connsiteY5" fmla="*/ 1420086 h 1503300"/>
                <a:gd name="connsiteX6" fmla="*/ 534870 w 534870"/>
                <a:gd name="connsiteY6" fmla="*/ 1503300 h 1503300"/>
                <a:gd name="connsiteX7" fmla="*/ 0 w 534870"/>
                <a:gd name="connsiteY7" fmla="*/ 1503300 h 15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4870" h="1503300">
                  <a:moveTo>
                    <a:pt x="0" y="0"/>
                  </a:moveTo>
                  <a:lnTo>
                    <a:pt x="534870" y="0"/>
                  </a:lnTo>
                  <a:lnTo>
                    <a:pt x="534870" y="105212"/>
                  </a:lnTo>
                  <a:lnTo>
                    <a:pt x="95421" y="105212"/>
                  </a:lnTo>
                  <a:lnTo>
                    <a:pt x="95421" y="1420086"/>
                  </a:lnTo>
                  <a:lnTo>
                    <a:pt x="534870" y="1420086"/>
                  </a:lnTo>
                  <a:lnTo>
                    <a:pt x="534870" y="1503300"/>
                  </a:lnTo>
                  <a:lnTo>
                    <a:pt x="0" y="15033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3420212" y="2740282"/>
            <a:ext cx="853522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Приобретено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14 871 единица бланков удостоверений «Ветеран труда Новосибирской области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Финансирование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средств областного бюджета составило 289 984,50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9314" y="1279989"/>
            <a:ext cx="27308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Финансовая  </a:t>
            </a:r>
            <a:r>
              <a:rPr lang="ru-RU" dirty="0"/>
              <a:t>единовременная поддержка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0627" y="2385843"/>
            <a:ext cx="26611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Приобретение удостоверений </a:t>
            </a:r>
            <a:r>
              <a:rPr lang="ru-RU" dirty="0"/>
              <a:t>«Ветеран труда Новосибирской области» </a:t>
            </a:r>
          </a:p>
        </p:txBody>
      </p:sp>
      <p:pic>
        <p:nvPicPr>
          <p:cNvPr id="16" name="Picture 2" descr="D:\Мои документы\NetSpeakerphone\Received Files\Савченко Татьяна Александровна\ЛОГО МИНСОЦ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581"/>
            <a:ext cx="1039504" cy="82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269695" y="365001"/>
            <a:ext cx="10685743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Оказание 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дополнительной поддержки гражданам пожилого возраста,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в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том числе ветеранам труда</a:t>
            </a:r>
          </a:p>
        </p:txBody>
      </p:sp>
      <p:grpSp>
        <p:nvGrpSpPr>
          <p:cNvPr id="19" name="Group 10">
            <a:extLst>
              <a:ext uri="{FF2B5EF4-FFF2-40B4-BE49-F238E27FC236}">
                <a16:creationId xmlns="" xmlns:a16="http://schemas.microsoft.com/office/drawing/2014/main" id="{63301642-9D0C-4CED-B970-D2B95709C24B}"/>
              </a:ext>
            </a:extLst>
          </p:cNvPr>
          <p:cNvGrpSpPr/>
          <p:nvPr/>
        </p:nvGrpSpPr>
        <p:grpSpPr>
          <a:xfrm>
            <a:off x="136110" y="3637620"/>
            <a:ext cx="3037112" cy="1213092"/>
            <a:chOff x="3007364" y="818147"/>
            <a:chExt cx="1372132" cy="1503300"/>
          </a:xfrm>
          <a:solidFill>
            <a:schemeClr val="accent4">
              <a:lumMod val="75000"/>
            </a:schemeClr>
          </a:solidFill>
        </p:grpSpPr>
        <p:sp>
          <p:nvSpPr>
            <p:cNvPr id="20" name="Freeform 11">
              <a:extLst>
                <a:ext uri="{FF2B5EF4-FFF2-40B4-BE49-F238E27FC236}">
                  <a16:creationId xmlns="" xmlns:a16="http://schemas.microsoft.com/office/drawing/2014/main" id="{6307741F-F6F6-4DE6-8259-13A197217F44}"/>
                </a:ext>
              </a:extLst>
            </p:cNvPr>
            <p:cNvSpPr/>
            <p:nvPr/>
          </p:nvSpPr>
          <p:spPr>
            <a:xfrm>
              <a:off x="3097129" y="818147"/>
              <a:ext cx="1282367" cy="1503300"/>
            </a:xfrm>
            <a:custGeom>
              <a:avLst/>
              <a:gdLst>
                <a:gd name="connsiteX0" fmla="*/ 1188269 w 1282367"/>
                <a:gd name="connsiteY0" fmla="*/ 1133483 h 1503300"/>
                <a:gd name="connsiteX1" fmla="*/ 1282367 w 1282367"/>
                <a:gd name="connsiteY1" fmla="*/ 1133483 h 1503300"/>
                <a:gd name="connsiteX2" fmla="*/ 1282367 w 1282367"/>
                <a:gd name="connsiteY2" fmla="*/ 1503300 h 1503300"/>
                <a:gd name="connsiteX3" fmla="*/ 0 w 1282367"/>
                <a:gd name="connsiteY3" fmla="*/ 1503300 h 1503300"/>
                <a:gd name="connsiteX4" fmla="*/ 0 w 1282367"/>
                <a:gd name="connsiteY4" fmla="*/ 1420086 h 1503300"/>
                <a:gd name="connsiteX5" fmla="*/ 1188269 w 1282367"/>
                <a:gd name="connsiteY5" fmla="*/ 1420086 h 1503300"/>
                <a:gd name="connsiteX6" fmla="*/ 0 w 1282367"/>
                <a:gd name="connsiteY6" fmla="*/ 0 h 1503300"/>
                <a:gd name="connsiteX7" fmla="*/ 1282367 w 1282367"/>
                <a:gd name="connsiteY7" fmla="*/ 0 h 1503300"/>
                <a:gd name="connsiteX8" fmla="*/ 1282367 w 1282367"/>
                <a:gd name="connsiteY8" fmla="*/ 219083 h 1503300"/>
                <a:gd name="connsiteX9" fmla="*/ 1188269 w 1282367"/>
                <a:gd name="connsiteY9" fmla="*/ 219083 h 1503300"/>
                <a:gd name="connsiteX10" fmla="*/ 1188269 w 1282367"/>
                <a:gd name="connsiteY10" fmla="*/ 105212 h 1503300"/>
                <a:gd name="connsiteX11" fmla="*/ 0 w 1282367"/>
                <a:gd name="connsiteY11" fmla="*/ 105212 h 15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82367" h="1503300">
                  <a:moveTo>
                    <a:pt x="1188269" y="1133483"/>
                  </a:moveTo>
                  <a:lnTo>
                    <a:pt x="1282367" y="1133483"/>
                  </a:lnTo>
                  <a:lnTo>
                    <a:pt x="1282367" y="1503300"/>
                  </a:lnTo>
                  <a:lnTo>
                    <a:pt x="0" y="1503300"/>
                  </a:lnTo>
                  <a:lnTo>
                    <a:pt x="0" y="1420086"/>
                  </a:lnTo>
                  <a:lnTo>
                    <a:pt x="1188269" y="1420086"/>
                  </a:lnTo>
                  <a:close/>
                  <a:moveTo>
                    <a:pt x="0" y="0"/>
                  </a:moveTo>
                  <a:lnTo>
                    <a:pt x="1282367" y="0"/>
                  </a:lnTo>
                  <a:lnTo>
                    <a:pt x="1282367" y="219083"/>
                  </a:lnTo>
                  <a:lnTo>
                    <a:pt x="1188269" y="219083"/>
                  </a:lnTo>
                  <a:lnTo>
                    <a:pt x="1188269" y="105212"/>
                  </a:lnTo>
                  <a:lnTo>
                    <a:pt x="0" y="10521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12">
              <a:extLst>
                <a:ext uri="{FF2B5EF4-FFF2-40B4-BE49-F238E27FC236}">
                  <a16:creationId xmlns="" xmlns:a16="http://schemas.microsoft.com/office/drawing/2014/main" id="{4474EEFF-8553-4D4A-92C1-1DE15C86F071}"/>
                </a:ext>
              </a:extLst>
            </p:cNvPr>
            <p:cNvSpPr/>
            <p:nvPr/>
          </p:nvSpPr>
          <p:spPr>
            <a:xfrm>
              <a:off x="3007364" y="818147"/>
              <a:ext cx="534870" cy="1503300"/>
            </a:xfrm>
            <a:custGeom>
              <a:avLst/>
              <a:gdLst>
                <a:gd name="connsiteX0" fmla="*/ 0 w 534870"/>
                <a:gd name="connsiteY0" fmla="*/ 0 h 1503300"/>
                <a:gd name="connsiteX1" fmla="*/ 534870 w 534870"/>
                <a:gd name="connsiteY1" fmla="*/ 0 h 1503300"/>
                <a:gd name="connsiteX2" fmla="*/ 534870 w 534870"/>
                <a:gd name="connsiteY2" fmla="*/ 105212 h 1503300"/>
                <a:gd name="connsiteX3" fmla="*/ 95421 w 534870"/>
                <a:gd name="connsiteY3" fmla="*/ 105212 h 1503300"/>
                <a:gd name="connsiteX4" fmla="*/ 95421 w 534870"/>
                <a:gd name="connsiteY4" fmla="*/ 1420086 h 1503300"/>
                <a:gd name="connsiteX5" fmla="*/ 534870 w 534870"/>
                <a:gd name="connsiteY5" fmla="*/ 1420086 h 1503300"/>
                <a:gd name="connsiteX6" fmla="*/ 534870 w 534870"/>
                <a:gd name="connsiteY6" fmla="*/ 1503300 h 1503300"/>
                <a:gd name="connsiteX7" fmla="*/ 0 w 534870"/>
                <a:gd name="connsiteY7" fmla="*/ 1503300 h 15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4870" h="1503300">
                  <a:moveTo>
                    <a:pt x="0" y="0"/>
                  </a:moveTo>
                  <a:lnTo>
                    <a:pt x="534870" y="0"/>
                  </a:lnTo>
                  <a:lnTo>
                    <a:pt x="534870" y="105212"/>
                  </a:lnTo>
                  <a:lnTo>
                    <a:pt x="95421" y="105212"/>
                  </a:lnTo>
                  <a:lnTo>
                    <a:pt x="95421" y="1420086"/>
                  </a:lnTo>
                  <a:lnTo>
                    <a:pt x="534870" y="1420086"/>
                  </a:lnTo>
                  <a:lnTo>
                    <a:pt x="534870" y="1503300"/>
                  </a:lnTo>
                  <a:lnTo>
                    <a:pt x="0" y="15033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3420212" y="3874834"/>
            <a:ext cx="8535224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комплексном центре проведены ремонтные работы, закуплено оборудование и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мебель.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Улучшены 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социально-бытовые условия проживания 420 гражданам пожилого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возраста.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Финансирование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средств областного бюджета составило 131 млн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82336" y="3667878"/>
            <a:ext cx="29377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Повышение  </a:t>
            </a:r>
            <a:r>
              <a:rPr lang="ru-RU" dirty="0"/>
              <a:t>качества социального обслуживания и </a:t>
            </a:r>
            <a:r>
              <a:rPr lang="ru-RU" dirty="0" smtClean="0"/>
              <a:t>обустройство учреждений социального </a:t>
            </a:r>
            <a:r>
              <a:rPr lang="ru-RU" dirty="0"/>
              <a:t>обслуживания </a:t>
            </a:r>
          </a:p>
        </p:txBody>
      </p:sp>
      <p:grpSp>
        <p:nvGrpSpPr>
          <p:cNvPr id="29" name="Group 10">
            <a:extLst>
              <a:ext uri="{FF2B5EF4-FFF2-40B4-BE49-F238E27FC236}">
                <a16:creationId xmlns="" xmlns:a16="http://schemas.microsoft.com/office/drawing/2014/main" id="{63301642-9D0C-4CED-B970-D2B95709C24B}"/>
              </a:ext>
            </a:extLst>
          </p:cNvPr>
          <p:cNvGrpSpPr/>
          <p:nvPr/>
        </p:nvGrpSpPr>
        <p:grpSpPr>
          <a:xfrm>
            <a:off x="132669" y="4929652"/>
            <a:ext cx="3037112" cy="940107"/>
            <a:chOff x="3007364" y="818147"/>
            <a:chExt cx="1372132" cy="1503300"/>
          </a:xfrm>
          <a:solidFill>
            <a:schemeClr val="accent4">
              <a:lumMod val="75000"/>
            </a:schemeClr>
          </a:solidFill>
        </p:grpSpPr>
        <p:sp>
          <p:nvSpPr>
            <p:cNvPr id="30" name="Freeform 11">
              <a:extLst>
                <a:ext uri="{FF2B5EF4-FFF2-40B4-BE49-F238E27FC236}">
                  <a16:creationId xmlns="" xmlns:a16="http://schemas.microsoft.com/office/drawing/2014/main" id="{6307741F-F6F6-4DE6-8259-13A197217F44}"/>
                </a:ext>
              </a:extLst>
            </p:cNvPr>
            <p:cNvSpPr/>
            <p:nvPr/>
          </p:nvSpPr>
          <p:spPr>
            <a:xfrm>
              <a:off x="3097129" y="818147"/>
              <a:ext cx="1282367" cy="1503300"/>
            </a:xfrm>
            <a:custGeom>
              <a:avLst/>
              <a:gdLst>
                <a:gd name="connsiteX0" fmla="*/ 1188269 w 1282367"/>
                <a:gd name="connsiteY0" fmla="*/ 1133483 h 1503300"/>
                <a:gd name="connsiteX1" fmla="*/ 1282367 w 1282367"/>
                <a:gd name="connsiteY1" fmla="*/ 1133483 h 1503300"/>
                <a:gd name="connsiteX2" fmla="*/ 1282367 w 1282367"/>
                <a:gd name="connsiteY2" fmla="*/ 1503300 h 1503300"/>
                <a:gd name="connsiteX3" fmla="*/ 0 w 1282367"/>
                <a:gd name="connsiteY3" fmla="*/ 1503300 h 1503300"/>
                <a:gd name="connsiteX4" fmla="*/ 0 w 1282367"/>
                <a:gd name="connsiteY4" fmla="*/ 1420086 h 1503300"/>
                <a:gd name="connsiteX5" fmla="*/ 1188269 w 1282367"/>
                <a:gd name="connsiteY5" fmla="*/ 1420086 h 1503300"/>
                <a:gd name="connsiteX6" fmla="*/ 0 w 1282367"/>
                <a:gd name="connsiteY6" fmla="*/ 0 h 1503300"/>
                <a:gd name="connsiteX7" fmla="*/ 1282367 w 1282367"/>
                <a:gd name="connsiteY7" fmla="*/ 0 h 1503300"/>
                <a:gd name="connsiteX8" fmla="*/ 1282367 w 1282367"/>
                <a:gd name="connsiteY8" fmla="*/ 219083 h 1503300"/>
                <a:gd name="connsiteX9" fmla="*/ 1188269 w 1282367"/>
                <a:gd name="connsiteY9" fmla="*/ 219083 h 1503300"/>
                <a:gd name="connsiteX10" fmla="*/ 1188269 w 1282367"/>
                <a:gd name="connsiteY10" fmla="*/ 105212 h 1503300"/>
                <a:gd name="connsiteX11" fmla="*/ 0 w 1282367"/>
                <a:gd name="connsiteY11" fmla="*/ 105212 h 15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82367" h="1503300">
                  <a:moveTo>
                    <a:pt x="1188269" y="1133483"/>
                  </a:moveTo>
                  <a:lnTo>
                    <a:pt x="1282367" y="1133483"/>
                  </a:lnTo>
                  <a:lnTo>
                    <a:pt x="1282367" y="1503300"/>
                  </a:lnTo>
                  <a:lnTo>
                    <a:pt x="0" y="1503300"/>
                  </a:lnTo>
                  <a:lnTo>
                    <a:pt x="0" y="1420086"/>
                  </a:lnTo>
                  <a:lnTo>
                    <a:pt x="1188269" y="1420086"/>
                  </a:lnTo>
                  <a:close/>
                  <a:moveTo>
                    <a:pt x="0" y="0"/>
                  </a:moveTo>
                  <a:lnTo>
                    <a:pt x="1282367" y="0"/>
                  </a:lnTo>
                  <a:lnTo>
                    <a:pt x="1282367" y="219083"/>
                  </a:lnTo>
                  <a:lnTo>
                    <a:pt x="1188269" y="219083"/>
                  </a:lnTo>
                  <a:lnTo>
                    <a:pt x="1188269" y="105212"/>
                  </a:lnTo>
                  <a:lnTo>
                    <a:pt x="0" y="10521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12">
              <a:extLst>
                <a:ext uri="{FF2B5EF4-FFF2-40B4-BE49-F238E27FC236}">
                  <a16:creationId xmlns="" xmlns:a16="http://schemas.microsoft.com/office/drawing/2014/main" id="{4474EEFF-8553-4D4A-92C1-1DE15C86F071}"/>
                </a:ext>
              </a:extLst>
            </p:cNvPr>
            <p:cNvSpPr/>
            <p:nvPr/>
          </p:nvSpPr>
          <p:spPr>
            <a:xfrm>
              <a:off x="3007364" y="818147"/>
              <a:ext cx="534870" cy="1503300"/>
            </a:xfrm>
            <a:custGeom>
              <a:avLst/>
              <a:gdLst>
                <a:gd name="connsiteX0" fmla="*/ 0 w 534870"/>
                <a:gd name="connsiteY0" fmla="*/ 0 h 1503300"/>
                <a:gd name="connsiteX1" fmla="*/ 534870 w 534870"/>
                <a:gd name="connsiteY1" fmla="*/ 0 h 1503300"/>
                <a:gd name="connsiteX2" fmla="*/ 534870 w 534870"/>
                <a:gd name="connsiteY2" fmla="*/ 105212 h 1503300"/>
                <a:gd name="connsiteX3" fmla="*/ 95421 w 534870"/>
                <a:gd name="connsiteY3" fmla="*/ 105212 h 1503300"/>
                <a:gd name="connsiteX4" fmla="*/ 95421 w 534870"/>
                <a:gd name="connsiteY4" fmla="*/ 1420086 h 1503300"/>
                <a:gd name="connsiteX5" fmla="*/ 534870 w 534870"/>
                <a:gd name="connsiteY5" fmla="*/ 1420086 h 1503300"/>
                <a:gd name="connsiteX6" fmla="*/ 534870 w 534870"/>
                <a:gd name="connsiteY6" fmla="*/ 1503300 h 1503300"/>
                <a:gd name="connsiteX7" fmla="*/ 0 w 534870"/>
                <a:gd name="connsiteY7" fmla="*/ 1503300 h 15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4870" h="1503300">
                  <a:moveTo>
                    <a:pt x="0" y="0"/>
                  </a:moveTo>
                  <a:lnTo>
                    <a:pt x="534870" y="0"/>
                  </a:lnTo>
                  <a:lnTo>
                    <a:pt x="534870" y="105212"/>
                  </a:lnTo>
                  <a:lnTo>
                    <a:pt x="95421" y="105212"/>
                  </a:lnTo>
                  <a:lnTo>
                    <a:pt x="95421" y="1420086"/>
                  </a:lnTo>
                  <a:lnTo>
                    <a:pt x="534870" y="1420086"/>
                  </a:lnTo>
                  <a:lnTo>
                    <a:pt x="534870" y="1503300"/>
                  </a:lnTo>
                  <a:lnTo>
                    <a:pt x="0" y="15033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182336" y="4929652"/>
            <a:ext cx="26611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Доставка  </a:t>
            </a:r>
            <a:r>
              <a:rPr lang="ru-RU" dirty="0"/>
              <a:t>граждан в медицинские и иные организации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420212" y="5129707"/>
            <a:ext cx="853522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Приобретено 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единиц автотранспорта в 10 муниципальных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образований.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Финансирование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средств областного бюджета составило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рублей.</a:t>
            </a:r>
          </a:p>
        </p:txBody>
      </p:sp>
      <p:grpSp>
        <p:nvGrpSpPr>
          <p:cNvPr id="38" name="Group 10">
            <a:extLst>
              <a:ext uri="{FF2B5EF4-FFF2-40B4-BE49-F238E27FC236}">
                <a16:creationId xmlns="" xmlns:a16="http://schemas.microsoft.com/office/drawing/2014/main" id="{63301642-9D0C-4CED-B970-D2B95709C24B}"/>
              </a:ext>
            </a:extLst>
          </p:cNvPr>
          <p:cNvGrpSpPr/>
          <p:nvPr/>
        </p:nvGrpSpPr>
        <p:grpSpPr>
          <a:xfrm>
            <a:off x="156485" y="5953273"/>
            <a:ext cx="3037112" cy="679539"/>
            <a:chOff x="3007364" y="818147"/>
            <a:chExt cx="1372132" cy="1503300"/>
          </a:xfrm>
          <a:solidFill>
            <a:schemeClr val="accent4">
              <a:lumMod val="75000"/>
            </a:schemeClr>
          </a:solidFill>
        </p:grpSpPr>
        <p:sp>
          <p:nvSpPr>
            <p:cNvPr id="39" name="Freeform 11">
              <a:extLst>
                <a:ext uri="{FF2B5EF4-FFF2-40B4-BE49-F238E27FC236}">
                  <a16:creationId xmlns="" xmlns:a16="http://schemas.microsoft.com/office/drawing/2014/main" id="{6307741F-F6F6-4DE6-8259-13A197217F44}"/>
                </a:ext>
              </a:extLst>
            </p:cNvPr>
            <p:cNvSpPr/>
            <p:nvPr/>
          </p:nvSpPr>
          <p:spPr>
            <a:xfrm>
              <a:off x="3097129" y="818147"/>
              <a:ext cx="1282367" cy="1503300"/>
            </a:xfrm>
            <a:custGeom>
              <a:avLst/>
              <a:gdLst>
                <a:gd name="connsiteX0" fmla="*/ 1188269 w 1282367"/>
                <a:gd name="connsiteY0" fmla="*/ 1133483 h 1503300"/>
                <a:gd name="connsiteX1" fmla="*/ 1282367 w 1282367"/>
                <a:gd name="connsiteY1" fmla="*/ 1133483 h 1503300"/>
                <a:gd name="connsiteX2" fmla="*/ 1282367 w 1282367"/>
                <a:gd name="connsiteY2" fmla="*/ 1503300 h 1503300"/>
                <a:gd name="connsiteX3" fmla="*/ 0 w 1282367"/>
                <a:gd name="connsiteY3" fmla="*/ 1503300 h 1503300"/>
                <a:gd name="connsiteX4" fmla="*/ 0 w 1282367"/>
                <a:gd name="connsiteY4" fmla="*/ 1420086 h 1503300"/>
                <a:gd name="connsiteX5" fmla="*/ 1188269 w 1282367"/>
                <a:gd name="connsiteY5" fmla="*/ 1420086 h 1503300"/>
                <a:gd name="connsiteX6" fmla="*/ 0 w 1282367"/>
                <a:gd name="connsiteY6" fmla="*/ 0 h 1503300"/>
                <a:gd name="connsiteX7" fmla="*/ 1282367 w 1282367"/>
                <a:gd name="connsiteY7" fmla="*/ 0 h 1503300"/>
                <a:gd name="connsiteX8" fmla="*/ 1282367 w 1282367"/>
                <a:gd name="connsiteY8" fmla="*/ 219083 h 1503300"/>
                <a:gd name="connsiteX9" fmla="*/ 1188269 w 1282367"/>
                <a:gd name="connsiteY9" fmla="*/ 219083 h 1503300"/>
                <a:gd name="connsiteX10" fmla="*/ 1188269 w 1282367"/>
                <a:gd name="connsiteY10" fmla="*/ 105212 h 1503300"/>
                <a:gd name="connsiteX11" fmla="*/ 0 w 1282367"/>
                <a:gd name="connsiteY11" fmla="*/ 105212 h 15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82367" h="1503300">
                  <a:moveTo>
                    <a:pt x="1188269" y="1133483"/>
                  </a:moveTo>
                  <a:lnTo>
                    <a:pt x="1282367" y="1133483"/>
                  </a:lnTo>
                  <a:lnTo>
                    <a:pt x="1282367" y="1503300"/>
                  </a:lnTo>
                  <a:lnTo>
                    <a:pt x="0" y="1503300"/>
                  </a:lnTo>
                  <a:lnTo>
                    <a:pt x="0" y="1420086"/>
                  </a:lnTo>
                  <a:lnTo>
                    <a:pt x="1188269" y="1420086"/>
                  </a:lnTo>
                  <a:close/>
                  <a:moveTo>
                    <a:pt x="0" y="0"/>
                  </a:moveTo>
                  <a:lnTo>
                    <a:pt x="1282367" y="0"/>
                  </a:lnTo>
                  <a:lnTo>
                    <a:pt x="1282367" y="219083"/>
                  </a:lnTo>
                  <a:lnTo>
                    <a:pt x="1188269" y="219083"/>
                  </a:lnTo>
                  <a:lnTo>
                    <a:pt x="1188269" y="105212"/>
                  </a:lnTo>
                  <a:lnTo>
                    <a:pt x="0" y="10521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12">
              <a:extLst>
                <a:ext uri="{FF2B5EF4-FFF2-40B4-BE49-F238E27FC236}">
                  <a16:creationId xmlns="" xmlns:a16="http://schemas.microsoft.com/office/drawing/2014/main" id="{4474EEFF-8553-4D4A-92C1-1DE15C86F071}"/>
                </a:ext>
              </a:extLst>
            </p:cNvPr>
            <p:cNvSpPr/>
            <p:nvPr/>
          </p:nvSpPr>
          <p:spPr>
            <a:xfrm>
              <a:off x="3007364" y="818147"/>
              <a:ext cx="534870" cy="1503300"/>
            </a:xfrm>
            <a:custGeom>
              <a:avLst/>
              <a:gdLst>
                <a:gd name="connsiteX0" fmla="*/ 0 w 534870"/>
                <a:gd name="connsiteY0" fmla="*/ 0 h 1503300"/>
                <a:gd name="connsiteX1" fmla="*/ 534870 w 534870"/>
                <a:gd name="connsiteY1" fmla="*/ 0 h 1503300"/>
                <a:gd name="connsiteX2" fmla="*/ 534870 w 534870"/>
                <a:gd name="connsiteY2" fmla="*/ 105212 h 1503300"/>
                <a:gd name="connsiteX3" fmla="*/ 95421 w 534870"/>
                <a:gd name="connsiteY3" fmla="*/ 105212 h 1503300"/>
                <a:gd name="connsiteX4" fmla="*/ 95421 w 534870"/>
                <a:gd name="connsiteY4" fmla="*/ 1420086 h 1503300"/>
                <a:gd name="connsiteX5" fmla="*/ 534870 w 534870"/>
                <a:gd name="connsiteY5" fmla="*/ 1420086 h 1503300"/>
                <a:gd name="connsiteX6" fmla="*/ 534870 w 534870"/>
                <a:gd name="connsiteY6" fmla="*/ 1503300 h 1503300"/>
                <a:gd name="connsiteX7" fmla="*/ 0 w 534870"/>
                <a:gd name="connsiteY7" fmla="*/ 1503300 h 15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4870" h="1503300">
                  <a:moveTo>
                    <a:pt x="0" y="0"/>
                  </a:moveTo>
                  <a:lnTo>
                    <a:pt x="534870" y="0"/>
                  </a:lnTo>
                  <a:lnTo>
                    <a:pt x="534870" y="105212"/>
                  </a:lnTo>
                  <a:lnTo>
                    <a:pt x="95421" y="105212"/>
                  </a:lnTo>
                  <a:lnTo>
                    <a:pt x="95421" y="1420086"/>
                  </a:lnTo>
                  <a:lnTo>
                    <a:pt x="534870" y="1420086"/>
                  </a:lnTo>
                  <a:lnTo>
                    <a:pt x="534870" y="1503300"/>
                  </a:lnTo>
                  <a:lnTo>
                    <a:pt x="0" y="15033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Прямоугольник 40"/>
          <p:cNvSpPr/>
          <p:nvPr/>
        </p:nvSpPr>
        <p:spPr>
          <a:xfrm>
            <a:off x="320626" y="6005015"/>
            <a:ext cx="2661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Приемные семьи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3420214" y="6031432"/>
            <a:ext cx="8535224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приемных семьях для граждан пожилого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возраста, 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проживают 30 человек.</a:t>
            </a:r>
            <a:endParaRPr lang="ru-RU" sz="14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6650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276999"/>
          </a:xfrm>
          <a:prstGeom prst="rect">
            <a:avLst/>
          </a:prstGeom>
          <a:solidFill>
            <a:srgbClr val="28659C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МИНИСТЕРСТВО ТРУДА И СОЦИАЛЬНОГО РАЗВИТИЯ НОВОСИБИРСКОЙ ОБЛАСТИ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8" name="Группа 47"/>
          <p:cNvGrpSpPr/>
          <p:nvPr/>
        </p:nvGrpSpPr>
        <p:grpSpPr>
          <a:xfrm>
            <a:off x="175737" y="1841716"/>
            <a:ext cx="11840523" cy="987051"/>
            <a:chOff x="-15880" y="2716866"/>
            <a:chExt cx="3138118" cy="779332"/>
          </a:xfrm>
        </p:grpSpPr>
        <p:sp>
          <p:nvSpPr>
            <p:cNvPr id="49" name="矩形 70"/>
            <p:cNvSpPr/>
            <p:nvPr/>
          </p:nvSpPr>
          <p:spPr>
            <a:xfrm>
              <a:off x="33" y="2716866"/>
              <a:ext cx="3122205" cy="12467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just"/>
              <a:endParaRPr lang="zh-CN" alt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-15880" y="2966208"/>
              <a:ext cx="3138118" cy="529990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ru-RU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34" y="2966208"/>
              <a:ext cx="3122204" cy="136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endPara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Стрелка вниз 2"/>
          <p:cNvSpPr/>
          <p:nvPr/>
        </p:nvSpPr>
        <p:spPr>
          <a:xfrm>
            <a:off x="4815507" y="1115986"/>
            <a:ext cx="1909148" cy="5353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718638" y="2227456"/>
            <a:ext cx="687545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/>
              <a:t>Подпрограмма </a:t>
            </a:r>
            <a:r>
              <a:rPr lang="ru-RU" sz="2800" b="1" dirty="0" smtClean="0"/>
              <a:t> «Доступная среда»</a:t>
            </a:r>
            <a:endParaRPr lang="ru-RU" sz="28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954235" y="392834"/>
            <a:ext cx="10283529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Государственная  программа Новосибирской области «Социальная поддержка в Новосибирской области»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205757" y="4302257"/>
            <a:ext cx="11840523" cy="1102256"/>
            <a:chOff x="33" y="2592196"/>
            <a:chExt cx="3122205" cy="1147610"/>
          </a:xfrm>
        </p:grpSpPr>
        <p:sp>
          <p:nvSpPr>
            <p:cNvPr id="22" name="矩形 70"/>
            <p:cNvSpPr/>
            <p:nvPr/>
          </p:nvSpPr>
          <p:spPr>
            <a:xfrm>
              <a:off x="33" y="2592196"/>
              <a:ext cx="3122205" cy="12467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just"/>
              <a:endParaRPr lang="zh-CN" alt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3" y="3126912"/>
              <a:ext cx="3122205" cy="612894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4" y="2966208"/>
              <a:ext cx="3122204" cy="136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endPara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205760" y="3319819"/>
            <a:ext cx="11779084" cy="12618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Задача:</a:t>
            </a:r>
            <a:r>
              <a:rPr lang="ru-RU" sz="2400" b="1" dirty="0" smtClean="0"/>
              <a:t> </a:t>
            </a:r>
          </a:p>
          <a:p>
            <a:pPr algn="ctr"/>
            <a:r>
              <a:rPr lang="ru-RU" sz="1600" dirty="0" smtClean="0"/>
              <a:t>Формирование условий </a:t>
            </a:r>
            <a:r>
              <a:rPr lang="ru-RU" sz="1600" dirty="0"/>
              <a:t>для обеспечения беспрепятственного доступа инвалидов и других маломобильных групп населения к приоритетным для них услугам, в том числе оборудование (дооборудование) приоритетных объектов элементами </a:t>
            </a:r>
            <a:r>
              <a:rPr lang="ru-RU" sz="1600" dirty="0" smtClean="0"/>
              <a:t>доступности и развития </a:t>
            </a:r>
            <a:r>
              <a:rPr lang="ru-RU" sz="1600" dirty="0"/>
              <a:t>системы комплексной реабилитации инвалидов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205760" y="2954914"/>
            <a:ext cx="11840522" cy="364905"/>
            <a:chOff x="33" y="2716866"/>
            <a:chExt cx="3122205" cy="386114"/>
          </a:xfrm>
        </p:grpSpPr>
        <p:sp>
          <p:nvSpPr>
            <p:cNvPr id="29" name="矩形 70"/>
            <p:cNvSpPr/>
            <p:nvPr/>
          </p:nvSpPr>
          <p:spPr>
            <a:xfrm>
              <a:off x="33" y="2716866"/>
              <a:ext cx="3122205" cy="24934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just"/>
              <a:endParaRPr lang="zh-CN" alt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34" y="2966208"/>
              <a:ext cx="3122204" cy="136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endPara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75737" y="4815841"/>
            <a:ext cx="11719795" cy="15081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Основные мероприятия:</a:t>
            </a:r>
          </a:p>
          <a:p>
            <a:r>
              <a:rPr lang="ru-RU" sz="1600" dirty="0" smtClean="0"/>
              <a:t>- Обеспечение доступности услуг инвалидам и другим маломобильным группам населения, в том числе оборудование приоритетных объектов элементами доступности</a:t>
            </a:r>
          </a:p>
          <a:p>
            <a:r>
              <a:rPr lang="ru-RU" sz="1600" dirty="0" smtClean="0"/>
              <a:t>- Реализация комплекса мероприятий по обеспечению равного доступа инвалидов и маломобильных групп населения к реабилитационным услугам</a:t>
            </a:r>
            <a:endParaRPr lang="ru-RU" sz="1600" dirty="0"/>
          </a:p>
        </p:txBody>
      </p:sp>
      <p:pic>
        <p:nvPicPr>
          <p:cNvPr id="20" name="Picture 2" descr="D:\Мои документы\NetSpeakerphone\Received Files\Савченко Татьяна Александровна\ЛОГО МИНСОЦ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600"/>
            <a:ext cx="1039504" cy="82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4451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3420212" y="1190611"/>
            <a:ext cx="8535225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социально значимых объектов областной собственности в учреждениях социальной защиты на общую сумму 1 840 000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центров занятости населения на общую сумму – 855 499,99 руб. </a:t>
            </a:r>
            <a:endParaRPr lang="ru-RU" sz="14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8" name="Group 10">
            <a:extLst>
              <a:ext uri="{FF2B5EF4-FFF2-40B4-BE49-F238E27FC236}">
                <a16:creationId xmlns="" xmlns:a16="http://schemas.microsoft.com/office/drawing/2014/main" id="{63301642-9D0C-4CED-B970-D2B95709C24B}"/>
              </a:ext>
            </a:extLst>
          </p:cNvPr>
          <p:cNvGrpSpPr/>
          <p:nvPr/>
        </p:nvGrpSpPr>
        <p:grpSpPr>
          <a:xfrm>
            <a:off x="136109" y="1203970"/>
            <a:ext cx="3037113" cy="725306"/>
            <a:chOff x="3007364" y="818147"/>
            <a:chExt cx="1372132" cy="1503300"/>
          </a:xfrm>
          <a:solidFill>
            <a:schemeClr val="accent4">
              <a:lumMod val="75000"/>
            </a:schemeClr>
          </a:solidFill>
        </p:grpSpPr>
        <p:sp>
          <p:nvSpPr>
            <p:cNvPr id="49" name="Freeform 11">
              <a:extLst>
                <a:ext uri="{FF2B5EF4-FFF2-40B4-BE49-F238E27FC236}">
                  <a16:creationId xmlns="" xmlns:a16="http://schemas.microsoft.com/office/drawing/2014/main" id="{6307741F-F6F6-4DE6-8259-13A197217F44}"/>
                </a:ext>
              </a:extLst>
            </p:cNvPr>
            <p:cNvSpPr/>
            <p:nvPr/>
          </p:nvSpPr>
          <p:spPr>
            <a:xfrm>
              <a:off x="3097129" y="818147"/>
              <a:ext cx="1282367" cy="1503300"/>
            </a:xfrm>
            <a:custGeom>
              <a:avLst/>
              <a:gdLst>
                <a:gd name="connsiteX0" fmla="*/ 1188269 w 1282367"/>
                <a:gd name="connsiteY0" fmla="*/ 1133483 h 1503300"/>
                <a:gd name="connsiteX1" fmla="*/ 1282367 w 1282367"/>
                <a:gd name="connsiteY1" fmla="*/ 1133483 h 1503300"/>
                <a:gd name="connsiteX2" fmla="*/ 1282367 w 1282367"/>
                <a:gd name="connsiteY2" fmla="*/ 1503300 h 1503300"/>
                <a:gd name="connsiteX3" fmla="*/ 0 w 1282367"/>
                <a:gd name="connsiteY3" fmla="*/ 1503300 h 1503300"/>
                <a:gd name="connsiteX4" fmla="*/ 0 w 1282367"/>
                <a:gd name="connsiteY4" fmla="*/ 1420086 h 1503300"/>
                <a:gd name="connsiteX5" fmla="*/ 1188269 w 1282367"/>
                <a:gd name="connsiteY5" fmla="*/ 1420086 h 1503300"/>
                <a:gd name="connsiteX6" fmla="*/ 0 w 1282367"/>
                <a:gd name="connsiteY6" fmla="*/ 0 h 1503300"/>
                <a:gd name="connsiteX7" fmla="*/ 1282367 w 1282367"/>
                <a:gd name="connsiteY7" fmla="*/ 0 h 1503300"/>
                <a:gd name="connsiteX8" fmla="*/ 1282367 w 1282367"/>
                <a:gd name="connsiteY8" fmla="*/ 219083 h 1503300"/>
                <a:gd name="connsiteX9" fmla="*/ 1188269 w 1282367"/>
                <a:gd name="connsiteY9" fmla="*/ 219083 h 1503300"/>
                <a:gd name="connsiteX10" fmla="*/ 1188269 w 1282367"/>
                <a:gd name="connsiteY10" fmla="*/ 105212 h 1503300"/>
                <a:gd name="connsiteX11" fmla="*/ 0 w 1282367"/>
                <a:gd name="connsiteY11" fmla="*/ 105212 h 15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82367" h="1503300">
                  <a:moveTo>
                    <a:pt x="1188269" y="1133483"/>
                  </a:moveTo>
                  <a:lnTo>
                    <a:pt x="1282367" y="1133483"/>
                  </a:lnTo>
                  <a:lnTo>
                    <a:pt x="1282367" y="1503300"/>
                  </a:lnTo>
                  <a:lnTo>
                    <a:pt x="0" y="1503300"/>
                  </a:lnTo>
                  <a:lnTo>
                    <a:pt x="0" y="1420086"/>
                  </a:lnTo>
                  <a:lnTo>
                    <a:pt x="1188269" y="1420086"/>
                  </a:lnTo>
                  <a:close/>
                  <a:moveTo>
                    <a:pt x="0" y="0"/>
                  </a:moveTo>
                  <a:lnTo>
                    <a:pt x="1282367" y="0"/>
                  </a:lnTo>
                  <a:lnTo>
                    <a:pt x="1282367" y="219083"/>
                  </a:lnTo>
                  <a:lnTo>
                    <a:pt x="1188269" y="219083"/>
                  </a:lnTo>
                  <a:lnTo>
                    <a:pt x="1188269" y="105212"/>
                  </a:lnTo>
                  <a:lnTo>
                    <a:pt x="0" y="10521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12">
              <a:extLst>
                <a:ext uri="{FF2B5EF4-FFF2-40B4-BE49-F238E27FC236}">
                  <a16:creationId xmlns="" xmlns:a16="http://schemas.microsoft.com/office/drawing/2014/main" id="{4474EEFF-8553-4D4A-92C1-1DE15C86F071}"/>
                </a:ext>
              </a:extLst>
            </p:cNvPr>
            <p:cNvSpPr/>
            <p:nvPr/>
          </p:nvSpPr>
          <p:spPr>
            <a:xfrm>
              <a:off x="3007364" y="818147"/>
              <a:ext cx="534870" cy="1503300"/>
            </a:xfrm>
            <a:custGeom>
              <a:avLst/>
              <a:gdLst>
                <a:gd name="connsiteX0" fmla="*/ 0 w 534870"/>
                <a:gd name="connsiteY0" fmla="*/ 0 h 1503300"/>
                <a:gd name="connsiteX1" fmla="*/ 534870 w 534870"/>
                <a:gd name="connsiteY1" fmla="*/ 0 h 1503300"/>
                <a:gd name="connsiteX2" fmla="*/ 534870 w 534870"/>
                <a:gd name="connsiteY2" fmla="*/ 105212 h 1503300"/>
                <a:gd name="connsiteX3" fmla="*/ 95421 w 534870"/>
                <a:gd name="connsiteY3" fmla="*/ 105212 h 1503300"/>
                <a:gd name="connsiteX4" fmla="*/ 95421 w 534870"/>
                <a:gd name="connsiteY4" fmla="*/ 1420086 h 1503300"/>
                <a:gd name="connsiteX5" fmla="*/ 534870 w 534870"/>
                <a:gd name="connsiteY5" fmla="*/ 1420086 h 1503300"/>
                <a:gd name="connsiteX6" fmla="*/ 534870 w 534870"/>
                <a:gd name="connsiteY6" fmla="*/ 1503300 h 1503300"/>
                <a:gd name="connsiteX7" fmla="*/ 0 w 534870"/>
                <a:gd name="connsiteY7" fmla="*/ 1503300 h 15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4870" h="1503300">
                  <a:moveTo>
                    <a:pt x="0" y="0"/>
                  </a:moveTo>
                  <a:lnTo>
                    <a:pt x="534870" y="0"/>
                  </a:lnTo>
                  <a:lnTo>
                    <a:pt x="534870" y="105212"/>
                  </a:lnTo>
                  <a:lnTo>
                    <a:pt x="95421" y="105212"/>
                  </a:lnTo>
                  <a:lnTo>
                    <a:pt x="95421" y="1420086"/>
                  </a:lnTo>
                  <a:lnTo>
                    <a:pt x="534870" y="1420086"/>
                  </a:lnTo>
                  <a:lnTo>
                    <a:pt x="534870" y="1503300"/>
                  </a:lnTo>
                  <a:lnTo>
                    <a:pt x="0" y="15033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0" y="-3918"/>
            <a:ext cx="12192000" cy="276999"/>
          </a:xfrm>
          <a:prstGeom prst="rect">
            <a:avLst/>
          </a:prstGeom>
          <a:solidFill>
            <a:srgbClr val="28659C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ТРУДА И СОЦИАЛЬНОГО РАЗВИТИЯ НОВОСИБИРСКОЙ ОБЛАСТИ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63301642-9D0C-4CED-B970-D2B95709C24B}"/>
              </a:ext>
            </a:extLst>
          </p:cNvPr>
          <p:cNvGrpSpPr/>
          <p:nvPr/>
        </p:nvGrpSpPr>
        <p:grpSpPr>
          <a:xfrm>
            <a:off x="132670" y="2033517"/>
            <a:ext cx="3037112" cy="1491596"/>
            <a:chOff x="3007364" y="818147"/>
            <a:chExt cx="1372132" cy="1503300"/>
          </a:xfrm>
          <a:solidFill>
            <a:schemeClr val="accent4">
              <a:lumMod val="75000"/>
            </a:schemeClr>
          </a:solidFill>
        </p:grpSpPr>
        <p:sp>
          <p:nvSpPr>
            <p:cNvPr id="12" name="Freeform 11">
              <a:extLst>
                <a:ext uri="{FF2B5EF4-FFF2-40B4-BE49-F238E27FC236}">
                  <a16:creationId xmlns="" xmlns:a16="http://schemas.microsoft.com/office/drawing/2014/main" id="{6307741F-F6F6-4DE6-8259-13A197217F44}"/>
                </a:ext>
              </a:extLst>
            </p:cNvPr>
            <p:cNvSpPr/>
            <p:nvPr/>
          </p:nvSpPr>
          <p:spPr>
            <a:xfrm>
              <a:off x="3097129" y="818147"/>
              <a:ext cx="1282367" cy="1503300"/>
            </a:xfrm>
            <a:custGeom>
              <a:avLst/>
              <a:gdLst>
                <a:gd name="connsiteX0" fmla="*/ 1188269 w 1282367"/>
                <a:gd name="connsiteY0" fmla="*/ 1133483 h 1503300"/>
                <a:gd name="connsiteX1" fmla="*/ 1282367 w 1282367"/>
                <a:gd name="connsiteY1" fmla="*/ 1133483 h 1503300"/>
                <a:gd name="connsiteX2" fmla="*/ 1282367 w 1282367"/>
                <a:gd name="connsiteY2" fmla="*/ 1503300 h 1503300"/>
                <a:gd name="connsiteX3" fmla="*/ 0 w 1282367"/>
                <a:gd name="connsiteY3" fmla="*/ 1503300 h 1503300"/>
                <a:gd name="connsiteX4" fmla="*/ 0 w 1282367"/>
                <a:gd name="connsiteY4" fmla="*/ 1420086 h 1503300"/>
                <a:gd name="connsiteX5" fmla="*/ 1188269 w 1282367"/>
                <a:gd name="connsiteY5" fmla="*/ 1420086 h 1503300"/>
                <a:gd name="connsiteX6" fmla="*/ 0 w 1282367"/>
                <a:gd name="connsiteY6" fmla="*/ 0 h 1503300"/>
                <a:gd name="connsiteX7" fmla="*/ 1282367 w 1282367"/>
                <a:gd name="connsiteY7" fmla="*/ 0 h 1503300"/>
                <a:gd name="connsiteX8" fmla="*/ 1282367 w 1282367"/>
                <a:gd name="connsiteY8" fmla="*/ 219083 h 1503300"/>
                <a:gd name="connsiteX9" fmla="*/ 1188269 w 1282367"/>
                <a:gd name="connsiteY9" fmla="*/ 219083 h 1503300"/>
                <a:gd name="connsiteX10" fmla="*/ 1188269 w 1282367"/>
                <a:gd name="connsiteY10" fmla="*/ 105212 h 1503300"/>
                <a:gd name="connsiteX11" fmla="*/ 0 w 1282367"/>
                <a:gd name="connsiteY11" fmla="*/ 105212 h 15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82367" h="1503300">
                  <a:moveTo>
                    <a:pt x="1188269" y="1133483"/>
                  </a:moveTo>
                  <a:lnTo>
                    <a:pt x="1282367" y="1133483"/>
                  </a:lnTo>
                  <a:lnTo>
                    <a:pt x="1282367" y="1503300"/>
                  </a:lnTo>
                  <a:lnTo>
                    <a:pt x="0" y="1503300"/>
                  </a:lnTo>
                  <a:lnTo>
                    <a:pt x="0" y="1420086"/>
                  </a:lnTo>
                  <a:lnTo>
                    <a:pt x="1188269" y="1420086"/>
                  </a:lnTo>
                  <a:close/>
                  <a:moveTo>
                    <a:pt x="0" y="0"/>
                  </a:moveTo>
                  <a:lnTo>
                    <a:pt x="1282367" y="0"/>
                  </a:lnTo>
                  <a:lnTo>
                    <a:pt x="1282367" y="219083"/>
                  </a:lnTo>
                  <a:lnTo>
                    <a:pt x="1188269" y="219083"/>
                  </a:lnTo>
                  <a:lnTo>
                    <a:pt x="1188269" y="105212"/>
                  </a:lnTo>
                  <a:lnTo>
                    <a:pt x="0" y="10521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="" xmlns:a16="http://schemas.microsoft.com/office/drawing/2014/main" id="{4474EEFF-8553-4D4A-92C1-1DE15C86F071}"/>
                </a:ext>
              </a:extLst>
            </p:cNvPr>
            <p:cNvSpPr/>
            <p:nvPr/>
          </p:nvSpPr>
          <p:spPr>
            <a:xfrm>
              <a:off x="3007364" y="818147"/>
              <a:ext cx="534870" cy="1503300"/>
            </a:xfrm>
            <a:custGeom>
              <a:avLst/>
              <a:gdLst>
                <a:gd name="connsiteX0" fmla="*/ 0 w 534870"/>
                <a:gd name="connsiteY0" fmla="*/ 0 h 1503300"/>
                <a:gd name="connsiteX1" fmla="*/ 534870 w 534870"/>
                <a:gd name="connsiteY1" fmla="*/ 0 h 1503300"/>
                <a:gd name="connsiteX2" fmla="*/ 534870 w 534870"/>
                <a:gd name="connsiteY2" fmla="*/ 105212 h 1503300"/>
                <a:gd name="connsiteX3" fmla="*/ 95421 w 534870"/>
                <a:gd name="connsiteY3" fmla="*/ 105212 h 1503300"/>
                <a:gd name="connsiteX4" fmla="*/ 95421 w 534870"/>
                <a:gd name="connsiteY4" fmla="*/ 1420086 h 1503300"/>
                <a:gd name="connsiteX5" fmla="*/ 534870 w 534870"/>
                <a:gd name="connsiteY5" fmla="*/ 1420086 h 1503300"/>
                <a:gd name="connsiteX6" fmla="*/ 534870 w 534870"/>
                <a:gd name="connsiteY6" fmla="*/ 1503300 h 1503300"/>
                <a:gd name="connsiteX7" fmla="*/ 0 w 534870"/>
                <a:gd name="connsiteY7" fmla="*/ 1503300 h 15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4870" h="1503300">
                  <a:moveTo>
                    <a:pt x="0" y="0"/>
                  </a:moveTo>
                  <a:lnTo>
                    <a:pt x="534870" y="0"/>
                  </a:lnTo>
                  <a:lnTo>
                    <a:pt x="534870" y="105212"/>
                  </a:lnTo>
                  <a:lnTo>
                    <a:pt x="95421" y="105212"/>
                  </a:lnTo>
                  <a:lnTo>
                    <a:pt x="95421" y="1420086"/>
                  </a:lnTo>
                  <a:lnTo>
                    <a:pt x="534870" y="1420086"/>
                  </a:lnTo>
                  <a:lnTo>
                    <a:pt x="534870" y="1503300"/>
                  </a:lnTo>
                  <a:lnTo>
                    <a:pt x="0" y="15033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3420212" y="2740282"/>
            <a:ext cx="8535224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Предоставлена субсидия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некоммерческим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организациям </a:t>
            </a:r>
            <a:endParaRPr lang="ru-RU" sz="14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9314" y="1279989"/>
            <a:ext cx="27308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Оборудование социально значимых объектов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7603" y="2051731"/>
            <a:ext cx="26611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Проведение </a:t>
            </a:r>
            <a:r>
              <a:rPr lang="ru-RU" dirty="0"/>
              <a:t>социально значимых мероприятий, организацию и оказание услуг по социальной реабилитации</a:t>
            </a:r>
          </a:p>
        </p:txBody>
      </p:sp>
      <p:pic>
        <p:nvPicPr>
          <p:cNvPr id="16" name="Picture 2" descr="D:\Мои документы\NetSpeakerphone\Received Files\Савченко Татьяна Александровна\ЛОГО МИНСОЦ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581"/>
            <a:ext cx="1039504" cy="82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0">
            <a:extLst>
              <a:ext uri="{FF2B5EF4-FFF2-40B4-BE49-F238E27FC236}">
                <a16:creationId xmlns="" xmlns:a16="http://schemas.microsoft.com/office/drawing/2014/main" id="{63301642-9D0C-4CED-B970-D2B95709C24B}"/>
              </a:ext>
            </a:extLst>
          </p:cNvPr>
          <p:cNvGrpSpPr/>
          <p:nvPr/>
        </p:nvGrpSpPr>
        <p:grpSpPr>
          <a:xfrm>
            <a:off x="136110" y="3637619"/>
            <a:ext cx="3037112" cy="1415253"/>
            <a:chOff x="3007364" y="818147"/>
            <a:chExt cx="1372132" cy="1503300"/>
          </a:xfrm>
          <a:solidFill>
            <a:schemeClr val="accent4">
              <a:lumMod val="75000"/>
            </a:schemeClr>
          </a:solidFill>
        </p:grpSpPr>
        <p:sp>
          <p:nvSpPr>
            <p:cNvPr id="20" name="Freeform 11">
              <a:extLst>
                <a:ext uri="{FF2B5EF4-FFF2-40B4-BE49-F238E27FC236}">
                  <a16:creationId xmlns="" xmlns:a16="http://schemas.microsoft.com/office/drawing/2014/main" id="{6307741F-F6F6-4DE6-8259-13A197217F44}"/>
                </a:ext>
              </a:extLst>
            </p:cNvPr>
            <p:cNvSpPr/>
            <p:nvPr/>
          </p:nvSpPr>
          <p:spPr>
            <a:xfrm>
              <a:off x="3097129" y="818147"/>
              <a:ext cx="1282367" cy="1503300"/>
            </a:xfrm>
            <a:custGeom>
              <a:avLst/>
              <a:gdLst>
                <a:gd name="connsiteX0" fmla="*/ 1188269 w 1282367"/>
                <a:gd name="connsiteY0" fmla="*/ 1133483 h 1503300"/>
                <a:gd name="connsiteX1" fmla="*/ 1282367 w 1282367"/>
                <a:gd name="connsiteY1" fmla="*/ 1133483 h 1503300"/>
                <a:gd name="connsiteX2" fmla="*/ 1282367 w 1282367"/>
                <a:gd name="connsiteY2" fmla="*/ 1503300 h 1503300"/>
                <a:gd name="connsiteX3" fmla="*/ 0 w 1282367"/>
                <a:gd name="connsiteY3" fmla="*/ 1503300 h 1503300"/>
                <a:gd name="connsiteX4" fmla="*/ 0 w 1282367"/>
                <a:gd name="connsiteY4" fmla="*/ 1420086 h 1503300"/>
                <a:gd name="connsiteX5" fmla="*/ 1188269 w 1282367"/>
                <a:gd name="connsiteY5" fmla="*/ 1420086 h 1503300"/>
                <a:gd name="connsiteX6" fmla="*/ 0 w 1282367"/>
                <a:gd name="connsiteY6" fmla="*/ 0 h 1503300"/>
                <a:gd name="connsiteX7" fmla="*/ 1282367 w 1282367"/>
                <a:gd name="connsiteY7" fmla="*/ 0 h 1503300"/>
                <a:gd name="connsiteX8" fmla="*/ 1282367 w 1282367"/>
                <a:gd name="connsiteY8" fmla="*/ 219083 h 1503300"/>
                <a:gd name="connsiteX9" fmla="*/ 1188269 w 1282367"/>
                <a:gd name="connsiteY9" fmla="*/ 219083 h 1503300"/>
                <a:gd name="connsiteX10" fmla="*/ 1188269 w 1282367"/>
                <a:gd name="connsiteY10" fmla="*/ 105212 h 1503300"/>
                <a:gd name="connsiteX11" fmla="*/ 0 w 1282367"/>
                <a:gd name="connsiteY11" fmla="*/ 105212 h 15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82367" h="1503300">
                  <a:moveTo>
                    <a:pt x="1188269" y="1133483"/>
                  </a:moveTo>
                  <a:lnTo>
                    <a:pt x="1282367" y="1133483"/>
                  </a:lnTo>
                  <a:lnTo>
                    <a:pt x="1282367" y="1503300"/>
                  </a:lnTo>
                  <a:lnTo>
                    <a:pt x="0" y="1503300"/>
                  </a:lnTo>
                  <a:lnTo>
                    <a:pt x="0" y="1420086"/>
                  </a:lnTo>
                  <a:lnTo>
                    <a:pt x="1188269" y="1420086"/>
                  </a:lnTo>
                  <a:close/>
                  <a:moveTo>
                    <a:pt x="0" y="0"/>
                  </a:moveTo>
                  <a:lnTo>
                    <a:pt x="1282367" y="0"/>
                  </a:lnTo>
                  <a:lnTo>
                    <a:pt x="1282367" y="219083"/>
                  </a:lnTo>
                  <a:lnTo>
                    <a:pt x="1188269" y="219083"/>
                  </a:lnTo>
                  <a:lnTo>
                    <a:pt x="1188269" y="105212"/>
                  </a:lnTo>
                  <a:lnTo>
                    <a:pt x="0" y="10521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12">
              <a:extLst>
                <a:ext uri="{FF2B5EF4-FFF2-40B4-BE49-F238E27FC236}">
                  <a16:creationId xmlns="" xmlns:a16="http://schemas.microsoft.com/office/drawing/2014/main" id="{4474EEFF-8553-4D4A-92C1-1DE15C86F071}"/>
                </a:ext>
              </a:extLst>
            </p:cNvPr>
            <p:cNvSpPr/>
            <p:nvPr/>
          </p:nvSpPr>
          <p:spPr>
            <a:xfrm>
              <a:off x="3007364" y="818147"/>
              <a:ext cx="534870" cy="1503300"/>
            </a:xfrm>
            <a:custGeom>
              <a:avLst/>
              <a:gdLst>
                <a:gd name="connsiteX0" fmla="*/ 0 w 534870"/>
                <a:gd name="connsiteY0" fmla="*/ 0 h 1503300"/>
                <a:gd name="connsiteX1" fmla="*/ 534870 w 534870"/>
                <a:gd name="connsiteY1" fmla="*/ 0 h 1503300"/>
                <a:gd name="connsiteX2" fmla="*/ 534870 w 534870"/>
                <a:gd name="connsiteY2" fmla="*/ 105212 h 1503300"/>
                <a:gd name="connsiteX3" fmla="*/ 95421 w 534870"/>
                <a:gd name="connsiteY3" fmla="*/ 105212 h 1503300"/>
                <a:gd name="connsiteX4" fmla="*/ 95421 w 534870"/>
                <a:gd name="connsiteY4" fmla="*/ 1420086 h 1503300"/>
                <a:gd name="connsiteX5" fmla="*/ 534870 w 534870"/>
                <a:gd name="connsiteY5" fmla="*/ 1420086 h 1503300"/>
                <a:gd name="connsiteX6" fmla="*/ 534870 w 534870"/>
                <a:gd name="connsiteY6" fmla="*/ 1503300 h 1503300"/>
                <a:gd name="connsiteX7" fmla="*/ 0 w 534870"/>
                <a:gd name="connsiteY7" fmla="*/ 1503300 h 15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4870" h="1503300">
                  <a:moveTo>
                    <a:pt x="0" y="0"/>
                  </a:moveTo>
                  <a:lnTo>
                    <a:pt x="534870" y="0"/>
                  </a:lnTo>
                  <a:lnTo>
                    <a:pt x="534870" y="105212"/>
                  </a:lnTo>
                  <a:lnTo>
                    <a:pt x="95421" y="105212"/>
                  </a:lnTo>
                  <a:lnTo>
                    <a:pt x="95421" y="1420086"/>
                  </a:lnTo>
                  <a:lnTo>
                    <a:pt x="534870" y="1420086"/>
                  </a:lnTo>
                  <a:lnTo>
                    <a:pt x="534870" y="1503300"/>
                  </a:lnTo>
                  <a:lnTo>
                    <a:pt x="0" y="15033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3333948" y="3721131"/>
            <a:ext cx="8535224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Услуга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оказана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1 421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инвалиду 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82336" y="3667878"/>
            <a:ext cx="29377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Организация предоставления </a:t>
            </a:r>
            <a:r>
              <a:rPr lang="ru-RU" sz="1400" dirty="0"/>
              <a:t>услуги «социальное такси» для инвалидов, проживающих на территории муниципальных образований Новосибирской области. </a:t>
            </a:r>
          </a:p>
        </p:txBody>
      </p:sp>
      <p:grpSp>
        <p:nvGrpSpPr>
          <p:cNvPr id="29" name="Group 10">
            <a:extLst>
              <a:ext uri="{FF2B5EF4-FFF2-40B4-BE49-F238E27FC236}">
                <a16:creationId xmlns="" xmlns:a16="http://schemas.microsoft.com/office/drawing/2014/main" id="{63301642-9D0C-4CED-B970-D2B95709C24B}"/>
              </a:ext>
            </a:extLst>
          </p:cNvPr>
          <p:cNvGrpSpPr/>
          <p:nvPr/>
        </p:nvGrpSpPr>
        <p:grpSpPr>
          <a:xfrm>
            <a:off x="182335" y="5186148"/>
            <a:ext cx="2937779" cy="1497829"/>
            <a:chOff x="3007364" y="818147"/>
            <a:chExt cx="1372132" cy="1503300"/>
          </a:xfrm>
          <a:solidFill>
            <a:schemeClr val="accent4">
              <a:lumMod val="75000"/>
            </a:schemeClr>
          </a:solidFill>
        </p:grpSpPr>
        <p:sp>
          <p:nvSpPr>
            <p:cNvPr id="30" name="Freeform 11">
              <a:extLst>
                <a:ext uri="{FF2B5EF4-FFF2-40B4-BE49-F238E27FC236}">
                  <a16:creationId xmlns="" xmlns:a16="http://schemas.microsoft.com/office/drawing/2014/main" id="{6307741F-F6F6-4DE6-8259-13A197217F44}"/>
                </a:ext>
              </a:extLst>
            </p:cNvPr>
            <p:cNvSpPr/>
            <p:nvPr/>
          </p:nvSpPr>
          <p:spPr>
            <a:xfrm>
              <a:off x="3097129" y="818147"/>
              <a:ext cx="1282367" cy="1503300"/>
            </a:xfrm>
            <a:custGeom>
              <a:avLst/>
              <a:gdLst>
                <a:gd name="connsiteX0" fmla="*/ 1188269 w 1282367"/>
                <a:gd name="connsiteY0" fmla="*/ 1133483 h 1503300"/>
                <a:gd name="connsiteX1" fmla="*/ 1282367 w 1282367"/>
                <a:gd name="connsiteY1" fmla="*/ 1133483 h 1503300"/>
                <a:gd name="connsiteX2" fmla="*/ 1282367 w 1282367"/>
                <a:gd name="connsiteY2" fmla="*/ 1503300 h 1503300"/>
                <a:gd name="connsiteX3" fmla="*/ 0 w 1282367"/>
                <a:gd name="connsiteY3" fmla="*/ 1503300 h 1503300"/>
                <a:gd name="connsiteX4" fmla="*/ 0 w 1282367"/>
                <a:gd name="connsiteY4" fmla="*/ 1420086 h 1503300"/>
                <a:gd name="connsiteX5" fmla="*/ 1188269 w 1282367"/>
                <a:gd name="connsiteY5" fmla="*/ 1420086 h 1503300"/>
                <a:gd name="connsiteX6" fmla="*/ 0 w 1282367"/>
                <a:gd name="connsiteY6" fmla="*/ 0 h 1503300"/>
                <a:gd name="connsiteX7" fmla="*/ 1282367 w 1282367"/>
                <a:gd name="connsiteY7" fmla="*/ 0 h 1503300"/>
                <a:gd name="connsiteX8" fmla="*/ 1282367 w 1282367"/>
                <a:gd name="connsiteY8" fmla="*/ 219083 h 1503300"/>
                <a:gd name="connsiteX9" fmla="*/ 1188269 w 1282367"/>
                <a:gd name="connsiteY9" fmla="*/ 219083 h 1503300"/>
                <a:gd name="connsiteX10" fmla="*/ 1188269 w 1282367"/>
                <a:gd name="connsiteY10" fmla="*/ 105212 h 1503300"/>
                <a:gd name="connsiteX11" fmla="*/ 0 w 1282367"/>
                <a:gd name="connsiteY11" fmla="*/ 105212 h 15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82367" h="1503300">
                  <a:moveTo>
                    <a:pt x="1188269" y="1133483"/>
                  </a:moveTo>
                  <a:lnTo>
                    <a:pt x="1282367" y="1133483"/>
                  </a:lnTo>
                  <a:lnTo>
                    <a:pt x="1282367" y="1503300"/>
                  </a:lnTo>
                  <a:lnTo>
                    <a:pt x="0" y="1503300"/>
                  </a:lnTo>
                  <a:lnTo>
                    <a:pt x="0" y="1420086"/>
                  </a:lnTo>
                  <a:lnTo>
                    <a:pt x="1188269" y="1420086"/>
                  </a:lnTo>
                  <a:close/>
                  <a:moveTo>
                    <a:pt x="0" y="0"/>
                  </a:moveTo>
                  <a:lnTo>
                    <a:pt x="1282367" y="0"/>
                  </a:lnTo>
                  <a:lnTo>
                    <a:pt x="1282367" y="219083"/>
                  </a:lnTo>
                  <a:lnTo>
                    <a:pt x="1188269" y="219083"/>
                  </a:lnTo>
                  <a:lnTo>
                    <a:pt x="1188269" y="105212"/>
                  </a:lnTo>
                  <a:lnTo>
                    <a:pt x="0" y="10521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12">
              <a:extLst>
                <a:ext uri="{FF2B5EF4-FFF2-40B4-BE49-F238E27FC236}">
                  <a16:creationId xmlns="" xmlns:a16="http://schemas.microsoft.com/office/drawing/2014/main" id="{4474EEFF-8553-4D4A-92C1-1DE15C86F071}"/>
                </a:ext>
              </a:extLst>
            </p:cNvPr>
            <p:cNvSpPr/>
            <p:nvPr/>
          </p:nvSpPr>
          <p:spPr>
            <a:xfrm>
              <a:off x="3007364" y="818147"/>
              <a:ext cx="534870" cy="1503300"/>
            </a:xfrm>
            <a:custGeom>
              <a:avLst/>
              <a:gdLst>
                <a:gd name="connsiteX0" fmla="*/ 0 w 534870"/>
                <a:gd name="connsiteY0" fmla="*/ 0 h 1503300"/>
                <a:gd name="connsiteX1" fmla="*/ 534870 w 534870"/>
                <a:gd name="connsiteY1" fmla="*/ 0 h 1503300"/>
                <a:gd name="connsiteX2" fmla="*/ 534870 w 534870"/>
                <a:gd name="connsiteY2" fmla="*/ 105212 h 1503300"/>
                <a:gd name="connsiteX3" fmla="*/ 95421 w 534870"/>
                <a:gd name="connsiteY3" fmla="*/ 105212 h 1503300"/>
                <a:gd name="connsiteX4" fmla="*/ 95421 w 534870"/>
                <a:gd name="connsiteY4" fmla="*/ 1420086 h 1503300"/>
                <a:gd name="connsiteX5" fmla="*/ 534870 w 534870"/>
                <a:gd name="connsiteY5" fmla="*/ 1420086 h 1503300"/>
                <a:gd name="connsiteX6" fmla="*/ 534870 w 534870"/>
                <a:gd name="connsiteY6" fmla="*/ 1503300 h 1503300"/>
                <a:gd name="connsiteX7" fmla="*/ 0 w 534870"/>
                <a:gd name="connsiteY7" fmla="*/ 1503300 h 15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4870" h="1503300">
                  <a:moveTo>
                    <a:pt x="0" y="0"/>
                  </a:moveTo>
                  <a:lnTo>
                    <a:pt x="534870" y="0"/>
                  </a:lnTo>
                  <a:lnTo>
                    <a:pt x="534870" y="105212"/>
                  </a:lnTo>
                  <a:lnTo>
                    <a:pt x="95421" y="105212"/>
                  </a:lnTo>
                  <a:lnTo>
                    <a:pt x="95421" y="1420086"/>
                  </a:lnTo>
                  <a:lnTo>
                    <a:pt x="534870" y="1420086"/>
                  </a:lnTo>
                  <a:lnTo>
                    <a:pt x="534870" y="1503300"/>
                  </a:lnTo>
                  <a:lnTo>
                    <a:pt x="0" y="15033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182336" y="5317872"/>
            <a:ext cx="26611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Обучение </a:t>
            </a:r>
            <a:r>
              <a:rPr lang="ru-RU" sz="1600" dirty="0"/>
              <a:t>специалистов, обеспечивающих оказание реабилитационных или </a:t>
            </a:r>
            <a:r>
              <a:rPr lang="ru-RU" sz="1600" dirty="0" err="1"/>
              <a:t>абилитационных</a:t>
            </a:r>
            <a:r>
              <a:rPr lang="ru-RU" sz="1600" dirty="0"/>
              <a:t> услуг </a:t>
            </a:r>
            <a:r>
              <a:rPr lang="ru-RU" sz="1600" dirty="0" smtClean="0"/>
              <a:t>инвалидам</a:t>
            </a:r>
            <a:endParaRPr lang="ru-RU" sz="16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3420212" y="5671815"/>
            <a:ext cx="8535224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Обучено 11 специалистов </a:t>
            </a:r>
            <a:endParaRPr lang="ru-RU" sz="14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0586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3918"/>
            <a:ext cx="12192000" cy="2769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ТРУДА И СОЦИАЛЬНОГО РАЗВИТИЯ НОВОСИБИРСКОЙ ОБЛАСТИ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167" y="707952"/>
            <a:ext cx="11791666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«Старшему поколению»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buFontTx/>
              <a:buChar char="-"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граждан, получивших социальные услуги в учреждениях социального обслуживания населения, в общем числе граждан, обратившихся за получением социальных услуг в учреждения социального обслуживания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населения -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%;</a:t>
            </a:r>
          </a:p>
          <a:p>
            <a:pPr marL="342900" indent="-342900" algn="just">
              <a:spcBef>
                <a:spcPts val="600"/>
              </a:spcBef>
              <a:buFontTx/>
              <a:buChar char="-"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 старше трудоспособного возраста и инвалидов, получающих услуги в рамках системы долговременного ухода, от общего числа граждан старше трудоспособного возраста и инвалидов, нуждающихся в долговременном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уходе -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11,87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 плану 9,2%);</a:t>
            </a:r>
          </a:p>
          <a:p>
            <a:pPr marL="342900" indent="-342900" algn="just">
              <a:spcBef>
                <a:spcPts val="600"/>
              </a:spcBef>
              <a:buFontTx/>
              <a:buChar char="-"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 старше трудоспособного возраста и инвалидов, получивших социальные услуги в организациях социального обслуживания, от общего числа граждан старше трудоспособного возраста и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инвалидов -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14,89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(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плану 12,8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%);</a:t>
            </a:r>
          </a:p>
          <a:p>
            <a:pPr marL="342900" indent="-342900" algn="just">
              <a:spcBef>
                <a:spcPts val="600"/>
              </a:spcBef>
              <a:buFontTx/>
              <a:buChar char="-"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численность лиц в возрасте 65 лет и старше, которым оказан медико-социальный патронаж на дому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265 чел. 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( по плану 259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чел.).</a:t>
            </a:r>
          </a:p>
          <a:p>
            <a:pPr algn="just">
              <a:spcBef>
                <a:spcPts val="600"/>
              </a:spcBef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«Доступной среде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»: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buFontTx/>
              <a:buChar char="-"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инвалидов, положительно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оценивающих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отношение населения к проблемам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инвалидов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53,5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                           (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плану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53,5%);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buFontTx/>
              <a:buChar char="-"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доступных для инвалидов и других маломобильных групп населения приоритетных объектов социальной, транспортной, инженерной инфраструктуры в общем количестве приоритетных объектов Новосибирской области –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69,5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(по плану 69,5%);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buFontTx/>
              <a:buChar char="-"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приоритетных объектов, доступных для инвалидов и других маломобильных групп населения, в общем количестве приоритетных объектов в сфере социальной защиты –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97,3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(по плану 97,3%);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buFontTx/>
              <a:buChar char="-"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инвалидов, получивших услуги по комплексной реабилитации инвалидов, имеющих нарушения опорно-двигательного аппарата, в специализированных центрах, учреждениях, организациях –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37,45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(по плану  79,8%).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29"/>
          <p:cNvSpPr txBox="1">
            <a:spLocks/>
          </p:cNvSpPr>
          <p:nvPr/>
        </p:nvSpPr>
        <p:spPr>
          <a:xfrm>
            <a:off x="864906" y="314567"/>
            <a:ext cx="10703117" cy="3933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latinLnBrk="1">
              <a:spcBef>
                <a:spcPct val="0"/>
              </a:spcBef>
              <a:defRPr/>
            </a:pPr>
            <a:r>
              <a:rPr lang="ru-RU" altLang="zh-CN" b="1" kern="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Итоги 2022 года</a:t>
            </a:r>
            <a:endParaRPr lang="zh-CN" altLang="en-US" b="1" kern="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</p:txBody>
      </p:sp>
      <p:pic>
        <p:nvPicPr>
          <p:cNvPr id="6" name="Picture 2" descr="D:\Мои документы\NetSpeakerphone\Received Files\Савченко Татьяна Александровна\ЛОГО МИНСОЦ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5" y="387381"/>
            <a:ext cx="804831" cy="64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9847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3918"/>
            <a:ext cx="12192000" cy="2769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ТРУДА И СОЦИАЛЬНОГО РАЗВИТИЯ НОВОСИБИРСКОЙ ОБЛАСТИ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7896" y="1753330"/>
            <a:ext cx="11117136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FontTx/>
              <a:buChar char="-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гражданам, нуждающимся в уходе, предоставление социальных услуг по уходу, входящих в социальный пакет долговременного ухода, обеспечение сиделками (помощниками по уходу) в форме социального обслуживания на дому;</a:t>
            </a:r>
          </a:p>
          <a:p>
            <a:pPr marL="342900" indent="-342900" algn="just">
              <a:spcBef>
                <a:spcPts val="600"/>
              </a:spcBef>
              <a:buFontTx/>
              <a:buChar char="-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охвата граждан, нуждающихся в постоянном постороннем уходе, социальными услугами с учетом индивидуальной потребности, в том числе в праздничные и выходные дни;</a:t>
            </a:r>
          </a:p>
          <a:p>
            <a:pPr marL="342900" indent="-342900" algn="just">
              <a:spcBef>
                <a:spcPts val="600"/>
              </a:spcBef>
              <a:buFontTx/>
              <a:buChar char="-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продолжение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 по внедрению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стационарозамещающих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технологий;</a:t>
            </a:r>
          </a:p>
          <a:p>
            <a:pPr marL="342900" indent="-342900" algn="just">
              <a:spcBef>
                <a:spcPts val="600"/>
              </a:spcBef>
              <a:buFontTx/>
              <a:buChar char="-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взаимодействия с общественными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организациями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Title 29"/>
          <p:cNvSpPr txBox="1">
            <a:spLocks/>
          </p:cNvSpPr>
          <p:nvPr/>
        </p:nvSpPr>
        <p:spPr>
          <a:xfrm>
            <a:off x="864906" y="957695"/>
            <a:ext cx="10703117" cy="5222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latinLnBrk="1">
              <a:spcBef>
                <a:spcPct val="0"/>
              </a:spcBef>
              <a:defRPr/>
            </a:pPr>
            <a:r>
              <a:rPr lang="ru-RU" altLang="zh-CN" b="1" kern="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Задачи на 2023 год</a:t>
            </a:r>
            <a:endParaRPr lang="zh-CN" altLang="en-US" b="1" kern="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</p:txBody>
      </p:sp>
      <p:pic>
        <p:nvPicPr>
          <p:cNvPr id="6" name="Picture 2" descr="D:\Мои документы\NetSpeakerphone\Received Files\Савченко Татьяна Александровна\ЛОГО МИНСОЦ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5" y="387381"/>
            <a:ext cx="804831" cy="64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4990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Рисунок 6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33" y="389803"/>
            <a:ext cx="1628819" cy="1324426"/>
          </a:xfrm>
          <a:prstGeom prst="snip2DiagRect">
            <a:avLst/>
          </a:prstGeom>
          <a:solidFill>
            <a:schemeClr val="bg1">
              <a:alpha val="55000"/>
            </a:schemeClr>
          </a:solidFill>
        </p:spPr>
      </p:pic>
      <p:sp>
        <p:nvSpPr>
          <p:cNvPr id="2" name="TextBox 1"/>
          <p:cNvSpPr txBox="1"/>
          <p:nvPr/>
        </p:nvSpPr>
        <p:spPr>
          <a:xfrm>
            <a:off x="0" y="-3918"/>
            <a:ext cx="12192000" cy="2769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ТРУДА И СОЦИАЛЬНОГО РАЗВИТИЯ НОВОСИБИРСКОЙ ОБЛАСТИ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Freeform 31"/>
          <p:cNvSpPr/>
          <p:nvPr/>
        </p:nvSpPr>
        <p:spPr>
          <a:xfrm>
            <a:off x="2685647" y="602280"/>
            <a:ext cx="9341812" cy="834540"/>
          </a:xfrm>
          <a:custGeom>
            <a:avLst/>
            <a:gdLst>
              <a:gd name="connsiteX0" fmla="*/ 601165 w 9990016"/>
              <a:gd name="connsiteY0" fmla="*/ 0 h 1215556"/>
              <a:gd name="connsiteX1" fmla="*/ 9990016 w 9990016"/>
              <a:gd name="connsiteY1" fmla="*/ 0 h 1215556"/>
              <a:gd name="connsiteX2" fmla="*/ 9990016 w 9990016"/>
              <a:gd name="connsiteY2" fmla="*/ 1215556 h 1215556"/>
              <a:gd name="connsiteX3" fmla="*/ 0 w 9990016"/>
              <a:gd name="connsiteY3" fmla="*/ 1215556 h 1215556"/>
              <a:gd name="connsiteX4" fmla="*/ 188941 w 9990016"/>
              <a:gd name="connsiteY4" fmla="*/ 785189 h 121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0016" h="1215556">
                <a:moveTo>
                  <a:pt x="601165" y="0"/>
                </a:moveTo>
                <a:lnTo>
                  <a:pt x="9990016" y="0"/>
                </a:lnTo>
                <a:lnTo>
                  <a:pt x="9990016" y="1215556"/>
                </a:lnTo>
                <a:lnTo>
                  <a:pt x="0" y="1215556"/>
                </a:lnTo>
                <a:lnTo>
                  <a:pt x="188941" y="785189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18103" y="436463"/>
            <a:ext cx="981203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Государственная  программа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Новосибирской области </a:t>
            </a:r>
            <a:endParaRPr lang="ru-RU" sz="24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поддержка в Новосибирской области»</a:t>
            </a:r>
          </a:p>
        </p:txBody>
      </p:sp>
      <p:grpSp>
        <p:nvGrpSpPr>
          <p:cNvPr id="38" name="Группа 37"/>
          <p:cNvGrpSpPr/>
          <p:nvPr/>
        </p:nvGrpSpPr>
        <p:grpSpPr>
          <a:xfrm>
            <a:off x="785947" y="2219301"/>
            <a:ext cx="11019730" cy="1373805"/>
            <a:chOff x="5345489" y="2264616"/>
            <a:chExt cx="12764713" cy="1436603"/>
          </a:xfrm>
          <a:effectLst/>
        </p:grpSpPr>
        <p:sp>
          <p:nvSpPr>
            <p:cNvPr id="54" name="Pentagon 24">
              <a:extLst>
                <a:ext uri="{FF2B5EF4-FFF2-40B4-BE49-F238E27FC236}">
                  <a16:creationId xmlns:a16="http://schemas.microsoft.com/office/drawing/2014/main" xmlns="" id="{C3C26BE3-D7AF-4C6F-9204-5C385B82B5E6}"/>
                </a:ext>
              </a:extLst>
            </p:cNvPr>
            <p:cNvSpPr/>
            <p:nvPr/>
          </p:nvSpPr>
          <p:spPr>
            <a:xfrm>
              <a:off x="10885118" y="2265624"/>
              <a:ext cx="7225084" cy="1420676"/>
            </a:xfrm>
            <a:prstGeom prst="homePlat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Pentagon 24">
              <a:extLst>
                <a:ext uri="{FF2B5EF4-FFF2-40B4-BE49-F238E27FC236}">
                  <a16:creationId xmlns:a16="http://schemas.microsoft.com/office/drawing/2014/main" xmlns="" id="{C3C26BE3-D7AF-4C6F-9204-5C385B82B5E6}"/>
                </a:ext>
              </a:extLst>
            </p:cNvPr>
            <p:cNvSpPr/>
            <p:nvPr/>
          </p:nvSpPr>
          <p:spPr>
            <a:xfrm>
              <a:off x="5345489" y="2264616"/>
              <a:ext cx="6762652" cy="1436603"/>
            </a:xfrm>
            <a:custGeom>
              <a:avLst/>
              <a:gdLst>
                <a:gd name="connsiteX0" fmla="*/ 0 w 5236989"/>
                <a:gd name="connsiteY0" fmla="*/ 0 h 926893"/>
                <a:gd name="connsiteX1" fmla="*/ 4773543 w 5236989"/>
                <a:gd name="connsiteY1" fmla="*/ 0 h 926893"/>
                <a:gd name="connsiteX2" fmla="*/ 5236989 w 5236989"/>
                <a:gd name="connsiteY2" fmla="*/ 463447 h 926893"/>
                <a:gd name="connsiteX3" fmla="*/ 4773543 w 5236989"/>
                <a:gd name="connsiteY3" fmla="*/ 926893 h 926893"/>
                <a:gd name="connsiteX4" fmla="*/ 0 w 5236989"/>
                <a:gd name="connsiteY4" fmla="*/ 926893 h 926893"/>
                <a:gd name="connsiteX5" fmla="*/ 0 w 5236989"/>
                <a:gd name="connsiteY5" fmla="*/ 0 h 926893"/>
                <a:gd name="connsiteX0" fmla="*/ 0 w 5236989"/>
                <a:gd name="connsiteY0" fmla="*/ 0 h 937284"/>
                <a:gd name="connsiteX1" fmla="*/ 4773543 w 5236989"/>
                <a:gd name="connsiteY1" fmla="*/ 0 h 937284"/>
                <a:gd name="connsiteX2" fmla="*/ 5236989 w 5236989"/>
                <a:gd name="connsiteY2" fmla="*/ 463447 h 937284"/>
                <a:gd name="connsiteX3" fmla="*/ 4773543 w 5236989"/>
                <a:gd name="connsiteY3" fmla="*/ 926893 h 937284"/>
                <a:gd name="connsiteX4" fmla="*/ 633846 w 5236989"/>
                <a:gd name="connsiteY4" fmla="*/ 937284 h 937284"/>
                <a:gd name="connsiteX5" fmla="*/ 0 w 5236989"/>
                <a:gd name="connsiteY5" fmla="*/ 0 h 937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36989" h="937284">
                  <a:moveTo>
                    <a:pt x="0" y="0"/>
                  </a:moveTo>
                  <a:lnTo>
                    <a:pt x="4773543" y="0"/>
                  </a:lnTo>
                  <a:lnTo>
                    <a:pt x="5236989" y="463447"/>
                  </a:lnTo>
                  <a:lnTo>
                    <a:pt x="4773543" y="926893"/>
                  </a:lnTo>
                  <a:lnTo>
                    <a:pt x="633846" y="9372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193183" y="2484056"/>
              <a:ext cx="5134582" cy="997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</a:t>
              </a:r>
              <a:r>
                <a:rPr lang="ru-RU" sz="1400" b="1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лан мероприятий государственной программы </a:t>
              </a:r>
              <a:r>
                <a:rPr lang="ru-RU" sz="14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Новосибирской области «Социальная поддержка в Новосибирской области»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1727278" y="2366612"/>
              <a:ext cx="5880101" cy="122301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Утверждена </a:t>
              </a:r>
              <a:r>
                <a:rPr lang="ru-RU" sz="14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постановлением Правительства Новосибирской области от 17.11.2021 № 462-п «Об утверждении государственной программы Новосибирской области «Социальная поддержка в Новосибирской области» </a:t>
              </a: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785948" y="4642251"/>
            <a:ext cx="11019727" cy="1485734"/>
            <a:chOff x="5345490" y="2265624"/>
            <a:chExt cx="12764710" cy="1489404"/>
          </a:xfrm>
          <a:effectLst/>
        </p:grpSpPr>
        <p:sp>
          <p:nvSpPr>
            <p:cNvPr id="67" name="Pentagon 24">
              <a:extLst>
                <a:ext uri="{FF2B5EF4-FFF2-40B4-BE49-F238E27FC236}">
                  <a16:creationId xmlns:a16="http://schemas.microsoft.com/office/drawing/2014/main" xmlns="" id="{C3C26BE3-D7AF-4C6F-9204-5C385B82B5E6}"/>
                </a:ext>
              </a:extLst>
            </p:cNvPr>
            <p:cNvSpPr/>
            <p:nvPr/>
          </p:nvSpPr>
          <p:spPr>
            <a:xfrm>
              <a:off x="11327765" y="2265624"/>
              <a:ext cx="6782435" cy="1420676"/>
            </a:xfrm>
            <a:prstGeom prst="homePlat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Pentagon 24">
              <a:extLst>
                <a:ext uri="{FF2B5EF4-FFF2-40B4-BE49-F238E27FC236}">
                  <a16:creationId xmlns:a16="http://schemas.microsoft.com/office/drawing/2014/main" xmlns="" id="{C3C26BE3-D7AF-4C6F-9204-5C385B82B5E6}"/>
                </a:ext>
              </a:extLst>
            </p:cNvPr>
            <p:cNvSpPr/>
            <p:nvPr/>
          </p:nvSpPr>
          <p:spPr>
            <a:xfrm>
              <a:off x="5345490" y="2274229"/>
              <a:ext cx="6762651" cy="1436603"/>
            </a:xfrm>
            <a:custGeom>
              <a:avLst/>
              <a:gdLst>
                <a:gd name="connsiteX0" fmla="*/ 0 w 5236989"/>
                <a:gd name="connsiteY0" fmla="*/ 0 h 926893"/>
                <a:gd name="connsiteX1" fmla="*/ 4773543 w 5236989"/>
                <a:gd name="connsiteY1" fmla="*/ 0 h 926893"/>
                <a:gd name="connsiteX2" fmla="*/ 5236989 w 5236989"/>
                <a:gd name="connsiteY2" fmla="*/ 463447 h 926893"/>
                <a:gd name="connsiteX3" fmla="*/ 4773543 w 5236989"/>
                <a:gd name="connsiteY3" fmla="*/ 926893 h 926893"/>
                <a:gd name="connsiteX4" fmla="*/ 0 w 5236989"/>
                <a:gd name="connsiteY4" fmla="*/ 926893 h 926893"/>
                <a:gd name="connsiteX5" fmla="*/ 0 w 5236989"/>
                <a:gd name="connsiteY5" fmla="*/ 0 h 926893"/>
                <a:gd name="connsiteX0" fmla="*/ 0 w 5236989"/>
                <a:gd name="connsiteY0" fmla="*/ 0 h 937284"/>
                <a:gd name="connsiteX1" fmla="*/ 4773543 w 5236989"/>
                <a:gd name="connsiteY1" fmla="*/ 0 h 937284"/>
                <a:gd name="connsiteX2" fmla="*/ 5236989 w 5236989"/>
                <a:gd name="connsiteY2" fmla="*/ 463447 h 937284"/>
                <a:gd name="connsiteX3" fmla="*/ 4773543 w 5236989"/>
                <a:gd name="connsiteY3" fmla="*/ 926893 h 937284"/>
                <a:gd name="connsiteX4" fmla="*/ 633846 w 5236989"/>
                <a:gd name="connsiteY4" fmla="*/ 937284 h 937284"/>
                <a:gd name="connsiteX5" fmla="*/ 0 w 5236989"/>
                <a:gd name="connsiteY5" fmla="*/ 0 h 937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36989" h="937284">
                  <a:moveTo>
                    <a:pt x="0" y="0"/>
                  </a:moveTo>
                  <a:lnTo>
                    <a:pt x="4773543" y="0"/>
                  </a:lnTo>
                  <a:lnTo>
                    <a:pt x="5236989" y="463447"/>
                  </a:lnTo>
                  <a:lnTo>
                    <a:pt x="4773543" y="926893"/>
                  </a:lnTo>
                  <a:lnTo>
                    <a:pt x="633846" y="9372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232318" y="2406310"/>
              <a:ext cx="5534095" cy="1172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Цель государственной программы</a:t>
              </a:r>
              <a:r>
                <a:rPr lang="ru-RU" sz="1400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улучшение качества жизни получателей мер социальной поддержки, повышение доступности и качества социального обслуживания населения Новосибирской области</a:t>
              </a:r>
              <a:endParaRPr lang="ru-RU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2108141" y="2366612"/>
              <a:ext cx="5682891" cy="138841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Задача  </a:t>
              </a:r>
              <a:r>
                <a:rPr lang="ru-RU" sz="14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государственной </a:t>
              </a:r>
              <a:r>
                <a:rPr lang="ru-RU" sz="1400" b="1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программы: </a:t>
              </a:r>
              <a:r>
                <a:rPr lang="ru-RU" sz="14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выполнение обязательств по социальной поддержке граждан, нуждающихся в особой защите государства, в том числе граждан пожилого возраста, инвалидов, малоимущих, а также граждан, находящихся в трудной жизненной </a:t>
              </a:r>
              <a:r>
                <a:rPr lang="ru-RU" sz="1400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ситуации</a:t>
              </a:r>
              <a:endParaRPr lang="ru-RU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2" name="Прямоугольник 71"/>
          <p:cNvSpPr/>
          <p:nvPr/>
        </p:nvSpPr>
        <p:spPr>
          <a:xfrm>
            <a:off x="2085058" y="6202890"/>
            <a:ext cx="8844579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67" i="1" dirty="0" smtClean="0">
                <a:solidFill>
                  <a:srgbClr val="0053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Государственные и муниципальные учреждения  социального обслуживания, </a:t>
            </a:r>
          </a:p>
          <a:p>
            <a:pPr algn="ctr"/>
            <a:r>
              <a:rPr lang="ru-RU" sz="1467" i="1" dirty="0" smtClean="0">
                <a:solidFill>
                  <a:srgbClr val="0053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общественные организации, некоммерческие организации</a:t>
            </a:r>
            <a:endParaRPr lang="ru-RU" sz="1467" i="1" dirty="0">
              <a:solidFill>
                <a:srgbClr val="0053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9070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276999"/>
          </a:xfrm>
          <a:prstGeom prst="rect">
            <a:avLst/>
          </a:prstGeom>
          <a:solidFill>
            <a:srgbClr val="28659C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МИНИСТЕРСТВО ТРУДА И СОЦИАЛЬНОГО РАЗВИТИЯ НОВОСИБИРСКОЙ ОБЛАСТИ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CEB65794-717E-480E-9C12-A5FD0729E16B}"/>
              </a:ext>
            </a:extLst>
          </p:cNvPr>
          <p:cNvSpPr/>
          <p:nvPr/>
        </p:nvSpPr>
        <p:spPr>
          <a:xfrm>
            <a:off x="146145" y="1530079"/>
            <a:ext cx="321120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Подпрограмма </a:t>
            </a:r>
            <a:endParaRPr lang="ru-RU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Старшее поколение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942DE6FE-7399-495E-962B-7E81A6F5286E}"/>
              </a:ext>
            </a:extLst>
          </p:cNvPr>
          <p:cNvSpPr/>
          <p:nvPr/>
        </p:nvSpPr>
        <p:spPr>
          <a:xfrm>
            <a:off x="4203510" y="1549786"/>
            <a:ext cx="354888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Подпрограмма </a:t>
            </a:r>
            <a:endParaRPr lang="ru-RU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Доступная среда»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244304" y="437107"/>
            <a:ext cx="10947696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Государственная  программа Новосибирской области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Социальная поддержка в Новосибирской области»</a:t>
            </a:r>
          </a:p>
        </p:txBody>
      </p:sp>
      <p:grpSp>
        <p:nvGrpSpPr>
          <p:cNvPr id="48" name="Группа 47"/>
          <p:cNvGrpSpPr/>
          <p:nvPr/>
        </p:nvGrpSpPr>
        <p:grpSpPr>
          <a:xfrm>
            <a:off x="270654" y="2264862"/>
            <a:ext cx="3086695" cy="3835481"/>
            <a:chOff x="33" y="2716866"/>
            <a:chExt cx="3122205" cy="1366885"/>
          </a:xfrm>
        </p:grpSpPr>
        <p:sp>
          <p:nvSpPr>
            <p:cNvPr id="49" name="矩形 70"/>
            <p:cNvSpPr/>
            <p:nvPr/>
          </p:nvSpPr>
          <p:spPr>
            <a:xfrm>
              <a:off x="33" y="2716866"/>
              <a:ext cx="3122205" cy="11766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just"/>
              <a:endParaRPr lang="zh-CN" alt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33" y="2846169"/>
              <a:ext cx="3122205" cy="1237582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ru-RU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34" y="2966208"/>
              <a:ext cx="3122204" cy="136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endPara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4413532" y="2370518"/>
            <a:ext cx="3364936" cy="3729822"/>
            <a:chOff x="33" y="2716866"/>
            <a:chExt cx="3122205" cy="1338217"/>
          </a:xfrm>
        </p:grpSpPr>
        <p:sp>
          <p:nvSpPr>
            <p:cNvPr id="58" name="矩形 70"/>
            <p:cNvSpPr/>
            <p:nvPr/>
          </p:nvSpPr>
          <p:spPr>
            <a:xfrm>
              <a:off x="33" y="2716866"/>
              <a:ext cx="3122205" cy="11600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just"/>
              <a:endParaRPr lang="zh-CN" alt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34" y="2843457"/>
              <a:ext cx="3122204" cy="1211626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Повышение уровня обеспеченности инвалидов равными правами и возможностями с другими гражданами, а также толерантного отношения к ним в обществе</a:t>
              </a:r>
              <a:endParaRPr lang="ru-RU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34" y="2966208"/>
              <a:ext cx="3122204" cy="1245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endParaRPr lang="ru-RU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Стрелка вниз 2"/>
          <p:cNvSpPr/>
          <p:nvPr/>
        </p:nvSpPr>
        <p:spPr>
          <a:xfrm>
            <a:off x="4698917" y="1111430"/>
            <a:ext cx="2794165" cy="4186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4633" y="3420108"/>
            <a:ext cx="283873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Формирование условий для реализации мероприятий, направленных на укрепление социальной защищенности граждан пожилого возраста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D:\Мои документы\NetSpeakerphone\Received Files\Савченко Татьяна Александровна\ЛОГО МИНСОЦ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45" y="441550"/>
            <a:ext cx="1039504" cy="82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942DE6FE-7399-495E-962B-7E81A6F5286E}"/>
              </a:ext>
            </a:extLst>
          </p:cNvPr>
          <p:cNvSpPr/>
          <p:nvPr/>
        </p:nvSpPr>
        <p:spPr>
          <a:xfrm>
            <a:off x="8249933" y="1549786"/>
            <a:ext cx="341890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Общепрограммные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мероприятия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8416036" y="2370518"/>
            <a:ext cx="3086695" cy="3729825"/>
            <a:chOff x="33" y="2716866"/>
            <a:chExt cx="3122205" cy="1366885"/>
          </a:xfrm>
        </p:grpSpPr>
        <p:sp>
          <p:nvSpPr>
            <p:cNvPr id="22" name="矩形 70"/>
            <p:cNvSpPr/>
            <p:nvPr/>
          </p:nvSpPr>
          <p:spPr>
            <a:xfrm>
              <a:off x="33" y="2716866"/>
              <a:ext cx="3122205" cy="11766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just"/>
              <a:endParaRPr lang="zh-CN" alt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3" y="2846169"/>
              <a:ext cx="3122205" cy="1237582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ru-RU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4" y="2966208"/>
              <a:ext cx="3122204" cy="136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endPara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8494409" y="3392991"/>
            <a:ext cx="29299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Улучшение качества жизни получателей мер социальной поддержки, повышение доступности и качества социального обслуживания населения Новосибирской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4475613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276999"/>
          </a:xfrm>
          <a:prstGeom prst="rect">
            <a:avLst/>
          </a:prstGeom>
          <a:solidFill>
            <a:srgbClr val="28659C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МИНИСТЕРСТВО ТРУДА И СОЦИАЛЬНОГО РАЗВИТИЯ НОВОСИБИРСКОЙ ОБЛАСТИ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8" name="Группа 47"/>
          <p:cNvGrpSpPr/>
          <p:nvPr/>
        </p:nvGrpSpPr>
        <p:grpSpPr>
          <a:xfrm>
            <a:off x="175737" y="1841716"/>
            <a:ext cx="11840523" cy="987051"/>
            <a:chOff x="-15880" y="2716866"/>
            <a:chExt cx="3138118" cy="779332"/>
          </a:xfrm>
        </p:grpSpPr>
        <p:sp>
          <p:nvSpPr>
            <p:cNvPr id="49" name="矩形 70"/>
            <p:cNvSpPr/>
            <p:nvPr/>
          </p:nvSpPr>
          <p:spPr>
            <a:xfrm>
              <a:off x="33" y="2716866"/>
              <a:ext cx="3122205" cy="12467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just"/>
              <a:endParaRPr lang="zh-CN" alt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-15880" y="2966208"/>
              <a:ext cx="3138118" cy="529990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ru-RU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34" y="2966208"/>
              <a:ext cx="3122204" cy="136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endPara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Стрелка вниз 2"/>
          <p:cNvSpPr/>
          <p:nvPr/>
        </p:nvSpPr>
        <p:spPr>
          <a:xfrm>
            <a:off x="4815507" y="1115986"/>
            <a:ext cx="1909148" cy="5353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718638" y="2227456"/>
            <a:ext cx="687545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/>
              <a:t>Подпрограмма </a:t>
            </a:r>
            <a:r>
              <a:rPr lang="ru-RU" sz="2800" b="1" dirty="0" smtClean="0"/>
              <a:t> «</a:t>
            </a:r>
            <a:r>
              <a:rPr lang="ru-RU" sz="2800" b="1" dirty="0"/>
              <a:t>Старшее поколение»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954235" y="392834"/>
            <a:ext cx="10283529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Государственная  программа Новосибирской области «Социальная поддержка в Новосибирской области»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205757" y="4302257"/>
            <a:ext cx="11840523" cy="1102256"/>
            <a:chOff x="33" y="2592196"/>
            <a:chExt cx="3122205" cy="1147610"/>
          </a:xfrm>
        </p:grpSpPr>
        <p:sp>
          <p:nvSpPr>
            <p:cNvPr id="22" name="矩形 70"/>
            <p:cNvSpPr/>
            <p:nvPr/>
          </p:nvSpPr>
          <p:spPr>
            <a:xfrm>
              <a:off x="33" y="2592196"/>
              <a:ext cx="3122205" cy="12467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just"/>
              <a:endParaRPr lang="zh-CN" alt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3" y="3126912"/>
              <a:ext cx="3122205" cy="612894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4" y="2966208"/>
              <a:ext cx="3122204" cy="136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endPara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205760" y="3319819"/>
            <a:ext cx="11779084" cy="8925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Задача:</a:t>
            </a:r>
            <a:r>
              <a:rPr lang="ru-RU" sz="2400" b="1" dirty="0" smtClean="0"/>
              <a:t> </a:t>
            </a:r>
          </a:p>
          <a:p>
            <a:pPr algn="ctr"/>
            <a:r>
              <a:rPr lang="ru-RU" sz="2400" dirty="0" smtClean="0"/>
              <a:t>Выполнение обязательств по социальной поддержке граждан пожилого возраста</a:t>
            </a:r>
            <a:endParaRPr lang="ru-RU" sz="2400" dirty="0"/>
          </a:p>
        </p:txBody>
      </p:sp>
      <p:grpSp>
        <p:nvGrpSpPr>
          <p:cNvPr id="28" name="Группа 27"/>
          <p:cNvGrpSpPr/>
          <p:nvPr/>
        </p:nvGrpSpPr>
        <p:grpSpPr>
          <a:xfrm>
            <a:off x="205760" y="2954914"/>
            <a:ext cx="11840522" cy="364905"/>
            <a:chOff x="33" y="2716866"/>
            <a:chExt cx="3122205" cy="386114"/>
          </a:xfrm>
        </p:grpSpPr>
        <p:sp>
          <p:nvSpPr>
            <p:cNvPr id="29" name="矩形 70"/>
            <p:cNvSpPr/>
            <p:nvPr/>
          </p:nvSpPr>
          <p:spPr>
            <a:xfrm>
              <a:off x="33" y="2716866"/>
              <a:ext cx="3122205" cy="24934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just"/>
              <a:endParaRPr lang="zh-CN" alt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34" y="2966208"/>
              <a:ext cx="3122204" cy="136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endPara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89194" y="4722513"/>
            <a:ext cx="11719795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Основные мероприятия:</a:t>
            </a:r>
          </a:p>
          <a:p>
            <a:r>
              <a:rPr lang="ru-RU" sz="2800" dirty="0" smtClean="0"/>
              <a:t>- Региональный проект «Старшее поколение»</a:t>
            </a:r>
          </a:p>
          <a:p>
            <a:r>
              <a:rPr lang="ru-RU" sz="2800" dirty="0" smtClean="0"/>
              <a:t>- Оказание  </a:t>
            </a:r>
            <a:r>
              <a:rPr lang="ru-RU" sz="2800" dirty="0"/>
              <a:t>дополнительной поддержки гражданам пожилого возраста, в том числе ветеранам труда</a:t>
            </a:r>
          </a:p>
        </p:txBody>
      </p:sp>
      <p:pic>
        <p:nvPicPr>
          <p:cNvPr id="20" name="Picture 2" descr="D:\Мои документы\NetSpeakerphone\Received Files\Савченко Татьяна Александровна\ЛОГО МИНСОЦ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600"/>
            <a:ext cx="1039504" cy="82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4226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>
            <a:off x="168728" y="485099"/>
            <a:ext cx="11854543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algn="ctr"/>
            <a:endParaRPr lang="ru-RU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97581" y="4383153"/>
            <a:ext cx="3012976" cy="638479"/>
          </a:xfrm>
          <a:prstGeom prst="rect">
            <a:avLst/>
          </a:prstGeom>
          <a:solidFill>
            <a:srgbClr val="008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2078" y="2614770"/>
            <a:ext cx="2403132" cy="154657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Региональный координационный центр,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обеспечивающий информационное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сопровождение.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Обучено</a:t>
            </a:r>
            <a:r>
              <a:rPr lang="ru-RU" sz="1200" i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: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i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з</a:t>
            </a:r>
            <a:r>
              <a:rPr lang="ru-RU" sz="1200" i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а 2022 год – 428 спец</a:t>
            </a:r>
            <a:r>
              <a:rPr lang="ru-RU" sz="1200" i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.,</a:t>
            </a:r>
            <a:endParaRPr lang="ru-RU" sz="1200" i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i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з</a:t>
            </a:r>
            <a:r>
              <a:rPr lang="ru-RU" sz="1200" i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а 1 кв. </a:t>
            </a:r>
            <a:r>
              <a:rPr lang="ru-RU" sz="1200" i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2023 </a:t>
            </a:r>
            <a:r>
              <a:rPr lang="ru-RU" sz="1200" i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года </a:t>
            </a:r>
            <a:r>
              <a:rPr lang="ru-RU" sz="1200" i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– 42 спец.</a:t>
            </a:r>
            <a:endParaRPr lang="ru-RU" sz="1200" i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94">
            <a:extLst>
              <a:ext uri="{FF2B5EF4-FFF2-40B4-BE49-F238E27FC236}">
                <a16:creationId xmlns="" xmlns:a16="http://schemas.microsoft.com/office/drawing/2014/main" xmlns:lc="http://schemas.openxmlformats.org/drawingml/2006/lockedCanvas" id="{CF7391B6-C3AB-49E9-A8A4-6B52E06D3970}"/>
              </a:ext>
            </a:extLst>
          </p:cNvPr>
          <p:cNvGrpSpPr/>
          <p:nvPr/>
        </p:nvGrpSpPr>
        <p:grpSpPr>
          <a:xfrm>
            <a:off x="677596" y="2054041"/>
            <a:ext cx="609895" cy="562146"/>
            <a:chOff x="3665538" y="1665288"/>
            <a:chExt cx="3702050" cy="2944812"/>
          </a:xfrm>
          <a:solidFill>
            <a:srgbClr val="00B0F0"/>
          </a:solidFill>
        </p:grpSpPr>
        <p:sp>
          <p:nvSpPr>
            <p:cNvPr id="9" name="Freeform 46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65716244-C4AC-48C4-AD6A-7FBEF1FC8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2613" y="3819525"/>
              <a:ext cx="1006475" cy="790575"/>
            </a:xfrm>
            <a:custGeom>
              <a:avLst/>
              <a:gdLst>
                <a:gd name="T0" fmla="*/ 404 w 806"/>
                <a:gd name="T1" fmla="*/ 628 h 628"/>
                <a:gd name="T2" fmla="*/ 285 w 806"/>
                <a:gd name="T3" fmla="*/ 538 h 628"/>
                <a:gd name="T4" fmla="*/ 13 w 806"/>
                <a:gd name="T5" fmla="*/ 154 h 628"/>
                <a:gd name="T6" fmla="*/ 0 w 806"/>
                <a:gd name="T7" fmla="*/ 135 h 628"/>
                <a:gd name="T8" fmla="*/ 77 w 806"/>
                <a:gd name="T9" fmla="*/ 111 h 628"/>
                <a:gd name="T10" fmla="*/ 410 w 806"/>
                <a:gd name="T11" fmla="*/ 5 h 628"/>
                <a:gd name="T12" fmla="*/ 442 w 806"/>
                <a:gd name="T13" fmla="*/ 15 h 628"/>
                <a:gd name="T14" fmla="*/ 620 w 806"/>
                <a:gd name="T15" fmla="*/ 279 h 628"/>
                <a:gd name="T16" fmla="*/ 756 w 806"/>
                <a:gd name="T17" fmla="*/ 389 h 628"/>
                <a:gd name="T18" fmla="*/ 804 w 806"/>
                <a:gd name="T19" fmla="*/ 464 h 628"/>
                <a:gd name="T20" fmla="*/ 750 w 806"/>
                <a:gd name="T21" fmla="*/ 530 h 628"/>
                <a:gd name="T22" fmla="*/ 465 w 806"/>
                <a:gd name="T23" fmla="*/ 620 h 628"/>
                <a:gd name="T24" fmla="*/ 436 w 806"/>
                <a:gd name="T25" fmla="*/ 628 h 628"/>
                <a:gd name="T26" fmla="*/ 404 w 806"/>
                <a:gd name="T27" fmla="*/ 628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6" h="628">
                  <a:moveTo>
                    <a:pt x="404" y="628"/>
                  </a:moveTo>
                  <a:cubicBezTo>
                    <a:pt x="349" y="618"/>
                    <a:pt x="316" y="582"/>
                    <a:pt x="285" y="538"/>
                  </a:cubicBezTo>
                  <a:cubicBezTo>
                    <a:pt x="196" y="409"/>
                    <a:pt x="104" y="282"/>
                    <a:pt x="13" y="154"/>
                  </a:cubicBezTo>
                  <a:cubicBezTo>
                    <a:pt x="9" y="148"/>
                    <a:pt x="5" y="143"/>
                    <a:pt x="0" y="135"/>
                  </a:cubicBezTo>
                  <a:cubicBezTo>
                    <a:pt x="27" y="126"/>
                    <a:pt x="52" y="119"/>
                    <a:pt x="77" y="111"/>
                  </a:cubicBezTo>
                  <a:cubicBezTo>
                    <a:pt x="188" y="75"/>
                    <a:pt x="299" y="41"/>
                    <a:pt x="410" y="5"/>
                  </a:cubicBezTo>
                  <a:cubicBezTo>
                    <a:pt x="425" y="0"/>
                    <a:pt x="433" y="2"/>
                    <a:pt x="442" y="15"/>
                  </a:cubicBezTo>
                  <a:cubicBezTo>
                    <a:pt x="501" y="104"/>
                    <a:pt x="561" y="191"/>
                    <a:pt x="620" y="279"/>
                  </a:cubicBezTo>
                  <a:cubicBezTo>
                    <a:pt x="654" y="329"/>
                    <a:pt x="699" y="366"/>
                    <a:pt x="756" y="389"/>
                  </a:cubicBezTo>
                  <a:cubicBezTo>
                    <a:pt x="790" y="403"/>
                    <a:pt x="806" y="428"/>
                    <a:pt x="804" y="464"/>
                  </a:cubicBezTo>
                  <a:cubicBezTo>
                    <a:pt x="803" y="495"/>
                    <a:pt x="783" y="519"/>
                    <a:pt x="750" y="530"/>
                  </a:cubicBezTo>
                  <a:cubicBezTo>
                    <a:pt x="655" y="560"/>
                    <a:pt x="560" y="590"/>
                    <a:pt x="465" y="620"/>
                  </a:cubicBezTo>
                  <a:cubicBezTo>
                    <a:pt x="455" y="623"/>
                    <a:pt x="446" y="625"/>
                    <a:pt x="436" y="628"/>
                  </a:cubicBezTo>
                  <a:cubicBezTo>
                    <a:pt x="425" y="628"/>
                    <a:pt x="415" y="628"/>
                    <a:pt x="404" y="6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200" dirty="0">
                <a:solidFill>
                  <a:srgbClr val="282F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Freeform 47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3E286D67-B699-41CE-A80B-A47D2EF3EF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750" y="1665288"/>
              <a:ext cx="1763713" cy="2030412"/>
            </a:xfrm>
            <a:custGeom>
              <a:avLst/>
              <a:gdLst>
                <a:gd name="T0" fmla="*/ 0 w 1413"/>
                <a:gd name="T1" fmla="*/ 723 h 1613"/>
                <a:gd name="T2" fmla="*/ 906 w 1413"/>
                <a:gd name="T3" fmla="*/ 0 h 1613"/>
                <a:gd name="T4" fmla="*/ 1413 w 1413"/>
                <a:gd name="T5" fmla="*/ 1613 h 1613"/>
                <a:gd name="T6" fmla="*/ 257 w 1413"/>
                <a:gd name="T7" fmla="*/ 1540 h 1613"/>
                <a:gd name="T8" fmla="*/ 0 w 1413"/>
                <a:gd name="T9" fmla="*/ 723 h 1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3" h="1613">
                  <a:moveTo>
                    <a:pt x="0" y="723"/>
                  </a:moveTo>
                  <a:cubicBezTo>
                    <a:pt x="359" y="555"/>
                    <a:pt x="648" y="300"/>
                    <a:pt x="906" y="0"/>
                  </a:cubicBezTo>
                  <a:cubicBezTo>
                    <a:pt x="1075" y="539"/>
                    <a:pt x="1244" y="1074"/>
                    <a:pt x="1413" y="1613"/>
                  </a:cubicBezTo>
                  <a:cubicBezTo>
                    <a:pt x="1031" y="1516"/>
                    <a:pt x="648" y="1473"/>
                    <a:pt x="257" y="1540"/>
                  </a:cubicBezTo>
                  <a:cubicBezTo>
                    <a:pt x="171" y="1267"/>
                    <a:pt x="86" y="996"/>
                    <a:pt x="0" y="7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200" dirty="0">
                <a:solidFill>
                  <a:srgbClr val="282F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Freeform 48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933D53B9-CFF6-4321-B17C-16D8A1859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5538" y="2630488"/>
              <a:ext cx="1211263" cy="1266825"/>
            </a:xfrm>
            <a:custGeom>
              <a:avLst/>
              <a:gdLst>
                <a:gd name="T0" fmla="*/ 713 w 970"/>
                <a:gd name="T1" fmla="*/ 0 h 1006"/>
                <a:gd name="T2" fmla="*/ 970 w 970"/>
                <a:gd name="T3" fmla="*/ 817 h 1006"/>
                <a:gd name="T4" fmla="*/ 825 w 970"/>
                <a:gd name="T5" fmla="*/ 862 h 1006"/>
                <a:gd name="T6" fmla="*/ 541 w 970"/>
                <a:gd name="T7" fmla="*/ 948 h 1006"/>
                <a:gd name="T8" fmla="*/ 26 w 970"/>
                <a:gd name="T9" fmla="*/ 587 h 1006"/>
                <a:gd name="T10" fmla="*/ 318 w 970"/>
                <a:gd name="T11" fmla="*/ 125 h 1006"/>
                <a:gd name="T12" fmla="*/ 713 w 970"/>
                <a:gd name="T13" fmla="*/ 0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0" h="1006">
                  <a:moveTo>
                    <a:pt x="713" y="0"/>
                  </a:moveTo>
                  <a:cubicBezTo>
                    <a:pt x="799" y="274"/>
                    <a:pt x="884" y="544"/>
                    <a:pt x="970" y="817"/>
                  </a:cubicBezTo>
                  <a:cubicBezTo>
                    <a:pt x="920" y="832"/>
                    <a:pt x="873" y="847"/>
                    <a:pt x="825" y="862"/>
                  </a:cubicBezTo>
                  <a:cubicBezTo>
                    <a:pt x="731" y="891"/>
                    <a:pt x="638" y="926"/>
                    <a:pt x="541" y="948"/>
                  </a:cubicBezTo>
                  <a:cubicBezTo>
                    <a:pt x="297" y="1006"/>
                    <a:pt x="58" y="835"/>
                    <a:pt x="26" y="587"/>
                  </a:cubicBezTo>
                  <a:cubicBezTo>
                    <a:pt x="0" y="381"/>
                    <a:pt x="121" y="190"/>
                    <a:pt x="318" y="125"/>
                  </a:cubicBezTo>
                  <a:cubicBezTo>
                    <a:pt x="449" y="83"/>
                    <a:pt x="580" y="42"/>
                    <a:pt x="7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200" dirty="0">
                <a:solidFill>
                  <a:srgbClr val="282F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49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6B18C99B-4172-4011-9DED-C36C469F1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1125" y="1676400"/>
              <a:ext cx="906463" cy="1601787"/>
            </a:xfrm>
            <a:custGeom>
              <a:avLst/>
              <a:gdLst>
                <a:gd name="T0" fmla="*/ 487 w 726"/>
                <a:gd name="T1" fmla="*/ 1272 h 1272"/>
                <a:gd name="T2" fmla="*/ 322 w 726"/>
                <a:gd name="T3" fmla="*/ 1185 h 1272"/>
                <a:gd name="T4" fmla="*/ 371 w 726"/>
                <a:gd name="T5" fmla="*/ 609 h 1272"/>
                <a:gd name="T6" fmla="*/ 0 w 726"/>
                <a:gd name="T7" fmla="*/ 166 h 1272"/>
                <a:gd name="T8" fmla="*/ 87 w 726"/>
                <a:gd name="T9" fmla="*/ 0 h 1272"/>
                <a:gd name="T10" fmla="*/ 487 w 726"/>
                <a:gd name="T11" fmla="*/ 1272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6" h="1272">
                  <a:moveTo>
                    <a:pt x="487" y="1272"/>
                  </a:moveTo>
                  <a:cubicBezTo>
                    <a:pt x="432" y="1243"/>
                    <a:pt x="378" y="1215"/>
                    <a:pt x="322" y="1185"/>
                  </a:cubicBezTo>
                  <a:cubicBezTo>
                    <a:pt x="414" y="999"/>
                    <a:pt x="434" y="807"/>
                    <a:pt x="371" y="609"/>
                  </a:cubicBezTo>
                  <a:cubicBezTo>
                    <a:pt x="309" y="412"/>
                    <a:pt x="183" y="266"/>
                    <a:pt x="0" y="166"/>
                  </a:cubicBezTo>
                  <a:cubicBezTo>
                    <a:pt x="29" y="110"/>
                    <a:pt x="58" y="55"/>
                    <a:pt x="87" y="0"/>
                  </a:cubicBezTo>
                  <a:cubicBezTo>
                    <a:pt x="559" y="240"/>
                    <a:pt x="726" y="828"/>
                    <a:pt x="487" y="12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200" dirty="0">
                <a:solidFill>
                  <a:srgbClr val="282F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50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C6B5F44B-A9FD-4734-A44B-F7244C108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6975" y="2039938"/>
              <a:ext cx="639763" cy="1049337"/>
            </a:xfrm>
            <a:custGeom>
              <a:avLst/>
              <a:gdLst>
                <a:gd name="T0" fmla="*/ 185 w 513"/>
                <a:gd name="T1" fmla="*/ 748 h 833"/>
                <a:gd name="T2" fmla="*/ 214 w 513"/>
                <a:gd name="T3" fmla="*/ 416 h 833"/>
                <a:gd name="T4" fmla="*/ 0 w 513"/>
                <a:gd name="T5" fmla="*/ 161 h 833"/>
                <a:gd name="T6" fmla="*/ 84 w 513"/>
                <a:gd name="T7" fmla="*/ 0 h 833"/>
                <a:gd name="T8" fmla="*/ 347 w 513"/>
                <a:gd name="T9" fmla="*/ 833 h 833"/>
                <a:gd name="T10" fmla="*/ 185 w 513"/>
                <a:gd name="T11" fmla="*/ 748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3" h="833">
                  <a:moveTo>
                    <a:pt x="185" y="748"/>
                  </a:moveTo>
                  <a:cubicBezTo>
                    <a:pt x="239" y="639"/>
                    <a:pt x="250" y="529"/>
                    <a:pt x="214" y="416"/>
                  </a:cubicBezTo>
                  <a:cubicBezTo>
                    <a:pt x="178" y="303"/>
                    <a:pt x="106" y="219"/>
                    <a:pt x="0" y="161"/>
                  </a:cubicBezTo>
                  <a:cubicBezTo>
                    <a:pt x="29" y="107"/>
                    <a:pt x="56" y="53"/>
                    <a:pt x="84" y="0"/>
                  </a:cubicBezTo>
                  <a:cubicBezTo>
                    <a:pt x="375" y="139"/>
                    <a:pt x="513" y="525"/>
                    <a:pt x="347" y="833"/>
                  </a:cubicBezTo>
                  <a:cubicBezTo>
                    <a:pt x="294" y="805"/>
                    <a:pt x="241" y="777"/>
                    <a:pt x="185" y="7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200" dirty="0">
                <a:solidFill>
                  <a:srgbClr val="282F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Группа 7"/>
          <p:cNvGrpSpPr/>
          <p:nvPr/>
        </p:nvGrpSpPr>
        <p:grpSpPr>
          <a:xfrm>
            <a:off x="2762733" y="1766894"/>
            <a:ext cx="8839179" cy="2449696"/>
            <a:chOff x="2508412" y="1041267"/>
            <a:chExt cx="9535852" cy="2346335"/>
          </a:xfrm>
        </p:grpSpPr>
        <p:grpSp>
          <p:nvGrpSpPr>
            <p:cNvPr id="19" name="Группа 5"/>
            <p:cNvGrpSpPr/>
            <p:nvPr/>
          </p:nvGrpSpPr>
          <p:grpSpPr>
            <a:xfrm>
              <a:off x="2508412" y="1920120"/>
              <a:ext cx="9535852" cy="1467482"/>
              <a:chOff x="1115534" y="1455103"/>
              <a:chExt cx="8944859" cy="1599080"/>
            </a:xfrm>
          </p:grpSpPr>
          <p:grpSp>
            <p:nvGrpSpPr>
              <p:cNvPr id="33" name="Группа 36"/>
              <p:cNvGrpSpPr/>
              <p:nvPr/>
            </p:nvGrpSpPr>
            <p:grpSpPr>
              <a:xfrm>
                <a:off x="1115534" y="1455103"/>
                <a:ext cx="8944859" cy="1599080"/>
                <a:chOff x="1720357" y="2851709"/>
                <a:chExt cx="6895189" cy="1131474"/>
              </a:xfrm>
            </p:grpSpPr>
            <p:sp>
              <p:nvSpPr>
                <p:cNvPr id="38" name="사각형: 둥근 위쪽 모서리 2">
                  <a:extLst>
                    <a:ext uri="{FF2B5EF4-FFF2-40B4-BE49-F238E27FC236}">
                      <a16:creationId xmlns:a16="http://schemas.microsoft.com/office/drawing/2014/main" xmlns="" id="{C2108549-6940-41E8-8D38-0C47BE72D5AF}"/>
                    </a:ext>
                  </a:extLst>
                </p:cNvPr>
                <p:cNvSpPr/>
                <p:nvPr/>
              </p:nvSpPr>
              <p:spPr>
                <a:xfrm rot="16200000">
                  <a:off x="2010661" y="2688767"/>
                  <a:ext cx="874800" cy="1455407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ko-KR" altLang="en-US" sz="1200" kern="0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" name="Right Arrow 6">
                  <a:extLst>
                    <a:ext uri="{FF2B5EF4-FFF2-40B4-BE49-F238E27FC236}">
                      <a16:creationId xmlns:a16="http://schemas.microsoft.com/office/drawing/2014/main" xmlns="" id="{79437CE2-173F-46A7-9A83-7A920A18F2DF}"/>
                    </a:ext>
                  </a:extLst>
                </p:cNvPr>
                <p:cNvSpPr/>
                <p:nvPr/>
              </p:nvSpPr>
              <p:spPr>
                <a:xfrm>
                  <a:off x="6495112" y="2851709"/>
                  <a:ext cx="2120434" cy="1131474"/>
                </a:xfrm>
                <a:prstGeom prst="rightArrow">
                  <a:avLst>
                    <a:gd name="adj1" fmla="val 76581"/>
                    <a:gd name="adj2" fmla="val 49531"/>
                  </a:avLst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ko-KR" altLang="en-US" sz="1200" kern="0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" name="Rectangle 8">
                  <a:extLst>
                    <a:ext uri="{FF2B5EF4-FFF2-40B4-BE49-F238E27FC236}">
                      <a16:creationId xmlns:a16="http://schemas.microsoft.com/office/drawing/2014/main" xmlns="" id="{FD85251D-68F4-4135-B9CF-FA649EF81C1D}"/>
                    </a:ext>
                  </a:extLst>
                </p:cNvPr>
                <p:cNvSpPr/>
                <p:nvPr/>
              </p:nvSpPr>
              <p:spPr>
                <a:xfrm>
                  <a:off x="4675354" y="2980044"/>
                  <a:ext cx="2175378" cy="872849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ko-KR" altLang="en-US" sz="1200" kern="0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" name="Rectangle 9">
                  <a:extLst>
                    <a:ext uri="{FF2B5EF4-FFF2-40B4-BE49-F238E27FC236}">
                      <a16:creationId xmlns:a16="http://schemas.microsoft.com/office/drawing/2014/main" xmlns="" id="{8C98DEE8-CD3C-47DB-91A0-7E2334DC9561}"/>
                    </a:ext>
                  </a:extLst>
                </p:cNvPr>
                <p:cNvSpPr/>
                <p:nvPr/>
              </p:nvSpPr>
              <p:spPr>
                <a:xfrm>
                  <a:off x="2981125" y="2979071"/>
                  <a:ext cx="2108460" cy="8748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ko-KR" altLang="en-US" sz="1200" kern="0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4" name="TextBox 33"/>
              <p:cNvSpPr txBox="1"/>
              <p:nvPr/>
            </p:nvSpPr>
            <p:spPr>
              <a:xfrm>
                <a:off x="2836452" y="1778617"/>
                <a:ext cx="2492222" cy="770943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400" kern="0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порядок определения индивидуальной потребности </a:t>
                </a:r>
                <a:endParaRPr lang="ru-RU" sz="1200" kern="0" dirty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673568" y="1732710"/>
                <a:ext cx="1561720" cy="995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400" kern="0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социальный пакет долговременного ухода 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7437875" y="1957568"/>
                <a:ext cx="2363546" cy="546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400" kern="0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межведомственное </a:t>
                </a:r>
                <a:r>
                  <a:rPr lang="ru-RU" sz="1400" kern="0" dirty="0" smtClean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взаимодействие</a:t>
                </a:r>
                <a:endParaRPr lang="ru-RU" sz="1400" kern="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1217100" y="1760757"/>
                <a:ext cx="1533979" cy="867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200" kern="0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изменения в стандарты предоставления социальных услуг</a:t>
                </a:r>
              </a:p>
            </p:txBody>
          </p:sp>
        </p:grpSp>
        <p:grpSp>
          <p:nvGrpSpPr>
            <p:cNvPr id="21" name="Группа 78"/>
            <p:cNvGrpSpPr/>
            <p:nvPr/>
          </p:nvGrpSpPr>
          <p:grpSpPr>
            <a:xfrm>
              <a:off x="3398548" y="1041267"/>
              <a:ext cx="7190476" cy="1039102"/>
              <a:chOff x="2077201" y="775522"/>
              <a:chExt cx="6744840" cy="1132284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2282695" y="775522"/>
                <a:ext cx="6300627" cy="384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 b="1" kern="0" dirty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4" name="Прямая со стрелкой 23"/>
              <p:cNvCxnSpPr/>
              <p:nvPr/>
            </p:nvCxnSpPr>
            <p:spPr bwMode="auto">
              <a:xfrm flipH="1">
                <a:off x="2077201" y="1487303"/>
                <a:ext cx="259319" cy="365687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167EDC">
                    <a:lumMod val="50000"/>
                  </a:srgbClr>
                </a:solidFill>
                <a:prstDash val="solid"/>
                <a:tailEnd type="triangle"/>
              </a:ln>
              <a:effectLst/>
              <a:extLst/>
            </p:spPr>
          </p:cxnSp>
          <p:sp>
            <p:nvSpPr>
              <p:cNvPr id="25" name="Трапеция 24"/>
              <p:cNvSpPr/>
              <p:nvPr/>
            </p:nvSpPr>
            <p:spPr bwMode="auto">
              <a:xfrm>
                <a:off x="2295261" y="1470216"/>
                <a:ext cx="6309299" cy="55717"/>
              </a:xfrm>
              <a:prstGeom prst="trapezoid">
                <a:avLst>
                  <a:gd name="adj" fmla="val 70594"/>
                </a:avLst>
              </a:prstGeom>
              <a:solidFill>
                <a:srgbClr val="167EDC">
                  <a:lumMod val="50000"/>
                </a:srgbClr>
              </a:solidFill>
              <a:ln>
                <a:noFill/>
              </a:ln>
              <a:effectLst/>
              <a:extLst/>
            </p:spPr>
            <p:txBody>
              <a:bodyPr vert="horz" wrap="none" lIns="45720" tIns="22860" rIns="45720" bIns="2286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500" kern="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6" name="Прямая со стрелкой 25"/>
              <p:cNvCxnSpPr/>
              <p:nvPr/>
            </p:nvCxnSpPr>
            <p:spPr bwMode="auto">
              <a:xfrm>
                <a:off x="8571985" y="1497101"/>
                <a:ext cx="250056" cy="338861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167EDC">
                    <a:lumMod val="50000"/>
                  </a:srgbClr>
                </a:solidFill>
                <a:prstDash val="solid"/>
                <a:tailEnd type="triangle"/>
              </a:ln>
              <a:effectLst/>
              <a:extLst/>
            </p:spPr>
          </p:cxnSp>
          <p:cxnSp>
            <p:nvCxnSpPr>
              <p:cNvPr id="27" name="Прямая со стрелкой 26"/>
              <p:cNvCxnSpPr/>
              <p:nvPr/>
            </p:nvCxnSpPr>
            <p:spPr bwMode="auto">
              <a:xfrm>
                <a:off x="4113211" y="1522915"/>
                <a:ext cx="6633" cy="381637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167EDC">
                    <a:lumMod val="50000"/>
                  </a:srgbClr>
                </a:solidFill>
                <a:prstDash val="solid"/>
                <a:tailEnd type="triangle"/>
              </a:ln>
              <a:effectLst/>
              <a:extLst/>
            </p:spPr>
          </p:cxnSp>
          <p:cxnSp>
            <p:nvCxnSpPr>
              <p:cNvPr id="28" name="Прямая со стрелкой 27"/>
              <p:cNvCxnSpPr/>
              <p:nvPr/>
            </p:nvCxnSpPr>
            <p:spPr bwMode="auto">
              <a:xfrm>
                <a:off x="6174945" y="1526169"/>
                <a:ext cx="6633" cy="381637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167EDC">
                    <a:lumMod val="50000"/>
                  </a:srgbClr>
                </a:solidFill>
                <a:prstDash val="solid"/>
                <a:tailEnd type="triangle"/>
              </a:ln>
              <a:effectLst/>
              <a:extLst/>
            </p:spPr>
          </p:cxnSp>
        </p:grpSp>
      </p:grpSp>
      <p:sp>
        <p:nvSpPr>
          <p:cNvPr id="44" name="Прямоугольник 43"/>
          <p:cNvSpPr/>
          <p:nvPr/>
        </p:nvSpPr>
        <p:spPr>
          <a:xfrm>
            <a:off x="352000" y="1323967"/>
            <a:ext cx="11487999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Реализуется распоряжение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Правительства Новосибирской области от 14.03.2023 N 168-рп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«О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реализации в 2023 году на территории Новосибирской области системы долговременного ухода за гражданами пожилого возраста и инвалидами, нуждающимися в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уходе»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63190" y="5172137"/>
            <a:ext cx="3004040" cy="145424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167EDC">
                    <a:lumMod val="50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федеральный бюджет: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67EDC">
                    <a:lumMod val="50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2020 </a:t>
            </a:r>
            <a:r>
              <a:rPr lang="ru-RU" dirty="0">
                <a:solidFill>
                  <a:srgbClr val="167EDC">
                    <a:lumMod val="50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год – 678,8 </a:t>
            </a:r>
            <a:r>
              <a:rPr lang="ru-RU" dirty="0" smtClean="0">
                <a:solidFill>
                  <a:srgbClr val="167EDC">
                    <a:lumMod val="50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млн. руб. </a:t>
            </a:r>
            <a:endParaRPr lang="ru-RU" dirty="0">
              <a:solidFill>
                <a:srgbClr val="167EDC">
                  <a:lumMod val="50000"/>
                </a:srgbClr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167EDC">
                    <a:lumMod val="50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2021 год – 257,2 </a:t>
            </a:r>
            <a:r>
              <a:rPr lang="ru-RU" dirty="0" smtClean="0">
                <a:solidFill>
                  <a:srgbClr val="167EDC">
                    <a:lumMod val="50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млн. руб.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67EDC">
                    <a:lumMod val="50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2022 год – 258,1 млн. руб.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67EDC">
                    <a:lumMod val="50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2023 год -  262,1 млн. руб.</a:t>
            </a:r>
            <a:endParaRPr lang="ru-RU" dirty="0">
              <a:solidFill>
                <a:srgbClr val="167EDC">
                  <a:lumMod val="50000"/>
                </a:srgbClr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16858" y="5190269"/>
            <a:ext cx="580520" cy="130035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₽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68727" y="485099"/>
            <a:ext cx="11854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РЕАЛИЗАЦИЯ РЕГИОНАЛЬНОГО ПРОЕКТА «СТАРШЕЕ ПОКОЛЕНИЕ»: 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РАЗВИТИЕ СИСТЕМЫ ДОЛГОВРЕМЕННОГО УХОДА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97581" y="4517726"/>
            <a:ext cx="2983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ФИНАНСИРОВАНИЕ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5462153" y="5154898"/>
            <a:ext cx="5962827" cy="623283"/>
            <a:chOff x="4139117" y="4460495"/>
            <a:chExt cx="5962827" cy="623283"/>
          </a:xfrm>
        </p:grpSpPr>
        <p:sp>
          <p:nvSpPr>
            <p:cNvPr id="52" name="Прямоугольник 51"/>
            <p:cNvSpPr/>
            <p:nvPr/>
          </p:nvSpPr>
          <p:spPr>
            <a:xfrm>
              <a:off x="4139117" y="4460495"/>
              <a:ext cx="5962827" cy="623283"/>
            </a:xfrm>
            <a:prstGeom prst="rect">
              <a:avLst/>
            </a:prstGeom>
            <a:solidFill>
              <a:srgbClr val="A7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520110" y="4614051"/>
              <a:ext cx="50480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КОЛИЧЕСТВЕННЫЕ ПОКАЗАТЕЛИ 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3125" y="4578653"/>
              <a:ext cx="418369" cy="418392"/>
            </a:xfrm>
            <a:prstGeom prst="rect">
              <a:avLst/>
            </a:prstGeom>
          </p:spPr>
        </p:pic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1833" y="4557385"/>
              <a:ext cx="450075" cy="450099"/>
            </a:xfrm>
            <a:prstGeom prst="rect">
              <a:avLst/>
            </a:prstGeom>
          </p:spPr>
        </p:pic>
      </p:grpSp>
      <p:sp>
        <p:nvSpPr>
          <p:cNvPr id="56" name="TextBox 55"/>
          <p:cNvSpPr txBox="1"/>
          <p:nvPr/>
        </p:nvSpPr>
        <p:spPr>
          <a:xfrm>
            <a:off x="4509355" y="5952656"/>
            <a:ext cx="7698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услуги в рамках долговременного ухода (социальный пакет) получили: </a:t>
            </a:r>
            <a:endParaRPr lang="en-US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2022 году –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1560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чел, в 2023 году –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774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чел.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0" y="-3918"/>
            <a:ext cx="12192000" cy="276999"/>
          </a:xfrm>
          <a:prstGeom prst="rect">
            <a:avLst/>
          </a:prstGeom>
          <a:solidFill>
            <a:srgbClr val="28659C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МИНИСТЕРСТВО ТРУДА И СОЦИАЛЬНОГО РАЗВИТИЯ НОВОСИБИРСКОЙ ОБЛАСТИ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9156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3"/>
          <p:cNvSpPr>
            <a:spLocks noGrp="1"/>
          </p:cNvSpPr>
          <p:nvPr>
            <p:ph type="body" sz="quarter" idx="11"/>
          </p:nvPr>
        </p:nvSpPr>
        <p:spPr>
          <a:xfrm>
            <a:off x="1459886" y="527670"/>
            <a:ext cx="10669040" cy="700245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1600" b="1" kern="1200" dirty="0" smtClean="0">
                <a:solidFill>
                  <a:srgbClr val="004A82"/>
                </a:solidFill>
                <a:latin typeface="Arial" panose="020B0604020202020204" pitchFamily="34" charset="0"/>
              </a:rPr>
              <a:t>ПУНКТЫ ПРОКАТА ТЕХНИЧЕСКИХ </a:t>
            </a:r>
            <a:r>
              <a:rPr lang="ru-RU" sz="1600" b="1" kern="1200" dirty="0">
                <a:solidFill>
                  <a:srgbClr val="004A82"/>
                </a:solidFill>
                <a:latin typeface="Arial" panose="020B0604020202020204" pitchFamily="34" charset="0"/>
              </a:rPr>
              <a:t>СРЕДСТВ РЕАБИЛИТАЦИИ, </a:t>
            </a:r>
            <a:r>
              <a:rPr lang="ru-RU" sz="1600" b="1" kern="1200" dirty="0" smtClean="0">
                <a:solidFill>
                  <a:srgbClr val="004A82"/>
                </a:solidFill>
                <a:latin typeface="Arial" panose="020B0604020202020204" pitchFamily="34" charset="0"/>
              </a:rPr>
              <a:t>ВЫДАВАЕМЫХ В РАМКАХ СИСТЕМЫ ДОЛГОВРЕМЕННОГО УХОДА</a:t>
            </a:r>
          </a:p>
        </p:txBody>
      </p:sp>
      <p:pic>
        <p:nvPicPr>
          <p:cNvPr id="8" name="Picture 9" descr="D:\UserData\kmvi\Рабочий стол\сду\Панельная дискуссия\ОКЦСАИ\Пункт проката\IMG_20201203_1442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77" y="3928753"/>
            <a:ext cx="35642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9" name="Picture 10" descr="D:\UserData\kmvi\Рабочий стол\сду\Панельная дискуссия\ОКЦСАИ\Пункт проката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248" y="1526874"/>
            <a:ext cx="3359999" cy="2025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0" name="Picture 11" descr="D:\UserData\kmvi\Рабочий стол\сду\Панельная дискуссия\ОКЦСАИ\Пункт проката\IMG_20201222_1258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247" y="3928753"/>
            <a:ext cx="33600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1" name="Picture 12" descr="D:\UserData\kmvi\Рабочий стол\сду\Панельная дискуссия\Купино КЦСОН\IMG-20201210-WA00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77" y="1526875"/>
            <a:ext cx="3564200" cy="2094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247822"/>
              </p:ext>
            </p:extLst>
          </p:nvPr>
        </p:nvGraphicFramePr>
        <p:xfrm>
          <a:off x="4341778" y="1535502"/>
          <a:ext cx="3521414" cy="153877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60707"/>
                <a:gridCol w="1760707"/>
              </a:tblGrid>
              <a:tr h="76938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НАЧАЛА ПРОЕКТА</a:t>
                      </a:r>
                      <a:endParaRPr lang="ru-RU" sz="16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ПУНКТА ПРОКАТА</a:t>
                      </a:r>
                      <a:endParaRPr lang="ru-RU" sz="16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76938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НАСТОЯЩЕЕ ВРЕМЯ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 ПУНКТА ПРОКАТА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641667"/>
              </p:ext>
            </p:extLst>
          </p:nvPr>
        </p:nvGraphicFramePr>
        <p:xfrm>
          <a:off x="4335293" y="3232716"/>
          <a:ext cx="3521414" cy="347221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60707"/>
                <a:gridCol w="1760707"/>
              </a:tblGrid>
              <a:tr h="75422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ВОСПОЛЬЗОВАЛИСЬ</a:t>
                      </a:r>
                      <a:r>
                        <a:rPr lang="ru-RU" sz="1400" b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ТЕХНИЧЕСКИМИ СРЕДСТВАМИ</a:t>
                      </a:r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67949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2020 ГОДУ 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БОЛЕЕ</a:t>
                      </a:r>
                      <a:r>
                        <a:rPr lang="ru-RU" sz="18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1 000 ГРАЖДАН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67949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2021 ГОД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4 000 ГРАЖДАН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67949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</a:t>
                      </a:r>
                      <a:r>
                        <a:rPr lang="ru-RU" sz="18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ГОД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3 200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ГРАЖДАН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67949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2023 год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8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700 </a:t>
                      </a:r>
                    </a:p>
                    <a:p>
                      <a:pPr algn="ctr"/>
                      <a:r>
                        <a:rPr lang="ru-RU" sz="18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ГРАЖДАН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Номер слайда 5"/>
          <p:cNvSpPr txBox="1">
            <a:spLocks/>
          </p:cNvSpPr>
          <p:nvPr/>
        </p:nvSpPr>
        <p:spPr>
          <a:xfrm>
            <a:off x="929946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  <a:latin typeface="Calibri"/>
              </a:rPr>
              <a:pPr/>
              <a:t>6</a:t>
            </a:fld>
            <a:endParaRPr lang="en-GB" dirty="0">
              <a:solidFill>
                <a:srgbClr val="282F39">
                  <a:tint val="75000"/>
                </a:srgbClr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-3918"/>
            <a:ext cx="12192000" cy="276999"/>
          </a:xfrm>
          <a:prstGeom prst="rect">
            <a:avLst/>
          </a:prstGeom>
          <a:solidFill>
            <a:srgbClr val="28659C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ТРУДА И СОЦИАЛЬНОГО РАЗВИТИЯ НОВОСИБИРСКОЙ ОБЛАСТИ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D:\Мои документы\NetSpeakerphone\Received Files\Савченко Татьяна Александровна\ЛОГО МИНСОЦ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4" y="403450"/>
            <a:ext cx="1138675" cy="90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6438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3"/>
          <p:cNvSpPr txBox="1">
            <a:spLocks/>
          </p:cNvSpPr>
          <p:nvPr/>
        </p:nvSpPr>
        <p:spPr bwMode="auto">
          <a:xfrm>
            <a:off x="1026543" y="510440"/>
            <a:ext cx="11016299" cy="6371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4800" b="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  <a:lvl2pPr marL="988459" indent="-3788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733">
                <a:solidFill>
                  <a:schemeClr val="tx1"/>
                </a:solidFill>
                <a:latin typeface="+mn-lt"/>
              </a:defRPr>
            </a:lvl2pPr>
            <a:lvl3pPr marL="1521846" indent="-30267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</a:defRPr>
            </a:lvl3pPr>
            <a:lvl4pPr marL="2131431" indent="-30267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67">
                <a:solidFill>
                  <a:schemeClr val="tx1"/>
                </a:solidFill>
                <a:latin typeface="+mn-lt"/>
              </a:defRPr>
            </a:lvl4pPr>
            <a:lvl5pPr marL="2741015" indent="-30267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chemeClr val="tx1"/>
                </a:solidFill>
                <a:latin typeface="+mn-lt"/>
              </a:defRPr>
            </a:lvl5pPr>
            <a:lvl6pPr marL="3352632" indent="-30478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chemeClr val="tx1"/>
                </a:solidFill>
                <a:latin typeface="+mn-lt"/>
              </a:defRPr>
            </a:lvl6pPr>
            <a:lvl7pPr marL="3962202" indent="-30478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chemeClr val="tx1"/>
                </a:solidFill>
                <a:latin typeface="+mn-lt"/>
              </a:defRPr>
            </a:lvl7pPr>
            <a:lvl8pPr marL="4571772" indent="-30478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chemeClr val="tx1"/>
                </a:solidFill>
                <a:latin typeface="+mn-lt"/>
              </a:defRPr>
            </a:lvl8pPr>
            <a:lvl9pPr marL="5181341" indent="-30478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600" b="1" dirty="0" smtClean="0">
                <a:solidFill>
                  <a:srgbClr val="004A82"/>
                </a:solidFill>
                <a:latin typeface="Arial" panose="020B0604020202020204" pitchFamily="34" charset="0"/>
              </a:rPr>
              <a:t>ШКОЛЫ НЕФОРМАЛЬНОГО (</a:t>
            </a:r>
            <a:r>
              <a:rPr lang="ru-RU" sz="1400" b="1" dirty="0" smtClean="0">
                <a:solidFill>
                  <a:srgbClr val="004A82"/>
                </a:solidFill>
                <a:latin typeface="Arial" panose="020B0604020202020204" pitchFamily="34" charset="0"/>
              </a:rPr>
              <a:t>РОДСТВЕННОГО</a:t>
            </a:r>
            <a:r>
              <a:rPr lang="ru-RU" sz="1600" b="1" dirty="0" smtClean="0">
                <a:solidFill>
                  <a:srgbClr val="004A82"/>
                </a:solidFill>
                <a:latin typeface="Arial" panose="020B0604020202020204" pitchFamily="34" charset="0"/>
              </a:rPr>
              <a:t>) УХОДА  ЗА ГРАЖДАНАМИ ПОЖИЛОГО ВОЗРАСТА И ИНВАЛИДАМИ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4" r="23067" b="-612"/>
          <a:stretch/>
        </p:blipFill>
        <p:spPr bwMode="auto">
          <a:xfrm>
            <a:off x="8402723" y="4161113"/>
            <a:ext cx="3420000" cy="2546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8" r="24167" b="1421"/>
          <a:stretch/>
        </p:blipFill>
        <p:spPr bwMode="auto">
          <a:xfrm>
            <a:off x="8299206" y="1248286"/>
            <a:ext cx="3420000" cy="2619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01" r="38334"/>
          <a:stretch/>
        </p:blipFill>
        <p:spPr bwMode="auto">
          <a:xfrm>
            <a:off x="395996" y="1308976"/>
            <a:ext cx="3378336" cy="5348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70211"/>
              </p:ext>
            </p:extLst>
          </p:nvPr>
        </p:nvGraphicFramePr>
        <p:xfrm>
          <a:off x="4328134" y="1871932"/>
          <a:ext cx="3521414" cy="61247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60707"/>
                <a:gridCol w="1760707"/>
              </a:tblGrid>
              <a:tr h="61247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НАСТОЯЩЕЕ ВРЕМЯ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 ШКОЛ УХОДА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655189"/>
              </p:ext>
            </p:extLst>
          </p:nvPr>
        </p:nvGraphicFramePr>
        <p:xfrm>
          <a:off x="4335293" y="2926744"/>
          <a:ext cx="3521414" cy="335803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60707"/>
                <a:gridCol w="1760707"/>
              </a:tblGrid>
              <a:tr h="73544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ОБУЧЕНО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655646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2020 ГОДУ 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1066 ГРАЖДАН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655646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2021 ГОД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3 500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ГРАЖДАН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655646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2022 ГОД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4 100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ГРАЖДАН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655646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2023 ГОД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1907 ГРАЖДАН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Номер слайда 5"/>
          <p:cNvSpPr txBox="1">
            <a:spLocks/>
          </p:cNvSpPr>
          <p:nvPr/>
        </p:nvSpPr>
        <p:spPr>
          <a:xfrm>
            <a:off x="9448800" y="63605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  <a:latin typeface="Calibri"/>
              </a:rPr>
              <a:pPr/>
              <a:t>7</a:t>
            </a:fld>
            <a:endParaRPr lang="en-GB" dirty="0">
              <a:solidFill>
                <a:srgbClr val="282F39">
                  <a:tint val="75000"/>
                </a:srgbClr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-3918"/>
            <a:ext cx="12192000" cy="276999"/>
          </a:xfrm>
          <a:prstGeom prst="rect">
            <a:avLst/>
          </a:prstGeom>
          <a:solidFill>
            <a:srgbClr val="28659C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ТРУДА И СОЦИАЛЬНОГО РАЗВИТИЯ НОВОСИБИРСКОЙ ОБЛАСТИ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D:\Мои документы\NetSpeakerphone\Received Files\Савченко Татьяна Александровна\ЛОГО МИНСОЦ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5" y="403450"/>
            <a:ext cx="1039504" cy="82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5080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3"/>
          <p:cNvSpPr txBox="1">
            <a:spLocks/>
          </p:cNvSpPr>
          <p:nvPr/>
        </p:nvSpPr>
        <p:spPr bwMode="auto">
          <a:xfrm>
            <a:off x="1449238" y="574960"/>
            <a:ext cx="10590144" cy="65259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4800" b="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  <a:lvl2pPr marL="988459" indent="-3788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733">
                <a:solidFill>
                  <a:schemeClr val="tx1"/>
                </a:solidFill>
                <a:latin typeface="+mn-lt"/>
              </a:defRPr>
            </a:lvl2pPr>
            <a:lvl3pPr marL="1521846" indent="-30267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</a:defRPr>
            </a:lvl3pPr>
            <a:lvl4pPr marL="2131431" indent="-30267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67">
                <a:solidFill>
                  <a:schemeClr val="tx1"/>
                </a:solidFill>
                <a:latin typeface="+mn-lt"/>
              </a:defRPr>
            </a:lvl4pPr>
            <a:lvl5pPr marL="2741015" indent="-30267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chemeClr val="tx1"/>
                </a:solidFill>
                <a:latin typeface="+mn-lt"/>
              </a:defRPr>
            </a:lvl5pPr>
            <a:lvl6pPr marL="3352632" indent="-30478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chemeClr val="tx1"/>
                </a:solidFill>
                <a:latin typeface="+mn-lt"/>
              </a:defRPr>
            </a:lvl6pPr>
            <a:lvl7pPr marL="3962202" indent="-30478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chemeClr val="tx1"/>
                </a:solidFill>
                <a:latin typeface="+mn-lt"/>
              </a:defRPr>
            </a:lvl7pPr>
            <a:lvl8pPr marL="4571772" indent="-30478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chemeClr val="tx1"/>
                </a:solidFill>
                <a:latin typeface="+mn-lt"/>
              </a:defRPr>
            </a:lvl8pPr>
            <a:lvl9pPr marL="5181341" indent="-30478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600" b="1" dirty="0">
                <a:solidFill>
                  <a:srgbClr val="004A82"/>
                </a:solidFill>
                <a:latin typeface="Arial" panose="020B0604020202020204" pitchFamily="34" charset="0"/>
              </a:rPr>
              <a:t>ОТДЕЛЕНИЯ </a:t>
            </a:r>
            <a:r>
              <a:rPr lang="ru-RU" sz="1600" b="1" kern="1200" dirty="0" smtClean="0">
                <a:solidFill>
                  <a:srgbClr val="004A82"/>
                </a:solidFill>
                <a:latin typeface="Arial" panose="020B0604020202020204" pitchFamily="34" charset="0"/>
              </a:rPr>
              <a:t>ДНЕВНОГО ПРЕБЫВАНИЯ  ГРАЖДАН ПОЖИЛОГО ВОЗРАСТА И ИНВАЛИДОВ </a:t>
            </a:r>
          </a:p>
          <a:p>
            <a:r>
              <a:rPr lang="ru-RU" sz="1600" b="1" kern="1200" dirty="0" smtClean="0">
                <a:solidFill>
                  <a:srgbClr val="004A82"/>
                </a:solidFill>
                <a:latin typeface="Arial" panose="020B0604020202020204" pitchFamily="34" charset="0"/>
              </a:rPr>
              <a:t>В РАМКАХ СИСТЕМЫ ДОЛГОВРЕМЕННОГО УХОДА</a:t>
            </a:r>
            <a:endParaRPr lang="ru-RU" sz="1600" b="1" kern="1200" dirty="0">
              <a:solidFill>
                <a:srgbClr val="004A82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2" descr="D:\UserData\kmvi\Рабочий стол\Без названия (4)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7" r="23110"/>
          <a:stretch/>
        </p:blipFill>
        <p:spPr bwMode="auto">
          <a:xfrm>
            <a:off x="111057" y="1426263"/>
            <a:ext cx="3333953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1" r="22920"/>
          <a:stretch/>
        </p:blipFill>
        <p:spPr bwMode="auto">
          <a:xfrm>
            <a:off x="215340" y="4347823"/>
            <a:ext cx="3125385" cy="2327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8" name="Picture 5" descr="D:\UserData\kmvi\Рабочий стол\сду\Панельная дискуссия\ОДМ\Кабинет ЛФК\стало\IMG_20201202_1616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382" y="1381329"/>
            <a:ext cx="33600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9" name="Picture 7" descr="D:\UserData\kmvi\Рабочий стол\сду\Панельная дискуссия\Обь\АФК с новым оборудованием\Реабилитационный тренажер для восстановления после инсульта Обской ПНИ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382" y="4241534"/>
            <a:ext cx="3147433" cy="2360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588298"/>
              </p:ext>
            </p:extLst>
          </p:nvPr>
        </p:nvGraphicFramePr>
        <p:xfrm>
          <a:off x="3612330" y="1418965"/>
          <a:ext cx="4979408" cy="236475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89704"/>
                <a:gridCol w="2489704"/>
              </a:tblGrid>
              <a:tr h="118237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НАЧАЛА ПРОЕКТА</a:t>
                      </a:r>
                      <a:endParaRPr lang="ru-RU" sz="16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ОТДЕЛЕНИЙ ДНЕВНОГО ПРЕБЫВАНИЯ</a:t>
                      </a:r>
                      <a:endParaRPr lang="ru-RU" sz="16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18237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2023</a:t>
                      </a:r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ГОДУ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ОТДЕЛЕНИЙ</a:t>
                      </a:r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ДНЕВНОГО ПРЕБЫВАНИЯ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384708"/>
              </p:ext>
            </p:extLst>
          </p:nvPr>
        </p:nvGraphicFramePr>
        <p:xfrm>
          <a:off x="3606297" y="4375567"/>
          <a:ext cx="4979406" cy="213301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89703"/>
                <a:gridCol w="2489703"/>
              </a:tblGrid>
              <a:tr h="36487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ПОЛУЧИЛИ</a:t>
                      </a:r>
                      <a:r>
                        <a:rPr lang="ru-RU" sz="1600" b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УСЛУГИ</a:t>
                      </a:r>
                      <a:endParaRPr lang="ru-RU" sz="16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6487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2020 ГОДУ 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900 ГРАЖДАН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6487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2021 ГОД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1 850 ГРАЖДАН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1919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2022 ГОД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1 400 ГРАЖДАН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51919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2023 ГОД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680</a:t>
                      </a:r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ГРАЖДАН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Номер слайда 5"/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983841B-0DB4-4C99-B5E5-79625F01DBF7}" type="slidenum">
              <a:rPr lang="en-GB" smtClean="0">
                <a:solidFill>
                  <a:schemeClr val="bg2">
                    <a:lumMod val="50000"/>
                  </a:schemeClr>
                </a:solidFill>
                <a:latin typeface="Calibri"/>
              </a:rPr>
              <a:pPr/>
              <a:t>8</a:t>
            </a:fld>
            <a:endParaRPr lang="en-GB" dirty="0">
              <a:solidFill>
                <a:schemeClr val="bg2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-3918"/>
            <a:ext cx="12192000" cy="276999"/>
          </a:xfrm>
          <a:prstGeom prst="rect">
            <a:avLst/>
          </a:prstGeom>
          <a:solidFill>
            <a:srgbClr val="28659C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ТРУДА И СОЦИАЛЬНОГО РАЗВИТИЯ НОВОСИБИРСКОЙ ОБЛАСТИ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2" descr="D:\Мои документы\NetSpeakerphone\Received Files\Савченко Татьяна Александровна\ЛОГО МИНСОЦ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39" y="487215"/>
            <a:ext cx="1039504" cy="82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9725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3527318" y="475159"/>
            <a:ext cx="8373528" cy="14311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2022 году улучшены условия проживания 605 гражданам;</a:t>
            </a:r>
            <a:endParaRPr lang="ru-RU" sz="1400" dirty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4" indent="-285744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Новосибирский дом ветеранов, </a:t>
            </a:r>
            <a:r>
              <a:rPr lang="ru-RU" sz="1400" dirty="0" err="1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Бердский</a:t>
            </a:r>
            <a:r>
              <a:rPr lang="ru-RU" sz="1400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дом-интернат для престарелых и инвалидов им. М.И. Калинина, Успенский и </a:t>
            </a:r>
            <a:r>
              <a:rPr lang="ru-RU" sz="1400" dirty="0" err="1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Болотнинском</a:t>
            </a:r>
            <a:r>
              <a:rPr lang="ru-RU" sz="1400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психоневрологические интернаты;</a:t>
            </a:r>
          </a:p>
          <a:p>
            <a:pPr marL="285744" indent="-285744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8,0 млн. руб.;</a:t>
            </a:r>
          </a:p>
          <a:p>
            <a:pPr marL="285744" indent="-285744" algn="just">
              <a:spcAft>
                <a:spcPts val="1100"/>
              </a:spcAft>
              <a:buFont typeface="Wingdings" panose="05000000000000000000" pitchFamily="2" charset="2"/>
              <a:buChar char="q"/>
            </a:pPr>
            <a:endParaRPr lang="ru-RU" sz="100" dirty="0" smtClean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-3918"/>
            <a:ext cx="12192000" cy="276999"/>
          </a:xfrm>
          <a:prstGeom prst="rect">
            <a:avLst/>
          </a:prstGeom>
          <a:solidFill>
            <a:srgbClr val="28659C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ТРУДА И СОЦИАЛЬНОГО РАЗВИТИЯ НОВОСИБИРСКОЙ ОБЛАСТИ</a:t>
            </a:r>
            <a:endParaRPr lang="ru-RU" sz="1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27318" y="2347789"/>
            <a:ext cx="8373528" cy="1169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охват граждан составил 1650 чел.;</a:t>
            </a:r>
          </a:p>
          <a:p>
            <a:pPr marL="285744" indent="-285744" algn="just">
              <a:buFont typeface="Wingdings" panose="05000000000000000000" pitchFamily="2" charset="2"/>
              <a:buChar char="q"/>
            </a:pPr>
            <a:endParaRPr lang="ru-RU" sz="1400" dirty="0" smtClean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4" indent="-285744" algn="just"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400" dirty="0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базе государственных учреждений и отделений дневного пребывания КЦСОН;</a:t>
            </a:r>
          </a:p>
          <a:p>
            <a:pPr marL="285744" indent="-285744" algn="just">
              <a:buFont typeface="Wingdings" panose="05000000000000000000" pitchFamily="2" charset="2"/>
              <a:buChar char="q"/>
            </a:pPr>
            <a:endParaRPr lang="ru-RU" sz="1400" dirty="0" smtClean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4" indent="-285744" algn="just"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обучено правилам здорового образа жизни около 8000 граждан пожилого возраста</a:t>
            </a:r>
            <a:endParaRPr lang="ru-RU" sz="1400" dirty="0" smtClean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D:\Мои документы\NetSpeakerphone\Received Files\Савченко Татьяна Александровна\ЛОГО МИНСОЦ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986559"/>
            <a:ext cx="753560" cy="60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905500" y="6448359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Bef>
                <a:spcPts val="600"/>
              </a:spcBef>
            </a:pPr>
            <a:r>
              <a:rPr lang="ru-RU" sz="1200" dirty="0" smtClean="0">
                <a:solidFill>
                  <a:srgbClr val="5B9BD5">
                    <a:lumMod val="50000"/>
                  </a:srgbClr>
                </a:solidFill>
                <a:cs typeface="Calibri" panose="020F0502020204030204" pitchFamily="34" charset="0"/>
              </a:rPr>
              <a:t>8</a:t>
            </a:r>
            <a:endParaRPr lang="ru-RU" sz="1200" dirty="0">
              <a:solidFill>
                <a:srgbClr val="5B9BD5">
                  <a:lumMod val="50000"/>
                </a:srgbClr>
              </a:solidFill>
              <a:cs typeface="Calibri" panose="020F0502020204030204" pitchFamily="34" charset="0"/>
            </a:endParaRPr>
          </a:p>
        </p:txBody>
      </p:sp>
      <p:grpSp>
        <p:nvGrpSpPr>
          <p:cNvPr id="12" name="Group 10">
            <a:extLst>
              <a:ext uri="{FF2B5EF4-FFF2-40B4-BE49-F238E27FC236}">
                <a16:creationId xmlns:a16="http://schemas.microsoft.com/office/drawing/2014/main" xmlns="" id="{63301642-9D0C-4CED-B970-D2B95709C24B}"/>
              </a:ext>
            </a:extLst>
          </p:cNvPr>
          <p:cNvGrpSpPr/>
          <p:nvPr/>
        </p:nvGrpSpPr>
        <p:grpSpPr>
          <a:xfrm>
            <a:off x="182336" y="375701"/>
            <a:ext cx="3037113" cy="1466711"/>
            <a:chOff x="3007364" y="818147"/>
            <a:chExt cx="1372132" cy="1503300"/>
          </a:xfrm>
          <a:solidFill>
            <a:schemeClr val="accent4">
              <a:lumMod val="75000"/>
            </a:schemeClr>
          </a:solidFill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6307741F-F6F6-4DE6-8259-13A197217F44}"/>
                </a:ext>
              </a:extLst>
            </p:cNvPr>
            <p:cNvSpPr/>
            <p:nvPr/>
          </p:nvSpPr>
          <p:spPr>
            <a:xfrm>
              <a:off x="3097129" y="818147"/>
              <a:ext cx="1282367" cy="1503300"/>
            </a:xfrm>
            <a:custGeom>
              <a:avLst/>
              <a:gdLst>
                <a:gd name="connsiteX0" fmla="*/ 1188269 w 1282367"/>
                <a:gd name="connsiteY0" fmla="*/ 1133483 h 1503300"/>
                <a:gd name="connsiteX1" fmla="*/ 1282367 w 1282367"/>
                <a:gd name="connsiteY1" fmla="*/ 1133483 h 1503300"/>
                <a:gd name="connsiteX2" fmla="*/ 1282367 w 1282367"/>
                <a:gd name="connsiteY2" fmla="*/ 1503300 h 1503300"/>
                <a:gd name="connsiteX3" fmla="*/ 0 w 1282367"/>
                <a:gd name="connsiteY3" fmla="*/ 1503300 h 1503300"/>
                <a:gd name="connsiteX4" fmla="*/ 0 w 1282367"/>
                <a:gd name="connsiteY4" fmla="*/ 1420086 h 1503300"/>
                <a:gd name="connsiteX5" fmla="*/ 1188269 w 1282367"/>
                <a:gd name="connsiteY5" fmla="*/ 1420086 h 1503300"/>
                <a:gd name="connsiteX6" fmla="*/ 0 w 1282367"/>
                <a:gd name="connsiteY6" fmla="*/ 0 h 1503300"/>
                <a:gd name="connsiteX7" fmla="*/ 1282367 w 1282367"/>
                <a:gd name="connsiteY7" fmla="*/ 0 h 1503300"/>
                <a:gd name="connsiteX8" fmla="*/ 1282367 w 1282367"/>
                <a:gd name="connsiteY8" fmla="*/ 219083 h 1503300"/>
                <a:gd name="connsiteX9" fmla="*/ 1188269 w 1282367"/>
                <a:gd name="connsiteY9" fmla="*/ 219083 h 1503300"/>
                <a:gd name="connsiteX10" fmla="*/ 1188269 w 1282367"/>
                <a:gd name="connsiteY10" fmla="*/ 105212 h 1503300"/>
                <a:gd name="connsiteX11" fmla="*/ 0 w 1282367"/>
                <a:gd name="connsiteY11" fmla="*/ 105212 h 15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82367" h="1503300">
                  <a:moveTo>
                    <a:pt x="1188269" y="1133483"/>
                  </a:moveTo>
                  <a:lnTo>
                    <a:pt x="1282367" y="1133483"/>
                  </a:lnTo>
                  <a:lnTo>
                    <a:pt x="1282367" y="1503300"/>
                  </a:lnTo>
                  <a:lnTo>
                    <a:pt x="0" y="1503300"/>
                  </a:lnTo>
                  <a:lnTo>
                    <a:pt x="0" y="1420086"/>
                  </a:lnTo>
                  <a:lnTo>
                    <a:pt x="1188269" y="1420086"/>
                  </a:lnTo>
                  <a:close/>
                  <a:moveTo>
                    <a:pt x="0" y="0"/>
                  </a:moveTo>
                  <a:lnTo>
                    <a:pt x="1282367" y="0"/>
                  </a:lnTo>
                  <a:lnTo>
                    <a:pt x="1282367" y="219083"/>
                  </a:lnTo>
                  <a:lnTo>
                    <a:pt x="1188269" y="219083"/>
                  </a:lnTo>
                  <a:lnTo>
                    <a:pt x="1188269" y="105212"/>
                  </a:lnTo>
                  <a:lnTo>
                    <a:pt x="0" y="10521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xmlns="" id="{4474EEFF-8553-4D4A-92C1-1DE15C86F071}"/>
                </a:ext>
              </a:extLst>
            </p:cNvPr>
            <p:cNvSpPr/>
            <p:nvPr/>
          </p:nvSpPr>
          <p:spPr>
            <a:xfrm>
              <a:off x="3007364" y="818147"/>
              <a:ext cx="534870" cy="1503300"/>
            </a:xfrm>
            <a:custGeom>
              <a:avLst/>
              <a:gdLst>
                <a:gd name="connsiteX0" fmla="*/ 0 w 534870"/>
                <a:gd name="connsiteY0" fmla="*/ 0 h 1503300"/>
                <a:gd name="connsiteX1" fmla="*/ 534870 w 534870"/>
                <a:gd name="connsiteY1" fmla="*/ 0 h 1503300"/>
                <a:gd name="connsiteX2" fmla="*/ 534870 w 534870"/>
                <a:gd name="connsiteY2" fmla="*/ 105212 h 1503300"/>
                <a:gd name="connsiteX3" fmla="*/ 95421 w 534870"/>
                <a:gd name="connsiteY3" fmla="*/ 105212 h 1503300"/>
                <a:gd name="connsiteX4" fmla="*/ 95421 w 534870"/>
                <a:gd name="connsiteY4" fmla="*/ 1420086 h 1503300"/>
                <a:gd name="connsiteX5" fmla="*/ 534870 w 534870"/>
                <a:gd name="connsiteY5" fmla="*/ 1420086 h 1503300"/>
                <a:gd name="connsiteX6" fmla="*/ 534870 w 534870"/>
                <a:gd name="connsiteY6" fmla="*/ 1503300 h 1503300"/>
                <a:gd name="connsiteX7" fmla="*/ 0 w 534870"/>
                <a:gd name="connsiteY7" fmla="*/ 1503300 h 15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4870" h="1503300">
                  <a:moveTo>
                    <a:pt x="0" y="0"/>
                  </a:moveTo>
                  <a:lnTo>
                    <a:pt x="534870" y="0"/>
                  </a:lnTo>
                  <a:lnTo>
                    <a:pt x="534870" y="105212"/>
                  </a:lnTo>
                  <a:lnTo>
                    <a:pt x="95421" y="105212"/>
                  </a:lnTo>
                  <a:lnTo>
                    <a:pt x="95421" y="1420086"/>
                  </a:lnTo>
                  <a:lnTo>
                    <a:pt x="534870" y="1420086"/>
                  </a:lnTo>
                  <a:lnTo>
                    <a:pt x="534870" y="1503300"/>
                  </a:lnTo>
                  <a:lnTo>
                    <a:pt x="0" y="15033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34133" y="508891"/>
            <a:ext cx="27884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работ по ремонту учреждений социального обслуживания 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9375" y="2347789"/>
            <a:ext cx="25580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Поддержание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физической активности граждан старшего возраста</a:t>
            </a:r>
          </a:p>
        </p:txBody>
      </p:sp>
      <p:grpSp>
        <p:nvGrpSpPr>
          <p:cNvPr id="20" name="Group 10">
            <a:extLst>
              <a:ext uri="{FF2B5EF4-FFF2-40B4-BE49-F238E27FC236}">
                <a16:creationId xmlns:a16="http://schemas.microsoft.com/office/drawing/2014/main" xmlns="" id="{63301642-9D0C-4CED-B970-D2B95709C24B}"/>
              </a:ext>
            </a:extLst>
          </p:cNvPr>
          <p:cNvGrpSpPr/>
          <p:nvPr/>
        </p:nvGrpSpPr>
        <p:grpSpPr>
          <a:xfrm>
            <a:off x="182336" y="2175954"/>
            <a:ext cx="3037113" cy="1513222"/>
            <a:chOff x="3007364" y="818147"/>
            <a:chExt cx="1372132" cy="1503300"/>
          </a:xfrm>
          <a:solidFill>
            <a:schemeClr val="accent4">
              <a:lumMod val="75000"/>
            </a:schemeClr>
          </a:solidFill>
        </p:grpSpPr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xmlns="" id="{6307741F-F6F6-4DE6-8259-13A197217F44}"/>
                </a:ext>
              </a:extLst>
            </p:cNvPr>
            <p:cNvSpPr/>
            <p:nvPr/>
          </p:nvSpPr>
          <p:spPr>
            <a:xfrm>
              <a:off x="3097129" y="818147"/>
              <a:ext cx="1282367" cy="1503300"/>
            </a:xfrm>
            <a:custGeom>
              <a:avLst/>
              <a:gdLst>
                <a:gd name="connsiteX0" fmla="*/ 1188269 w 1282367"/>
                <a:gd name="connsiteY0" fmla="*/ 1133483 h 1503300"/>
                <a:gd name="connsiteX1" fmla="*/ 1282367 w 1282367"/>
                <a:gd name="connsiteY1" fmla="*/ 1133483 h 1503300"/>
                <a:gd name="connsiteX2" fmla="*/ 1282367 w 1282367"/>
                <a:gd name="connsiteY2" fmla="*/ 1503300 h 1503300"/>
                <a:gd name="connsiteX3" fmla="*/ 0 w 1282367"/>
                <a:gd name="connsiteY3" fmla="*/ 1503300 h 1503300"/>
                <a:gd name="connsiteX4" fmla="*/ 0 w 1282367"/>
                <a:gd name="connsiteY4" fmla="*/ 1420086 h 1503300"/>
                <a:gd name="connsiteX5" fmla="*/ 1188269 w 1282367"/>
                <a:gd name="connsiteY5" fmla="*/ 1420086 h 1503300"/>
                <a:gd name="connsiteX6" fmla="*/ 0 w 1282367"/>
                <a:gd name="connsiteY6" fmla="*/ 0 h 1503300"/>
                <a:gd name="connsiteX7" fmla="*/ 1282367 w 1282367"/>
                <a:gd name="connsiteY7" fmla="*/ 0 h 1503300"/>
                <a:gd name="connsiteX8" fmla="*/ 1282367 w 1282367"/>
                <a:gd name="connsiteY8" fmla="*/ 219083 h 1503300"/>
                <a:gd name="connsiteX9" fmla="*/ 1188269 w 1282367"/>
                <a:gd name="connsiteY9" fmla="*/ 219083 h 1503300"/>
                <a:gd name="connsiteX10" fmla="*/ 1188269 w 1282367"/>
                <a:gd name="connsiteY10" fmla="*/ 105212 h 1503300"/>
                <a:gd name="connsiteX11" fmla="*/ 0 w 1282367"/>
                <a:gd name="connsiteY11" fmla="*/ 105212 h 15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82367" h="1503300">
                  <a:moveTo>
                    <a:pt x="1188269" y="1133483"/>
                  </a:moveTo>
                  <a:lnTo>
                    <a:pt x="1282367" y="1133483"/>
                  </a:lnTo>
                  <a:lnTo>
                    <a:pt x="1282367" y="1503300"/>
                  </a:lnTo>
                  <a:lnTo>
                    <a:pt x="0" y="1503300"/>
                  </a:lnTo>
                  <a:lnTo>
                    <a:pt x="0" y="1420086"/>
                  </a:lnTo>
                  <a:lnTo>
                    <a:pt x="1188269" y="1420086"/>
                  </a:lnTo>
                  <a:close/>
                  <a:moveTo>
                    <a:pt x="0" y="0"/>
                  </a:moveTo>
                  <a:lnTo>
                    <a:pt x="1282367" y="0"/>
                  </a:lnTo>
                  <a:lnTo>
                    <a:pt x="1282367" y="219083"/>
                  </a:lnTo>
                  <a:lnTo>
                    <a:pt x="1188269" y="219083"/>
                  </a:lnTo>
                  <a:lnTo>
                    <a:pt x="1188269" y="105212"/>
                  </a:lnTo>
                  <a:lnTo>
                    <a:pt x="0" y="10521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xmlns="" id="{4474EEFF-8553-4D4A-92C1-1DE15C86F071}"/>
                </a:ext>
              </a:extLst>
            </p:cNvPr>
            <p:cNvSpPr/>
            <p:nvPr/>
          </p:nvSpPr>
          <p:spPr>
            <a:xfrm>
              <a:off x="3007364" y="818147"/>
              <a:ext cx="534870" cy="1503300"/>
            </a:xfrm>
            <a:custGeom>
              <a:avLst/>
              <a:gdLst>
                <a:gd name="connsiteX0" fmla="*/ 0 w 534870"/>
                <a:gd name="connsiteY0" fmla="*/ 0 h 1503300"/>
                <a:gd name="connsiteX1" fmla="*/ 534870 w 534870"/>
                <a:gd name="connsiteY1" fmla="*/ 0 h 1503300"/>
                <a:gd name="connsiteX2" fmla="*/ 534870 w 534870"/>
                <a:gd name="connsiteY2" fmla="*/ 105212 h 1503300"/>
                <a:gd name="connsiteX3" fmla="*/ 95421 w 534870"/>
                <a:gd name="connsiteY3" fmla="*/ 105212 h 1503300"/>
                <a:gd name="connsiteX4" fmla="*/ 95421 w 534870"/>
                <a:gd name="connsiteY4" fmla="*/ 1420086 h 1503300"/>
                <a:gd name="connsiteX5" fmla="*/ 534870 w 534870"/>
                <a:gd name="connsiteY5" fmla="*/ 1420086 h 1503300"/>
                <a:gd name="connsiteX6" fmla="*/ 534870 w 534870"/>
                <a:gd name="connsiteY6" fmla="*/ 1503300 h 1503300"/>
                <a:gd name="connsiteX7" fmla="*/ 0 w 534870"/>
                <a:gd name="connsiteY7" fmla="*/ 1503300 h 15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4870" h="1503300">
                  <a:moveTo>
                    <a:pt x="0" y="0"/>
                  </a:moveTo>
                  <a:lnTo>
                    <a:pt x="534870" y="0"/>
                  </a:lnTo>
                  <a:lnTo>
                    <a:pt x="534870" y="105212"/>
                  </a:lnTo>
                  <a:lnTo>
                    <a:pt x="95421" y="105212"/>
                  </a:lnTo>
                  <a:lnTo>
                    <a:pt x="95421" y="1420086"/>
                  </a:lnTo>
                  <a:lnTo>
                    <a:pt x="534870" y="1420086"/>
                  </a:lnTo>
                  <a:lnTo>
                    <a:pt x="534870" y="1503300"/>
                  </a:lnTo>
                  <a:lnTo>
                    <a:pt x="0" y="15033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10">
            <a:extLst>
              <a:ext uri="{FF2B5EF4-FFF2-40B4-BE49-F238E27FC236}">
                <a16:creationId xmlns:a16="http://schemas.microsoft.com/office/drawing/2014/main" xmlns="" id="{63301642-9D0C-4CED-B970-D2B95709C24B}"/>
              </a:ext>
            </a:extLst>
          </p:cNvPr>
          <p:cNvGrpSpPr/>
          <p:nvPr/>
        </p:nvGrpSpPr>
        <p:grpSpPr>
          <a:xfrm>
            <a:off x="209819" y="4079774"/>
            <a:ext cx="3037113" cy="1513222"/>
            <a:chOff x="3007364" y="818147"/>
            <a:chExt cx="1372132" cy="1503300"/>
          </a:xfrm>
          <a:solidFill>
            <a:schemeClr val="accent4">
              <a:lumMod val="75000"/>
            </a:schemeClr>
          </a:solidFill>
        </p:grpSpPr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xmlns="" id="{6307741F-F6F6-4DE6-8259-13A197217F44}"/>
                </a:ext>
              </a:extLst>
            </p:cNvPr>
            <p:cNvSpPr/>
            <p:nvPr/>
          </p:nvSpPr>
          <p:spPr>
            <a:xfrm>
              <a:off x="3097129" y="818147"/>
              <a:ext cx="1282367" cy="1503300"/>
            </a:xfrm>
            <a:custGeom>
              <a:avLst/>
              <a:gdLst>
                <a:gd name="connsiteX0" fmla="*/ 1188269 w 1282367"/>
                <a:gd name="connsiteY0" fmla="*/ 1133483 h 1503300"/>
                <a:gd name="connsiteX1" fmla="*/ 1282367 w 1282367"/>
                <a:gd name="connsiteY1" fmla="*/ 1133483 h 1503300"/>
                <a:gd name="connsiteX2" fmla="*/ 1282367 w 1282367"/>
                <a:gd name="connsiteY2" fmla="*/ 1503300 h 1503300"/>
                <a:gd name="connsiteX3" fmla="*/ 0 w 1282367"/>
                <a:gd name="connsiteY3" fmla="*/ 1503300 h 1503300"/>
                <a:gd name="connsiteX4" fmla="*/ 0 w 1282367"/>
                <a:gd name="connsiteY4" fmla="*/ 1420086 h 1503300"/>
                <a:gd name="connsiteX5" fmla="*/ 1188269 w 1282367"/>
                <a:gd name="connsiteY5" fmla="*/ 1420086 h 1503300"/>
                <a:gd name="connsiteX6" fmla="*/ 0 w 1282367"/>
                <a:gd name="connsiteY6" fmla="*/ 0 h 1503300"/>
                <a:gd name="connsiteX7" fmla="*/ 1282367 w 1282367"/>
                <a:gd name="connsiteY7" fmla="*/ 0 h 1503300"/>
                <a:gd name="connsiteX8" fmla="*/ 1282367 w 1282367"/>
                <a:gd name="connsiteY8" fmla="*/ 219083 h 1503300"/>
                <a:gd name="connsiteX9" fmla="*/ 1188269 w 1282367"/>
                <a:gd name="connsiteY9" fmla="*/ 219083 h 1503300"/>
                <a:gd name="connsiteX10" fmla="*/ 1188269 w 1282367"/>
                <a:gd name="connsiteY10" fmla="*/ 105212 h 1503300"/>
                <a:gd name="connsiteX11" fmla="*/ 0 w 1282367"/>
                <a:gd name="connsiteY11" fmla="*/ 105212 h 15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82367" h="1503300">
                  <a:moveTo>
                    <a:pt x="1188269" y="1133483"/>
                  </a:moveTo>
                  <a:lnTo>
                    <a:pt x="1282367" y="1133483"/>
                  </a:lnTo>
                  <a:lnTo>
                    <a:pt x="1282367" y="1503300"/>
                  </a:lnTo>
                  <a:lnTo>
                    <a:pt x="0" y="1503300"/>
                  </a:lnTo>
                  <a:lnTo>
                    <a:pt x="0" y="1420086"/>
                  </a:lnTo>
                  <a:lnTo>
                    <a:pt x="1188269" y="1420086"/>
                  </a:lnTo>
                  <a:close/>
                  <a:moveTo>
                    <a:pt x="0" y="0"/>
                  </a:moveTo>
                  <a:lnTo>
                    <a:pt x="1282367" y="0"/>
                  </a:lnTo>
                  <a:lnTo>
                    <a:pt x="1282367" y="219083"/>
                  </a:lnTo>
                  <a:lnTo>
                    <a:pt x="1188269" y="219083"/>
                  </a:lnTo>
                  <a:lnTo>
                    <a:pt x="1188269" y="105212"/>
                  </a:lnTo>
                  <a:lnTo>
                    <a:pt x="0" y="10521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xmlns="" id="{4474EEFF-8553-4D4A-92C1-1DE15C86F071}"/>
                </a:ext>
              </a:extLst>
            </p:cNvPr>
            <p:cNvSpPr/>
            <p:nvPr/>
          </p:nvSpPr>
          <p:spPr>
            <a:xfrm>
              <a:off x="3007364" y="818147"/>
              <a:ext cx="534870" cy="1503300"/>
            </a:xfrm>
            <a:custGeom>
              <a:avLst/>
              <a:gdLst>
                <a:gd name="connsiteX0" fmla="*/ 0 w 534870"/>
                <a:gd name="connsiteY0" fmla="*/ 0 h 1503300"/>
                <a:gd name="connsiteX1" fmla="*/ 534870 w 534870"/>
                <a:gd name="connsiteY1" fmla="*/ 0 h 1503300"/>
                <a:gd name="connsiteX2" fmla="*/ 534870 w 534870"/>
                <a:gd name="connsiteY2" fmla="*/ 105212 h 1503300"/>
                <a:gd name="connsiteX3" fmla="*/ 95421 w 534870"/>
                <a:gd name="connsiteY3" fmla="*/ 105212 h 1503300"/>
                <a:gd name="connsiteX4" fmla="*/ 95421 w 534870"/>
                <a:gd name="connsiteY4" fmla="*/ 1420086 h 1503300"/>
                <a:gd name="connsiteX5" fmla="*/ 534870 w 534870"/>
                <a:gd name="connsiteY5" fmla="*/ 1420086 h 1503300"/>
                <a:gd name="connsiteX6" fmla="*/ 534870 w 534870"/>
                <a:gd name="connsiteY6" fmla="*/ 1503300 h 1503300"/>
                <a:gd name="connsiteX7" fmla="*/ 0 w 534870"/>
                <a:gd name="connsiteY7" fmla="*/ 1503300 h 15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4870" h="1503300">
                  <a:moveTo>
                    <a:pt x="0" y="0"/>
                  </a:moveTo>
                  <a:lnTo>
                    <a:pt x="534870" y="0"/>
                  </a:lnTo>
                  <a:lnTo>
                    <a:pt x="534870" y="105212"/>
                  </a:lnTo>
                  <a:lnTo>
                    <a:pt x="95421" y="105212"/>
                  </a:lnTo>
                  <a:lnTo>
                    <a:pt x="95421" y="1420086"/>
                  </a:lnTo>
                  <a:lnTo>
                    <a:pt x="534870" y="1420086"/>
                  </a:lnTo>
                  <a:lnTo>
                    <a:pt x="534870" y="1503300"/>
                  </a:lnTo>
                  <a:lnTo>
                    <a:pt x="0" y="15033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376781" y="4269557"/>
            <a:ext cx="25580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денежной выплаты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улучшение социально-бытовых условий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ветеранам ВОВ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527318" y="4274635"/>
            <a:ext cx="8373528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154 ветерана </a:t>
            </a:r>
            <a:r>
              <a:rPr lang="ru-RU" sz="1400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(из них: 7 участников ВОВ, 22 вдовы участников ВОВ, 122 труженика тыла, 3 гражданина, награжденных знаком «Жителю блокадного Ленинграда»). </a:t>
            </a:r>
            <a:endParaRPr lang="ru-RU" sz="1400" dirty="0" smtClean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4" indent="-285744" algn="just">
              <a:buFont typeface="Wingdings" panose="05000000000000000000" pitchFamily="2" charset="2"/>
              <a:buChar char="q"/>
            </a:pPr>
            <a:endParaRPr lang="ru-RU" sz="1400" dirty="0" smtClean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4" indent="-285744" algn="just"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Финансирование из средств областного бюджета составило 7 575 971,11 руб. </a:t>
            </a:r>
            <a:endParaRPr lang="ru-RU" sz="1400" dirty="0" smtClean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0234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powerpoint-template-24">
  <a:themeElements>
    <a:clrScheme name="">
      <a:dk1>
        <a:srgbClr val="808080"/>
      </a:dk1>
      <a:lt1>
        <a:srgbClr val="FFFFFF"/>
      </a:lt1>
      <a:dk2>
        <a:srgbClr val="808080"/>
      </a:dk2>
      <a:lt2>
        <a:srgbClr val="167EDC"/>
      </a:lt2>
      <a:accent1>
        <a:srgbClr val="2DC010"/>
      </a:accent1>
      <a:accent2>
        <a:srgbClr val="EE0077"/>
      </a:accent2>
      <a:accent3>
        <a:srgbClr val="FFFFFF"/>
      </a:accent3>
      <a:accent4>
        <a:srgbClr val="6C6C6C"/>
      </a:accent4>
      <a:accent5>
        <a:srgbClr val="ADDCAA"/>
      </a:accent5>
      <a:accent6>
        <a:srgbClr val="D8006B"/>
      </a:accent6>
      <a:hlink>
        <a:srgbClr val="FDA609"/>
      </a:hlink>
      <a:folHlink>
        <a:srgbClr val="808080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11435</TotalTime>
  <Words>1597</Words>
  <Application>Microsoft Office PowerPoint</Application>
  <PresentationFormat>Произвольный</PresentationFormat>
  <Paragraphs>191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3_powerpoint-template-24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Савченко Татьяна Александровна</dc:creator>
  <cp:lastModifiedBy>Кустаровская Марина Витальевна</cp:lastModifiedBy>
  <cp:revision>459</cp:revision>
  <cp:lastPrinted>2023-05-16T01:52:00Z</cp:lastPrinted>
  <dcterms:created xsi:type="dcterms:W3CDTF">2021-12-30T07:21:47Z</dcterms:created>
  <dcterms:modified xsi:type="dcterms:W3CDTF">2023-05-24T02:42:33Z</dcterms:modified>
</cp:coreProperties>
</file>