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handoutMasterIdLst>
    <p:handoutMasterId r:id="rId14"/>
  </p:handoutMasterIdLst>
  <p:sldIdLst>
    <p:sldId id="256" r:id="rId2"/>
    <p:sldId id="264" r:id="rId3"/>
    <p:sldId id="266" r:id="rId4"/>
    <p:sldId id="257" r:id="rId5"/>
    <p:sldId id="267" r:id="rId6"/>
    <p:sldId id="261" r:id="rId7"/>
    <p:sldId id="265" r:id="rId8"/>
    <p:sldId id="262" r:id="rId9"/>
    <p:sldId id="263" r:id="rId10"/>
    <p:sldId id="268" r:id="rId11"/>
    <p:sldId id="259" r:id="rId12"/>
    <p:sldId id="269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142" d="100"/>
          <a:sy n="142" d="100"/>
        </p:scale>
        <p:origin x="-660" y="-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96" y="454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ECA9E-B75D-4E94-BC82-D2E67B794538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21764-7D26-4A38-A7CB-EC0123B6AE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623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7E57-5AAA-42F9-B3E4-E959452677B5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554B-BAF5-4CE8-869D-7D51B8FF21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7E57-5AAA-42F9-B3E4-E959452677B5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554B-BAF5-4CE8-869D-7D51B8FF21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7E57-5AAA-42F9-B3E4-E959452677B5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554B-BAF5-4CE8-869D-7D51B8FF21E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7E57-5AAA-42F9-B3E4-E959452677B5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554B-BAF5-4CE8-869D-7D51B8FF21E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7E57-5AAA-42F9-B3E4-E959452677B5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554B-BAF5-4CE8-869D-7D51B8FF21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7E57-5AAA-42F9-B3E4-E959452677B5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554B-BAF5-4CE8-869D-7D51B8FF21E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7E57-5AAA-42F9-B3E4-E959452677B5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554B-BAF5-4CE8-869D-7D51B8FF21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7E57-5AAA-42F9-B3E4-E959452677B5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554B-BAF5-4CE8-869D-7D51B8FF21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7E57-5AAA-42F9-B3E4-E959452677B5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554B-BAF5-4CE8-869D-7D51B8FF21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7E57-5AAA-42F9-B3E4-E959452677B5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554B-BAF5-4CE8-869D-7D51B8FF21E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7E57-5AAA-42F9-B3E4-E959452677B5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554B-BAF5-4CE8-869D-7D51B8FF21E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2C17E57-5AAA-42F9-B3E4-E959452677B5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5ED554B-BAF5-4CE8-869D-7D51B8FF21E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67494"/>
            <a:ext cx="6480720" cy="3384376"/>
          </a:xfrm>
        </p:spPr>
        <p:txBody>
          <a:bodyPr>
            <a:normAutofit fontScale="90000"/>
          </a:bodyPr>
          <a:lstStyle/>
          <a:p>
            <a:r>
              <a:rPr lang="ru-RU" sz="3000" b="1" dirty="0" smtClean="0">
                <a:solidFill>
                  <a:srgbClr val="C00000"/>
                </a:solidFill>
              </a:rPr>
              <a:t>Расширенное заседание рабочей группы по </a:t>
            </a:r>
            <a:r>
              <a:rPr lang="ru-RU" sz="3000" b="1" dirty="0">
                <a:solidFill>
                  <a:srgbClr val="C00000"/>
                </a:solidFill>
              </a:rPr>
              <a:t>координации вопросов создания и внедрения в Новосибирской области Единой государственной информационной системы социального обеспечения</a:t>
            </a:r>
            <a:br>
              <a:rPr lang="ru-RU" sz="3000" b="1" dirty="0">
                <a:solidFill>
                  <a:srgbClr val="C00000"/>
                </a:solidFill>
              </a:rPr>
            </a:br>
            <a:endParaRPr lang="ru-RU" sz="3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507854"/>
            <a:ext cx="8352928" cy="1152128"/>
          </a:xfrm>
        </p:spPr>
        <p:txBody>
          <a:bodyPr>
            <a:noAutofit/>
          </a:bodyPr>
          <a:lstStyle/>
          <a:p>
            <a:endParaRPr lang="ru-RU" sz="1200" u="sng" dirty="0" smtClean="0">
              <a:solidFill>
                <a:srgbClr val="C00000"/>
              </a:solidFill>
            </a:endParaRPr>
          </a:p>
          <a:p>
            <a:r>
              <a:rPr lang="ru-RU" sz="1800" b="1" i="1" dirty="0" smtClean="0">
                <a:solidFill>
                  <a:schemeClr val="tx1"/>
                </a:solidFill>
              </a:rPr>
              <a:t>Бахарева Елена Викторовна</a:t>
            </a:r>
          </a:p>
          <a:p>
            <a:r>
              <a:rPr lang="ru-RU" sz="1800" b="1" i="1" dirty="0" err="1" smtClean="0">
                <a:solidFill>
                  <a:schemeClr val="tx1"/>
                </a:solidFill>
              </a:rPr>
              <a:t>и.о</a:t>
            </a:r>
            <a:r>
              <a:rPr lang="ru-RU" sz="1800" b="1" i="1" dirty="0" smtClean="0">
                <a:solidFill>
                  <a:schemeClr val="tx1"/>
                </a:solidFill>
              </a:rPr>
              <a:t>. министра социального развития Новосибирской области</a:t>
            </a:r>
            <a:endParaRPr lang="ru-RU" sz="1800" b="1" i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465998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Новосибирск, 2017 год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55526"/>
            <a:ext cx="792088" cy="914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393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843558"/>
            <a:ext cx="7920880" cy="4032448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Ведётся работа по определению каналов связи с отделением Пенсионного фонда для передачи файлов запроса (посредством защищенного канала связи </a:t>
            </a:r>
            <a:r>
              <a:rPr lang="ru-RU" dirty="0" err="1" smtClean="0">
                <a:solidFill>
                  <a:srgbClr val="002060"/>
                </a:solidFill>
              </a:rPr>
              <a:t>VIPNet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Министерством социального развития Новосибирской области осуществлено информирование поставщиков данных в ЕГИССО в Новосибирской области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Организовано подписание соглашений с Пенсионным фондом о сверке данных получателей мер социальной поддержки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47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63638"/>
            <a:ext cx="7776864" cy="3328197"/>
          </a:xfr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Сведения о гражданах, получающих меры социальной поддержки, будут импортироваться из существующих информационных систем в ЕГИССО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48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67494"/>
            <a:ext cx="6552728" cy="259228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465998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Новосибирск, 2017 год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55526"/>
            <a:ext cx="792088" cy="914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278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91630"/>
            <a:ext cx="8568952" cy="3456384"/>
          </a:xfrm>
        </p:spPr>
        <p:txBody>
          <a:bodyPr>
            <a:normAutofit fontScale="85000" lnSpcReduction="20000"/>
          </a:bodyPr>
          <a:lstStyle/>
          <a:p>
            <a:r>
              <a:rPr lang="ru-RU" sz="2600" dirty="0">
                <a:solidFill>
                  <a:srgbClr val="002060"/>
                </a:solidFill>
              </a:rPr>
              <a:t>Федеральный закон от 29.12.2015 № 388-ФЗ «О внесении изменений в отдельные законодательные акты Российской Федерации в части учета и совершенствования предоставления мер социальной поддержки исходя из обязанности соблюдения принципа адресности и применения критериев </a:t>
            </a:r>
            <a:r>
              <a:rPr lang="ru-RU" sz="2600" dirty="0" smtClean="0">
                <a:solidFill>
                  <a:srgbClr val="002060"/>
                </a:solidFill>
              </a:rPr>
              <a:t>нуждаемости</a:t>
            </a:r>
            <a:r>
              <a:rPr lang="ru-RU" sz="2600" dirty="0" smtClean="0">
                <a:solidFill>
                  <a:srgbClr val="002060"/>
                </a:solidFill>
              </a:rPr>
              <a:t>»  </a:t>
            </a:r>
            <a:endParaRPr lang="ru-RU" sz="2600" dirty="0">
              <a:solidFill>
                <a:srgbClr val="002060"/>
              </a:solidFill>
            </a:endParaRPr>
          </a:p>
          <a:p>
            <a:r>
              <a:rPr lang="ru-RU" sz="2600" dirty="0" smtClean="0">
                <a:solidFill>
                  <a:srgbClr val="002060"/>
                </a:solidFill>
              </a:rPr>
              <a:t>Федеральный </a:t>
            </a:r>
            <a:r>
              <a:rPr lang="ru-RU" sz="2600" dirty="0">
                <a:solidFill>
                  <a:srgbClr val="002060"/>
                </a:solidFill>
              </a:rPr>
              <a:t>закон от 17.07.1999 № 178-ФЗ «О государственной социальной </a:t>
            </a:r>
            <a:r>
              <a:rPr lang="ru-RU" sz="2600" dirty="0" smtClean="0">
                <a:solidFill>
                  <a:srgbClr val="002060"/>
                </a:solidFill>
              </a:rPr>
              <a:t>помощи»</a:t>
            </a:r>
            <a:endParaRPr lang="ru-RU" sz="2600" dirty="0">
              <a:solidFill>
                <a:srgbClr val="002060"/>
              </a:solidFill>
            </a:endParaRPr>
          </a:p>
          <a:p>
            <a:r>
              <a:rPr lang="ru-RU" sz="2600" dirty="0" smtClean="0">
                <a:solidFill>
                  <a:srgbClr val="002060"/>
                </a:solidFill>
              </a:rPr>
              <a:t>Постановление </a:t>
            </a:r>
            <a:r>
              <a:rPr lang="ru-RU" sz="2600" dirty="0">
                <a:solidFill>
                  <a:srgbClr val="002060"/>
                </a:solidFill>
              </a:rPr>
              <a:t>Правительства Российской Федерации от 14.02.2017 № 181«О Единой государственной информационной системе социального обеспечения» </a:t>
            </a:r>
            <a:br>
              <a:rPr lang="ru-RU" sz="2600" dirty="0">
                <a:solidFill>
                  <a:srgbClr val="002060"/>
                </a:solidFill>
              </a:rPr>
            </a:br>
            <a:endParaRPr lang="ru-RU" sz="2600" dirty="0" smtClean="0">
              <a:solidFill>
                <a:srgbClr val="002060"/>
              </a:solidFill>
            </a:endParaRPr>
          </a:p>
          <a:p>
            <a:endParaRPr lang="ru-RU" sz="2600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Нормативные правовые акты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76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211710"/>
            <a:ext cx="8496944" cy="252692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Поставщики сведений </a:t>
            </a:r>
            <a:r>
              <a:rPr lang="ru-RU" dirty="0" smtClean="0">
                <a:solidFill>
                  <a:srgbClr val="002060"/>
                </a:solidFill>
              </a:rPr>
              <a:t>в ЕГИССО -  органы исполнительной власти, органы местного самоуправления, поставщики социальных услуг, и др.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Потребители </a:t>
            </a:r>
            <a:r>
              <a:rPr lang="ru-RU" dirty="0">
                <a:solidFill>
                  <a:schemeClr val="tx1"/>
                </a:solidFill>
              </a:rPr>
              <a:t>сведений </a:t>
            </a:r>
            <a:r>
              <a:rPr lang="ru-RU" i="1" dirty="0">
                <a:solidFill>
                  <a:srgbClr val="002060"/>
                </a:solidFill>
              </a:rPr>
              <a:t>– </a:t>
            </a:r>
            <a:r>
              <a:rPr lang="ru-RU" dirty="0" smtClean="0">
                <a:solidFill>
                  <a:srgbClr val="002060"/>
                </a:solidFill>
              </a:rPr>
              <a:t>поставщики информации и ГРАЖДАНЕ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9502"/>
            <a:ext cx="8229600" cy="1597924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ru-RU" sz="4000" kern="1200" dirty="0" smtClean="0">
                <a:solidFill>
                  <a:schemeClr val="tx1"/>
                </a:solidFill>
                <a:effectLst/>
              </a:rPr>
              <a:t>Единая государственная система социального обеспечения</a:t>
            </a:r>
            <a:endParaRPr lang="ru-RU" sz="4000" dirty="0" smtClean="0">
              <a:solidFill>
                <a:schemeClr val="tx1"/>
              </a:solidFill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7693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03598"/>
            <a:ext cx="8229600" cy="3460193"/>
          </a:xfrm>
        </p:spPr>
        <p:txBody>
          <a:bodyPr>
            <a:noAutofit/>
          </a:bodyPr>
          <a:lstStyle/>
          <a:p>
            <a:pPr marL="571500" indent="-457200">
              <a:buClr>
                <a:schemeClr val="accent2">
                  <a:lumMod val="50000"/>
                </a:schemeClr>
              </a:buClr>
              <a:buAutoNum type="arabicPeriod"/>
            </a:pPr>
            <a:r>
              <a:rPr lang="ru-RU" sz="1500" dirty="0" smtClean="0">
                <a:solidFill>
                  <a:srgbClr val="002060"/>
                </a:solidFill>
              </a:rPr>
              <a:t>Создать рабочую группу по координации вопросов создания и внедрения в Новосибирской области Единой государственной информационной системы социального обеспечения</a:t>
            </a:r>
          </a:p>
          <a:p>
            <a:pPr marL="571500" indent="-457200">
              <a:buClr>
                <a:schemeClr val="accent2">
                  <a:lumMod val="50000"/>
                </a:schemeClr>
              </a:buClr>
              <a:buAutoNum type="arabicPeriod"/>
            </a:pPr>
            <a:r>
              <a:rPr lang="ru-RU" sz="1500" dirty="0" smtClean="0">
                <a:solidFill>
                  <a:srgbClr val="002060"/>
                </a:solidFill>
              </a:rPr>
              <a:t>Сформировать перечень областных исполнительных органов государственной власти Новосибирской области, предоставляющих меры социальной защиты (поддержки) за счет средств регионального бюджета</a:t>
            </a:r>
          </a:p>
          <a:p>
            <a:pPr marL="571500" indent="-457200">
              <a:buClr>
                <a:schemeClr val="accent2">
                  <a:lumMod val="50000"/>
                </a:schemeClr>
              </a:buClr>
              <a:buAutoNum type="arabicPeriod"/>
            </a:pPr>
            <a:r>
              <a:rPr lang="ru-RU" sz="1500" dirty="0" smtClean="0">
                <a:solidFill>
                  <a:srgbClr val="002060"/>
                </a:solidFill>
              </a:rPr>
              <a:t>Сформировать перечень муниципальных образований Новосибирской области, предоставляющих меры социальной защиты (поддержки) за счет средств муниципальных бюджетов</a:t>
            </a:r>
          </a:p>
          <a:p>
            <a:pPr marL="571500" indent="-457200">
              <a:buClr>
                <a:schemeClr val="accent2">
                  <a:lumMod val="50000"/>
                </a:schemeClr>
              </a:buClr>
              <a:buAutoNum type="arabicPeriod"/>
            </a:pPr>
            <a:r>
              <a:rPr lang="ru-RU" sz="1500" dirty="0" smtClean="0">
                <a:solidFill>
                  <a:srgbClr val="002060"/>
                </a:solidFill>
              </a:rPr>
              <a:t>Соотнести меры </a:t>
            </a:r>
            <a:r>
              <a:rPr lang="ru-RU" sz="1500" dirty="0">
                <a:solidFill>
                  <a:srgbClr val="002060"/>
                </a:solidFill>
              </a:rPr>
              <a:t>социальной защиты (поддержки), </a:t>
            </a:r>
            <a:r>
              <a:rPr lang="ru-RU" sz="1500" dirty="0" smtClean="0">
                <a:solidFill>
                  <a:srgbClr val="002060"/>
                </a:solidFill>
              </a:rPr>
              <a:t>предоставляемые </a:t>
            </a:r>
            <a:r>
              <a:rPr lang="ru-RU" sz="1500" dirty="0">
                <a:solidFill>
                  <a:srgbClr val="002060"/>
                </a:solidFill>
              </a:rPr>
              <a:t>за счет средств регионального и муниципальных бюджетов с Классификатором мер социальной защиты (</a:t>
            </a:r>
            <a:r>
              <a:rPr lang="ru-RU" sz="1500" dirty="0" smtClean="0">
                <a:solidFill>
                  <a:srgbClr val="002060"/>
                </a:solidFill>
              </a:rPr>
              <a:t>поддержки)</a:t>
            </a:r>
          </a:p>
          <a:p>
            <a:pPr marL="571500" indent="-457200">
              <a:buClr>
                <a:schemeClr val="accent2">
                  <a:lumMod val="50000"/>
                </a:schemeClr>
              </a:buClr>
              <a:buAutoNum type="arabicPeriod"/>
            </a:pPr>
            <a:r>
              <a:rPr lang="ru-RU" sz="1500" dirty="0" smtClean="0">
                <a:solidFill>
                  <a:srgbClr val="002060"/>
                </a:solidFill>
              </a:rPr>
              <a:t>Провести сверку </a:t>
            </a:r>
            <a:r>
              <a:rPr lang="ru-RU" sz="1500" dirty="0">
                <a:solidFill>
                  <a:srgbClr val="002060"/>
                </a:solidFill>
              </a:rPr>
              <a:t>с Пенсионным фондом </a:t>
            </a:r>
            <a:r>
              <a:rPr lang="ru-RU" sz="1500" dirty="0" smtClean="0">
                <a:solidFill>
                  <a:srgbClr val="002060"/>
                </a:solidFill>
              </a:rPr>
              <a:t>РФ сведений </a:t>
            </a:r>
            <a:r>
              <a:rPr lang="ru-RU" sz="1500" dirty="0">
                <a:solidFill>
                  <a:srgbClr val="002060"/>
                </a:solidFill>
              </a:rPr>
              <a:t>о застрахованных лицах, содержащихся в информационных ресурсах ведомств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60672" cy="779570"/>
          </a:xfrm>
        </p:spPr>
        <p:txBody>
          <a:bodyPr>
            <a:normAutofit/>
          </a:bodyPr>
          <a:lstStyle/>
          <a:p>
            <a:r>
              <a:rPr lang="ru-RU" sz="3800" dirty="0" smtClean="0">
                <a:solidFill>
                  <a:schemeClr val="tx1"/>
                </a:solidFill>
              </a:rPr>
              <a:t>Основные этапы создания ЕГИССО</a:t>
            </a:r>
            <a:endParaRPr lang="ru-RU" sz="3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540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Информация</a:t>
            </a:r>
            <a:r>
              <a:rPr lang="ru-RU" sz="2800" b="1" baseline="0" dirty="0" smtClean="0">
                <a:solidFill>
                  <a:srgbClr val="002060"/>
                </a:solidFill>
              </a:rPr>
              <a:t> о ЕГИССО</a:t>
            </a:r>
            <a:br>
              <a:rPr lang="ru-RU" sz="2800" b="1" baseline="0" dirty="0" smtClean="0">
                <a:solidFill>
                  <a:srgbClr val="002060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http://www.msr.nso.ru/page/5941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347614"/>
            <a:ext cx="849694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652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75606"/>
            <a:ext cx="8363272" cy="3633564"/>
          </a:xfrm>
        </p:spPr>
        <p:txBody>
          <a:bodyPr>
            <a:normAutofit fontScale="92500" lnSpcReduction="10000"/>
          </a:bodyPr>
          <a:lstStyle/>
          <a:p>
            <a:pPr marL="114300" indent="0">
              <a:buClr>
                <a:schemeClr val="accent3">
                  <a:lumMod val="75000"/>
                </a:schemeClr>
              </a:buClr>
              <a:buNone/>
            </a:pPr>
            <a:r>
              <a:rPr lang="ru-RU" dirty="0">
                <a:solidFill>
                  <a:srgbClr val="002060"/>
                </a:solidFill>
              </a:rPr>
              <a:t>Министерство социального развития Новосибирской </a:t>
            </a:r>
            <a:r>
              <a:rPr lang="ru-RU" dirty="0" smtClean="0">
                <a:solidFill>
                  <a:srgbClr val="002060"/>
                </a:solidFill>
              </a:rPr>
              <a:t>области                                                                                              </a:t>
            </a:r>
            <a:r>
              <a:rPr lang="ru-RU" sz="2600" b="1" dirty="0" smtClean="0">
                <a:solidFill>
                  <a:srgbClr val="C00000"/>
                </a:solidFill>
              </a:rPr>
              <a:t>89</a:t>
            </a:r>
          </a:p>
          <a:p>
            <a:pPr marL="114300" indent="0">
              <a:buClr>
                <a:schemeClr val="accent3">
                  <a:lumMod val="75000"/>
                </a:schemeClr>
              </a:buClr>
              <a:buNone/>
            </a:pPr>
            <a:r>
              <a:rPr lang="ru-RU" dirty="0">
                <a:solidFill>
                  <a:srgbClr val="002060"/>
                </a:solidFill>
              </a:rPr>
              <a:t>Министерство образования, науки и инновационной политики Новосибирской </a:t>
            </a:r>
            <a:r>
              <a:rPr lang="ru-RU" dirty="0" smtClean="0">
                <a:solidFill>
                  <a:srgbClr val="002060"/>
                </a:solidFill>
              </a:rPr>
              <a:t>области </a:t>
            </a:r>
            <a:r>
              <a:rPr lang="ru-RU" dirty="0" smtClean="0"/>
              <a:t>                                           </a:t>
            </a:r>
            <a:r>
              <a:rPr lang="ru-RU" sz="2600" b="1" dirty="0" smtClean="0">
                <a:solidFill>
                  <a:srgbClr val="C00000"/>
                </a:solidFill>
              </a:rPr>
              <a:t>16</a:t>
            </a:r>
          </a:p>
          <a:p>
            <a:pPr marL="114300" indent="0">
              <a:buClr>
                <a:schemeClr val="accent3">
                  <a:lumMod val="75000"/>
                </a:schemeClr>
              </a:buClr>
              <a:buNone/>
            </a:pPr>
            <a:r>
              <a:rPr lang="ru-RU" dirty="0">
                <a:solidFill>
                  <a:srgbClr val="002060"/>
                </a:solidFill>
              </a:rPr>
              <a:t>Министерство труда, занятости и трудовых ресурсов Новосибирской </a:t>
            </a:r>
            <a:r>
              <a:rPr lang="ru-RU" dirty="0" smtClean="0">
                <a:solidFill>
                  <a:srgbClr val="002060"/>
                </a:solidFill>
              </a:rPr>
              <a:t>области                                                                </a:t>
            </a:r>
            <a:r>
              <a:rPr lang="ru-RU" sz="2600" b="1" dirty="0" smtClean="0">
                <a:solidFill>
                  <a:srgbClr val="C00000"/>
                </a:solidFill>
              </a:rPr>
              <a:t>16</a:t>
            </a:r>
          </a:p>
          <a:p>
            <a:pPr marL="114300" indent="0">
              <a:buClr>
                <a:schemeClr val="accent3">
                  <a:lumMod val="75000"/>
                </a:schemeClr>
              </a:buClr>
              <a:buNone/>
            </a:pPr>
            <a:r>
              <a:rPr lang="ru-RU" dirty="0">
                <a:solidFill>
                  <a:srgbClr val="002060"/>
                </a:solidFill>
              </a:rPr>
              <a:t>Министерство здравоохранения Новосибирской </a:t>
            </a:r>
            <a:r>
              <a:rPr lang="ru-RU" dirty="0" smtClean="0">
                <a:solidFill>
                  <a:srgbClr val="002060"/>
                </a:solidFill>
              </a:rPr>
              <a:t>области   </a:t>
            </a:r>
            <a:r>
              <a:rPr lang="ru-RU" sz="2600" b="1" dirty="0" smtClean="0">
                <a:solidFill>
                  <a:srgbClr val="C00000"/>
                </a:solidFill>
              </a:rPr>
              <a:t>10</a:t>
            </a:r>
          </a:p>
          <a:p>
            <a:pPr marL="114300" indent="0">
              <a:buClr>
                <a:schemeClr val="accent3">
                  <a:lumMod val="75000"/>
                </a:schemeClr>
              </a:buClr>
              <a:buNone/>
            </a:pPr>
            <a:r>
              <a:rPr lang="ru-RU" dirty="0" smtClean="0">
                <a:solidFill>
                  <a:srgbClr val="002060"/>
                </a:solidFill>
              </a:rPr>
              <a:t>Департамент физической культуры и спорта Новосибирской области                                                                                                </a:t>
            </a:r>
            <a:r>
              <a:rPr lang="ru-RU" sz="2600" b="1" dirty="0" smtClean="0">
                <a:solidFill>
                  <a:srgbClr val="C00000"/>
                </a:solidFill>
              </a:rPr>
              <a:t>4</a:t>
            </a:r>
          </a:p>
          <a:p>
            <a:pPr marL="114300" indent="0">
              <a:buClr>
                <a:schemeClr val="accent3">
                  <a:lumMod val="75000"/>
                </a:schemeClr>
              </a:buClr>
              <a:buNone/>
            </a:pPr>
            <a:r>
              <a:rPr lang="ru-RU" dirty="0" smtClean="0">
                <a:solidFill>
                  <a:srgbClr val="002060"/>
                </a:solidFill>
              </a:rPr>
              <a:t>Министерство </a:t>
            </a:r>
            <a:r>
              <a:rPr lang="ru-RU" dirty="0">
                <a:solidFill>
                  <a:srgbClr val="002060"/>
                </a:solidFill>
              </a:rPr>
              <a:t>строительства Новосибирской </a:t>
            </a:r>
            <a:r>
              <a:rPr lang="ru-RU" dirty="0" smtClean="0">
                <a:solidFill>
                  <a:srgbClr val="002060"/>
                </a:solidFill>
              </a:rPr>
              <a:t>области</a:t>
            </a:r>
            <a:r>
              <a:rPr lang="ru-RU" dirty="0" smtClean="0"/>
              <a:t>  </a:t>
            </a:r>
            <a:r>
              <a:rPr lang="ru-RU" dirty="0" smtClean="0"/>
              <a:t>        </a:t>
            </a:r>
            <a:r>
              <a:rPr lang="ru-RU" sz="2600" b="1" dirty="0" smtClean="0">
                <a:solidFill>
                  <a:srgbClr val="C00000"/>
                </a:solidFill>
              </a:rPr>
              <a:t>3</a:t>
            </a:r>
          </a:p>
          <a:p>
            <a:pPr marL="114300" indent="0">
              <a:buClr>
                <a:schemeClr val="accent3">
                  <a:lumMod val="75000"/>
                </a:schemeClr>
              </a:buClr>
              <a:buNone/>
            </a:pPr>
            <a:endParaRPr lang="ru-RU" dirty="0" smtClean="0"/>
          </a:p>
          <a:p>
            <a:pPr marL="114300" indent="0">
              <a:buClr>
                <a:schemeClr val="accent3">
                  <a:lumMod val="75000"/>
                </a:schemeClr>
              </a:buCl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300" b="1" dirty="0" smtClean="0">
                <a:solidFill>
                  <a:schemeClr val="tx1"/>
                </a:solidFill>
              </a:rPr>
              <a:t>Количество мер социальной поддержки ОИОГВ НСО</a:t>
            </a:r>
            <a:endParaRPr lang="ru-RU" sz="23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187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427734"/>
            <a:ext cx="8352928" cy="21668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i="1" dirty="0" smtClean="0"/>
              <a:t>Автоматизированный учет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Получатели мер социальной поддержки – </a:t>
            </a:r>
            <a:r>
              <a:rPr lang="ru-RU" sz="3200" dirty="0" smtClean="0">
                <a:solidFill>
                  <a:srgbClr val="C00000"/>
                </a:solidFill>
              </a:rPr>
              <a:t>788,6 тыс. человек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Получатели социальных услуг </a:t>
            </a:r>
            <a:r>
              <a:rPr lang="ru-RU" sz="3200" dirty="0" smtClean="0">
                <a:solidFill>
                  <a:srgbClr val="C00000"/>
                </a:solidFill>
              </a:rPr>
              <a:t>– 81,7 тыс. человек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145390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Территориальная информационная система «Социальный портрет гражданина»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898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81541"/>
            <a:ext cx="8229600" cy="3280172"/>
          </a:xfrm>
        </p:spPr>
        <p:txBody>
          <a:bodyPr/>
          <a:lstStyle/>
          <a:p>
            <a:pPr marL="11430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96036"/>
            <a:ext cx="8856984" cy="77957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На 21.07.2017 в </a:t>
            </a:r>
            <a:r>
              <a:rPr lang="ru-RU" sz="2000" b="1" dirty="0" smtClean="0">
                <a:solidFill>
                  <a:srgbClr val="C00000"/>
                </a:solidFill>
              </a:rPr>
              <a:t>ТИС </a:t>
            </a:r>
            <a:r>
              <a:rPr lang="ru-RU" sz="2000" b="1" dirty="0">
                <a:solidFill>
                  <a:srgbClr val="C00000"/>
                </a:solidFill>
              </a:rPr>
              <a:t>СПГ  насчитывается 635 тысяч активных получателей, в том числе 23 тысячи получателей без  сведения о </a:t>
            </a:r>
            <a:r>
              <a:rPr lang="ru-RU" sz="2000" b="1" dirty="0" smtClean="0">
                <a:solidFill>
                  <a:srgbClr val="C00000"/>
                </a:solidFill>
              </a:rPr>
              <a:t>СНИЛС</a:t>
            </a:r>
            <a:r>
              <a:rPr lang="ru-RU" sz="2000" b="1" dirty="0">
                <a:solidFill>
                  <a:srgbClr val="C00000"/>
                </a:solidFill>
              </a:rPr>
              <a:t/>
            </a:r>
            <a:br>
              <a:rPr lang="ru-RU" sz="2000" b="1" dirty="0">
                <a:solidFill>
                  <a:srgbClr val="C00000"/>
                </a:solidFill>
              </a:rPr>
            </a:b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643758"/>
            <a:ext cx="4869097" cy="23476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498708" y="1203598"/>
            <a:ext cx="8033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Территориальными органами министерства </a:t>
            </a:r>
            <a:r>
              <a:rPr lang="ru-RU" sz="2000" dirty="0" smtClean="0">
                <a:solidFill>
                  <a:srgbClr val="002060"/>
                </a:solidFill>
              </a:rPr>
              <a:t>социального развития Новосибирской области проводится </a:t>
            </a:r>
            <a:r>
              <a:rPr lang="ru-RU" sz="2000" dirty="0">
                <a:solidFill>
                  <a:srgbClr val="002060"/>
                </a:solidFill>
              </a:rPr>
              <a:t>работа по максимальному наполнению базы данных по указанному количеству получателей без СНИЛС</a:t>
            </a:r>
          </a:p>
        </p:txBody>
      </p:sp>
    </p:spTree>
    <p:extLst>
      <p:ext uri="{BB962C8B-B14F-4D97-AF65-F5344CB8AC3E}">
        <p14:creationId xmlns:p14="http://schemas.microsoft.com/office/powerpoint/2010/main" val="4228351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/>
          </p:cNvPicPr>
          <p:nvPr>
            <p:ph idx="1"/>
          </p:nvPr>
        </p:nvPicPr>
        <p:blipFill rotWithShape="1">
          <a:blip r:embed="rId2"/>
          <a:srcRect t="1" b="37095"/>
          <a:stretch/>
        </p:blipFill>
        <p:spPr bwMode="auto">
          <a:xfrm>
            <a:off x="467544" y="339502"/>
            <a:ext cx="8496944" cy="446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Овал 4"/>
          <p:cNvSpPr/>
          <p:nvPr/>
        </p:nvSpPr>
        <p:spPr>
          <a:xfrm>
            <a:off x="1259632" y="987667"/>
            <a:ext cx="1296144" cy="288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244408" y="987666"/>
            <a:ext cx="504056" cy="2159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11750" y="357504"/>
            <a:ext cx="1283514" cy="1800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0257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Другая 2">
      <a:dk1>
        <a:sysClr val="windowText" lastClr="000000"/>
      </a:dk1>
      <a:lt1>
        <a:sysClr val="window" lastClr="FFFFFF"/>
      </a:lt1>
      <a:dk2>
        <a:srgbClr val="31B6FD"/>
      </a:dk2>
      <a:lt2>
        <a:srgbClr val="C6E7FC"/>
      </a:lt2>
      <a:accent1>
        <a:srgbClr val="C6E7FC"/>
      </a:accent1>
      <a:accent2>
        <a:srgbClr val="31B6FD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278</TotalTime>
  <Words>427</Words>
  <Application>Microsoft Office PowerPoint</Application>
  <PresentationFormat>Экран (16:9)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Расширенное заседание рабочей группы по координации вопросов создания и внедрения в Новосибирской области Единой государственной информационной системы социального обеспечения </vt:lpstr>
      <vt:lpstr>Нормативные правовые акты</vt:lpstr>
      <vt:lpstr>Единая государственная система социального обеспечения </vt:lpstr>
      <vt:lpstr>Основные этапы создания ЕГИССО</vt:lpstr>
      <vt:lpstr>Информация о ЕГИССО http://www.msr.nso.ru/page/5941</vt:lpstr>
      <vt:lpstr>Количество мер социальной поддержки ОИОГВ НСО</vt:lpstr>
      <vt:lpstr>Территориальная информационная система «Социальный портрет гражданина»</vt:lpstr>
      <vt:lpstr>На 21.07.2017 в ТИС СПГ  насчитывается 635 тысяч активных получателей, в том числе 23 тысячи получателей без  сведения о СНИЛС </vt:lpstr>
      <vt:lpstr>Презентация PowerPoint</vt:lpstr>
      <vt:lpstr>Презентация PowerPoint</vt:lpstr>
      <vt:lpstr>Сведения о гражданах, получающих меры социальной поддержки, будут импортироваться из существующих информационных систем в ЕГИССО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Фёдоров Никита Александрович</dc:creator>
  <cp:lastModifiedBy>Ледовских Ирина Юрьевна</cp:lastModifiedBy>
  <cp:revision>46</cp:revision>
  <dcterms:created xsi:type="dcterms:W3CDTF">2017-07-25T03:14:07Z</dcterms:created>
  <dcterms:modified xsi:type="dcterms:W3CDTF">2017-07-26T03:33:36Z</dcterms:modified>
</cp:coreProperties>
</file>