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88" r:id="rId4"/>
  </p:sldMasterIdLst>
  <p:notesMasterIdLst>
    <p:notesMasterId r:id="rId19"/>
  </p:notesMasterIdLst>
  <p:handoutMasterIdLst>
    <p:handoutMasterId r:id="rId20"/>
  </p:handoutMasterIdLst>
  <p:sldIdLst>
    <p:sldId id="256" r:id="rId5"/>
    <p:sldId id="334" r:id="rId6"/>
    <p:sldId id="353" r:id="rId7"/>
    <p:sldId id="354" r:id="rId8"/>
    <p:sldId id="369" r:id="rId9"/>
    <p:sldId id="358" r:id="rId10"/>
    <p:sldId id="357" r:id="rId11"/>
    <p:sldId id="356" r:id="rId12"/>
    <p:sldId id="361" r:id="rId13"/>
    <p:sldId id="367" r:id="rId14"/>
    <p:sldId id="362" r:id="rId15"/>
    <p:sldId id="363" r:id="rId16"/>
    <p:sldId id="365" r:id="rId17"/>
    <p:sldId id="320" r:id="rId18"/>
  </p:sldIdLst>
  <p:sldSz cx="12192000" cy="6858000"/>
  <p:notesSz cx="6797675" cy="9926638"/>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9C1"/>
    <a:srgbClr val="0088B8"/>
    <a:srgbClr val="B2B2B2"/>
    <a:srgbClr val="9AEBFE"/>
    <a:srgbClr val="9999FF"/>
    <a:srgbClr val="36A874"/>
    <a:srgbClr val="1DC4FF"/>
    <a:srgbClr val="0083E6"/>
    <a:srgbClr val="88161E"/>
    <a:srgbClr val="71C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1" autoAdjust="0"/>
    <p:restoredTop sz="82201" autoAdjust="0"/>
  </p:normalViewPr>
  <p:slideViewPr>
    <p:cSldViewPr snapToGrid="0">
      <p:cViewPr varScale="1">
        <p:scale>
          <a:sx n="99" d="100"/>
          <a:sy n="99" d="100"/>
        </p:scale>
        <p:origin x="230" y="89"/>
      </p:cViewPr>
      <p:guideLst/>
    </p:cSldViewPr>
  </p:slideViewPr>
  <p:notesTextViewPr>
    <p:cViewPr>
      <p:scale>
        <a:sx n="150" d="100"/>
        <a:sy n="150" d="100"/>
      </p:scale>
      <p:origin x="0" y="0"/>
    </p:cViewPr>
  </p:notesTextViewPr>
  <p:notesViewPr>
    <p:cSldViewPr snapToGrid="0">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2755486340009"/>
          <c:y val="4.0379254016625302E-2"/>
          <c:w val="0.78869846835681234"/>
          <c:h val="0.7507072812304556"/>
        </c:manualLayout>
      </c:layout>
      <c:pieChart>
        <c:varyColors val="1"/>
        <c:ser>
          <c:idx val="0"/>
          <c:order val="0"/>
          <c:tx>
            <c:strRef>
              <c:f>Лист1!$B$1</c:f>
              <c:strCache>
                <c:ptCount val="1"/>
                <c:pt idx="0">
                  <c:v>млн рублей</c:v>
                </c:pt>
              </c:strCache>
            </c:strRef>
          </c:tx>
          <c:spPr>
            <a:solidFill>
              <a:srgbClr val="00B0F0"/>
            </a:solidFill>
          </c:spPr>
          <c:explosion val="18"/>
          <c:dPt>
            <c:idx val="0"/>
            <c:bubble3D val="0"/>
            <c:spPr>
              <a:solidFill>
                <a:srgbClr val="00B0F0"/>
              </a:solidFill>
              <a:ln>
                <a:noFill/>
              </a:ln>
              <a:effectLst/>
            </c:spPr>
          </c:dPt>
          <c:dPt>
            <c:idx val="1"/>
            <c:bubble3D val="0"/>
            <c:spPr>
              <a:solidFill>
                <a:srgbClr val="19A9C1"/>
              </a:solidFill>
              <a:ln>
                <a:noFill/>
              </a:ln>
              <a:effectLst/>
            </c:spPr>
          </c:dPt>
          <c:dPt>
            <c:idx val="2"/>
            <c:bubble3D val="0"/>
            <c:spPr>
              <a:solidFill>
                <a:schemeClr val="accent1">
                  <a:lumMod val="50000"/>
                </a:schemeClr>
              </a:solidFill>
              <a:ln>
                <a:noFill/>
              </a:ln>
              <a:effectLst/>
            </c:spPr>
          </c:dPt>
          <c:dPt>
            <c:idx val="3"/>
            <c:bubble3D val="0"/>
            <c:spPr>
              <a:solidFill>
                <a:srgbClr val="00B0F0"/>
              </a:solidFill>
              <a:ln>
                <a:noFill/>
              </a:ln>
              <a:effectLst/>
            </c:spPr>
          </c:dPt>
          <c:dPt>
            <c:idx val="4"/>
            <c:bubble3D val="0"/>
            <c:spPr>
              <a:solidFill>
                <a:srgbClr val="00B0F0"/>
              </a:solidFill>
              <a:ln>
                <a:noFill/>
              </a:ln>
              <a:effectLst/>
            </c:spPr>
          </c:dPt>
          <c:dPt>
            <c:idx val="5"/>
            <c:bubble3D val="0"/>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dLblPos val="out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15:layout/>
              </c:ext>
            </c:extLst>
          </c:dLbls>
          <c:cat>
            <c:strRef>
              <c:f>Лист1!$A$2:$A$4</c:f>
              <c:strCache>
                <c:ptCount val="3"/>
                <c:pt idx="0">
                  <c:v>субсидии на оказание услуг </c:v>
                </c:pt>
                <c:pt idx="1">
                  <c:v>компенсации за оказанные социальные услуги</c:v>
                </c:pt>
                <c:pt idx="2">
                  <c:v>компенсации по сертификатам</c:v>
                </c:pt>
              </c:strCache>
            </c:strRef>
          </c:cat>
          <c:val>
            <c:numRef>
              <c:f>Лист1!$B$2:$B$4</c:f>
              <c:numCache>
                <c:formatCode>#\ ##0.0</c:formatCode>
                <c:ptCount val="3"/>
                <c:pt idx="0">
                  <c:v>81.900000000000006</c:v>
                </c:pt>
                <c:pt idx="1">
                  <c:v>9.1</c:v>
                </c:pt>
                <c:pt idx="2">
                  <c:v>8.3000000000000007</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spcAft>
                <a:spcPts val="600"/>
              </a:spcAft>
              <a:defRPr sz="10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Entry>
      <c:legendEntry>
        <c:idx val="1"/>
        <c:txPr>
          <a:bodyPr rot="0" spcFirstLastPara="1" vertOverflow="ellipsis" vert="horz" wrap="square" anchor="ctr" anchorCtr="1"/>
          <a:lstStyle/>
          <a:p>
            <a:pPr>
              <a:spcAft>
                <a:spcPts val="600"/>
              </a:spcAft>
              <a:defRPr sz="10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Entry>
      <c:layout>
        <c:manualLayout>
          <c:xMode val="edge"/>
          <c:yMode val="edge"/>
          <c:x val="7.146699336119576E-3"/>
          <c:y val="0.82294953164339035"/>
          <c:w val="0.84833190667590441"/>
          <c:h val="0.17705050420434196"/>
        </c:manualLayout>
      </c:layout>
      <c:overlay val="0"/>
      <c:spPr>
        <a:noFill/>
        <a:ln>
          <a:noFill/>
        </a:ln>
        <a:effectLst/>
      </c:spPr>
      <c:txPr>
        <a:bodyPr rot="0" spcFirstLastPara="1" vertOverflow="ellipsis" vert="horz" wrap="square" anchor="ctr" anchorCtr="1"/>
        <a:lstStyle/>
        <a:p>
          <a:pPr>
            <a:spcAft>
              <a:spcPts val="600"/>
            </a:spcAft>
            <a:defRPr sz="10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1600">
          <a:latin typeface="Arial" panose="020B0604020202020204" pitchFamily="34" charset="0"/>
          <a:cs typeface="Arial" panose="020B0604020202020204" pitchFamily="34" charset="0"/>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5">
                    <a:lumMod val="50000"/>
                  </a:schemeClr>
                </a:solidFill>
                <a:latin typeface="Arial" panose="020B0604020202020204" pitchFamily="34" charset="0"/>
                <a:ea typeface="+mn-ea"/>
                <a:cs typeface="Arial" panose="020B0604020202020204" pitchFamily="34" charset="0"/>
              </a:defRPr>
            </a:pPr>
            <a:r>
              <a:rPr lang="ru-RU" sz="1800" b="1" dirty="0" smtClean="0">
                <a:solidFill>
                  <a:schemeClr val="accent5">
                    <a:lumMod val="50000"/>
                  </a:schemeClr>
                </a:solidFill>
              </a:rPr>
              <a:t>Количество поставщиков </a:t>
            </a:r>
          </a:p>
          <a:p>
            <a:pPr>
              <a:defRPr sz="1800" b="1">
                <a:solidFill>
                  <a:schemeClr val="accent5">
                    <a:lumMod val="50000"/>
                  </a:schemeClr>
                </a:solidFill>
              </a:defRPr>
            </a:pPr>
            <a:r>
              <a:rPr lang="ru-RU" sz="1800" b="1" dirty="0" smtClean="0">
                <a:solidFill>
                  <a:schemeClr val="accent5">
                    <a:lumMod val="50000"/>
                  </a:schemeClr>
                </a:solidFill>
              </a:rPr>
              <a:t>социальных</a:t>
            </a:r>
            <a:r>
              <a:rPr lang="ru-RU" sz="1800" b="1" baseline="0" dirty="0" smtClean="0">
                <a:solidFill>
                  <a:schemeClr val="accent5">
                    <a:lumMod val="50000"/>
                  </a:schemeClr>
                </a:solidFill>
              </a:rPr>
              <a:t> услуг</a:t>
            </a:r>
            <a:endParaRPr lang="ru-RU" sz="1800" b="1" dirty="0">
              <a:solidFill>
                <a:schemeClr val="accent5">
                  <a:lumMod val="50000"/>
                </a:schemeClr>
              </a:solidFill>
            </a:endParaRPr>
          </a:p>
        </c:rich>
      </c:tx>
      <c:layout>
        <c:manualLayout>
          <c:xMode val="edge"/>
          <c:yMode val="edge"/>
          <c:x val="0.2396765578587575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title>
    <c:autoTitleDeleted val="0"/>
    <c:plotArea>
      <c:layout>
        <c:manualLayout>
          <c:layoutTarget val="inner"/>
          <c:xMode val="edge"/>
          <c:yMode val="edge"/>
          <c:x val="2.33742435579447E-2"/>
          <c:y val="0.12134207310298854"/>
          <c:w val="0.95325151288411059"/>
          <c:h val="0.56933285190534388"/>
        </c:manualLayout>
      </c:layout>
      <c:barChart>
        <c:barDir val="col"/>
        <c:grouping val="stacked"/>
        <c:varyColors val="0"/>
        <c:ser>
          <c:idx val="0"/>
          <c:order val="0"/>
          <c:tx>
            <c:strRef>
              <c:f>Лист1!$B$1</c:f>
              <c:strCache>
                <c:ptCount val="1"/>
                <c:pt idx="0">
                  <c:v>государственные и муниципальные организации социального обслуживания</c:v>
                </c:pt>
              </c:strCache>
            </c:strRef>
          </c:tx>
          <c:spPr>
            <a:solidFill>
              <a:srgbClr val="19A9C1"/>
            </a:solidFill>
            <a:ln>
              <a:noFill/>
            </a:ln>
            <a:effectLst/>
          </c:spPr>
          <c:invertIfNegative val="0"/>
          <c:dLbls>
            <c:dLbl>
              <c:idx val="0"/>
              <c:layout>
                <c:manualLayout>
                  <c:x val="0"/>
                  <c:y val="1.83718012813391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49573504178593E-3"/>
                  <c:y val="1.837180128133911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8991470083570958E-3"/>
                  <c:y val="3.674360256267822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2019 год</c:v>
                </c:pt>
                <c:pt idx="1">
                  <c:v>2020 год</c:v>
                </c:pt>
                <c:pt idx="2">
                  <c:v>2021 год</c:v>
                </c:pt>
                <c:pt idx="3">
                  <c:v>2022 год</c:v>
                </c:pt>
                <c:pt idx="4">
                  <c:v>на 01.04.2023</c:v>
                </c:pt>
              </c:strCache>
            </c:strRef>
          </c:cat>
          <c:val>
            <c:numRef>
              <c:f>Лист1!$B$2:$B$6</c:f>
              <c:numCache>
                <c:formatCode>General</c:formatCode>
                <c:ptCount val="5"/>
                <c:pt idx="0">
                  <c:v>89</c:v>
                </c:pt>
                <c:pt idx="1">
                  <c:v>89</c:v>
                </c:pt>
                <c:pt idx="2">
                  <c:v>82</c:v>
                </c:pt>
                <c:pt idx="3">
                  <c:v>71</c:v>
                </c:pt>
                <c:pt idx="4">
                  <c:v>71</c:v>
                </c:pt>
              </c:numCache>
            </c:numRef>
          </c:val>
        </c:ser>
        <c:ser>
          <c:idx val="1"/>
          <c:order val="1"/>
          <c:tx>
            <c:strRef>
              <c:f>Лист1!$C$1</c:f>
              <c:strCache>
                <c:ptCount val="1"/>
                <c:pt idx="0">
                  <c:v>негосударственные организации социального обслуживания</c:v>
                </c:pt>
              </c:strCache>
            </c:strRef>
          </c:tx>
          <c:spPr>
            <a:solidFill>
              <a:schemeClr val="accent1">
                <a:lumMod val="40000"/>
                <a:lumOff val="60000"/>
              </a:schemeClr>
            </a:solidFill>
            <a:ln>
              <a:noFill/>
            </a:ln>
            <a:effectLst/>
          </c:spPr>
          <c:invertIfNegative val="0"/>
          <c:dLbls>
            <c:dLbl>
              <c:idx val="0"/>
              <c:layout>
                <c:manualLayout>
                  <c:x val="3.5417825728290375E-3"/>
                  <c:y val="1.945249547435901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495735041784581E-3"/>
                  <c:y val="3.306924230641039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7190338701787E-3"/>
                  <c:y val="3.306924230641039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2019 год</c:v>
                </c:pt>
                <c:pt idx="1">
                  <c:v>2020 год</c:v>
                </c:pt>
                <c:pt idx="2">
                  <c:v>2021 год</c:v>
                </c:pt>
                <c:pt idx="3">
                  <c:v>2022 год</c:v>
                </c:pt>
                <c:pt idx="4">
                  <c:v>на 01.04.2023</c:v>
                </c:pt>
              </c:strCache>
            </c:strRef>
          </c:cat>
          <c:val>
            <c:numRef>
              <c:f>Лист1!$C$2:$C$6</c:f>
              <c:numCache>
                <c:formatCode>General</c:formatCode>
                <c:ptCount val="5"/>
                <c:pt idx="0">
                  <c:v>52</c:v>
                </c:pt>
                <c:pt idx="1">
                  <c:v>57</c:v>
                </c:pt>
                <c:pt idx="2">
                  <c:v>60</c:v>
                </c:pt>
                <c:pt idx="3">
                  <c:v>67</c:v>
                </c:pt>
                <c:pt idx="4">
                  <c:v>80</c:v>
                </c:pt>
              </c:numCache>
            </c:numRef>
          </c:val>
        </c:ser>
        <c:dLbls>
          <c:showLegendKey val="0"/>
          <c:showVal val="0"/>
          <c:showCatName val="0"/>
          <c:showSerName val="0"/>
          <c:showPercent val="0"/>
          <c:showBubbleSize val="0"/>
        </c:dLbls>
        <c:gapWidth val="79"/>
        <c:overlap val="100"/>
        <c:axId val="-2098715296"/>
        <c:axId val="-2098711488"/>
      </c:barChart>
      <c:catAx>
        <c:axId val="-20987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2098711488"/>
        <c:crosses val="autoZero"/>
        <c:auto val="1"/>
        <c:lblAlgn val="ctr"/>
        <c:lblOffset val="100"/>
        <c:tickLblSkip val="1"/>
        <c:noMultiLvlLbl val="0"/>
      </c:catAx>
      <c:valAx>
        <c:axId val="-2098711488"/>
        <c:scaling>
          <c:orientation val="minMax"/>
        </c:scaling>
        <c:delete val="1"/>
        <c:axPos val="l"/>
        <c:numFmt formatCode="General" sourceLinked="1"/>
        <c:majorTickMark val="none"/>
        <c:minorTickMark val="none"/>
        <c:tickLblPos val="nextTo"/>
        <c:crossAx val="-2098715296"/>
        <c:crosses val="autoZero"/>
        <c:crossBetween val="between"/>
      </c:valAx>
      <c:spPr>
        <a:noFill/>
        <a:ln w="25400">
          <a:noFill/>
        </a:ln>
        <a:effectLst/>
      </c:spPr>
    </c:plotArea>
    <c:legend>
      <c:legendPos val="b"/>
      <c:layout>
        <c:manualLayout>
          <c:xMode val="edge"/>
          <c:yMode val="edge"/>
          <c:x val="1.8888907540455246E-2"/>
          <c:y val="0.80172869681146541"/>
          <c:w val="0.97364308855550541"/>
          <c:h val="0.19827130318853461"/>
        </c:manualLayout>
      </c:layout>
      <c:overlay val="0"/>
      <c:spPr>
        <a:noFill/>
        <a:ln>
          <a:noFill/>
        </a:ln>
        <a:effectLst/>
      </c:spPr>
      <c:txPr>
        <a:bodyPr rot="0" spcFirstLastPara="1" vertOverflow="ellipsis" vert="horz" wrap="square" anchor="t" anchorCtr="0"/>
        <a:lstStyle/>
        <a:p>
          <a:pPr algn="l">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solidFill>
            <a:schemeClr val="bg2">
              <a:lumMod val="50000"/>
            </a:schemeClr>
          </a:solidFill>
          <a:latin typeface="Arial" panose="020B0604020202020204" pitchFamily="34" charset="0"/>
          <a:cs typeface="Arial" panose="020B0604020202020204" pitchFamily="34"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27098767452541E-3"/>
          <c:y val="0.32840260839046204"/>
          <c:w val="0.95286038271160445"/>
          <c:h val="0.4665487235852056"/>
        </c:manualLayout>
      </c:layout>
      <c:barChart>
        <c:barDir val="col"/>
        <c:grouping val="clustered"/>
        <c:varyColors val="0"/>
        <c:ser>
          <c:idx val="0"/>
          <c:order val="0"/>
          <c:tx>
            <c:strRef>
              <c:f>Лист1!$B$1</c:f>
              <c:strCache>
                <c:ptCount val="1"/>
                <c:pt idx="0">
                  <c:v>поставщики социальных услуг</c:v>
                </c:pt>
              </c:strCache>
            </c:strRef>
          </c:tx>
          <c:spPr>
            <a:solidFill>
              <a:schemeClr val="accent1"/>
            </a:solidFill>
            <a:ln>
              <a:noFill/>
            </a:ln>
            <a:effectLst/>
          </c:spPr>
          <c:invertIfNegative val="0"/>
          <c:cat>
            <c:numRef>
              <c:f>Лист1!$A$2:$A$3</c:f>
              <c:numCache>
                <c:formatCode>General</c:formatCode>
                <c:ptCount val="2"/>
                <c:pt idx="0">
                  <c:v>2021</c:v>
                </c:pt>
                <c:pt idx="1">
                  <c:v>2022</c:v>
                </c:pt>
              </c:numCache>
            </c:numRef>
          </c:cat>
          <c:val>
            <c:numRef>
              <c:f>Лист1!$B$2:$B$3</c:f>
              <c:numCache>
                <c:formatCode>General</c:formatCode>
                <c:ptCount val="2"/>
                <c:pt idx="0">
                  <c:v>8</c:v>
                </c:pt>
                <c:pt idx="1">
                  <c:v>6</c:v>
                </c:pt>
              </c:numCache>
            </c:numRef>
          </c:val>
        </c:ser>
        <c:ser>
          <c:idx val="1"/>
          <c:order val="1"/>
          <c:tx>
            <c:strRef>
              <c:f>Лист1!$C$1</c:f>
              <c:strCache>
                <c:ptCount val="1"/>
                <c:pt idx="0">
                  <c:v>выплачена компенсация </c:v>
                </c:pt>
              </c:strCache>
            </c:strRef>
          </c:tx>
          <c:spPr>
            <a:solidFill>
              <a:srgbClr val="19A9C1"/>
            </a:solidFill>
            <a:ln>
              <a:noFill/>
            </a:ln>
            <a:effectLst/>
          </c:spPr>
          <c:invertIfNegative val="0"/>
          <c:cat>
            <c:numRef>
              <c:f>Лист1!$A$2:$A$3</c:f>
              <c:numCache>
                <c:formatCode>General</c:formatCode>
                <c:ptCount val="2"/>
                <c:pt idx="0">
                  <c:v>2021</c:v>
                </c:pt>
                <c:pt idx="1">
                  <c:v>2022</c:v>
                </c:pt>
              </c:numCache>
            </c:numRef>
          </c:cat>
          <c:val>
            <c:numRef>
              <c:f>Лист1!$C$2:$C$3</c:f>
              <c:numCache>
                <c:formatCode>General</c:formatCode>
                <c:ptCount val="2"/>
                <c:pt idx="0">
                  <c:v>3.3</c:v>
                </c:pt>
                <c:pt idx="1">
                  <c:v>9.1</c:v>
                </c:pt>
              </c:numCache>
            </c:numRef>
          </c:val>
        </c:ser>
        <c:dLbls>
          <c:showLegendKey val="0"/>
          <c:showVal val="0"/>
          <c:showCatName val="0"/>
          <c:showSerName val="0"/>
          <c:showPercent val="0"/>
          <c:showBubbleSize val="0"/>
        </c:dLbls>
        <c:gapWidth val="100"/>
        <c:overlap val="-27"/>
        <c:axId val="-2098714752"/>
        <c:axId val="-2098706048"/>
      </c:barChart>
      <c:catAx>
        <c:axId val="-209871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crossAx val="-2098706048"/>
        <c:crosses val="autoZero"/>
        <c:auto val="1"/>
        <c:lblAlgn val="ctr"/>
        <c:lblOffset val="100"/>
        <c:noMultiLvlLbl val="0"/>
      </c:catAx>
      <c:valAx>
        <c:axId val="-2098706048"/>
        <c:scaling>
          <c:orientation val="minMax"/>
        </c:scaling>
        <c:delete val="1"/>
        <c:axPos val="l"/>
        <c:numFmt formatCode="General" sourceLinked="1"/>
        <c:majorTickMark val="none"/>
        <c:minorTickMark val="none"/>
        <c:tickLblPos val="nextTo"/>
        <c:crossAx val="-2098714752"/>
        <c:crosses val="autoZero"/>
        <c:crossBetween val="between"/>
      </c:valAx>
      <c:spPr>
        <a:noFill/>
        <a:ln>
          <a:noFill/>
        </a:ln>
        <a:effectLst/>
      </c:spPr>
    </c:plotArea>
    <c:legend>
      <c:legendPos val="b"/>
      <c:layout>
        <c:manualLayout>
          <c:xMode val="edge"/>
          <c:yMode val="edge"/>
          <c:x val="1.9372184285687339E-2"/>
          <c:y val="0.87304967582155824"/>
          <c:w val="0.90214561532237281"/>
          <c:h val="0.110183042821480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0.20779</cdr:x>
      <cdr:y>0.68747</cdr:y>
    </cdr:from>
    <cdr:to>
      <cdr:x>0.27446</cdr:x>
      <cdr:y>0.75488</cdr:y>
    </cdr:to>
    <cdr:sp macro="" textlink="">
      <cdr:nvSpPr>
        <cdr:cNvPr id="5" name="TextBox 1"/>
        <cdr:cNvSpPr txBox="1"/>
      </cdr:nvSpPr>
      <cdr:spPr>
        <a:xfrm xmlns:a="http://schemas.openxmlformats.org/drawingml/2006/main">
          <a:off x="1152128" y="1908514"/>
          <a:ext cx="369659" cy="1871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2000" b="1" dirty="0">
            <a:solidFill>
              <a:schemeClr val="accent5">
                <a:lumMod val="50000"/>
              </a:schemeClr>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0.33725</cdr:y>
    </cdr:from>
    <cdr:to>
      <cdr:x>0.30253</cdr:x>
      <cdr:y>0.59421</cdr:y>
    </cdr:to>
    <cdr:sp macro="" textlink="">
      <cdr:nvSpPr>
        <cdr:cNvPr id="2" name="TextBox 1"/>
        <cdr:cNvSpPr txBox="1"/>
      </cdr:nvSpPr>
      <cdr:spPr>
        <a:xfrm xmlns:a="http://schemas.openxmlformats.org/drawingml/2006/main">
          <a:off x="0" y="1532635"/>
          <a:ext cx="1299990" cy="1167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solidFill>
                <a:schemeClr val="accent5">
                  <a:lumMod val="50000"/>
                </a:schemeClr>
              </a:solidFill>
              <a:latin typeface="Arial" panose="020B0604020202020204" pitchFamily="34" charset="0"/>
              <a:cs typeface="Arial" panose="020B0604020202020204" pitchFamily="34" charset="0"/>
            </a:rPr>
            <a:t>8 организаций</a:t>
          </a:r>
          <a:endParaRPr lang="ru-RU" sz="1200" b="1" dirty="0">
            <a:solidFill>
              <a:schemeClr val="accent5">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0.21792</cdr:x>
      <cdr:y>0.57334</cdr:y>
    </cdr:from>
    <cdr:to>
      <cdr:x>0.47943</cdr:x>
      <cdr:y>0.67031</cdr:y>
    </cdr:to>
    <cdr:sp macro="" textlink="">
      <cdr:nvSpPr>
        <cdr:cNvPr id="3" name="TextBox 2"/>
        <cdr:cNvSpPr txBox="1"/>
      </cdr:nvSpPr>
      <cdr:spPr>
        <a:xfrm xmlns:a="http://schemas.openxmlformats.org/drawingml/2006/main">
          <a:off x="936434" y="2605596"/>
          <a:ext cx="1123721" cy="440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solidFill>
                <a:schemeClr val="accent5">
                  <a:lumMod val="50000"/>
                </a:schemeClr>
              </a:solidFill>
              <a:latin typeface="Arial" panose="020B0604020202020204" pitchFamily="34" charset="0"/>
              <a:cs typeface="Arial" panose="020B0604020202020204" pitchFamily="34" charset="0"/>
            </a:rPr>
            <a:t>3,3 млн руб.</a:t>
          </a:r>
          <a:endParaRPr lang="ru-RU" sz="1200" b="1" dirty="0">
            <a:solidFill>
              <a:schemeClr val="accent5">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0.15383</cdr:x>
      <cdr:y>0.37214</cdr:y>
    </cdr:from>
    <cdr:to>
      <cdr:x>0.36662</cdr:x>
      <cdr:y>0.57334</cdr:y>
    </cdr:to>
    <cdr:sp macro="" textlink="">
      <cdr:nvSpPr>
        <cdr:cNvPr id="4" name="TextBox 3"/>
        <cdr:cNvSpPr txBox="1"/>
      </cdr:nvSpPr>
      <cdr:spPr>
        <a:xfrm xmlns:a="http://schemas.openxmlformats.org/drawingml/2006/main">
          <a:off x="661014" y="16911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0.45536</cdr:x>
      <cdr:y>0.42115</cdr:y>
    </cdr:from>
    <cdr:to>
      <cdr:x>0.75789</cdr:x>
      <cdr:y>0.67811</cdr:y>
    </cdr:to>
    <cdr:sp macro="" textlink="">
      <cdr:nvSpPr>
        <cdr:cNvPr id="5" name="TextBox 1"/>
        <cdr:cNvSpPr txBox="1"/>
      </cdr:nvSpPr>
      <cdr:spPr>
        <a:xfrm xmlns:a="http://schemas.openxmlformats.org/drawingml/2006/main">
          <a:off x="1956718" y="1913941"/>
          <a:ext cx="1299990" cy="11677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solidFill>
                <a:schemeClr val="accent5">
                  <a:lumMod val="50000"/>
                </a:schemeClr>
              </a:solidFill>
              <a:latin typeface="Arial" panose="020B0604020202020204" pitchFamily="34" charset="0"/>
              <a:cs typeface="Arial" panose="020B0604020202020204" pitchFamily="34" charset="0"/>
            </a:rPr>
            <a:t>6 организаций</a:t>
          </a:r>
          <a:endParaRPr lang="ru-RU" sz="1200" b="1" dirty="0">
            <a:solidFill>
              <a:schemeClr val="accent5">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0.67072</cdr:x>
      <cdr:y>0.28876</cdr:y>
    </cdr:from>
    <cdr:to>
      <cdr:x>0.93223</cdr:x>
      <cdr:y>0.38573</cdr:y>
    </cdr:to>
    <cdr:sp macro="" textlink="">
      <cdr:nvSpPr>
        <cdr:cNvPr id="6" name="TextBox 1"/>
        <cdr:cNvSpPr txBox="1"/>
      </cdr:nvSpPr>
      <cdr:spPr>
        <a:xfrm xmlns:a="http://schemas.openxmlformats.org/drawingml/2006/main">
          <a:off x="2882135" y="1312297"/>
          <a:ext cx="1123721" cy="4406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solidFill>
                <a:schemeClr val="accent5">
                  <a:lumMod val="50000"/>
                </a:schemeClr>
              </a:solidFill>
              <a:latin typeface="Arial" panose="020B0604020202020204" pitchFamily="34" charset="0"/>
              <a:cs typeface="Arial" panose="020B0604020202020204" pitchFamily="34" charset="0"/>
            </a:rPr>
            <a:t>9,1 млн руб.</a:t>
          </a:r>
          <a:endParaRPr lang="ru-RU" sz="1200" b="1" dirty="0">
            <a:solidFill>
              <a:schemeClr val="accent5">
                <a:lumMod val="50000"/>
              </a:schemeClr>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9EA710F9-9EFE-4415-AEB9-634C381240EF}"/>
              </a:ext>
            </a:extLst>
          </p:cNvPr>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xmlns="" id="{3243DA14-DD3A-4A08-A45C-2371EC2E21EF}"/>
              </a:ext>
            </a:extLst>
          </p:cNvPr>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45E17706-7409-4EF9-940A-2026F68B63C8}" type="datetimeFigureOut">
              <a:rPr lang="ru-RU" smtClean="0"/>
              <a:t>19.04.2023</a:t>
            </a:fld>
            <a:endParaRPr lang="ru-RU" dirty="0"/>
          </a:p>
        </p:txBody>
      </p:sp>
      <p:sp>
        <p:nvSpPr>
          <p:cNvPr id="4" name="Нижний колонтитул 3">
            <a:extLst>
              <a:ext uri="{FF2B5EF4-FFF2-40B4-BE49-F238E27FC236}">
                <a16:creationId xmlns:a16="http://schemas.microsoft.com/office/drawing/2014/main" xmlns="" id="{86377754-EB6B-4485-987C-F8F6BAAE53A6}"/>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xmlns="" id="{1BA651E1-CA71-41C6-8723-B7035038A975}"/>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AC5E9C91-21AC-4070-8C0F-B44DCA5183FC}" type="slidenum">
              <a:rPr lang="ru-RU" smtClean="0"/>
              <a:t>‹#›</a:t>
            </a:fld>
            <a:endParaRPr lang="ru-RU" dirty="0"/>
          </a:p>
        </p:txBody>
      </p:sp>
    </p:spTree>
    <p:extLst>
      <p:ext uri="{BB962C8B-B14F-4D97-AF65-F5344CB8AC3E}">
        <p14:creationId xmlns:p14="http://schemas.microsoft.com/office/powerpoint/2010/main" val="175617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279399D-7B52-4EFB-934D-A09FBF04AF30}" type="datetimeFigureOut">
              <a:rPr lang="ru-RU" smtClean="0"/>
              <a:t>19.04.2023</a:t>
            </a:fld>
            <a:endParaRPr lang="ru-RU" dirty="0"/>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92532BC8-C4F8-4A8B-B2A8-75A59119B8FD}" type="slidenum">
              <a:rPr lang="ru-RU" smtClean="0"/>
              <a:t>‹#›</a:t>
            </a:fld>
            <a:endParaRPr lang="ru-RU" dirty="0"/>
          </a:p>
        </p:txBody>
      </p:sp>
    </p:spTree>
    <p:extLst>
      <p:ext uri="{BB962C8B-B14F-4D97-AF65-F5344CB8AC3E}">
        <p14:creationId xmlns:p14="http://schemas.microsoft.com/office/powerpoint/2010/main" val="111042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2532BC8-C4F8-4A8B-B2A8-75A59119B8FD}" type="slidenum">
              <a:rPr lang="ru-RU" smtClean="0"/>
              <a:t>1</a:t>
            </a:fld>
            <a:endParaRPr lang="ru-RU"/>
          </a:p>
        </p:txBody>
      </p:sp>
    </p:spTree>
    <p:extLst>
      <p:ext uri="{BB962C8B-B14F-4D97-AF65-F5344CB8AC3E}">
        <p14:creationId xmlns:p14="http://schemas.microsoft.com/office/powerpoint/2010/main" val="201025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532BC8-C4F8-4A8B-B2A8-75A59119B8FD}" type="slidenum">
              <a:rPr lang="ru-RU" smtClean="0"/>
              <a:t>11</a:t>
            </a:fld>
            <a:endParaRPr lang="ru-RU" dirty="0"/>
          </a:p>
        </p:txBody>
      </p:sp>
    </p:spTree>
    <p:extLst>
      <p:ext uri="{BB962C8B-B14F-4D97-AF65-F5344CB8AC3E}">
        <p14:creationId xmlns:p14="http://schemas.microsoft.com/office/powerpoint/2010/main" val="136585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532BC8-C4F8-4A8B-B2A8-75A59119B8FD}" type="slidenum">
              <a:rPr lang="ru-RU" smtClean="0"/>
              <a:t>12</a:t>
            </a:fld>
            <a:endParaRPr lang="ru-RU" dirty="0"/>
          </a:p>
        </p:txBody>
      </p:sp>
    </p:spTree>
    <p:extLst>
      <p:ext uri="{BB962C8B-B14F-4D97-AF65-F5344CB8AC3E}">
        <p14:creationId xmlns:p14="http://schemas.microsoft.com/office/powerpoint/2010/main" val="177657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rtl="0"/>
            <a:fld id="{CAEEF71F-7A0A-4861-9011-90A71EAE001C}" type="datetime1">
              <a:rPr lang="ru-RU" smtClean="0"/>
              <a:t>19.04.2023</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00802066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A1AC4DE3-F7EC-457B-8008-EFDEBEC90DD4}" type="datetime1">
              <a:rPr lang="ru-RU" smtClean="0"/>
              <a:t>19.04.2023</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684444258"/>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2BF4E798-9F0E-4A31-9E34-1F8FC31BFA3B}" type="datetime1">
              <a:rPr lang="ru-RU" smtClean="0"/>
              <a:t>19.04.2023</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2257523171"/>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032" y="1143000"/>
            <a:ext cx="2834640" cy="2377440"/>
          </a:xfrm>
        </p:spPr>
        <p:txBody>
          <a:bodyPr rtlCol="0" anchor="b">
            <a:normAutofit/>
          </a:bodyPr>
          <a:lstStyle>
            <a:lvl1pPr>
              <a:defRPr sz="3200" b="0" baseline="0"/>
            </a:lvl1pPr>
          </a:lstStyle>
          <a:p>
            <a:pPr rtl="0"/>
            <a:r>
              <a:rPr lang="ru-RU" smtClean="0"/>
              <a:t>Образец заголовка</a:t>
            </a:r>
            <a:endParaRPr lang="ru-RU" dirty="0"/>
          </a:p>
        </p:txBody>
      </p:sp>
      <p:sp>
        <p:nvSpPr>
          <p:cNvPr id="3" name="Объект 2"/>
          <p:cNvSpPr>
            <a:spLocks noGrp="1"/>
          </p:cNvSpPr>
          <p:nvPr>
            <p:ph idx="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8" name="Дата 7"/>
          <p:cNvSpPr>
            <a:spLocks noGrp="1"/>
          </p:cNvSpPr>
          <p:nvPr>
            <p:ph type="dt" sz="half" idx="10"/>
          </p:nvPr>
        </p:nvSpPr>
        <p:spPr/>
        <p:txBody>
          <a:bodyPr rtlCol="0"/>
          <a:lstStyle/>
          <a:p>
            <a:pPr rtl="0"/>
            <a:fld id="{F31FE742-3BED-4677-A2A1-B7C046F7ECFA}" type="datetime1">
              <a:rPr lang="ru-RU" smtClean="0"/>
              <a:t>19.04.2023</a:t>
            </a:fld>
            <a:endParaRPr lang="ru-RU" dirty="0"/>
          </a:p>
        </p:txBody>
      </p:sp>
      <p:sp>
        <p:nvSpPr>
          <p:cNvPr id="9" name="Нижний колонтитул 8"/>
          <p:cNvSpPr>
            <a:spLocks noGrp="1"/>
          </p:cNvSpPr>
          <p:nvPr>
            <p:ph type="ftr" sz="quarter" idx="11"/>
          </p:nvPr>
        </p:nvSpPr>
        <p:spPr/>
        <p:txBody>
          <a:bodyPr rtlCol="0"/>
          <a:lstStyle/>
          <a:p>
            <a:pPr rtl="0"/>
            <a:endParaRPr lang="ru-RU" dirty="0"/>
          </a:p>
        </p:txBody>
      </p:sp>
      <p:sp>
        <p:nvSpPr>
          <p:cNvPr id="10" name="Номер слайда 9"/>
          <p:cNvSpPr>
            <a:spLocks noGrp="1"/>
          </p:cNvSpPr>
          <p:nvPr>
            <p:ph type="sldNum" sz="quarter" idx="12"/>
          </p:nvPr>
        </p:nvSpPr>
        <p:spPr/>
        <p:txBody>
          <a:bodyPr rtlCol="0"/>
          <a:lstStyle/>
          <a:p>
            <a:pPr rtl="0"/>
            <a:fld id="{4FAB73BC-B049-4115-A692-8D63A059BFB8}" type="slidenum">
              <a:rPr lang="ru-RU" smtClean="0"/>
              <a:pPr/>
              <a:t>‹#›</a:t>
            </a:fld>
            <a:endParaRPr lang="ru-RU" dirty="0"/>
          </a:p>
        </p:txBody>
      </p:sp>
      <p:sp>
        <p:nvSpPr>
          <p:cNvPr id="11" name="Объект 2">
            <a:extLst>
              <a:ext uri="{FF2B5EF4-FFF2-40B4-BE49-F238E27FC236}">
                <a16:creationId xmlns:a16="http://schemas.microsoft.com/office/drawing/2014/main" xmlns="" id="{87B0DF2F-DAFD-4616-9E25-0C28D75BF306}"/>
              </a:ext>
            </a:extLst>
          </p:cNvPr>
          <p:cNvSpPr>
            <a:spLocks noGrp="1"/>
          </p:cNvSpPr>
          <p:nvPr>
            <p:ph idx="13"/>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12" name="Объект 2">
            <a:extLst>
              <a:ext uri="{FF2B5EF4-FFF2-40B4-BE49-F238E27FC236}">
                <a16:creationId xmlns:a16="http://schemas.microsoft.com/office/drawing/2014/main" xmlns="" id="{336DA0F9-D851-437C-A45B-EC125A3D3DB3}"/>
              </a:ext>
            </a:extLst>
          </p:cNvPr>
          <p:cNvSpPr>
            <a:spLocks noGrp="1"/>
          </p:cNvSpPr>
          <p:nvPr>
            <p:ph idx="14"/>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6" name="Текст 5">
            <a:extLst>
              <a:ext uri="{FF2B5EF4-FFF2-40B4-BE49-F238E27FC236}">
                <a16:creationId xmlns:a16="http://schemas.microsoft.com/office/drawing/2014/main" xmlns="" id="{0FF0BA98-3AB4-4D88-B1C2-6279BCACFAD9}"/>
              </a:ext>
            </a:extLst>
          </p:cNvPr>
          <p:cNvSpPr>
            <a:spLocks noGrp="1"/>
          </p:cNvSpPr>
          <p:nvPr>
            <p:ph type="body" sz="quarter" idx="15"/>
          </p:nvPr>
        </p:nvSpPr>
        <p:spPr>
          <a:xfrm>
            <a:off x="3887792" y="3971924"/>
            <a:ext cx="2477419" cy="803275"/>
          </a:xfrm>
        </p:spPr>
        <p:txBody>
          <a:bodyPr rtlCol="0"/>
          <a:lstStyle>
            <a:lvl1pPr marL="0" indent="0">
              <a:buNone/>
              <a:defRPr/>
            </a:lvl1pPr>
          </a:lstStyle>
          <a:p>
            <a:pPr lvl="0" rtl="0"/>
            <a:r>
              <a:rPr lang="ru-RU" smtClean="0"/>
              <a:t>Образец текста</a:t>
            </a:r>
          </a:p>
        </p:txBody>
      </p:sp>
      <p:sp>
        <p:nvSpPr>
          <p:cNvPr id="13" name="Текст 5">
            <a:extLst>
              <a:ext uri="{FF2B5EF4-FFF2-40B4-BE49-F238E27FC236}">
                <a16:creationId xmlns:a16="http://schemas.microsoft.com/office/drawing/2014/main" xmlns="" id="{D9DEF72B-B924-4A0D-8C83-3B370632C0D3}"/>
              </a:ext>
            </a:extLst>
          </p:cNvPr>
          <p:cNvSpPr>
            <a:spLocks noGrp="1"/>
          </p:cNvSpPr>
          <p:nvPr>
            <p:ph type="body" sz="quarter" idx="16"/>
          </p:nvPr>
        </p:nvSpPr>
        <p:spPr>
          <a:xfrm>
            <a:off x="6472616" y="3971925"/>
            <a:ext cx="2477419" cy="803275"/>
          </a:xfrm>
        </p:spPr>
        <p:txBody>
          <a:bodyPr rtlCol="0"/>
          <a:lstStyle>
            <a:lvl1pPr marL="0" indent="0">
              <a:buNone/>
              <a:defRPr/>
            </a:lvl1pPr>
          </a:lstStyle>
          <a:p>
            <a:pPr lvl="0" rtl="0"/>
            <a:r>
              <a:rPr lang="ru-RU" smtClean="0"/>
              <a:t>Образец текста</a:t>
            </a:r>
          </a:p>
        </p:txBody>
      </p:sp>
      <p:sp>
        <p:nvSpPr>
          <p:cNvPr id="14" name="Текст 5">
            <a:extLst>
              <a:ext uri="{FF2B5EF4-FFF2-40B4-BE49-F238E27FC236}">
                <a16:creationId xmlns:a16="http://schemas.microsoft.com/office/drawing/2014/main" xmlns="" id="{E9D30C54-E9E8-4300-8DA4-352DB3A71A4F}"/>
              </a:ext>
            </a:extLst>
          </p:cNvPr>
          <p:cNvSpPr>
            <a:spLocks noGrp="1"/>
          </p:cNvSpPr>
          <p:nvPr>
            <p:ph type="body" sz="quarter" idx="17"/>
          </p:nvPr>
        </p:nvSpPr>
        <p:spPr>
          <a:xfrm>
            <a:off x="9070240" y="3971924"/>
            <a:ext cx="2458230" cy="803275"/>
          </a:xfrm>
        </p:spPr>
        <p:txBody>
          <a:bodyPr rtlCol="0"/>
          <a:lstStyle>
            <a:lvl1pPr marL="0" indent="0">
              <a:buNone/>
              <a:defRPr/>
            </a:lvl1pPr>
          </a:lstStyle>
          <a:p>
            <a:pPr lvl="0" rtl="0"/>
            <a:r>
              <a:rPr lang="ru-RU" smtClean="0"/>
              <a:t>Образец текста</a:t>
            </a:r>
          </a:p>
        </p:txBody>
      </p:sp>
    </p:spTree>
    <p:extLst>
      <p:ext uri="{BB962C8B-B14F-4D97-AF65-F5344CB8AC3E}">
        <p14:creationId xmlns:p14="http://schemas.microsoft.com/office/powerpoint/2010/main" val="207508018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42018733-5F44-49E1-ADF9-10E679AD155D}" type="datetime1">
              <a:rPr lang="ru-RU" smtClean="0"/>
              <a:t>19.04.2023</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75888759"/>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rtl="0"/>
            <a:fld id="{554B1C30-7EFC-41FA-B3E7-0DE3C2D2BFEC}" type="datetime1">
              <a:rPr lang="ru-RU" smtClean="0"/>
              <a:t>19.04.2023</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8518435"/>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rtl="0"/>
            <a:fld id="{8CB5E1A1-C757-453E-9A8E-1A54413EB8F2}" type="datetime1">
              <a:rPr lang="ru-RU" smtClean="0"/>
              <a:t>19.04.2023</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577330671"/>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rtl="0"/>
            <a:fld id="{F67A28DC-79FD-45D5-B3D6-93CC137FFC23}" type="datetime1">
              <a:rPr lang="ru-RU" smtClean="0"/>
              <a:t>19.04.2023</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2609391457"/>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rtl="0"/>
            <a:fld id="{FAEDEEAD-F1A2-4234-8438-8786DD85B424}" type="datetime1">
              <a:rPr lang="ru-RU" smtClean="0"/>
              <a:t>19.04.2023</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339349181"/>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B41806E8-0436-4081-BBD1-AA5015FE7B25}" type="datetime1">
              <a:rPr lang="ru-RU" smtClean="0"/>
              <a:t>19.04.2023</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2532746858"/>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rtl="0"/>
            <a:fld id="{8CB5E1A1-C757-453E-9A8E-1A54413EB8F2}" type="datetime1">
              <a:rPr lang="ru-RU" smtClean="0"/>
              <a:t>19.04.2023</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181744947"/>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rtl="0"/>
            <a:fld id="{A29BA8F4-2D06-4A2B-822D-525E5E48412E}" type="datetime1">
              <a:rPr lang="ru-RU" smtClean="0"/>
              <a:t>19.04.2023</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699662769"/>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CB5E1A1-C757-453E-9A8E-1A54413EB8F2}" type="datetime1">
              <a:rPr lang="ru-RU" smtClean="0"/>
              <a:t>19.04.2023</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18991762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872" r:id="rId12"/>
  </p:sldLayoutIdLst>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12191999" cy="6858000"/>
          </a:xfrm>
          <a:prstGeom prst="rect">
            <a:avLst/>
          </a:prstGeom>
          <a:blipFill dpi="0" rotWithShape="1">
            <a:blip r:embed="rId3">
              <a:alphaModFix amt="99000"/>
            </a:blip>
            <a:srcRect/>
            <a:stretch>
              <a:fillRect b="-33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549400"/>
            <a:ext cx="7374467" cy="41825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xmlns="" id="{8869841E-71E7-4F51-8E6F-5E8A5E375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a:extLst>
              <a:ext uri="{FF2B5EF4-FFF2-40B4-BE49-F238E27FC236}">
                <a16:creationId xmlns:a16="http://schemas.microsoft.com/office/drawing/2014/main" xmlns="" id="{7D6CA50C-1A88-4B3F-A34F-FE199F4205A2}"/>
              </a:ext>
            </a:extLst>
          </p:cNvPr>
          <p:cNvSpPr>
            <a:spLocks noGrp="1"/>
          </p:cNvSpPr>
          <p:nvPr>
            <p:ph type="ctrTitle"/>
          </p:nvPr>
        </p:nvSpPr>
        <p:spPr>
          <a:xfrm>
            <a:off x="0" y="1765808"/>
            <a:ext cx="7193280" cy="1995470"/>
          </a:xfrm>
        </p:spPr>
        <p:txBody>
          <a:bodyPr rtlCol="0" anchor="ctr" anchorCtr="0">
            <a:normAutofit/>
          </a:bodyPr>
          <a:lstStyle/>
          <a:p>
            <a:r>
              <a:rPr lang="ru-RU" sz="3200" dirty="0" smtClean="0">
                <a:solidFill>
                  <a:schemeClr val="accent5">
                    <a:lumMod val="50000"/>
                  </a:schemeClr>
                </a:solidFill>
                <a:latin typeface="Arial" panose="020B0604020202020204" pitchFamily="34" charset="0"/>
                <a:cs typeface="Arial" panose="020B0604020202020204" pitchFamily="34" charset="0"/>
              </a:rPr>
              <a:t>Об обеспечении поэтапного доступа социально ориентированных некоммерческих организаций к бюджетным средствам</a:t>
            </a:r>
            <a:endParaRPr lang="ru-RU" sz="3000" b="1" dirty="0">
              <a:solidFill>
                <a:schemeClr val="accent5">
                  <a:lumMod val="50000"/>
                </a:schemeClr>
              </a:solidFill>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xmlns="" id="{C9CC2D51-705E-403A-AC0E-9157DC5513A8}"/>
              </a:ext>
            </a:extLst>
          </p:cNvPr>
          <p:cNvSpPr>
            <a:spLocks noGrp="1"/>
          </p:cNvSpPr>
          <p:nvPr>
            <p:ph type="subTitle" idx="1"/>
          </p:nvPr>
        </p:nvSpPr>
        <p:spPr>
          <a:xfrm>
            <a:off x="711200" y="4706157"/>
            <a:ext cx="6482081" cy="914400"/>
          </a:xfrm>
        </p:spPr>
        <p:txBody>
          <a:bodyPr rtlCol="0">
            <a:noAutofit/>
          </a:bodyPr>
          <a:lstStyle/>
          <a:p>
            <a:pPr algn="r" fontAlgn="base">
              <a:spcBef>
                <a:spcPct val="0"/>
              </a:spcBef>
              <a:spcAft>
                <a:spcPts val="600"/>
              </a:spcAft>
            </a:pPr>
            <a:r>
              <a:rPr lang="ru-RU" altLang="ru-RU" sz="2000" dirty="0" smtClean="0">
                <a:solidFill>
                  <a:srgbClr val="002060"/>
                </a:solidFill>
                <a:latin typeface="Arial" panose="020B0604020202020204" pitchFamily="34" charset="0"/>
              </a:rPr>
              <a:t>Москалева Екатерина Михайловна</a:t>
            </a:r>
            <a:endParaRPr lang="ru-RU" altLang="ru-RU" sz="2000" dirty="0">
              <a:solidFill>
                <a:srgbClr val="002060"/>
              </a:solidFill>
              <a:latin typeface="Arial" panose="020B0604020202020204" pitchFamily="34" charset="0"/>
            </a:endParaRPr>
          </a:p>
          <a:p>
            <a:pPr algn="r" fontAlgn="base">
              <a:spcBef>
                <a:spcPct val="0"/>
              </a:spcBef>
              <a:spcAft>
                <a:spcPts val="600"/>
              </a:spcAft>
            </a:pPr>
            <a:r>
              <a:rPr lang="ru-RU" altLang="ru-RU" sz="2000" dirty="0" smtClean="0">
                <a:solidFill>
                  <a:srgbClr val="002060"/>
                </a:solidFill>
                <a:latin typeface="Arial" panose="020B0604020202020204" pitchFamily="34" charset="0"/>
              </a:rPr>
              <a:t>первый заместитель министра </a:t>
            </a:r>
            <a:r>
              <a:rPr lang="ru-RU" altLang="ru-RU" sz="2000" dirty="0">
                <a:solidFill>
                  <a:srgbClr val="002060"/>
                </a:solidFill>
                <a:latin typeface="Arial" panose="020B0604020202020204" pitchFamily="34" charset="0"/>
              </a:rPr>
              <a:t>труда и социального развития Новосибирской области</a:t>
            </a:r>
          </a:p>
          <a:p>
            <a:pPr rtl="0"/>
            <a:endParaRPr lang="ru-RU" sz="2000" dirty="0">
              <a:solidFill>
                <a:srgbClr val="002060"/>
              </a:solidFill>
            </a:endParaRPr>
          </a:p>
        </p:txBody>
      </p:sp>
    </p:spTree>
    <p:extLst>
      <p:ext uri="{BB962C8B-B14F-4D97-AF65-F5344CB8AC3E}">
        <p14:creationId xmlns:p14="http://schemas.microsoft.com/office/powerpoint/2010/main" val="2745828918"/>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851064" y="425872"/>
            <a:ext cx="8559972" cy="461665"/>
          </a:xfrm>
          <a:prstGeom prst="rect">
            <a:avLst/>
          </a:prstGeom>
          <a:noFill/>
        </p:spPr>
        <p:txBody>
          <a:bodyPr wrap="non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Некоммерческие организации Новосибирской области</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0" name="Диаграмма 19"/>
          <p:cNvGraphicFramePr/>
          <p:nvPr>
            <p:extLst>
              <p:ext uri="{D42A27DB-BD31-4B8C-83A1-F6EECF244321}">
                <p14:modId xmlns:p14="http://schemas.microsoft.com/office/powerpoint/2010/main" val="1486138124"/>
              </p:ext>
            </p:extLst>
          </p:nvPr>
        </p:nvGraphicFramePr>
        <p:xfrm>
          <a:off x="271016" y="1028733"/>
          <a:ext cx="667206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graphicFrame>
        <p:nvGraphicFramePr>
          <p:cNvPr id="7" name="Диаграмма 6"/>
          <p:cNvGraphicFramePr/>
          <p:nvPr>
            <p:extLst>
              <p:ext uri="{D42A27DB-BD31-4B8C-83A1-F6EECF244321}">
                <p14:modId xmlns:p14="http://schemas.microsoft.com/office/powerpoint/2010/main" val="2312193671"/>
              </p:ext>
            </p:extLst>
          </p:nvPr>
        </p:nvGraphicFramePr>
        <p:xfrm>
          <a:off x="7524519" y="1944370"/>
          <a:ext cx="4297089" cy="47869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96549" y="1608463"/>
            <a:ext cx="3035353" cy="923330"/>
          </a:xfrm>
          <a:prstGeom prst="rect">
            <a:avLst/>
          </a:prstGeom>
          <a:noFill/>
        </p:spPr>
        <p:txBody>
          <a:bodyPr wrap="square" rtlCol="0">
            <a:spAutoFit/>
          </a:bodyPr>
          <a:lstStyle/>
          <a:p>
            <a:pPr algn="ctr"/>
            <a:r>
              <a:rPr lang="ru-RU" b="1" dirty="0" smtClean="0">
                <a:solidFill>
                  <a:schemeClr val="accent5">
                    <a:lumMod val="50000"/>
                  </a:schemeClr>
                </a:solidFill>
                <a:latin typeface="Arial" panose="020B0604020202020204" pitchFamily="34" charset="0"/>
                <a:cs typeface="Arial" panose="020B0604020202020204" pitchFamily="34" charset="0"/>
              </a:rPr>
              <a:t>Компенсация </a:t>
            </a:r>
            <a:r>
              <a:rPr lang="ru-RU" b="1" dirty="0">
                <a:solidFill>
                  <a:schemeClr val="accent5">
                    <a:lumMod val="50000"/>
                  </a:schemeClr>
                </a:solidFill>
                <a:latin typeface="Arial" panose="020B0604020202020204" pitchFamily="34" charset="0"/>
                <a:cs typeface="Arial" panose="020B0604020202020204" pitchFamily="34" charset="0"/>
              </a:rPr>
              <a:t>за оказанные социальные услуги</a:t>
            </a:r>
          </a:p>
        </p:txBody>
      </p:sp>
    </p:spTree>
    <p:extLst>
      <p:ext uri="{BB962C8B-B14F-4D97-AF65-F5344CB8AC3E}">
        <p14:creationId xmlns:p14="http://schemas.microsoft.com/office/powerpoint/2010/main" val="1400738967"/>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57300"/>
            <a:ext cx="3695733" cy="51449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4028483" y="1257300"/>
            <a:ext cx="7993799" cy="2031325"/>
          </a:xfrm>
          <a:prstGeom prst="rect">
            <a:avLst/>
          </a:prstGeom>
        </p:spPr>
        <p:txBody>
          <a:bodyPr wrap="square">
            <a:spAutoFit/>
          </a:bodyPr>
          <a:lstStyle/>
          <a:p>
            <a:pPr algn="just"/>
            <a:r>
              <a:rPr lang="ru-RU" dirty="0">
                <a:solidFill>
                  <a:schemeClr val="accent5">
                    <a:lumMod val="50000"/>
                  </a:schemeClr>
                </a:solidFill>
                <a:latin typeface="Arial" panose="020B0604020202020204" pitchFamily="34" charset="0"/>
                <a:cs typeface="Arial" panose="020B0604020202020204" pitchFamily="34" charset="0"/>
              </a:rPr>
              <a:t>Апробация </a:t>
            </a:r>
            <a:r>
              <a:rPr lang="ru-RU" dirty="0" smtClean="0">
                <a:solidFill>
                  <a:schemeClr val="accent5">
                    <a:lumMod val="50000"/>
                  </a:schemeClr>
                </a:solidFill>
                <a:latin typeface="Arial" panose="020B0604020202020204" pitchFamily="34" charset="0"/>
                <a:cs typeface="Arial" panose="020B0604020202020204" pitchFamily="34" charset="0"/>
              </a:rPr>
              <a:t>Федерального </a:t>
            </a:r>
            <a:r>
              <a:rPr lang="ru-RU" dirty="0">
                <a:solidFill>
                  <a:schemeClr val="accent5">
                    <a:lumMod val="50000"/>
                  </a:schemeClr>
                </a:solidFill>
                <a:latin typeface="Arial" panose="020B0604020202020204" pitchFamily="34" charset="0"/>
                <a:cs typeface="Arial" panose="020B0604020202020204" pitchFamily="34" charset="0"/>
              </a:rPr>
              <a:t>закона № 189-ФЗ </a:t>
            </a:r>
            <a:r>
              <a:rPr lang="ru-RU" dirty="0" smtClean="0">
                <a:solidFill>
                  <a:schemeClr val="accent5">
                    <a:lumMod val="50000"/>
                  </a:schemeClr>
                </a:solidFill>
                <a:latin typeface="Arial" panose="020B0604020202020204" pitchFamily="34" charset="0"/>
                <a:cs typeface="Arial" panose="020B0604020202020204" pitchFamily="34" charset="0"/>
              </a:rPr>
              <a:t>осуществляется </a:t>
            </a:r>
            <a:r>
              <a:rPr lang="ru-RU" dirty="0">
                <a:solidFill>
                  <a:schemeClr val="accent5">
                    <a:lumMod val="50000"/>
                  </a:schemeClr>
                </a:solidFill>
                <a:latin typeface="Arial" panose="020B0604020202020204" pitchFamily="34" charset="0"/>
                <a:cs typeface="Arial" panose="020B0604020202020204" pitchFamily="34" charset="0"/>
              </a:rPr>
              <a:t>министерством труда и социального развития Новосибирской области </a:t>
            </a:r>
            <a:r>
              <a:rPr lang="ru-RU" b="1" dirty="0">
                <a:solidFill>
                  <a:schemeClr val="accent5">
                    <a:lumMod val="50000"/>
                  </a:schemeClr>
                </a:solidFill>
                <a:latin typeface="Arial" panose="020B0604020202020204" pitchFamily="34" charset="0"/>
                <a:cs typeface="Arial" panose="020B0604020202020204" pitchFamily="34" charset="0"/>
              </a:rPr>
              <a:t>в отношении следующих государственных услуг в социальной сфере:</a:t>
            </a:r>
          </a:p>
          <a:p>
            <a:pPr indent="-285744" algn="just">
              <a:buFont typeface="Wingdings" panose="05000000000000000000" pitchFamily="2" charset="2"/>
              <a:buChar char="q"/>
            </a:pPr>
            <a:r>
              <a:rPr lang="ru-RU" b="1" dirty="0" smtClean="0">
                <a:solidFill>
                  <a:schemeClr val="accent5">
                    <a:lumMod val="50000"/>
                  </a:schemeClr>
                </a:solidFill>
                <a:latin typeface="Arial" panose="020B0604020202020204" pitchFamily="34" charset="0"/>
                <a:cs typeface="Arial" panose="020B0604020202020204" pitchFamily="34" charset="0"/>
              </a:rPr>
              <a:t>оказание </a:t>
            </a:r>
            <a:r>
              <a:rPr lang="ru-RU" b="1" dirty="0">
                <a:solidFill>
                  <a:schemeClr val="accent5">
                    <a:lumMod val="50000"/>
                  </a:schemeClr>
                </a:solidFill>
                <a:latin typeface="Arial" panose="020B0604020202020204" pitchFamily="34" charset="0"/>
                <a:cs typeface="Arial" panose="020B0604020202020204" pitchFamily="34" charset="0"/>
              </a:rPr>
              <a:t>социальных услуг, предоставляемых гражданам при отсутствии определенного места жительства и занятий в полустационарной </a:t>
            </a:r>
            <a:r>
              <a:rPr lang="ru-RU" b="1" dirty="0" smtClean="0">
                <a:solidFill>
                  <a:schemeClr val="accent5">
                    <a:lumMod val="50000"/>
                  </a:schemeClr>
                </a:solidFill>
                <a:latin typeface="Arial" panose="020B0604020202020204" pitchFamily="34" charset="0"/>
                <a:cs typeface="Arial" panose="020B0604020202020204" pitchFamily="34" charset="0"/>
              </a:rPr>
              <a:t>форме</a:t>
            </a:r>
            <a:endParaRPr lang="ru-RU" b="1"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0" y="383307"/>
            <a:ext cx="12192000" cy="461665"/>
          </a:xfrm>
          <a:prstGeom prst="rect">
            <a:avLst/>
          </a:prstGeom>
          <a:noFill/>
        </p:spPr>
        <p:txBody>
          <a:bodyPr wrap="squar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Апробация Федерального закона от </a:t>
            </a:r>
            <a:r>
              <a:rPr lang="ru-RU" sz="2400" b="1" dirty="0">
                <a:solidFill>
                  <a:schemeClr val="accent5">
                    <a:lumMod val="50000"/>
                  </a:schemeClr>
                </a:solidFill>
                <a:latin typeface="Arial" panose="020B0604020202020204" pitchFamily="34" charset="0"/>
                <a:cs typeface="Arial" panose="020B0604020202020204" pitchFamily="34" charset="0"/>
              </a:rPr>
              <a:t>13.07.2020 № </a:t>
            </a:r>
            <a:r>
              <a:rPr lang="ru-RU" sz="2400" b="1" dirty="0" smtClean="0">
                <a:solidFill>
                  <a:schemeClr val="accent5">
                    <a:lumMod val="50000"/>
                  </a:schemeClr>
                </a:solidFill>
                <a:latin typeface="Arial" panose="020B0604020202020204" pitchFamily="34" charset="0"/>
                <a:cs typeface="Arial" panose="020B0604020202020204" pitchFamily="34" charset="0"/>
              </a:rPr>
              <a:t>189-ФЗ</a:t>
            </a:r>
            <a:endParaRPr lang="ru-RU" sz="2400" dirty="0">
              <a:solidFill>
                <a:schemeClr val="accent5">
                  <a:lumMod val="50000"/>
                </a:schemeClr>
              </a:solidFill>
              <a:latin typeface="Arial" panose="020B0604020202020204" pitchFamily="34" charset="0"/>
              <a:cs typeface="Arial" panose="020B0604020202020204" pitchFamily="34" charset="0"/>
            </a:endParaRPr>
          </a:p>
        </p:txBody>
      </p:sp>
      <p:sp>
        <p:nvSpPr>
          <p:cNvPr id="51" name="TextBox 50"/>
          <p:cNvSpPr txBox="1"/>
          <p:nvPr/>
        </p:nvSpPr>
        <p:spPr>
          <a:xfrm>
            <a:off x="76039" y="2379883"/>
            <a:ext cx="3027412" cy="1631216"/>
          </a:xfrm>
          <a:prstGeom prst="rect">
            <a:avLst/>
          </a:prstGeom>
          <a:noFill/>
        </p:spPr>
        <p:txBody>
          <a:bodyPr wrap="square" rtlCol="0">
            <a:spAutoFit/>
          </a:bodyPr>
          <a:lstStyle/>
          <a:p>
            <a:r>
              <a:rPr lang="ru-RU" sz="2000" b="1" dirty="0">
                <a:solidFill>
                  <a:schemeClr val="accent5">
                    <a:lumMod val="50000"/>
                  </a:schemeClr>
                </a:solidFill>
                <a:latin typeface="Arial" panose="020B0604020202020204" pitchFamily="34" charset="0"/>
                <a:cs typeface="Arial" panose="020B0604020202020204" pitchFamily="34" charset="0"/>
              </a:rPr>
              <a:t>АПРОБАЦИЯ ОСУЩЕСТВЛЯЕТСЯ </a:t>
            </a:r>
          </a:p>
          <a:p>
            <a:r>
              <a:rPr lang="ru-RU" sz="2000" b="1" dirty="0">
                <a:solidFill>
                  <a:schemeClr val="accent5">
                    <a:lumMod val="50000"/>
                  </a:schemeClr>
                </a:solidFill>
                <a:latin typeface="Arial" panose="020B0604020202020204" pitchFamily="34" charset="0"/>
                <a:cs typeface="Arial" panose="020B0604020202020204" pitchFamily="34" charset="0"/>
              </a:rPr>
              <a:t>В ОТНОШЕНИИ ДВУХ ГОСУДАРСТВЕННЫХ УСЛУГ С 2022 ГОДА</a:t>
            </a:r>
          </a:p>
        </p:txBody>
      </p:sp>
      <p:grpSp>
        <p:nvGrpSpPr>
          <p:cNvPr id="4" name="Группа 3"/>
          <p:cNvGrpSpPr/>
          <p:nvPr/>
        </p:nvGrpSpPr>
        <p:grpSpPr>
          <a:xfrm>
            <a:off x="8278375" y="3564081"/>
            <a:ext cx="3733519" cy="940818"/>
            <a:chOff x="6892258" y="4052795"/>
            <a:chExt cx="4743461" cy="1881635"/>
          </a:xfrm>
        </p:grpSpPr>
        <p:sp>
          <p:nvSpPr>
            <p:cNvPr id="7" name="Прямоугольник 6"/>
            <p:cNvSpPr/>
            <p:nvPr/>
          </p:nvSpPr>
          <p:spPr>
            <a:xfrm>
              <a:off x="6892258" y="4052797"/>
              <a:ext cx="2135187" cy="1881633"/>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8 СО НКО</a:t>
              </a:r>
            </a:p>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377 сертификатов</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sp>
          <p:nvSpPr>
            <p:cNvPr id="10" name="Полилиния 9"/>
            <p:cNvSpPr/>
            <p:nvPr/>
          </p:nvSpPr>
          <p:spPr>
            <a:xfrm>
              <a:off x="9116884" y="4619257"/>
              <a:ext cx="294209" cy="65966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11" name="Прямоугольник 10"/>
            <p:cNvSpPr/>
            <p:nvPr/>
          </p:nvSpPr>
          <p:spPr>
            <a:xfrm>
              <a:off x="9500532" y="4052795"/>
              <a:ext cx="2135187" cy="1881633"/>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Компенсировано </a:t>
              </a:r>
            </a:p>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8,3  млн рублей</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grpSp>
      <p:sp>
        <p:nvSpPr>
          <p:cNvPr id="12" name="TextBox 11"/>
          <p:cNvSpPr txBox="1"/>
          <p:nvPr/>
        </p:nvSpPr>
        <p:spPr>
          <a:xfrm>
            <a:off x="4028483" y="4709215"/>
            <a:ext cx="7921062" cy="646331"/>
          </a:xfrm>
          <a:prstGeom prst="rect">
            <a:avLst/>
          </a:prstGeom>
          <a:noFill/>
        </p:spPr>
        <p:txBody>
          <a:bodyPr wrap="square" rtlCol="0">
            <a:spAutoFit/>
          </a:bodyPr>
          <a:lstStyle/>
          <a:p>
            <a:pPr marL="285750" indent="-285750">
              <a:buFont typeface="Wingdings" panose="05000000000000000000" pitchFamily="2" charset="2"/>
              <a:buChar char="q"/>
            </a:pPr>
            <a:r>
              <a:rPr lang="ru-RU" b="1" dirty="0">
                <a:solidFill>
                  <a:schemeClr val="accent5">
                    <a:lumMod val="50000"/>
                  </a:schemeClr>
                </a:solidFill>
                <a:latin typeface="Arial" panose="020B0604020202020204" pitchFamily="34" charset="0"/>
                <a:cs typeface="Arial" panose="020B0604020202020204" pitchFamily="34" charset="0"/>
              </a:rPr>
              <a:t>организация сопровождения при содействии занятости </a:t>
            </a:r>
            <a:r>
              <a:rPr lang="ru-RU" b="1" dirty="0" smtClean="0">
                <a:solidFill>
                  <a:schemeClr val="accent5">
                    <a:lumMod val="50000"/>
                  </a:schemeClr>
                </a:solidFill>
                <a:latin typeface="Arial" panose="020B0604020202020204" pitchFamily="34" charset="0"/>
                <a:cs typeface="Arial" panose="020B0604020202020204" pitchFamily="34" charset="0"/>
              </a:rPr>
              <a:t>инвалидов</a:t>
            </a:r>
          </a:p>
        </p:txBody>
      </p:sp>
      <p:grpSp>
        <p:nvGrpSpPr>
          <p:cNvPr id="19" name="Группа 18"/>
          <p:cNvGrpSpPr/>
          <p:nvPr/>
        </p:nvGrpSpPr>
        <p:grpSpPr>
          <a:xfrm>
            <a:off x="8278374" y="5401996"/>
            <a:ext cx="3743907" cy="940818"/>
            <a:chOff x="6892258" y="4052795"/>
            <a:chExt cx="4743461" cy="1881635"/>
          </a:xfrm>
        </p:grpSpPr>
        <p:sp>
          <p:nvSpPr>
            <p:cNvPr id="20" name="Прямоугольник 19"/>
            <p:cNvSpPr/>
            <p:nvPr/>
          </p:nvSpPr>
          <p:spPr>
            <a:xfrm>
              <a:off x="6892258" y="4052797"/>
              <a:ext cx="2135187" cy="1881633"/>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2 СО НКО</a:t>
              </a:r>
            </a:p>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10 сертификатов</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sp>
          <p:nvSpPr>
            <p:cNvPr id="21" name="Полилиния 20"/>
            <p:cNvSpPr/>
            <p:nvPr/>
          </p:nvSpPr>
          <p:spPr>
            <a:xfrm>
              <a:off x="9116884" y="4619257"/>
              <a:ext cx="294209" cy="659666"/>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22" name="Прямоугольник 21"/>
            <p:cNvSpPr/>
            <p:nvPr/>
          </p:nvSpPr>
          <p:spPr>
            <a:xfrm>
              <a:off x="9500532" y="4052795"/>
              <a:ext cx="2135187" cy="1881633"/>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Компенсировано </a:t>
              </a:r>
            </a:p>
            <a:p>
              <a:pPr lvl="0" algn="ctr" defTabSz="622300">
                <a:lnSpc>
                  <a:spcPct val="90000"/>
                </a:lnSpc>
                <a:spcBef>
                  <a:spcPct val="0"/>
                </a:spcBef>
                <a:spcAft>
                  <a:spcPct val="35000"/>
                </a:spcAft>
              </a:pPr>
              <a:r>
                <a:rPr lang="ru-RU" sz="1400" kern="1200" dirty="0" smtClean="0">
                  <a:solidFill>
                    <a:schemeClr val="accent5">
                      <a:lumMod val="50000"/>
                    </a:schemeClr>
                  </a:solidFill>
                  <a:latin typeface="Arial" panose="020B0604020202020204" pitchFamily="34" charset="0"/>
                  <a:cs typeface="Arial" panose="020B0604020202020204" pitchFamily="34" charset="0"/>
                </a:rPr>
                <a:t>200 тыс. рублей</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grpSp>
      <p:sp>
        <p:nvSpPr>
          <p:cNvPr id="23" name="Прямоугольник 22"/>
          <p:cNvSpPr/>
          <p:nvPr/>
        </p:nvSpPr>
        <p:spPr>
          <a:xfrm>
            <a:off x="6226590" y="3564081"/>
            <a:ext cx="1680579" cy="940817"/>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b="1" dirty="0">
                <a:solidFill>
                  <a:schemeClr val="accent5">
                    <a:lumMod val="50000"/>
                  </a:schemeClr>
                </a:solidFill>
                <a:latin typeface="Arial" panose="020B0604020202020204" pitchFamily="34" charset="0"/>
                <a:cs typeface="Arial" panose="020B0604020202020204" pitchFamily="34" charset="0"/>
              </a:rPr>
              <a:t>1325 сертификатов</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sp>
        <p:nvSpPr>
          <p:cNvPr id="24" name="Полилиния 23"/>
          <p:cNvSpPr/>
          <p:nvPr/>
        </p:nvSpPr>
        <p:spPr>
          <a:xfrm>
            <a:off x="8011609" y="3886711"/>
            <a:ext cx="231568" cy="329833"/>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25" name="Прямоугольник 24"/>
          <p:cNvSpPr/>
          <p:nvPr/>
        </p:nvSpPr>
        <p:spPr>
          <a:xfrm>
            <a:off x="4066940" y="3581218"/>
            <a:ext cx="1787868" cy="940817"/>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dirty="0" smtClean="0">
                <a:solidFill>
                  <a:schemeClr val="accent5">
                    <a:lumMod val="50000"/>
                  </a:schemeClr>
                </a:solidFill>
                <a:latin typeface="Arial" panose="020B0604020202020204" pitchFamily="34" charset="0"/>
                <a:cs typeface="Arial" panose="020B0604020202020204" pitchFamily="34" charset="0"/>
              </a:rPr>
              <a:t> государственные учреждения</a:t>
            </a:r>
          </a:p>
          <a:p>
            <a:pPr lvl="0" algn="ctr" defTabSz="622300">
              <a:lnSpc>
                <a:spcPct val="90000"/>
              </a:lnSpc>
              <a:spcBef>
                <a:spcPct val="0"/>
              </a:spcBef>
              <a:spcAft>
                <a:spcPct val="35000"/>
              </a:spcAft>
            </a:pPr>
            <a:r>
              <a:rPr lang="ru-RU" sz="1400" dirty="0" smtClean="0">
                <a:solidFill>
                  <a:schemeClr val="accent5">
                    <a:lumMod val="50000"/>
                  </a:schemeClr>
                </a:solidFill>
                <a:latin typeface="Arial" panose="020B0604020202020204" pitchFamily="34" charset="0"/>
                <a:cs typeface="Arial" panose="020B0604020202020204" pitchFamily="34" charset="0"/>
              </a:rPr>
              <a:t>948 сертификатов</a:t>
            </a:r>
          </a:p>
        </p:txBody>
      </p:sp>
      <p:sp>
        <p:nvSpPr>
          <p:cNvPr id="26" name="Полилиния 25"/>
          <p:cNvSpPr/>
          <p:nvPr/>
        </p:nvSpPr>
        <p:spPr>
          <a:xfrm rot="10800000">
            <a:off x="5890003" y="3864561"/>
            <a:ext cx="229298" cy="331200"/>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27" name="Прямоугольник 26"/>
          <p:cNvSpPr/>
          <p:nvPr/>
        </p:nvSpPr>
        <p:spPr>
          <a:xfrm>
            <a:off x="6261787" y="5377808"/>
            <a:ext cx="1680579" cy="940817"/>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pPr>
            <a:r>
              <a:rPr lang="ru-RU" sz="1400" b="1" dirty="0" smtClean="0">
                <a:solidFill>
                  <a:schemeClr val="accent5">
                    <a:lumMod val="50000"/>
                  </a:schemeClr>
                </a:solidFill>
                <a:latin typeface="Arial" panose="020B0604020202020204" pitchFamily="34" charset="0"/>
                <a:cs typeface="Arial" panose="020B0604020202020204" pitchFamily="34" charset="0"/>
              </a:rPr>
              <a:t>21 </a:t>
            </a:r>
          </a:p>
          <a:p>
            <a:pPr lvl="0" algn="ctr" defTabSz="622300">
              <a:lnSpc>
                <a:spcPct val="90000"/>
              </a:lnSpc>
              <a:spcBef>
                <a:spcPct val="0"/>
              </a:spcBef>
            </a:pPr>
            <a:r>
              <a:rPr lang="ru-RU" sz="1400" b="1" dirty="0" smtClean="0">
                <a:solidFill>
                  <a:schemeClr val="accent5">
                    <a:lumMod val="50000"/>
                  </a:schemeClr>
                </a:solidFill>
                <a:latin typeface="Arial" panose="020B0604020202020204" pitchFamily="34" charset="0"/>
                <a:cs typeface="Arial" panose="020B0604020202020204" pitchFamily="34" charset="0"/>
              </a:rPr>
              <a:t>сертификат</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sp>
        <p:nvSpPr>
          <p:cNvPr id="28" name="Полилиния 27"/>
          <p:cNvSpPr/>
          <p:nvPr/>
        </p:nvSpPr>
        <p:spPr>
          <a:xfrm>
            <a:off x="8046806" y="5700438"/>
            <a:ext cx="231568" cy="329833"/>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29" name="Прямоугольник 28"/>
          <p:cNvSpPr/>
          <p:nvPr/>
        </p:nvSpPr>
        <p:spPr>
          <a:xfrm>
            <a:off x="4069131" y="5397775"/>
            <a:ext cx="1802424" cy="940817"/>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400" dirty="0" smtClean="0">
                <a:solidFill>
                  <a:schemeClr val="accent5">
                    <a:lumMod val="50000"/>
                  </a:schemeClr>
                </a:solidFill>
                <a:latin typeface="Arial" panose="020B0604020202020204" pitchFamily="34" charset="0"/>
                <a:cs typeface="Arial" panose="020B0604020202020204" pitchFamily="34" charset="0"/>
              </a:rPr>
              <a:t>центры занятости</a:t>
            </a:r>
          </a:p>
          <a:p>
            <a:pPr lvl="0" algn="ctr" defTabSz="622300">
              <a:lnSpc>
                <a:spcPct val="90000"/>
              </a:lnSpc>
              <a:spcBef>
                <a:spcPct val="0"/>
              </a:spcBef>
              <a:spcAft>
                <a:spcPct val="35000"/>
              </a:spcAft>
            </a:pPr>
            <a:r>
              <a:rPr lang="ru-RU" sz="1400" dirty="0" smtClean="0">
                <a:solidFill>
                  <a:schemeClr val="accent5">
                    <a:lumMod val="50000"/>
                  </a:schemeClr>
                </a:solidFill>
                <a:latin typeface="Arial" panose="020B0604020202020204" pitchFamily="34" charset="0"/>
                <a:cs typeface="Arial" panose="020B0604020202020204" pitchFamily="34" charset="0"/>
              </a:rPr>
              <a:t>11 сертификатов</a:t>
            </a:r>
            <a:endParaRPr lang="ru-RU" sz="1400" kern="1200" dirty="0">
              <a:solidFill>
                <a:schemeClr val="accent5">
                  <a:lumMod val="50000"/>
                </a:schemeClr>
              </a:solidFill>
              <a:latin typeface="Arial" panose="020B0604020202020204" pitchFamily="34" charset="0"/>
              <a:cs typeface="Arial" panose="020B0604020202020204" pitchFamily="34" charset="0"/>
            </a:endParaRPr>
          </a:p>
        </p:txBody>
      </p:sp>
      <p:sp>
        <p:nvSpPr>
          <p:cNvPr id="30" name="Полилиния 29"/>
          <p:cNvSpPr/>
          <p:nvPr/>
        </p:nvSpPr>
        <p:spPr>
          <a:xfrm rot="10800000">
            <a:off x="5925200" y="5678288"/>
            <a:ext cx="229298" cy="331200"/>
          </a:xfrm>
          <a:custGeom>
            <a:avLst/>
            <a:gdLst>
              <a:gd name="connsiteX0" fmla="*/ 0 w 452659"/>
              <a:gd name="connsiteY0" fmla="*/ 105905 h 529526"/>
              <a:gd name="connsiteX1" fmla="*/ 226330 w 452659"/>
              <a:gd name="connsiteY1" fmla="*/ 105905 h 529526"/>
              <a:gd name="connsiteX2" fmla="*/ 226330 w 452659"/>
              <a:gd name="connsiteY2" fmla="*/ 0 h 529526"/>
              <a:gd name="connsiteX3" fmla="*/ 452659 w 452659"/>
              <a:gd name="connsiteY3" fmla="*/ 264763 h 529526"/>
              <a:gd name="connsiteX4" fmla="*/ 226330 w 452659"/>
              <a:gd name="connsiteY4" fmla="*/ 529526 h 529526"/>
              <a:gd name="connsiteX5" fmla="*/ 226330 w 452659"/>
              <a:gd name="connsiteY5" fmla="*/ 423621 h 529526"/>
              <a:gd name="connsiteX6" fmla="*/ 0 w 452659"/>
              <a:gd name="connsiteY6" fmla="*/ 423621 h 529526"/>
              <a:gd name="connsiteX7" fmla="*/ 0 w 452659"/>
              <a:gd name="connsiteY7" fmla="*/ 105905 h 5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59" h="529526">
                <a:moveTo>
                  <a:pt x="0" y="105905"/>
                </a:moveTo>
                <a:lnTo>
                  <a:pt x="226330" y="105905"/>
                </a:lnTo>
                <a:lnTo>
                  <a:pt x="226330" y="0"/>
                </a:lnTo>
                <a:lnTo>
                  <a:pt x="452659" y="264763"/>
                </a:lnTo>
                <a:lnTo>
                  <a:pt x="226330" y="529526"/>
                </a:lnTo>
                <a:lnTo>
                  <a:pt x="226330" y="423621"/>
                </a:lnTo>
                <a:lnTo>
                  <a:pt x="0" y="423621"/>
                </a:lnTo>
                <a:lnTo>
                  <a:pt x="0" y="1059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905" rIns="135798" bIns="105905" numCol="1" spcCol="1270" anchor="ctr" anchorCtr="0">
            <a:noAutofit/>
          </a:bodyPr>
          <a:lstStyle/>
          <a:p>
            <a:pPr lvl="0" algn="ctr" defTabSz="622300">
              <a:lnSpc>
                <a:spcPct val="90000"/>
              </a:lnSpc>
              <a:spcBef>
                <a:spcPct val="0"/>
              </a:spcBef>
              <a:spcAft>
                <a:spcPct val="35000"/>
              </a:spcAft>
            </a:pPr>
            <a:endParaRPr lang="ru-RU" sz="1400" kern="1200">
              <a:latin typeface="Arial" panose="020B0604020202020204" pitchFamily="34" charset="0"/>
              <a:cs typeface="Arial" panose="020B0604020202020204" pitchFamily="34" charset="0"/>
            </a:endParaRPr>
          </a:p>
        </p:txBody>
      </p:sp>
      <p:sp>
        <p:nvSpPr>
          <p:cNvPr id="31" name="TextBox 30"/>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3138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6200" y="637569"/>
            <a:ext cx="12192000" cy="461665"/>
          </a:xfrm>
          <a:prstGeom prst="rect">
            <a:avLst/>
          </a:prstGeom>
          <a:noFill/>
        </p:spPr>
        <p:txBody>
          <a:bodyPr wrap="squar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Расширение спектра услуг по социальному заказу</a:t>
            </a:r>
            <a:endParaRPr lang="ru-RU" sz="2400" dirty="0">
              <a:solidFill>
                <a:schemeClr val="accent5">
                  <a:lumMod val="50000"/>
                </a:schemeClr>
              </a:solidFill>
              <a:latin typeface="Arial" panose="020B0604020202020204" pitchFamily="34" charset="0"/>
              <a:cs typeface="Arial" panose="020B0604020202020204" pitchFamily="34" charset="0"/>
            </a:endParaRPr>
          </a:p>
        </p:txBody>
      </p:sp>
      <p:sp>
        <p:nvSpPr>
          <p:cNvPr id="31" name="TextBox 30"/>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39" name="Прямоугольник 38"/>
          <p:cNvSpPr/>
          <p:nvPr/>
        </p:nvSpPr>
        <p:spPr>
          <a:xfrm>
            <a:off x="363566" y="2068135"/>
            <a:ext cx="3519466" cy="1077218"/>
          </a:xfrm>
          <a:prstGeom prst="rect">
            <a:avLst/>
          </a:prstGeom>
        </p:spPr>
        <p:txBody>
          <a:bodyPr wrap="square">
            <a:spAutoFit/>
          </a:bodyPr>
          <a:lstStyle/>
          <a:p>
            <a:pPr>
              <a:spcAft>
                <a:spcPts val="0"/>
              </a:spcAft>
            </a:pPr>
            <a:r>
              <a:rPr lang="ru-RU" sz="1600" dirty="0">
                <a:solidFill>
                  <a:schemeClr val="accent5">
                    <a:lumMod val="50000"/>
                  </a:schemeClr>
                </a:solidFill>
                <a:latin typeface="Arial" panose="020B0604020202020204" pitchFamily="34" charset="0"/>
                <a:cs typeface="Arial" panose="020B0604020202020204" pitchFamily="34" charset="0"/>
              </a:rPr>
              <a:t>Министерством экономического развития Новосибирской области с привлечением федерального </a:t>
            </a:r>
            <a:r>
              <a:rPr lang="ru-RU" sz="1600" dirty="0" smtClean="0">
                <a:solidFill>
                  <a:schemeClr val="accent5">
                    <a:lumMod val="50000"/>
                  </a:schemeClr>
                </a:solidFill>
                <a:latin typeface="Arial" panose="020B0604020202020204" pitchFamily="34" charset="0"/>
                <a:cs typeface="Arial" panose="020B0604020202020204" pitchFamily="34" charset="0"/>
              </a:rPr>
              <a:t>финансирования</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40" name="Группа 39"/>
          <p:cNvGrpSpPr/>
          <p:nvPr/>
        </p:nvGrpSpPr>
        <p:grpSpPr>
          <a:xfrm>
            <a:off x="3838857" y="2271005"/>
            <a:ext cx="686699" cy="635303"/>
            <a:chOff x="5837482" y="4286141"/>
            <a:chExt cx="958258" cy="964980"/>
          </a:xfrm>
        </p:grpSpPr>
        <p:grpSp>
          <p:nvGrpSpPr>
            <p:cNvPr id="42" name="Secondary lines 04"/>
            <p:cNvGrpSpPr/>
            <p:nvPr/>
          </p:nvGrpSpPr>
          <p:grpSpPr>
            <a:xfrm rot="10800000">
              <a:off x="6468054" y="4480486"/>
              <a:ext cx="327686" cy="624712"/>
              <a:chOff x="2302931" y="2134838"/>
              <a:chExt cx="616077" cy="738664"/>
            </a:xfrm>
          </p:grpSpPr>
          <p:sp>
            <p:nvSpPr>
              <p:cNvPr id="53" name="Line 92"/>
              <p:cNvSpPr>
                <a:spLocks noChangeShapeType="1"/>
              </p:cNvSpPr>
              <p:nvPr/>
            </p:nvSpPr>
            <p:spPr bwMode="auto">
              <a:xfrm flipV="1">
                <a:off x="2397228" y="2498408"/>
                <a:ext cx="53959" cy="4243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4" name="Line 93"/>
              <p:cNvSpPr>
                <a:spLocks noChangeShapeType="1"/>
              </p:cNvSpPr>
              <p:nvPr/>
            </p:nvSpPr>
            <p:spPr bwMode="auto">
              <a:xfrm flipV="1">
                <a:off x="2332792" y="2402015"/>
                <a:ext cx="149828" cy="115252"/>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5" name="Line 94"/>
              <p:cNvSpPr>
                <a:spLocks noChangeShapeType="1"/>
              </p:cNvSpPr>
              <p:nvPr/>
            </p:nvSpPr>
            <p:spPr bwMode="auto">
              <a:xfrm flipV="1">
                <a:off x="2508290" y="2360105"/>
                <a:ext cx="27242" cy="22003"/>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6" name="Line 95"/>
              <p:cNvSpPr>
                <a:spLocks noChangeShapeType="1"/>
              </p:cNvSpPr>
              <p:nvPr/>
            </p:nvSpPr>
            <p:spPr bwMode="auto">
              <a:xfrm flipV="1">
                <a:off x="2489954" y="2211324"/>
                <a:ext cx="332661" cy="25774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7" name="Line 96"/>
              <p:cNvSpPr>
                <a:spLocks noChangeShapeType="1"/>
              </p:cNvSpPr>
              <p:nvPr/>
            </p:nvSpPr>
            <p:spPr bwMode="auto">
              <a:xfrm>
                <a:off x="2428137" y="2565464"/>
                <a:ext cx="217408" cy="16711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8" name="Line 97"/>
              <p:cNvSpPr>
                <a:spLocks noChangeShapeType="1"/>
              </p:cNvSpPr>
              <p:nvPr/>
            </p:nvSpPr>
            <p:spPr bwMode="auto">
              <a:xfrm>
                <a:off x="2302931" y="2540841"/>
                <a:ext cx="241506" cy="18649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9" name="Line 98"/>
              <p:cNvSpPr>
                <a:spLocks noChangeShapeType="1"/>
              </p:cNvSpPr>
              <p:nvPr/>
            </p:nvSpPr>
            <p:spPr bwMode="auto">
              <a:xfrm>
                <a:off x="2597349" y="2768203"/>
                <a:ext cx="86963" cy="6810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0" name="Line 99"/>
              <p:cNvSpPr>
                <a:spLocks noChangeShapeType="1"/>
              </p:cNvSpPr>
              <p:nvPr/>
            </p:nvSpPr>
            <p:spPr bwMode="auto">
              <a:xfrm>
                <a:off x="2672787" y="2753535"/>
                <a:ext cx="12573" cy="11001"/>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1" name="Line 100"/>
              <p:cNvSpPr>
                <a:spLocks noChangeShapeType="1"/>
              </p:cNvSpPr>
              <p:nvPr/>
            </p:nvSpPr>
            <p:spPr bwMode="auto">
              <a:xfrm>
                <a:off x="2728841" y="2797016"/>
                <a:ext cx="55531" cy="4452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2" name="Line 101"/>
              <p:cNvSpPr>
                <a:spLocks noChangeShapeType="1"/>
              </p:cNvSpPr>
              <p:nvPr/>
            </p:nvSpPr>
            <p:spPr bwMode="auto">
              <a:xfrm flipV="1">
                <a:off x="2852476" y="2166795"/>
                <a:ext cx="27242" cy="22527"/>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3" name="Freeform 102"/>
              <p:cNvSpPr>
                <a:spLocks/>
              </p:cNvSpPr>
              <p:nvPr/>
            </p:nvSpPr>
            <p:spPr bwMode="auto">
              <a:xfrm>
                <a:off x="2562773" y="2323957"/>
                <a:ext cx="17288" cy="17288"/>
              </a:xfrm>
              <a:custGeom>
                <a:avLst/>
                <a:gdLst/>
                <a:ahLst/>
                <a:cxnLst>
                  <a:cxn ang="0">
                    <a:pos x="5" y="13"/>
                  </a:cxn>
                  <a:cxn ang="0">
                    <a:pos x="1" y="5"/>
                  </a:cxn>
                  <a:cxn ang="0">
                    <a:pos x="9" y="1"/>
                  </a:cxn>
                  <a:cxn ang="0">
                    <a:pos x="13" y="9"/>
                  </a:cxn>
                  <a:cxn ang="0">
                    <a:pos x="5" y="13"/>
                  </a:cxn>
                </a:cxnLst>
                <a:rect l="0" t="0" r="r" b="b"/>
                <a:pathLst>
                  <a:path w="14" h="14">
                    <a:moveTo>
                      <a:pt x="5" y="13"/>
                    </a:moveTo>
                    <a:cubicBezTo>
                      <a:pt x="2" y="12"/>
                      <a:pt x="0" y="8"/>
                      <a:pt x="1" y="5"/>
                    </a:cubicBezTo>
                    <a:cubicBezTo>
                      <a:pt x="2" y="2"/>
                      <a:pt x="6" y="0"/>
                      <a:pt x="9" y="1"/>
                    </a:cubicBezTo>
                    <a:cubicBezTo>
                      <a:pt x="12" y="2"/>
                      <a:pt x="14" y="6"/>
                      <a:pt x="13" y="9"/>
                    </a:cubicBezTo>
                    <a:cubicBezTo>
                      <a:pt x="12" y="12"/>
                      <a:pt x="8" y="14"/>
                      <a:pt x="5" y="13"/>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4" name="Freeform 103"/>
              <p:cNvSpPr>
                <a:spLocks/>
              </p:cNvSpPr>
              <p:nvPr/>
            </p:nvSpPr>
            <p:spPr bwMode="auto">
              <a:xfrm>
                <a:off x="2903292" y="2134838"/>
                <a:ext cx="15716" cy="16240"/>
              </a:xfrm>
              <a:custGeom>
                <a:avLst/>
                <a:gdLst/>
                <a:ahLst/>
                <a:cxnLst>
                  <a:cxn ang="0">
                    <a:pos x="5" y="12"/>
                  </a:cxn>
                  <a:cxn ang="0">
                    <a:pos x="1" y="4"/>
                  </a:cxn>
                  <a:cxn ang="0">
                    <a:pos x="9" y="1"/>
                  </a:cxn>
                  <a:cxn ang="0">
                    <a:pos x="12" y="8"/>
                  </a:cxn>
                  <a:cxn ang="0">
                    <a:pos x="5" y="12"/>
                  </a:cxn>
                </a:cxnLst>
                <a:rect l="0" t="0" r="r" b="b"/>
                <a:pathLst>
                  <a:path w="13" h="13">
                    <a:moveTo>
                      <a:pt x="5" y="12"/>
                    </a:moveTo>
                    <a:cubicBezTo>
                      <a:pt x="2" y="11"/>
                      <a:pt x="0" y="8"/>
                      <a:pt x="1" y="4"/>
                    </a:cubicBezTo>
                    <a:cubicBezTo>
                      <a:pt x="2" y="1"/>
                      <a:pt x="5" y="0"/>
                      <a:pt x="9" y="1"/>
                    </a:cubicBezTo>
                    <a:cubicBezTo>
                      <a:pt x="12" y="2"/>
                      <a:pt x="13" y="5"/>
                      <a:pt x="12" y="8"/>
                    </a:cubicBezTo>
                    <a:cubicBezTo>
                      <a:pt x="11" y="11"/>
                      <a:pt x="8"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65" name="Freeform 104"/>
              <p:cNvSpPr>
                <a:spLocks/>
              </p:cNvSpPr>
              <p:nvPr/>
            </p:nvSpPr>
            <p:spPr bwMode="auto">
              <a:xfrm>
                <a:off x="2807946" y="2857262"/>
                <a:ext cx="17288" cy="16240"/>
              </a:xfrm>
              <a:custGeom>
                <a:avLst/>
                <a:gdLst/>
                <a:ahLst/>
                <a:cxnLst>
                  <a:cxn ang="0">
                    <a:pos x="5" y="12"/>
                  </a:cxn>
                  <a:cxn ang="0">
                    <a:pos x="1" y="5"/>
                  </a:cxn>
                  <a:cxn ang="0">
                    <a:pos x="9" y="1"/>
                  </a:cxn>
                  <a:cxn ang="0">
                    <a:pos x="13" y="8"/>
                  </a:cxn>
                  <a:cxn ang="0">
                    <a:pos x="5" y="12"/>
                  </a:cxn>
                </a:cxnLst>
                <a:rect l="0" t="0" r="r" b="b"/>
                <a:pathLst>
                  <a:path w="14" h="13">
                    <a:moveTo>
                      <a:pt x="5" y="12"/>
                    </a:moveTo>
                    <a:cubicBezTo>
                      <a:pt x="2" y="11"/>
                      <a:pt x="0" y="8"/>
                      <a:pt x="1" y="5"/>
                    </a:cubicBezTo>
                    <a:cubicBezTo>
                      <a:pt x="2" y="1"/>
                      <a:pt x="6" y="0"/>
                      <a:pt x="9" y="1"/>
                    </a:cubicBezTo>
                    <a:cubicBezTo>
                      <a:pt x="12" y="2"/>
                      <a:pt x="14" y="5"/>
                      <a:pt x="13" y="8"/>
                    </a:cubicBezTo>
                    <a:cubicBezTo>
                      <a:pt x="12" y="11"/>
                      <a:pt x="9"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nvGrpSpPr>
            <p:cNvPr id="43" name="Arrow 04"/>
            <p:cNvGrpSpPr/>
            <p:nvPr/>
          </p:nvGrpSpPr>
          <p:grpSpPr>
            <a:xfrm rot="10800000">
              <a:off x="5837482" y="4286141"/>
              <a:ext cx="846522" cy="964980"/>
              <a:chOff x="2491003" y="1970331"/>
              <a:chExt cx="1591526" cy="1140994"/>
            </a:xfrm>
          </p:grpSpPr>
          <p:sp>
            <p:nvSpPr>
              <p:cNvPr id="44" name="Freeform 105"/>
              <p:cNvSpPr>
                <a:spLocks/>
              </p:cNvSpPr>
              <p:nvPr/>
            </p:nvSpPr>
            <p:spPr bwMode="auto">
              <a:xfrm>
                <a:off x="2491003" y="1970331"/>
                <a:ext cx="1591526" cy="1140994"/>
              </a:xfrm>
              <a:custGeom>
                <a:avLst/>
                <a:gdLst/>
                <a:ahLst/>
                <a:cxnLst>
                  <a:cxn ang="0">
                    <a:pos x="3038" y="323"/>
                  </a:cxn>
                  <a:cxn ang="0">
                    <a:pos x="1408" y="323"/>
                  </a:cxn>
                  <a:cxn ang="0">
                    <a:pos x="1408" y="0"/>
                  </a:cxn>
                  <a:cxn ang="0">
                    <a:pos x="0" y="1089"/>
                  </a:cxn>
                  <a:cxn ang="0">
                    <a:pos x="1408" y="2178"/>
                  </a:cxn>
                  <a:cxn ang="0">
                    <a:pos x="1408" y="1854"/>
                  </a:cxn>
                  <a:cxn ang="0">
                    <a:pos x="3038" y="1854"/>
                  </a:cxn>
                </a:cxnLst>
                <a:rect l="0" t="0" r="r" b="b"/>
                <a:pathLst>
                  <a:path w="3038" h="2178">
                    <a:moveTo>
                      <a:pt x="3038" y="323"/>
                    </a:moveTo>
                    <a:lnTo>
                      <a:pt x="1408" y="323"/>
                    </a:lnTo>
                    <a:lnTo>
                      <a:pt x="1408" y="0"/>
                    </a:lnTo>
                    <a:lnTo>
                      <a:pt x="0" y="1089"/>
                    </a:lnTo>
                    <a:lnTo>
                      <a:pt x="1408" y="2178"/>
                    </a:lnTo>
                    <a:lnTo>
                      <a:pt x="1408" y="1854"/>
                    </a:lnTo>
                    <a:lnTo>
                      <a:pt x="3038" y="1854"/>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45" name="Line 106"/>
              <p:cNvSpPr>
                <a:spLocks noChangeShapeType="1"/>
              </p:cNvSpPr>
              <p:nvPr/>
            </p:nvSpPr>
            <p:spPr bwMode="auto">
              <a:xfrm flipH="1">
                <a:off x="3410400" y="2879249"/>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46" name="Oval 107"/>
              <p:cNvSpPr>
                <a:spLocks noChangeArrowheads="1"/>
              </p:cNvSpPr>
              <p:nvPr/>
            </p:nvSpPr>
            <p:spPr bwMode="auto">
              <a:xfrm>
                <a:off x="3352250" y="2849913"/>
                <a:ext cx="58150" cy="57102"/>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47" name="Line 108"/>
              <p:cNvSpPr>
                <a:spLocks noChangeShapeType="1"/>
              </p:cNvSpPr>
              <p:nvPr/>
            </p:nvSpPr>
            <p:spPr bwMode="auto">
              <a:xfrm flipH="1">
                <a:off x="3410400" y="2203455"/>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48" name="Oval 109"/>
              <p:cNvSpPr>
                <a:spLocks noChangeArrowheads="1"/>
              </p:cNvSpPr>
              <p:nvPr/>
            </p:nvSpPr>
            <p:spPr bwMode="auto">
              <a:xfrm>
                <a:off x="3352250" y="2174643"/>
                <a:ext cx="58150" cy="56578"/>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49" name="Freeform 110"/>
              <p:cNvSpPr>
                <a:spLocks/>
              </p:cNvSpPr>
              <p:nvPr/>
            </p:nvSpPr>
            <p:spPr bwMode="auto">
              <a:xfrm>
                <a:off x="2588968" y="2366380"/>
                <a:ext cx="226314" cy="348899"/>
              </a:xfrm>
              <a:custGeom>
                <a:avLst/>
                <a:gdLst/>
                <a:ahLst/>
                <a:cxnLst>
                  <a:cxn ang="0">
                    <a:pos x="432" y="666"/>
                  </a:cxn>
                  <a:cxn ang="0">
                    <a:pos x="0" y="333"/>
                  </a:cxn>
                  <a:cxn ang="0">
                    <a:pos x="432" y="0"/>
                  </a:cxn>
                </a:cxnLst>
                <a:rect l="0" t="0" r="r" b="b"/>
                <a:pathLst>
                  <a:path w="432" h="666">
                    <a:moveTo>
                      <a:pt x="432" y="666"/>
                    </a:moveTo>
                    <a:lnTo>
                      <a:pt x="0" y="333"/>
                    </a:lnTo>
                    <a:lnTo>
                      <a:pt x="432" y="0"/>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0" name="Oval 111"/>
              <p:cNvSpPr>
                <a:spLocks noChangeArrowheads="1"/>
              </p:cNvSpPr>
              <p:nvPr/>
            </p:nvSpPr>
            <p:spPr bwMode="auto">
              <a:xfrm>
                <a:off x="2789073" y="2690656"/>
                <a:ext cx="50816" cy="50292"/>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52" name="Oval 112"/>
              <p:cNvSpPr>
                <a:spLocks noChangeArrowheads="1"/>
              </p:cNvSpPr>
              <p:nvPr/>
            </p:nvSpPr>
            <p:spPr bwMode="auto">
              <a:xfrm>
                <a:off x="2789086" y="2340197"/>
                <a:ext cx="50816" cy="50816"/>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sp>
        <p:nvSpPr>
          <p:cNvPr id="41" name="Freeform 12">
            <a:extLst>
              <a:ext uri="{FF2B5EF4-FFF2-40B4-BE49-F238E27FC236}">
                <a16:creationId xmlns="" xmlns:a16="http://schemas.microsoft.com/office/drawing/2014/main" id="{4474EEFF-8553-4D4A-92C1-1DE15C86F071}"/>
              </a:ext>
            </a:extLst>
          </p:cNvPr>
          <p:cNvSpPr/>
          <p:nvPr/>
        </p:nvSpPr>
        <p:spPr>
          <a:xfrm>
            <a:off x="234171" y="1607624"/>
            <a:ext cx="784765" cy="201611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36" name="Группа 35"/>
          <p:cNvGrpSpPr/>
          <p:nvPr/>
        </p:nvGrpSpPr>
        <p:grpSpPr>
          <a:xfrm>
            <a:off x="4657760" y="1607624"/>
            <a:ext cx="3521068" cy="2526944"/>
            <a:chOff x="5928783" y="907398"/>
            <a:chExt cx="3636750" cy="1947936"/>
          </a:xfrm>
        </p:grpSpPr>
        <p:sp>
          <p:nvSpPr>
            <p:cNvPr id="37" name="Прямоугольник 36"/>
            <p:cNvSpPr/>
            <p:nvPr/>
          </p:nvSpPr>
          <p:spPr>
            <a:xfrm>
              <a:off x="5928783" y="907398"/>
              <a:ext cx="3479185" cy="798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ru-RU" sz="16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5928783" y="1075922"/>
              <a:ext cx="3636750" cy="1779412"/>
            </a:xfrm>
            <a:prstGeom prst="rect">
              <a:avLst/>
            </a:prstGeom>
            <a:noFill/>
          </p:spPr>
          <p:txBody>
            <a:bodyPr wrap="square" rtlCol="0">
              <a:spAutoFit/>
            </a:bodyPr>
            <a:lstStyle/>
            <a:p>
              <a:r>
                <a:rPr lang="ru-RU" sz="1600" dirty="0">
                  <a:solidFill>
                    <a:schemeClr val="accent5">
                      <a:lumMod val="50000"/>
                    </a:schemeClr>
                  </a:solidFill>
                  <a:latin typeface="Arial" panose="020B0604020202020204" pitchFamily="34" charset="0"/>
                  <a:cs typeface="Arial" panose="020B0604020202020204" pitchFamily="34" charset="0"/>
                </a:rPr>
                <a:t>услуга по созданию условий в Новосибирской области для обеспечения отдельных категорий граждан возможностью путешествовать с целью развития туристского потенциала Российской </a:t>
              </a:r>
              <a:r>
                <a:rPr lang="ru-RU" sz="1600" dirty="0" smtClean="0">
                  <a:solidFill>
                    <a:schemeClr val="accent5">
                      <a:lumMod val="50000"/>
                    </a:schemeClr>
                  </a:solidFill>
                  <a:latin typeface="Arial" panose="020B0604020202020204" pitchFamily="34" charset="0"/>
                  <a:cs typeface="Arial" panose="020B0604020202020204" pitchFamily="34" charset="0"/>
                </a:rPr>
                <a:t>Федерации</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97" name="Группа 96"/>
          <p:cNvGrpSpPr/>
          <p:nvPr/>
        </p:nvGrpSpPr>
        <p:grpSpPr>
          <a:xfrm>
            <a:off x="8486798" y="2266526"/>
            <a:ext cx="747745" cy="635303"/>
            <a:chOff x="5837482" y="4286141"/>
            <a:chExt cx="958258" cy="964980"/>
          </a:xfrm>
        </p:grpSpPr>
        <p:grpSp>
          <p:nvGrpSpPr>
            <p:cNvPr id="98" name="Secondary lines 04"/>
            <p:cNvGrpSpPr/>
            <p:nvPr/>
          </p:nvGrpSpPr>
          <p:grpSpPr>
            <a:xfrm rot="10800000">
              <a:off x="6468054" y="4480486"/>
              <a:ext cx="327686" cy="624712"/>
              <a:chOff x="2302931" y="2134838"/>
              <a:chExt cx="616077" cy="738664"/>
            </a:xfrm>
          </p:grpSpPr>
          <p:sp>
            <p:nvSpPr>
              <p:cNvPr id="108" name="Line 92"/>
              <p:cNvSpPr>
                <a:spLocks noChangeShapeType="1"/>
              </p:cNvSpPr>
              <p:nvPr/>
            </p:nvSpPr>
            <p:spPr bwMode="auto">
              <a:xfrm flipV="1">
                <a:off x="2397228" y="2498408"/>
                <a:ext cx="53959" cy="4243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9" name="Line 93"/>
              <p:cNvSpPr>
                <a:spLocks noChangeShapeType="1"/>
              </p:cNvSpPr>
              <p:nvPr/>
            </p:nvSpPr>
            <p:spPr bwMode="auto">
              <a:xfrm flipV="1">
                <a:off x="2332792" y="2402015"/>
                <a:ext cx="149828" cy="115252"/>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0" name="Line 94"/>
              <p:cNvSpPr>
                <a:spLocks noChangeShapeType="1"/>
              </p:cNvSpPr>
              <p:nvPr/>
            </p:nvSpPr>
            <p:spPr bwMode="auto">
              <a:xfrm flipV="1">
                <a:off x="2508290" y="2360105"/>
                <a:ext cx="27242" cy="22003"/>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1" name="Line 95"/>
              <p:cNvSpPr>
                <a:spLocks noChangeShapeType="1"/>
              </p:cNvSpPr>
              <p:nvPr/>
            </p:nvSpPr>
            <p:spPr bwMode="auto">
              <a:xfrm flipV="1">
                <a:off x="2489954" y="2211324"/>
                <a:ext cx="332661" cy="25774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2" name="Line 96"/>
              <p:cNvSpPr>
                <a:spLocks noChangeShapeType="1"/>
              </p:cNvSpPr>
              <p:nvPr/>
            </p:nvSpPr>
            <p:spPr bwMode="auto">
              <a:xfrm>
                <a:off x="2428137" y="2565464"/>
                <a:ext cx="217408" cy="16711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3" name="Line 97"/>
              <p:cNvSpPr>
                <a:spLocks noChangeShapeType="1"/>
              </p:cNvSpPr>
              <p:nvPr/>
            </p:nvSpPr>
            <p:spPr bwMode="auto">
              <a:xfrm>
                <a:off x="2302931" y="2540841"/>
                <a:ext cx="241506" cy="18649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4" name="Line 98"/>
              <p:cNvSpPr>
                <a:spLocks noChangeShapeType="1"/>
              </p:cNvSpPr>
              <p:nvPr/>
            </p:nvSpPr>
            <p:spPr bwMode="auto">
              <a:xfrm>
                <a:off x="2597349" y="2768203"/>
                <a:ext cx="86963" cy="6810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5" name="Line 99"/>
              <p:cNvSpPr>
                <a:spLocks noChangeShapeType="1"/>
              </p:cNvSpPr>
              <p:nvPr/>
            </p:nvSpPr>
            <p:spPr bwMode="auto">
              <a:xfrm>
                <a:off x="2672787" y="2753535"/>
                <a:ext cx="12573" cy="11001"/>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6" name="Line 100"/>
              <p:cNvSpPr>
                <a:spLocks noChangeShapeType="1"/>
              </p:cNvSpPr>
              <p:nvPr/>
            </p:nvSpPr>
            <p:spPr bwMode="auto">
              <a:xfrm>
                <a:off x="2728841" y="2797016"/>
                <a:ext cx="55531" cy="4452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7" name="Line 101"/>
              <p:cNvSpPr>
                <a:spLocks noChangeShapeType="1"/>
              </p:cNvSpPr>
              <p:nvPr/>
            </p:nvSpPr>
            <p:spPr bwMode="auto">
              <a:xfrm flipV="1">
                <a:off x="2852476" y="2166795"/>
                <a:ext cx="27242" cy="22527"/>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8" name="Freeform 102"/>
              <p:cNvSpPr>
                <a:spLocks/>
              </p:cNvSpPr>
              <p:nvPr/>
            </p:nvSpPr>
            <p:spPr bwMode="auto">
              <a:xfrm>
                <a:off x="2562773" y="2323957"/>
                <a:ext cx="17288" cy="17288"/>
              </a:xfrm>
              <a:custGeom>
                <a:avLst/>
                <a:gdLst/>
                <a:ahLst/>
                <a:cxnLst>
                  <a:cxn ang="0">
                    <a:pos x="5" y="13"/>
                  </a:cxn>
                  <a:cxn ang="0">
                    <a:pos x="1" y="5"/>
                  </a:cxn>
                  <a:cxn ang="0">
                    <a:pos x="9" y="1"/>
                  </a:cxn>
                  <a:cxn ang="0">
                    <a:pos x="13" y="9"/>
                  </a:cxn>
                  <a:cxn ang="0">
                    <a:pos x="5" y="13"/>
                  </a:cxn>
                </a:cxnLst>
                <a:rect l="0" t="0" r="r" b="b"/>
                <a:pathLst>
                  <a:path w="14" h="14">
                    <a:moveTo>
                      <a:pt x="5" y="13"/>
                    </a:moveTo>
                    <a:cubicBezTo>
                      <a:pt x="2" y="12"/>
                      <a:pt x="0" y="8"/>
                      <a:pt x="1" y="5"/>
                    </a:cubicBezTo>
                    <a:cubicBezTo>
                      <a:pt x="2" y="2"/>
                      <a:pt x="6" y="0"/>
                      <a:pt x="9" y="1"/>
                    </a:cubicBezTo>
                    <a:cubicBezTo>
                      <a:pt x="12" y="2"/>
                      <a:pt x="14" y="6"/>
                      <a:pt x="13" y="9"/>
                    </a:cubicBezTo>
                    <a:cubicBezTo>
                      <a:pt x="12" y="12"/>
                      <a:pt x="8" y="14"/>
                      <a:pt x="5" y="13"/>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19" name="Freeform 103"/>
              <p:cNvSpPr>
                <a:spLocks/>
              </p:cNvSpPr>
              <p:nvPr/>
            </p:nvSpPr>
            <p:spPr bwMode="auto">
              <a:xfrm>
                <a:off x="2903292" y="2134838"/>
                <a:ext cx="15716" cy="16240"/>
              </a:xfrm>
              <a:custGeom>
                <a:avLst/>
                <a:gdLst/>
                <a:ahLst/>
                <a:cxnLst>
                  <a:cxn ang="0">
                    <a:pos x="5" y="12"/>
                  </a:cxn>
                  <a:cxn ang="0">
                    <a:pos x="1" y="4"/>
                  </a:cxn>
                  <a:cxn ang="0">
                    <a:pos x="9" y="1"/>
                  </a:cxn>
                  <a:cxn ang="0">
                    <a:pos x="12" y="8"/>
                  </a:cxn>
                  <a:cxn ang="0">
                    <a:pos x="5" y="12"/>
                  </a:cxn>
                </a:cxnLst>
                <a:rect l="0" t="0" r="r" b="b"/>
                <a:pathLst>
                  <a:path w="13" h="13">
                    <a:moveTo>
                      <a:pt x="5" y="12"/>
                    </a:moveTo>
                    <a:cubicBezTo>
                      <a:pt x="2" y="11"/>
                      <a:pt x="0" y="8"/>
                      <a:pt x="1" y="4"/>
                    </a:cubicBezTo>
                    <a:cubicBezTo>
                      <a:pt x="2" y="1"/>
                      <a:pt x="5" y="0"/>
                      <a:pt x="9" y="1"/>
                    </a:cubicBezTo>
                    <a:cubicBezTo>
                      <a:pt x="12" y="2"/>
                      <a:pt x="13" y="5"/>
                      <a:pt x="12" y="8"/>
                    </a:cubicBezTo>
                    <a:cubicBezTo>
                      <a:pt x="11" y="11"/>
                      <a:pt x="8"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20" name="Freeform 104"/>
              <p:cNvSpPr>
                <a:spLocks/>
              </p:cNvSpPr>
              <p:nvPr/>
            </p:nvSpPr>
            <p:spPr bwMode="auto">
              <a:xfrm>
                <a:off x="2807946" y="2857262"/>
                <a:ext cx="17288" cy="16240"/>
              </a:xfrm>
              <a:custGeom>
                <a:avLst/>
                <a:gdLst/>
                <a:ahLst/>
                <a:cxnLst>
                  <a:cxn ang="0">
                    <a:pos x="5" y="12"/>
                  </a:cxn>
                  <a:cxn ang="0">
                    <a:pos x="1" y="5"/>
                  </a:cxn>
                  <a:cxn ang="0">
                    <a:pos x="9" y="1"/>
                  </a:cxn>
                  <a:cxn ang="0">
                    <a:pos x="13" y="8"/>
                  </a:cxn>
                  <a:cxn ang="0">
                    <a:pos x="5" y="12"/>
                  </a:cxn>
                </a:cxnLst>
                <a:rect l="0" t="0" r="r" b="b"/>
                <a:pathLst>
                  <a:path w="14" h="13">
                    <a:moveTo>
                      <a:pt x="5" y="12"/>
                    </a:moveTo>
                    <a:cubicBezTo>
                      <a:pt x="2" y="11"/>
                      <a:pt x="0" y="8"/>
                      <a:pt x="1" y="5"/>
                    </a:cubicBezTo>
                    <a:cubicBezTo>
                      <a:pt x="2" y="1"/>
                      <a:pt x="6" y="0"/>
                      <a:pt x="9" y="1"/>
                    </a:cubicBezTo>
                    <a:cubicBezTo>
                      <a:pt x="12" y="2"/>
                      <a:pt x="14" y="5"/>
                      <a:pt x="13" y="8"/>
                    </a:cubicBezTo>
                    <a:cubicBezTo>
                      <a:pt x="12" y="11"/>
                      <a:pt x="9"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nvGrpSpPr>
            <p:cNvPr id="99" name="Arrow 04"/>
            <p:cNvGrpSpPr/>
            <p:nvPr/>
          </p:nvGrpSpPr>
          <p:grpSpPr>
            <a:xfrm rot="10800000">
              <a:off x="5837482" y="4286141"/>
              <a:ext cx="846522" cy="964980"/>
              <a:chOff x="2491003" y="1970331"/>
              <a:chExt cx="1591526" cy="1140994"/>
            </a:xfrm>
          </p:grpSpPr>
          <p:sp>
            <p:nvSpPr>
              <p:cNvPr id="100" name="Freeform 105"/>
              <p:cNvSpPr>
                <a:spLocks/>
              </p:cNvSpPr>
              <p:nvPr/>
            </p:nvSpPr>
            <p:spPr bwMode="auto">
              <a:xfrm>
                <a:off x="2491003" y="1970331"/>
                <a:ext cx="1591526" cy="1140994"/>
              </a:xfrm>
              <a:custGeom>
                <a:avLst/>
                <a:gdLst/>
                <a:ahLst/>
                <a:cxnLst>
                  <a:cxn ang="0">
                    <a:pos x="3038" y="323"/>
                  </a:cxn>
                  <a:cxn ang="0">
                    <a:pos x="1408" y="323"/>
                  </a:cxn>
                  <a:cxn ang="0">
                    <a:pos x="1408" y="0"/>
                  </a:cxn>
                  <a:cxn ang="0">
                    <a:pos x="0" y="1089"/>
                  </a:cxn>
                  <a:cxn ang="0">
                    <a:pos x="1408" y="2178"/>
                  </a:cxn>
                  <a:cxn ang="0">
                    <a:pos x="1408" y="1854"/>
                  </a:cxn>
                  <a:cxn ang="0">
                    <a:pos x="3038" y="1854"/>
                  </a:cxn>
                </a:cxnLst>
                <a:rect l="0" t="0" r="r" b="b"/>
                <a:pathLst>
                  <a:path w="3038" h="2178">
                    <a:moveTo>
                      <a:pt x="3038" y="323"/>
                    </a:moveTo>
                    <a:lnTo>
                      <a:pt x="1408" y="323"/>
                    </a:lnTo>
                    <a:lnTo>
                      <a:pt x="1408" y="0"/>
                    </a:lnTo>
                    <a:lnTo>
                      <a:pt x="0" y="1089"/>
                    </a:lnTo>
                    <a:lnTo>
                      <a:pt x="1408" y="2178"/>
                    </a:lnTo>
                    <a:lnTo>
                      <a:pt x="1408" y="1854"/>
                    </a:lnTo>
                    <a:lnTo>
                      <a:pt x="3038" y="1854"/>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1" name="Line 106"/>
              <p:cNvSpPr>
                <a:spLocks noChangeShapeType="1"/>
              </p:cNvSpPr>
              <p:nvPr/>
            </p:nvSpPr>
            <p:spPr bwMode="auto">
              <a:xfrm flipH="1">
                <a:off x="3410400" y="2879249"/>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2" name="Oval 107"/>
              <p:cNvSpPr>
                <a:spLocks noChangeArrowheads="1"/>
              </p:cNvSpPr>
              <p:nvPr/>
            </p:nvSpPr>
            <p:spPr bwMode="auto">
              <a:xfrm>
                <a:off x="3352250" y="2849913"/>
                <a:ext cx="58150" cy="57102"/>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3" name="Line 108"/>
              <p:cNvSpPr>
                <a:spLocks noChangeShapeType="1"/>
              </p:cNvSpPr>
              <p:nvPr/>
            </p:nvSpPr>
            <p:spPr bwMode="auto">
              <a:xfrm flipH="1">
                <a:off x="3410400" y="2203455"/>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4" name="Oval 109"/>
              <p:cNvSpPr>
                <a:spLocks noChangeArrowheads="1"/>
              </p:cNvSpPr>
              <p:nvPr/>
            </p:nvSpPr>
            <p:spPr bwMode="auto">
              <a:xfrm>
                <a:off x="3352250" y="2174643"/>
                <a:ext cx="58150" cy="56578"/>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5" name="Freeform 110"/>
              <p:cNvSpPr>
                <a:spLocks/>
              </p:cNvSpPr>
              <p:nvPr/>
            </p:nvSpPr>
            <p:spPr bwMode="auto">
              <a:xfrm>
                <a:off x="2588968" y="2366380"/>
                <a:ext cx="226314" cy="348899"/>
              </a:xfrm>
              <a:custGeom>
                <a:avLst/>
                <a:gdLst/>
                <a:ahLst/>
                <a:cxnLst>
                  <a:cxn ang="0">
                    <a:pos x="432" y="666"/>
                  </a:cxn>
                  <a:cxn ang="0">
                    <a:pos x="0" y="333"/>
                  </a:cxn>
                  <a:cxn ang="0">
                    <a:pos x="432" y="0"/>
                  </a:cxn>
                </a:cxnLst>
                <a:rect l="0" t="0" r="r" b="b"/>
                <a:pathLst>
                  <a:path w="432" h="666">
                    <a:moveTo>
                      <a:pt x="432" y="666"/>
                    </a:moveTo>
                    <a:lnTo>
                      <a:pt x="0" y="333"/>
                    </a:lnTo>
                    <a:lnTo>
                      <a:pt x="432" y="0"/>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6" name="Oval 111"/>
              <p:cNvSpPr>
                <a:spLocks noChangeArrowheads="1"/>
              </p:cNvSpPr>
              <p:nvPr/>
            </p:nvSpPr>
            <p:spPr bwMode="auto">
              <a:xfrm>
                <a:off x="2789073" y="2690656"/>
                <a:ext cx="50816" cy="50292"/>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07" name="Oval 112"/>
              <p:cNvSpPr>
                <a:spLocks noChangeArrowheads="1"/>
              </p:cNvSpPr>
              <p:nvPr/>
            </p:nvSpPr>
            <p:spPr bwMode="auto">
              <a:xfrm>
                <a:off x="2789086" y="2340197"/>
                <a:ext cx="50816" cy="50816"/>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sp>
        <p:nvSpPr>
          <p:cNvPr id="122" name="Прямоугольник 121"/>
          <p:cNvSpPr/>
          <p:nvPr/>
        </p:nvSpPr>
        <p:spPr>
          <a:xfrm>
            <a:off x="9347200" y="1827067"/>
            <a:ext cx="2362200" cy="1298271"/>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451" tIns="108451" rIns="108451" bIns="108451" numCol="1" spcCol="1270" anchor="ctr" anchorCtr="0">
            <a:noAutofit/>
          </a:bodyPr>
          <a:lstStyle/>
          <a:p>
            <a:pPr lvl="0" algn="ctr" defTabSz="622300">
              <a:lnSpc>
                <a:spcPct val="90000"/>
              </a:lnSpc>
              <a:spcBef>
                <a:spcPct val="0"/>
              </a:spcBef>
              <a:spcAft>
                <a:spcPct val="35000"/>
              </a:spcAft>
            </a:pPr>
            <a:r>
              <a:rPr lang="ru-RU" sz="1600" kern="1200" dirty="0" smtClean="0">
                <a:solidFill>
                  <a:schemeClr val="accent5">
                    <a:lumMod val="50000"/>
                  </a:schemeClr>
                </a:solidFill>
                <a:latin typeface="Arial" panose="020B0604020202020204" pitchFamily="34" charset="0"/>
                <a:cs typeface="Arial" panose="020B0604020202020204" pitchFamily="34" charset="0"/>
              </a:rPr>
              <a:t>3 000 сертификатов</a:t>
            </a:r>
          </a:p>
          <a:p>
            <a:pPr lvl="0" algn="ctr" defTabSz="622300">
              <a:lnSpc>
                <a:spcPct val="90000"/>
              </a:lnSpc>
              <a:spcBef>
                <a:spcPct val="0"/>
              </a:spcBef>
              <a:spcAft>
                <a:spcPct val="35000"/>
              </a:spcAft>
            </a:pPr>
            <a:r>
              <a:rPr lang="ru-RU" sz="1600" dirty="0" smtClean="0">
                <a:solidFill>
                  <a:schemeClr val="accent5">
                    <a:lumMod val="50000"/>
                  </a:schemeClr>
                </a:solidFill>
                <a:latin typeface="Arial" panose="020B0604020202020204" pitchFamily="34" charset="0"/>
                <a:cs typeface="Arial" panose="020B0604020202020204" pitchFamily="34" charset="0"/>
              </a:rPr>
              <a:t>(номинал 8 тыс. рублей)</a:t>
            </a:r>
            <a:endParaRPr lang="ru-RU" sz="1600" kern="1200" dirty="0">
              <a:solidFill>
                <a:schemeClr val="accent5">
                  <a:lumMod val="50000"/>
                </a:schemeClr>
              </a:solidFill>
              <a:latin typeface="Arial" panose="020B0604020202020204" pitchFamily="34" charset="0"/>
              <a:cs typeface="Arial" panose="020B0604020202020204" pitchFamily="34" charset="0"/>
            </a:endParaRPr>
          </a:p>
        </p:txBody>
      </p:sp>
      <p:sp>
        <p:nvSpPr>
          <p:cNvPr id="126" name="Прямоугольник 125"/>
          <p:cNvSpPr/>
          <p:nvPr/>
        </p:nvSpPr>
        <p:spPr>
          <a:xfrm>
            <a:off x="394770" y="4606795"/>
            <a:ext cx="4337068" cy="1077218"/>
          </a:xfrm>
          <a:prstGeom prst="rect">
            <a:avLst/>
          </a:prstGeom>
        </p:spPr>
        <p:txBody>
          <a:bodyPr wrap="square">
            <a:spAutoFit/>
          </a:bodyPr>
          <a:lstStyle/>
          <a:p>
            <a:pPr>
              <a:spcAft>
                <a:spcPts val="0"/>
              </a:spcAft>
            </a:pPr>
            <a:r>
              <a:rPr lang="ru-RU" sz="1600" dirty="0">
                <a:solidFill>
                  <a:schemeClr val="accent5">
                    <a:lumMod val="50000"/>
                  </a:schemeClr>
                </a:solidFill>
                <a:latin typeface="Arial" panose="020B0604020202020204" pitchFamily="34" charset="0"/>
                <a:cs typeface="Arial" panose="020B0604020202020204" pitchFamily="34" charset="0"/>
              </a:rPr>
              <a:t>Министерством образования Новосибирской области, муниципальными районами и городскими округами Новосибирской </a:t>
            </a:r>
            <a:r>
              <a:rPr lang="ru-RU" sz="1600" dirty="0" smtClean="0">
                <a:solidFill>
                  <a:schemeClr val="accent5">
                    <a:lumMod val="50000"/>
                  </a:schemeClr>
                </a:solidFill>
                <a:latin typeface="Arial" panose="020B0604020202020204" pitchFamily="34" charset="0"/>
                <a:cs typeface="Arial" panose="020B0604020202020204" pitchFamily="34" charset="0"/>
              </a:rPr>
              <a:t>области</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27" name="Группа 126"/>
          <p:cNvGrpSpPr/>
          <p:nvPr/>
        </p:nvGrpSpPr>
        <p:grpSpPr>
          <a:xfrm>
            <a:off x="4914124" y="4800643"/>
            <a:ext cx="686699" cy="635303"/>
            <a:chOff x="5837482" y="4286141"/>
            <a:chExt cx="958258" cy="964980"/>
          </a:xfrm>
        </p:grpSpPr>
        <p:grpSp>
          <p:nvGrpSpPr>
            <p:cNvPr id="157" name="Secondary lines 04"/>
            <p:cNvGrpSpPr/>
            <p:nvPr/>
          </p:nvGrpSpPr>
          <p:grpSpPr>
            <a:xfrm rot="10800000">
              <a:off x="6468054" y="4480486"/>
              <a:ext cx="327686" cy="624712"/>
              <a:chOff x="2302931" y="2134838"/>
              <a:chExt cx="616077" cy="738664"/>
            </a:xfrm>
          </p:grpSpPr>
          <p:sp>
            <p:nvSpPr>
              <p:cNvPr id="167" name="Line 92"/>
              <p:cNvSpPr>
                <a:spLocks noChangeShapeType="1"/>
              </p:cNvSpPr>
              <p:nvPr/>
            </p:nvSpPr>
            <p:spPr bwMode="auto">
              <a:xfrm flipV="1">
                <a:off x="2397228" y="2498408"/>
                <a:ext cx="53959" cy="4243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8" name="Line 93"/>
              <p:cNvSpPr>
                <a:spLocks noChangeShapeType="1"/>
              </p:cNvSpPr>
              <p:nvPr/>
            </p:nvSpPr>
            <p:spPr bwMode="auto">
              <a:xfrm flipV="1">
                <a:off x="2332792" y="2402015"/>
                <a:ext cx="149828" cy="115252"/>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9" name="Line 94"/>
              <p:cNvSpPr>
                <a:spLocks noChangeShapeType="1"/>
              </p:cNvSpPr>
              <p:nvPr/>
            </p:nvSpPr>
            <p:spPr bwMode="auto">
              <a:xfrm flipV="1">
                <a:off x="2508290" y="2360105"/>
                <a:ext cx="27242" cy="22003"/>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0" name="Line 95"/>
              <p:cNvSpPr>
                <a:spLocks noChangeShapeType="1"/>
              </p:cNvSpPr>
              <p:nvPr/>
            </p:nvSpPr>
            <p:spPr bwMode="auto">
              <a:xfrm flipV="1">
                <a:off x="2489954" y="2211324"/>
                <a:ext cx="332661" cy="25774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1" name="Line 96"/>
              <p:cNvSpPr>
                <a:spLocks noChangeShapeType="1"/>
              </p:cNvSpPr>
              <p:nvPr/>
            </p:nvSpPr>
            <p:spPr bwMode="auto">
              <a:xfrm>
                <a:off x="2428137" y="2565464"/>
                <a:ext cx="217408" cy="167116"/>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2" name="Line 97"/>
              <p:cNvSpPr>
                <a:spLocks noChangeShapeType="1"/>
              </p:cNvSpPr>
              <p:nvPr/>
            </p:nvSpPr>
            <p:spPr bwMode="auto">
              <a:xfrm>
                <a:off x="2302931" y="2540841"/>
                <a:ext cx="241506" cy="18649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3" name="Line 98"/>
              <p:cNvSpPr>
                <a:spLocks noChangeShapeType="1"/>
              </p:cNvSpPr>
              <p:nvPr/>
            </p:nvSpPr>
            <p:spPr bwMode="auto">
              <a:xfrm>
                <a:off x="2597349" y="2768203"/>
                <a:ext cx="86963" cy="68104"/>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4" name="Line 99"/>
              <p:cNvSpPr>
                <a:spLocks noChangeShapeType="1"/>
              </p:cNvSpPr>
              <p:nvPr/>
            </p:nvSpPr>
            <p:spPr bwMode="auto">
              <a:xfrm>
                <a:off x="2672787" y="2753535"/>
                <a:ext cx="12573" cy="11001"/>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5" name="Line 100"/>
              <p:cNvSpPr>
                <a:spLocks noChangeShapeType="1"/>
              </p:cNvSpPr>
              <p:nvPr/>
            </p:nvSpPr>
            <p:spPr bwMode="auto">
              <a:xfrm>
                <a:off x="2728841" y="2797016"/>
                <a:ext cx="55531" cy="44529"/>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6" name="Line 101"/>
              <p:cNvSpPr>
                <a:spLocks noChangeShapeType="1"/>
              </p:cNvSpPr>
              <p:nvPr/>
            </p:nvSpPr>
            <p:spPr bwMode="auto">
              <a:xfrm flipV="1">
                <a:off x="2852476" y="2166795"/>
                <a:ext cx="27242" cy="22527"/>
              </a:xfrm>
              <a:prstGeom prst="line">
                <a:avLst/>
              </a:prstGeom>
              <a:noFill/>
              <a:ln w="12700" cap="rnd">
                <a:solidFill>
                  <a:srgbClr val="29C7FF"/>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7" name="Freeform 102"/>
              <p:cNvSpPr>
                <a:spLocks/>
              </p:cNvSpPr>
              <p:nvPr/>
            </p:nvSpPr>
            <p:spPr bwMode="auto">
              <a:xfrm>
                <a:off x="2562773" y="2323957"/>
                <a:ext cx="17288" cy="17288"/>
              </a:xfrm>
              <a:custGeom>
                <a:avLst/>
                <a:gdLst/>
                <a:ahLst/>
                <a:cxnLst>
                  <a:cxn ang="0">
                    <a:pos x="5" y="13"/>
                  </a:cxn>
                  <a:cxn ang="0">
                    <a:pos x="1" y="5"/>
                  </a:cxn>
                  <a:cxn ang="0">
                    <a:pos x="9" y="1"/>
                  </a:cxn>
                  <a:cxn ang="0">
                    <a:pos x="13" y="9"/>
                  </a:cxn>
                  <a:cxn ang="0">
                    <a:pos x="5" y="13"/>
                  </a:cxn>
                </a:cxnLst>
                <a:rect l="0" t="0" r="r" b="b"/>
                <a:pathLst>
                  <a:path w="14" h="14">
                    <a:moveTo>
                      <a:pt x="5" y="13"/>
                    </a:moveTo>
                    <a:cubicBezTo>
                      <a:pt x="2" y="12"/>
                      <a:pt x="0" y="8"/>
                      <a:pt x="1" y="5"/>
                    </a:cubicBezTo>
                    <a:cubicBezTo>
                      <a:pt x="2" y="2"/>
                      <a:pt x="6" y="0"/>
                      <a:pt x="9" y="1"/>
                    </a:cubicBezTo>
                    <a:cubicBezTo>
                      <a:pt x="12" y="2"/>
                      <a:pt x="14" y="6"/>
                      <a:pt x="13" y="9"/>
                    </a:cubicBezTo>
                    <a:cubicBezTo>
                      <a:pt x="12" y="12"/>
                      <a:pt x="8" y="14"/>
                      <a:pt x="5" y="13"/>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8" name="Freeform 103"/>
              <p:cNvSpPr>
                <a:spLocks/>
              </p:cNvSpPr>
              <p:nvPr/>
            </p:nvSpPr>
            <p:spPr bwMode="auto">
              <a:xfrm>
                <a:off x="2903292" y="2134838"/>
                <a:ext cx="15716" cy="16240"/>
              </a:xfrm>
              <a:custGeom>
                <a:avLst/>
                <a:gdLst/>
                <a:ahLst/>
                <a:cxnLst>
                  <a:cxn ang="0">
                    <a:pos x="5" y="12"/>
                  </a:cxn>
                  <a:cxn ang="0">
                    <a:pos x="1" y="4"/>
                  </a:cxn>
                  <a:cxn ang="0">
                    <a:pos x="9" y="1"/>
                  </a:cxn>
                  <a:cxn ang="0">
                    <a:pos x="12" y="8"/>
                  </a:cxn>
                  <a:cxn ang="0">
                    <a:pos x="5" y="12"/>
                  </a:cxn>
                </a:cxnLst>
                <a:rect l="0" t="0" r="r" b="b"/>
                <a:pathLst>
                  <a:path w="13" h="13">
                    <a:moveTo>
                      <a:pt x="5" y="12"/>
                    </a:moveTo>
                    <a:cubicBezTo>
                      <a:pt x="2" y="11"/>
                      <a:pt x="0" y="8"/>
                      <a:pt x="1" y="4"/>
                    </a:cubicBezTo>
                    <a:cubicBezTo>
                      <a:pt x="2" y="1"/>
                      <a:pt x="5" y="0"/>
                      <a:pt x="9" y="1"/>
                    </a:cubicBezTo>
                    <a:cubicBezTo>
                      <a:pt x="12" y="2"/>
                      <a:pt x="13" y="5"/>
                      <a:pt x="12" y="8"/>
                    </a:cubicBezTo>
                    <a:cubicBezTo>
                      <a:pt x="11" y="11"/>
                      <a:pt x="8"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79" name="Freeform 104"/>
              <p:cNvSpPr>
                <a:spLocks/>
              </p:cNvSpPr>
              <p:nvPr/>
            </p:nvSpPr>
            <p:spPr bwMode="auto">
              <a:xfrm>
                <a:off x="2807946" y="2857262"/>
                <a:ext cx="17288" cy="16240"/>
              </a:xfrm>
              <a:custGeom>
                <a:avLst/>
                <a:gdLst/>
                <a:ahLst/>
                <a:cxnLst>
                  <a:cxn ang="0">
                    <a:pos x="5" y="12"/>
                  </a:cxn>
                  <a:cxn ang="0">
                    <a:pos x="1" y="5"/>
                  </a:cxn>
                  <a:cxn ang="0">
                    <a:pos x="9" y="1"/>
                  </a:cxn>
                  <a:cxn ang="0">
                    <a:pos x="13" y="8"/>
                  </a:cxn>
                  <a:cxn ang="0">
                    <a:pos x="5" y="12"/>
                  </a:cxn>
                </a:cxnLst>
                <a:rect l="0" t="0" r="r" b="b"/>
                <a:pathLst>
                  <a:path w="14" h="13">
                    <a:moveTo>
                      <a:pt x="5" y="12"/>
                    </a:moveTo>
                    <a:cubicBezTo>
                      <a:pt x="2" y="11"/>
                      <a:pt x="0" y="8"/>
                      <a:pt x="1" y="5"/>
                    </a:cubicBezTo>
                    <a:cubicBezTo>
                      <a:pt x="2" y="1"/>
                      <a:pt x="6" y="0"/>
                      <a:pt x="9" y="1"/>
                    </a:cubicBezTo>
                    <a:cubicBezTo>
                      <a:pt x="12" y="2"/>
                      <a:pt x="14" y="5"/>
                      <a:pt x="13" y="8"/>
                    </a:cubicBezTo>
                    <a:cubicBezTo>
                      <a:pt x="12" y="11"/>
                      <a:pt x="9" y="13"/>
                      <a:pt x="5" y="12"/>
                    </a:cubicBezTo>
                    <a:close/>
                  </a:path>
                </a:pathLst>
              </a:custGeom>
              <a:solidFill>
                <a:schemeClr val="bg1">
                  <a:lumMod val="75000"/>
                </a:schemeClr>
              </a:solidFill>
              <a:ln w="9525">
                <a:solidFill>
                  <a:srgbClr val="29C7FF"/>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nvGrpSpPr>
            <p:cNvPr id="158" name="Arrow 04"/>
            <p:cNvGrpSpPr/>
            <p:nvPr/>
          </p:nvGrpSpPr>
          <p:grpSpPr>
            <a:xfrm rot="10800000">
              <a:off x="5837482" y="4286141"/>
              <a:ext cx="846522" cy="964980"/>
              <a:chOff x="2491003" y="1970331"/>
              <a:chExt cx="1591526" cy="1140994"/>
            </a:xfrm>
          </p:grpSpPr>
          <p:sp>
            <p:nvSpPr>
              <p:cNvPr id="159" name="Freeform 105"/>
              <p:cNvSpPr>
                <a:spLocks/>
              </p:cNvSpPr>
              <p:nvPr/>
            </p:nvSpPr>
            <p:spPr bwMode="auto">
              <a:xfrm>
                <a:off x="2491003" y="1970331"/>
                <a:ext cx="1591526" cy="1140994"/>
              </a:xfrm>
              <a:custGeom>
                <a:avLst/>
                <a:gdLst/>
                <a:ahLst/>
                <a:cxnLst>
                  <a:cxn ang="0">
                    <a:pos x="3038" y="323"/>
                  </a:cxn>
                  <a:cxn ang="0">
                    <a:pos x="1408" y="323"/>
                  </a:cxn>
                  <a:cxn ang="0">
                    <a:pos x="1408" y="0"/>
                  </a:cxn>
                  <a:cxn ang="0">
                    <a:pos x="0" y="1089"/>
                  </a:cxn>
                  <a:cxn ang="0">
                    <a:pos x="1408" y="2178"/>
                  </a:cxn>
                  <a:cxn ang="0">
                    <a:pos x="1408" y="1854"/>
                  </a:cxn>
                  <a:cxn ang="0">
                    <a:pos x="3038" y="1854"/>
                  </a:cxn>
                </a:cxnLst>
                <a:rect l="0" t="0" r="r" b="b"/>
                <a:pathLst>
                  <a:path w="3038" h="2178">
                    <a:moveTo>
                      <a:pt x="3038" y="323"/>
                    </a:moveTo>
                    <a:lnTo>
                      <a:pt x="1408" y="323"/>
                    </a:lnTo>
                    <a:lnTo>
                      <a:pt x="1408" y="0"/>
                    </a:lnTo>
                    <a:lnTo>
                      <a:pt x="0" y="1089"/>
                    </a:lnTo>
                    <a:lnTo>
                      <a:pt x="1408" y="2178"/>
                    </a:lnTo>
                    <a:lnTo>
                      <a:pt x="1408" y="1854"/>
                    </a:lnTo>
                    <a:lnTo>
                      <a:pt x="3038" y="1854"/>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0" name="Line 106"/>
              <p:cNvSpPr>
                <a:spLocks noChangeShapeType="1"/>
              </p:cNvSpPr>
              <p:nvPr/>
            </p:nvSpPr>
            <p:spPr bwMode="auto">
              <a:xfrm flipH="1">
                <a:off x="3410400" y="2879249"/>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1" name="Oval 107"/>
              <p:cNvSpPr>
                <a:spLocks noChangeArrowheads="1"/>
              </p:cNvSpPr>
              <p:nvPr/>
            </p:nvSpPr>
            <p:spPr bwMode="auto">
              <a:xfrm>
                <a:off x="3352250" y="2849913"/>
                <a:ext cx="58150" cy="57102"/>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2" name="Line 108"/>
              <p:cNvSpPr>
                <a:spLocks noChangeShapeType="1"/>
              </p:cNvSpPr>
              <p:nvPr/>
            </p:nvSpPr>
            <p:spPr bwMode="auto">
              <a:xfrm flipH="1">
                <a:off x="3410400" y="2203455"/>
                <a:ext cx="614787" cy="0"/>
              </a:xfrm>
              <a:prstGeom prst="lin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3" name="Oval 109"/>
              <p:cNvSpPr>
                <a:spLocks noChangeArrowheads="1"/>
              </p:cNvSpPr>
              <p:nvPr/>
            </p:nvSpPr>
            <p:spPr bwMode="auto">
              <a:xfrm>
                <a:off x="3352250" y="2174643"/>
                <a:ext cx="58150" cy="56578"/>
              </a:xfrm>
              <a:prstGeom prst="ellipse">
                <a:avLst/>
              </a:pr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4" name="Freeform 110"/>
              <p:cNvSpPr>
                <a:spLocks/>
              </p:cNvSpPr>
              <p:nvPr/>
            </p:nvSpPr>
            <p:spPr bwMode="auto">
              <a:xfrm>
                <a:off x="2588968" y="2366380"/>
                <a:ext cx="226314" cy="348899"/>
              </a:xfrm>
              <a:custGeom>
                <a:avLst/>
                <a:gdLst/>
                <a:ahLst/>
                <a:cxnLst>
                  <a:cxn ang="0">
                    <a:pos x="432" y="666"/>
                  </a:cxn>
                  <a:cxn ang="0">
                    <a:pos x="0" y="333"/>
                  </a:cxn>
                  <a:cxn ang="0">
                    <a:pos x="432" y="0"/>
                  </a:cxn>
                </a:cxnLst>
                <a:rect l="0" t="0" r="r" b="b"/>
                <a:pathLst>
                  <a:path w="432" h="666">
                    <a:moveTo>
                      <a:pt x="432" y="666"/>
                    </a:moveTo>
                    <a:lnTo>
                      <a:pt x="0" y="333"/>
                    </a:lnTo>
                    <a:lnTo>
                      <a:pt x="432" y="0"/>
                    </a:lnTo>
                  </a:path>
                </a:pathLst>
              </a:custGeom>
              <a:noFill/>
              <a:ln w="12700" cap="rnd">
                <a:solidFill>
                  <a:srgbClr val="008BBC"/>
                </a:solidFill>
                <a:prstDash val="solid"/>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5" name="Oval 111"/>
              <p:cNvSpPr>
                <a:spLocks noChangeArrowheads="1"/>
              </p:cNvSpPr>
              <p:nvPr/>
            </p:nvSpPr>
            <p:spPr bwMode="auto">
              <a:xfrm>
                <a:off x="2789073" y="2690656"/>
                <a:ext cx="50816" cy="50292"/>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sp>
            <p:nvSpPr>
              <p:cNvPr id="166" name="Oval 112"/>
              <p:cNvSpPr>
                <a:spLocks noChangeArrowheads="1"/>
              </p:cNvSpPr>
              <p:nvPr/>
            </p:nvSpPr>
            <p:spPr bwMode="auto">
              <a:xfrm>
                <a:off x="2789086" y="2340197"/>
                <a:ext cx="50816" cy="50816"/>
              </a:xfrm>
              <a:prstGeom prst="ellipse">
                <a:avLst/>
              </a:prstGeom>
              <a:solidFill>
                <a:schemeClr val="accent1"/>
              </a:solidFill>
              <a:ln w="9525">
                <a:solidFill>
                  <a:srgbClr val="008BBC"/>
                </a:solidFill>
                <a:round/>
                <a:headEnd/>
                <a:tailEnd/>
              </a:ln>
            </p:spPr>
            <p:txBody>
              <a:bodyPr vert="horz" wrap="square" lIns="121920" tIns="60960" rIns="121920" bIns="60960" numCol="1" anchor="t" anchorCtr="0" compatLnSpc="1">
                <a:prstTxWarp prst="textNoShape">
                  <a:avLst/>
                </a:prstTxWarp>
              </a:bodyPr>
              <a:lstStyle/>
              <a:p>
                <a:endParaRPr lang="ru-RU" sz="1600">
                  <a:latin typeface="Arial" panose="020B0604020202020204" pitchFamily="34" charset="0"/>
                  <a:cs typeface="Arial" panose="020B0604020202020204" pitchFamily="34" charset="0"/>
                </a:endParaRPr>
              </a:p>
            </p:txBody>
          </p:sp>
        </p:grpSp>
      </p:grpSp>
      <p:sp>
        <p:nvSpPr>
          <p:cNvPr id="128" name="Freeform 12">
            <a:extLst>
              <a:ext uri="{FF2B5EF4-FFF2-40B4-BE49-F238E27FC236}">
                <a16:creationId xmlns="" xmlns:a16="http://schemas.microsoft.com/office/drawing/2014/main" id="{4474EEFF-8553-4D4A-92C1-1DE15C86F071}"/>
              </a:ext>
            </a:extLst>
          </p:cNvPr>
          <p:cNvSpPr/>
          <p:nvPr/>
        </p:nvSpPr>
        <p:spPr>
          <a:xfrm>
            <a:off x="234171" y="4122359"/>
            <a:ext cx="784765" cy="201611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129" name="Группа 128"/>
          <p:cNvGrpSpPr/>
          <p:nvPr/>
        </p:nvGrpSpPr>
        <p:grpSpPr>
          <a:xfrm>
            <a:off x="6245178" y="4158370"/>
            <a:ext cx="3562193" cy="1440344"/>
            <a:chOff x="5928783" y="907398"/>
            <a:chExt cx="3679223" cy="1110313"/>
          </a:xfrm>
        </p:grpSpPr>
        <p:sp>
          <p:nvSpPr>
            <p:cNvPr id="155" name="Прямоугольник 154"/>
            <p:cNvSpPr/>
            <p:nvPr/>
          </p:nvSpPr>
          <p:spPr>
            <a:xfrm>
              <a:off x="5928783" y="907398"/>
              <a:ext cx="3479185" cy="798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ru-RU" sz="1600" dirty="0">
                <a:solidFill>
                  <a:schemeClr val="bg1"/>
                </a:solidFill>
                <a:latin typeface="Arial" panose="020B0604020202020204" pitchFamily="34" charset="0"/>
                <a:cs typeface="Arial" panose="020B0604020202020204" pitchFamily="34" charset="0"/>
              </a:endParaRPr>
            </a:p>
          </p:txBody>
        </p:sp>
        <p:sp>
          <p:nvSpPr>
            <p:cNvPr id="156" name="TextBox 155"/>
            <p:cNvSpPr txBox="1"/>
            <p:nvPr/>
          </p:nvSpPr>
          <p:spPr>
            <a:xfrm>
              <a:off x="5971257" y="1187319"/>
              <a:ext cx="3636749" cy="830392"/>
            </a:xfrm>
            <a:prstGeom prst="rect">
              <a:avLst/>
            </a:prstGeom>
            <a:noFill/>
          </p:spPr>
          <p:txBody>
            <a:bodyPr wrap="square" rtlCol="0">
              <a:spAutoFit/>
            </a:bodyPr>
            <a:lstStyle/>
            <a:p>
              <a:r>
                <a:rPr lang="ru-RU" sz="1600" dirty="0" smtClean="0">
                  <a:solidFill>
                    <a:schemeClr val="accent5">
                      <a:lumMod val="50000"/>
                    </a:schemeClr>
                  </a:solidFill>
                  <a:latin typeface="Arial" panose="020B0604020202020204" pitchFamily="34" charset="0"/>
                  <a:cs typeface="Arial" panose="020B0604020202020204" pitchFamily="34" charset="0"/>
                </a:rPr>
                <a:t>государственная </a:t>
              </a:r>
              <a:r>
                <a:rPr lang="ru-RU" sz="1600" dirty="0">
                  <a:solidFill>
                    <a:schemeClr val="accent5">
                      <a:lumMod val="50000"/>
                    </a:schemeClr>
                  </a:solidFill>
                  <a:latin typeface="Arial" panose="020B0604020202020204" pitchFamily="34" charset="0"/>
                  <a:cs typeface="Arial" panose="020B0604020202020204" pitchFamily="34" charset="0"/>
                </a:rPr>
                <a:t>(</a:t>
              </a:r>
              <a:r>
                <a:rPr lang="ru-RU" sz="1600" dirty="0" smtClean="0">
                  <a:solidFill>
                    <a:schemeClr val="accent5">
                      <a:lumMod val="50000"/>
                    </a:schemeClr>
                  </a:solidFill>
                  <a:latin typeface="Arial" panose="020B0604020202020204" pitchFamily="34" charset="0"/>
                  <a:cs typeface="Arial" panose="020B0604020202020204" pitchFamily="34" charset="0"/>
                </a:rPr>
                <a:t>муниципальная) услуга </a:t>
              </a:r>
              <a:r>
                <a:rPr lang="ru-RU" sz="1600" dirty="0">
                  <a:solidFill>
                    <a:schemeClr val="accent5">
                      <a:lumMod val="50000"/>
                    </a:schemeClr>
                  </a:solidFill>
                  <a:latin typeface="Arial" panose="020B0604020202020204" pitchFamily="34" charset="0"/>
                  <a:cs typeface="Arial" panose="020B0604020202020204" pitchFamily="34" charset="0"/>
                </a:rPr>
                <a:t>«Реализация дополнительных общеобразовательных программ»</a:t>
              </a:r>
            </a:p>
          </p:txBody>
        </p:sp>
      </p:grpSp>
    </p:spTree>
    <p:extLst>
      <p:ext uri="{BB962C8B-B14F-4D97-AF65-F5344CB8AC3E}">
        <p14:creationId xmlns:p14="http://schemas.microsoft.com/office/powerpoint/2010/main" val="3817672920"/>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0" y="273081"/>
            <a:ext cx="12192000" cy="461665"/>
          </a:xfrm>
          <a:prstGeom prst="rect">
            <a:avLst/>
          </a:prstGeom>
        </p:spPr>
        <p:txBody>
          <a:bodyPr wrap="square">
            <a:spAutoFit/>
          </a:bodyPr>
          <a:lstStyle/>
          <a:p>
            <a:pPr algn="ctr"/>
            <a:r>
              <a:rPr lang="ru-RU" sz="24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Социальная поддержка участников СВО и членов их семей</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sp>
        <p:nvSpPr>
          <p:cNvPr id="78" name="Прямоугольник 77"/>
          <p:cNvSpPr/>
          <p:nvPr/>
        </p:nvSpPr>
        <p:spPr>
          <a:xfrm>
            <a:off x="0" y="1029767"/>
            <a:ext cx="3955458" cy="52809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ru-RU"/>
          </a:p>
        </p:txBody>
      </p:sp>
      <p:sp>
        <p:nvSpPr>
          <p:cNvPr id="19" name="TextBox 18"/>
          <p:cNvSpPr txBox="1"/>
          <p:nvPr/>
        </p:nvSpPr>
        <p:spPr>
          <a:xfrm>
            <a:off x="55648" y="1505978"/>
            <a:ext cx="3673447" cy="4539704"/>
          </a:xfrm>
          <a:prstGeom prst="rect">
            <a:avLst/>
          </a:prstGeom>
          <a:noFill/>
        </p:spPr>
        <p:txBody>
          <a:bodyPr wrap="square" rtlCol="0">
            <a:spAutoFit/>
          </a:bodyPr>
          <a:lstStyle/>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Органы государственной власти</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Органы </a:t>
            </a:r>
            <a:r>
              <a:rPr lang="ru-RU" sz="1700" dirty="0">
                <a:solidFill>
                  <a:schemeClr val="accent5">
                    <a:lumMod val="50000"/>
                  </a:schemeClr>
                </a:solidFill>
                <a:latin typeface="Arial" panose="020B0604020202020204" pitchFamily="34" charset="0"/>
                <a:cs typeface="Arial" panose="020B0604020202020204" pitchFamily="34" charset="0"/>
              </a:rPr>
              <a:t>местного </a:t>
            </a:r>
            <a:r>
              <a:rPr lang="ru-RU" sz="1700" dirty="0" smtClean="0">
                <a:solidFill>
                  <a:schemeClr val="accent5">
                    <a:lumMod val="50000"/>
                  </a:schemeClr>
                </a:solidFill>
                <a:latin typeface="Arial" panose="020B0604020202020204" pitchFamily="34" charset="0"/>
                <a:cs typeface="Arial" panose="020B0604020202020204" pitchFamily="34" charset="0"/>
              </a:rPr>
              <a:t>самоуправления </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Некоммерческие организации</a:t>
            </a:r>
          </a:p>
          <a:p>
            <a:pPr marL="285750" indent="-285750">
              <a:buFont typeface="Wingdings" panose="05000000000000000000" pitchFamily="2" charset="2"/>
              <a:buChar char="§"/>
            </a:pPr>
            <a:r>
              <a:rPr lang="ru-RU" sz="1700" dirty="0">
                <a:solidFill>
                  <a:schemeClr val="accent5">
                    <a:lumMod val="50000"/>
                  </a:schemeClr>
                </a:solidFill>
                <a:latin typeface="Arial" panose="020B0604020202020204" pitchFamily="34" charset="0"/>
                <a:cs typeface="Arial" panose="020B0604020202020204" pitchFamily="34" charset="0"/>
              </a:rPr>
              <a:t>Партия «Единая Россия»</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Региональное </a:t>
            </a:r>
            <a:r>
              <a:rPr lang="ru-RU" sz="1700" dirty="0">
                <a:solidFill>
                  <a:schemeClr val="accent5">
                    <a:lumMod val="50000"/>
                  </a:schemeClr>
                </a:solidFill>
                <a:latin typeface="Arial" panose="020B0604020202020204" pitchFamily="34" charset="0"/>
                <a:cs typeface="Arial" panose="020B0604020202020204" pitchFamily="34" charset="0"/>
              </a:rPr>
              <a:t>Отделение </a:t>
            </a:r>
            <a:r>
              <a:rPr lang="ru-RU" sz="1700" dirty="0" smtClean="0">
                <a:solidFill>
                  <a:schemeClr val="accent5">
                    <a:lumMod val="50000"/>
                  </a:schemeClr>
                </a:solidFill>
                <a:latin typeface="Arial" panose="020B0604020202020204" pitchFamily="34" charset="0"/>
                <a:cs typeface="Arial" panose="020B0604020202020204" pitchFamily="34" charset="0"/>
              </a:rPr>
              <a:t>ОНФ</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Новосибирское </a:t>
            </a:r>
            <a:r>
              <a:rPr lang="ru-RU" sz="1700" dirty="0">
                <a:solidFill>
                  <a:schemeClr val="accent5">
                    <a:lumMod val="50000"/>
                  </a:schemeClr>
                </a:solidFill>
                <a:latin typeface="Arial" panose="020B0604020202020204" pitchFamily="34" charset="0"/>
                <a:cs typeface="Arial" panose="020B0604020202020204" pitchFamily="34" charset="0"/>
              </a:rPr>
              <a:t>отделение организации «Российский Красный Крест</a:t>
            </a:r>
            <a:r>
              <a:rPr lang="ru-RU" sz="1700" dirty="0" smtClean="0">
                <a:solidFill>
                  <a:schemeClr val="accent5">
                    <a:lumMod val="50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Региональное </a:t>
            </a:r>
            <a:r>
              <a:rPr lang="ru-RU" sz="1700" dirty="0">
                <a:solidFill>
                  <a:schemeClr val="accent5">
                    <a:lumMod val="50000"/>
                  </a:schemeClr>
                </a:solidFill>
                <a:latin typeface="Arial" panose="020B0604020202020204" pitchFamily="34" charset="0"/>
                <a:cs typeface="Arial" panose="020B0604020202020204" pitchFamily="34" charset="0"/>
              </a:rPr>
              <a:t>представительство автономной некоммерческой </a:t>
            </a:r>
            <a:r>
              <a:rPr lang="ru-RU" sz="1700" dirty="0" smtClean="0">
                <a:solidFill>
                  <a:schemeClr val="accent5">
                    <a:lumMod val="50000"/>
                  </a:schemeClr>
                </a:solidFill>
                <a:latin typeface="Arial" panose="020B0604020202020204" pitchFamily="34" charset="0"/>
                <a:cs typeface="Arial" panose="020B0604020202020204" pitchFamily="34" charset="0"/>
              </a:rPr>
              <a:t>организации </a:t>
            </a:r>
            <a:r>
              <a:rPr lang="ru-RU" sz="1700" dirty="0">
                <a:solidFill>
                  <a:schemeClr val="accent5">
                    <a:lumMod val="50000"/>
                  </a:schemeClr>
                </a:solidFill>
                <a:latin typeface="Arial" panose="020B0604020202020204" pitchFamily="34" charset="0"/>
                <a:cs typeface="Arial" panose="020B0604020202020204" pitchFamily="34" charset="0"/>
              </a:rPr>
              <a:t>«Комитет семей воинов Отечества</a:t>
            </a:r>
            <a:r>
              <a:rPr lang="ru-RU" sz="1700" dirty="0" smtClean="0">
                <a:solidFill>
                  <a:schemeClr val="accent5">
                    <a:lumMod val="50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ru-RU" sz="1700" dirty="0" smtClean="0">
                <a:solidFill>
                  <a:schemeClr val="accent5">
                    <a:lumMod val="50000"/>
                  </a:schemeClr>
                </a:solidFill>
                <a:latin typeface="Arial" panose="020B0604020202020204" pitchFamily="34" charset="0"/>
                <a:cs typeface="Arial" panose="020B0604020202020204" pitchFamily="34" charset="0"/>
              </a:rPr>
              <a:t>Социально </a:t>
            </a:r>
            <a:r>
              <a:rPr lang="ru-RU" sz="1700" dirty="0">
                <a:solidFill>
                  <a:schemeClr val="accent5">
                    <a:lumMod val="50000"/>
                  </a:schemeClr>
                </a:solidFill>
                <a:latin typeface="Arial" panose="020B0604020202020204" pitchFamily="34" charset="0"/>
                <a:cs typeface="Arial" panose="020B0604020202020204" pitchFamily="34" charset="0"/>
              </a:rPr>
              <a:t>ориентированный бизнес</a:t>
            </a:r>
            <a:endParaRPr lang="ru-RU" sz="1700" dirty="0" smtClean="0">
              <a:solidFill>
                <a:schemeClr val="accent5">
                  <a:lumMod val="50000"/>
                </a:schemeClr>
              </a:solidFill>
              <a:latin typeface="Arial" panose="020B0604020202020204" pitchFamily="34" charset="0"/>
              <a:cs typeface="Arial" panose="020B0604020202020204" pitchFamily="34" charset="0"/>
            </a:endParaRPr>
          </a:p>
        </p:txBody>
      </p:sp>
      <p:grpSp>
        <p:nvGrpSpPr>
          <p:cNvPr id="87" name="Группа 86"/>
          <p:cNvGrpSpPr/>
          <p:nvPr/>
        </p:nvGrpSpPr>
        <p:grpSpPr>
          <a:xfrm>
            <a:off x="4436533" y="1716126"/>
            <a:ext cx="7598778" cy="3305675"/>
            <a:chOff x="3849408" y="1004931"/>
            <a:chExt cx="8069323" cy="3305675"/>
          </a:xfrm>
        </p:grpSpPr>
        <p:sp>
          <p:nvSpPr>
            <p:cNvPr id="63" name="TextBox 17">
              <a:extLst>
                <a:ext uri="{FF2B5EF4-FFF2-40B4-BE49-F238E27FC236}">
                  <a16:creationId xmlns="" xmlns:a16="http://schemas.microsoft.com/office/drawing/2014/main" id="{BF52D09A-C791-4F00-A605-58666BC95BE6}"/>
                </a:ext>
              </a:extLst>
            </p:cNvPr>
            <p:cNvSpPr txBox="1"/>
            <p:nvPr/>
          </p:nvSpPr>
          <p:spPr>
            <a:xfrm>
              <a:off x="8953070" y="2609382"/>
              <a:ext cx="2224673" cy="336099"/>
            </a:xfrm>
            <a:prstGeom prst="rect">
              <a:avLst/>
            </a:prstGeom>
            <a:noFill/>
          </p:spPr>
          <p:txBody>
            <a:bodyPr wrap="square" rtlCol="0">
              <a:spAutoFit/>
            </a:bodyPr>
            <a:lstStyle/>
            <a:p>
              <a:r>
                <a:rPr lang="ru-RU" sz="1600" dirty="0">
                  <a:solidFill>
                    <a:schemeClr val="accent5">
                      <a:lumMod val="50000"/>
                    </a:schemeClr>
                  </a:solidFill>
                  <a:latin typeface="Arial" panose="020B0604020202020204" pitchFamily="34" charset="0"/>
                  <a:cs typeface="Arial" panose="020B0604020202020204" pitchFamily="34" charset="0"/>
                </a:rPr>
                <a:t>Денежные выплаты</a:t>
              </a:r>
            </a:p>
          </p:txBody>
        </p:sp>
        <p:grpSp>
          <p:nvGrpSpPr>
            <p:cNvPr id="25" name="组合 54">
              <a:extLst>
                <a:ext uri="{FF2B5EF4-FFF2-40B4-BE49-F238E27FC236}">
                  <a16:creationId xmlns="" xmlns:a16="http://schemas.microsoft.com/office/drawing/2014/main" id="{73EAD7E2-AB8F-4A5E-B2B8-D86A51C3DC00}"/>
                </a:ext>
              </a:extLst>
            </p:cNvPr>
            <p:cNvGrpSpPr/>
            <p:nvPr/>
          </p:nvGrpSpPr>
          <p:grpSpPr>
            <a:xfrm flipV="1">
              <a:off x="6360059" y="1523384"/>
              <a:ext cx="2653685" cy="2575090"/>
              <a:chOff x="4306888" y="2186668"/>
              <a:chExt cx="3180047" cy="3319508"/>
            </a:xfrm>
          </p:grpSpPr>
          <p:sp>
            <p:nvSpPr>
              <p:cNvPr id="45" name="Freeform 22">
                <a:extLst>
                  <a:ext uri="{FF2B5EF4-FFF2-40B4-BE49-F238E27FC236}">
                    <a16:creationId xmlns="" xmlns:a16="http://schemas.microsoft.com/office/drawing/2014/main" id="{CDDC2830-FDA0-4FCF-AC0F-5BD45585F46F}"/>
                  </a:ext>
                </a:extLst>
              </p:cNvPr>
              <p:cNvSpPr>
                <a:spLocks/>
              </p:cNvSpPr>
              <p:nvPr/>
            </p:nvSpPr>
            <p:spPr bwMode="auto">
              <a:xfrm>
                <a:off x="4306888" y="3236006"/>
                <a:ext cx="1373188" cy="1949450"/>
              </a:xfrm>
              <a:custGeom>
                <a:avLst/>
                <a:gdLst>
                  <a:gd name="T0" fmla="*/ 203 w 1122"/>
                  <a:gd name="T1" fmla="*/ 207 h 1596"/>
                  <a:gd name="T2" fmla="*/ 199 w 1122"/>
                  <a:gd name="T3" fmla="*/ 213 h 1596"/>
                  <a:gd name="T4" fmla="*/ 0 w 1122"/>
                  <a:gd name="T5" fmla="*/ 498 h 1596"/>
                  <a:gd name="T6" fmla="*/ 166 w 1122"/>
                  <a:gd name="T7" fmla="*/ 498 h 1596"/>
                  <a:gd name="T8" fmla="*/ 991 w 1122"/>
                  <a:gd name="T9" fmla="*/ 1595 h 1596"/>
                  <a:gd name="T10" fmla="*/ 995 w 1122"/>
                  <a:gd name="T11" fmla="*/ 1596 h 1596"/>
                  <a:gd name="T12" fmla="*/ 993 w 1122"/>
                  <a:gd name="T13" fmla="*/ 1595 h 1596"/>
                  <a:gd name="T14" fmla="*/ 834 w 1122"/>
                  <a:gd name="T15" fmla="*/ 1484 h 1596"/>
                  <a:gd name="T16" fmla="*/ 1122 w 1122"/>
                  <a:gd name="T17" fmla="*/ 1283 h 1596"/>
                  <a:gd name="T18" fmla="*/ 1120 w 1122"/>
                  <a:gd name="T19" fmla="*/ 1283 h 1596"/>
                  <a:gd name="T20" fmla="*/ 501 w 1122"/>
                  <a:gd name="T21" fmla="*/ 498 h 1596"/>
                  <a:gd name="T22" fmla="*/ 695 w 1122"/>
                  <a:gd name="T23" fmla="*/ 498 h 1596"/>
                  <a:gd name="T24" fmla="*/ 533 w 1122"/>
                  <a:gd name="T25" fmla="*/ 267 h 1596"/>
                  <a:gd name="T26" fmla="*/ 532 w 1122"/>
                  <a:gd name="T27" fmla="*/ 264 h 1596"/>
                  <a:gd name="T28" fmla="*/ 347 w 1122"/>
                  <a:gd name="T29" fmla="*/ 0 h 1596"/>
                  <a:gd name="T30" fmla="*/ 203 w 1122"/>
                  <a:gd name="T31" fmla="*/ 20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2" h="1596">
                    <a:moveTo>
                      <a:pt x="203" y="207"/>
                    </a:moveTo>
                    <a:cubicBezTo>
                      <a:pt x="199" y="213"/>
                      <a:pt x="199" y="213"/>
                      <a:pt x="199" y="213"/>
                    </a:cubicBezTo>
                    <a:cubicBezTo>
                      <a:pt x="0" y="498"/>
                      <a:pt x="0" y="498"/>
                      <a:pt x="0" y="498"/>
                    </a:cubicBezTo>
                    <a:cubicBezTo>
                      <a:pt x="166" y="498"/>
                      <a:pt x="166" y="498"/>
                      <a:pt x="166" y="498"/>
                    </a:cubicBezTo>
                    <a:cubicBezTo>
                      <a:pt x="170" y="1017"/>
                      <a:pt x="517" y="1454"/>
                      <a:pt x="991" y="1595"/>
                    </a:cubicBezTo>
                    <a:cubicBezTo>
                      <a:pt x="992" y="1595"/>
                      <a:pt x="993" y="1596"/>
                      <a:pt x="995" y="1596"/>
                    </a:cubicBezTo>
                    <a:cubicBezTo>
                      <a:pt x="993" y="1595"/>
                      <a:pt x="993" y="1595"/>
                      <a:pt x="993" y="1595"/>
                    </a:cubicBezTo>
                    <a:cubicBezTo>
                      <a:pt x="834" y="1484"/>
                      <a:pt x="834" y="1484"/>
                      <a:pt x="834" y="1484"/>
                    </a:cubicBezTo>
                    <a:cubicBezTo>
                      <a:pt x="1122" y="1283"/>
                      <a:pt x="1122" y="1283"/>
                      <a:pt x="1122" y="1283"/>
                    </a:cubicBezTo>
                    <a:cubicBezTo>
                      <a:pt x="1121" y="1283"/>
                      <a:pt x="1120" y="1283"/>
                      <a:pt x="1120" y="1283"/>
                    </a:cubicBezTo>
                    <a:cubicBezTo>
                      <a:pt x="767" y="1194"/>
                      <a:pt x="505" y="877"/>
                      <a:pt x="501" y="498"/>
                    </a:cubicBezTo>
                    <a:cubicBezTo>
                      <a:pt x="695" y="498"/>
                      <a:pt x="695" y="498"/>
                      <a:pt x="695" y="498"/>
                    </a:cubicBezTo>
                    <a:cubicBezTo>
                      <a:pt x="533" y="267"/>
                      <a:pt x="533" y="267"/>
                      <a:pt x="533" y="267"/>
                    </a:cubicBezTo>
                    <a:cubicBezTo>
                      <a:pt x="532" y="264"/>
                      <a:pt x="532" y="264"/>
                      <a:pt x="532" y="264"/>
                    </a:cubicBezTo>
                    <a:cubicBezTo>
                      <a:pt x="347" y="0"/>
                      <a:pt x="347" y="0"/>
                      <a:pt x="347" y="0"/>
                    </a:cubicBezTo>
                    <a:lnTo>
                      <a:pt x="203" y="2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endParaRPr>
              </a:p>
            </p:txBody>
          </p:sp>
          <p:sp>
            <p:nvSpPr>
              <p:cNvPr id="46" name="Freeform 16">
                <a:extLst>
                  <a:ext uri="{FF2B5EF4-FFF2-40B4-BE49-F238E27FC236}">
                    <a16:creationId xmlns="" xmlns:a16="http://schemas.microsoft.com/office/drawing/2014/main" id="{F2B46432-CBB3-4914-B897-4471D865DF07}"/>
                  </a:ext>
                </a:extLst>
              </p:cNvPr>
              <p:cNvSpPr>
                <a:spLocks/>
              </p:cNvSpPr>
              <p:nvPr/>
            </p:nvSpPr>
            <p:spPr bwMode="auto">
              <a:xfrm>
                <a:off x="5259955" y="4128226"/>
                <a:ext cx="1963738" cy="1377950"/>
              </a:xfrm>
              <a:custGeom>
                <a:avLst/>
                <a:gdLst>
                  <a:gd name="T0" fmla="*/ 498 w 1605"/>
                  <a:gd name="T1" fmla="*/ 604 h 1128"/>
                  <a:gd name="T2" fmla="*/ 498 w 1605"/>
                  <a:gd name="T3" fmla="*/ 432 h 1128"/>
                  <a:gd name="T4" fmla="*/ 288 w 1605"/>
                  <a:gd name="T5" fmla="*/ 579 h 1128"/>
                  <a:gd name="T6" fmla="*/ 288 w 1605"/>
                  <a:gd name="T7" fmla="*/ 579 h 1128"/>
                  <a:gd name="T8" fmla="*/ 0 w 1605"/>
                  <a:gd name="T9" fmla="*/ 780 h 1128"/>
                  <a:gd name="T10" fmla="*/ 159 w 1605"/>
                  <a:gd name="T11" fmla="*/ 891 h 1128"/>
                  <a:gd name="T12" fmla="*/ 161 w 1605"/>
                  <a:gd name="T13" fmla="*/ 892 h 1128"/>
                  <a:gd name="T14" fmla="*/ 498 w 1605"/>
                  <a:gd name="T15" fmla="*/ 1128 h 1128"/>
                  <a:gd name="T16" fmla="*/ 498 w 1605"/>
                  <a:gd name="T17" fmla="*/ 939 h 1128"/>
                  <a:gd name="T18" fmla="*/ 1604 w 1605"/>
                  <a:gd name="T19" fmla="*/ 85 h 1128"/>
                  <a:gd name="T20" fmla="*/ 1604 w 1605"/>
                  <a:gd name="T21" fmla="*/ 85 h 1128"/>
                  <a:gd name="T22" fmla="*/ 1605 w 1605"/>
                  <a:gd name="T23" fmla="*/ 80 h 1128"/>
                  <a:gd name="T24" fmla="*/ 1601 w 1605"/>
                  <a:gd name="T25" fmla="*/ 85 h 1128"/>
                  <a:gd name="T26" fmla="*/ 1470 w 1605"/>
                  <a:gd name="T27" fmla="*/ 273 h 1128"/>
                  <a:gd name="T28" fmla="*/ 1279 w 1605"/>
                  <a:gd name="T29" fmla="*/ 0 h 1128"/>
                  <a:gd name="T30" fmla="*/ 498 w 1605"/>
                  <a:gd name="T31" fmla="*/ 604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5" h="1128">
                    <a:moveTo>
                      <a:pt x="498" y="604"/>
                    </a:moveTo>
                    <a:cubicBezTo>
                      <a:pt x="498" y="432"/>
                      <a:pt x="498" y="432"/>
                      <a:pt x="498" y="432"/>
                    </a:cubicBezTo>
                    <a:cubicBezTo>
                      <a:pt x="288" y="579"/>
                      <a:pt x="288" y="579"/>
                      <a:pt x="288" y="579"/>
                    </a:cubicBezTo>
                    <a:cubicBezTo>
                      <a:pt x="288" y="579"/>
                      <a:pt x="288" y="579"/>
                      <a:pt x="288" y="579"/>
                    </a:cubicBezTo>
                    <a:cubicBezTo>
                      <a:pt x="0" y="780"/>
                      <a:pt x="0" y="780"/>
                      <a:pt x="0" y="780"/>
                    </a:cubicBezTo>
                    <a:cubicBezTo>
                      <a:pt x="159" y="891"/>
                      <a:pt x="159" y="891"/>
                      <a:pt x="159" y="891"/>
                    </a:cubicBezTo>
                    <a:cubicBezTo>
                      <a:pt x="161" y="892"/>
                      <a:pt x="161" y="892"/>
                      <a:pt x="161" y="892"/>
                    </a:cubicBezTo>
                    <a:cubicBezTo>
                      <a:pt x="498" y="1128"/>
                      <a:pt x="498" y="1128"/>
                      <a:pt x="498" y="1128"/>
                    </a:cubicBezTo>
                    <a:cubicBezTo>
                      <a:pt x="498" y="939"/>
                      <a:pt x="498" y="939"/>
                      <a:pt x="498" y="939"/>
                    </a:cubicBezTo>
                    <a:cubicBezTo>
                      <a:pt x="1028" y="935"/>
                      <a:pt x="1472" y="574"/>
                      <a:pt x="1604" y="85"/>
                    </a:cubicBezTo>
                    <a:cubicBezTo>
                      <a:pt x="1604" y="85"/>
                      <a:pt x="1604" y="85"/>
                      <a:pt x="1604" y="85"/>
                    </a:cubicBezTo>
                    <a:cubicBezTo>
                      <a:pt x="1604" y="83"/>
                      <a:pt x="1604" y="81"/>
                      <a:pt x="1605" y="80"/>
                    </a:cubicBezTo>
                    <a:cubicBezTo>
                      <a:pt x="1601" y="85"/>
                      <a:pt x="1601" y="85"/>
                      <a:pt x="1601" y="85"/>
                    </a:cubicBezTo>
                    <a:cubicBezTo>
                      <a:pt x="1470" y="273"/>
                      <a:pt x="1470" y="273"/>
                      <a:pt x="1470" y="273"/>
                    </a:cubicBezTo>
                    <a:cubicBezTo>
                      <a:pt x="1279" y="0"/>
                      <a:pt x="1279" y="0"/>
                      <a:pt x="1279" y="0"/>
                    </a:cubicBezTo>
                    <a:cubicBezTo>
                      <a:pt x="1186" y="345"/>
                      <a:pt x="872" y="599"/>
                      <a:pt x="498" y="604"/>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endParaRPr>
              </a:p>
            </p:txBody>
          </p:sp>
          <p:sp>
            <p:nvSpPr>
              <p:cNvPr id="47" name="Freeform 18">
                <a:extLst>
                  <a:ext uri="{FF2B5EF4-FFF2-40B4-BE49-F238E27FC236}">
                    <a16:creationId xmlns="" xmlns:a16="http://schemas.microsoft.com/office/drawing/2014/main" id="{A9BB4873-677F-4ACA-AD88-BFC5D7781C00}"/>
                  </a:ext>
                </a:extLst>
              </p:cNvPr>
              <p:cNvSpPr>
                <a:spLocks/>
              </p:cNvSpPr>
              <p:nvPr/>
            </p:nvSpPr>
            <p:spPr bwMode="auto">
              <a:xfrm>
                <a:off x="6101047" y="2532797"/>
                <a:ext cx="1385888" cy="1944688"/>
              </a:xfrm>
              <a:custGeom>
                <a:avLst/>
                <a:gdLst>
                  <a:gd name="T0" fmla="*/ 292 w 1133"/>
                  <a:gd name="T1" fmla="*/ 104 h 1592"/>
                  <a:gd name="T2" fmla="*/ 0 w 1133"/>
                  <a:gd name="T3" fmla="*/ 308 h 1592"/>
                  <a:gd name="T4" fmla="*/ 0 w 1133"/>
                  <a:gd name="T5" fmla="*/ 308 h 1592"/>
                  <a:gd name="T6" fmla="*/ 621 w 1133"/>
                  <a:gd name="T7" fmla="*/ 1094 h 1592"/>
                  <a:gd name="T8" fmla="*/ 437 w 1133"/>
                  <a:gd name="T9" fmla="*/ 1094 h 1592"/>
                  <a:gd name="T10" fmla="*/ 593 w 1133"/>
                  <a:gd name="T11" fmla="*/ 1316 h 1592"/>
                  <a:gd name="T12" fmla="*/ 594 w 1133"/>
                  <a:gd name="T13" fmla="*/ 1319 h 1592"/>
                  <a:gd name="T14" fmla="*/ 785 w 1133"/>
                  <a:gd name="T15" fmla="*/ 1592 h 1592"/>
                  <a:gd name="T16" fmla="*/ 916 w 1133"/>
                  <a:gd name="T17" fmla="*/ 1404 h 1592"/>
                  <a:gd name="T18" fmla="*/ 920 w 1133"/>
                  <a:gd name="T19" fmla="*/ 1399 h 1592"/>
                  <a:gd name="T20" fmla="*/ 1133 w 1133"/>
                  <a:gd name="T21" fmla="*/ 1094 h 1592"/>
                  <a:gd name="T22" fmla="*/ 956 w 1133"/>
                  <a:gd name="T23" fmla="*/ 1094 h 1592"/>
                  <a:gd name="T24" fmla="*/ 143 w 1133"/>
                  <a:gd name="T25" fmla="*/ 0 h 1592"/>
                  <a:gd name="T26" fmla="*/ 292 w 1133"/>
                  <a:gd name="T27" fmla="*/ 104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3" h="1592">
                    <a:moveTo>
                      <a:pt x="292" y="104"/>
                    </a:moveTo>
                    <a:cubicBezTo>
                      <a:pt x="0" y="308"/>
                      <a:pt x="0" y="308"/>
                      <a:pt x="0" y="308"/>
                    </a:cubicBezTo>
                    <a:cubicBezTo>
                      <a:pt x="0" y="308"/>
                      <a:pt x="0" y="308"/>
                      <a:pt x="0" y="308"/>
                    </a:cubicBezTo>
                    <a:cubicBezTo>
                      <a:pt x="353" y="396"/>
                      <a:pt x="616" y="714"/>
                      <a:pt x="621" y="1094"/>
                    </a:cubicBezTo>
                    <a:cubicBezTo>
                      <a:pt x="437" y="1094"/>
                      <a:pt x="437" y="1094"/>
                      <a:pt x="437" y="1094"/>
                    </a:cubicBezTo>
                    <a:cubicBezTo>
                      <a:pt x="593" y="1316"/>
                      <a:pt x="593" y="1316"/>
                      <a:pt x="593" y="1316"/>
                    </a:cubicBezTo>
                    <a:cubicBezTo>
                      <a:pt x="594" y="1319"/>
                      <a:pt x="594" y="1319"/>
                      <a:pt x="594" y="1319"/>
                    </a:cubicBezTo>
                    <a:cubicBezTo>
                      <a:pt x="785" y="1592"/>
                      <a:pt x="785" y="1592"/>
                      <a:pt x="785" y="1592"/>
                    </a:cubicBezTo>
                    <a:cubicBezTo>
                      <a:pt x="916" y="1404"/>
                      <a:pt x="916" y="1404"/>
                      <a:pt x="916" y="1404"/>
                    </a:cubicBezTo>
                    <a:cubicBezTo>
                      <a:pt x="920" y="1399"/>
                      <a:pt x="920" y="1399"/>
                      <a:pt x="920" y="1399"/>
                    </a:cubicBezTo>
                    <a:cubicBezTo>
                      <a:pt x="1133" y="1094"/>
                      <a:pt x="1133" y="1094"/>
                      <a:pt x="1133" y="1094"/>
                    </a:cubicBezTo>
                    <a:cubicBezTo>
                      <a:pt x="956" y="1094"/>
                      <a:pt x="956" y="1094"/>
                      <a:pt x="956" y="1094"/>
                    </a:cubicBezTo>
                    <a:cubicBezTo>
                      <a:pt x="951" y="579"/>
                      <a:pt x="611" y="145"/>
                      <a:pt x="143" y="0"/>
                    </a:cubicBezTo>
                    <a:lnTo>
                      <a:pt x="292"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endParaRPr>
              </a:p>
            </p:txBody>
          </p:sp>
          <p:sp>
            <p:nvSpPr>
              <p:cNvPr id="48" name="Freeform 20">
                <a:extLst>
                  <a:ext uri="{FF2B5EF4-FFF2-40B4-BE49-F238E27FC236}">
                    <a16:creationId xmlns="" xmlns:a16="http://schemas.microsoft.com/office/drawing/2014/main" id="{F3EFD373-3103-41E0-BD26-255E60FF4DCA}"/>
                  </a:ext>
                </a:extLst>
              </p:cNvPr>
              <p:cNvSpPr>
                <a:spLocks/>
              </p:cNvSpPr>
              <p:nvPr/>
            </p:nvSpPr>
            <p:spPr bwMode="auto">
              <a:xfrm>
                <a:off x="4556126" y="2186668"/>
                <a:ext cx="1966913" cy="1376363"/>
              </a:xfrm>
              <a:custGeom>
                <a:avLst/>
                <a:gdLst>
                  <a:gd name="T0" fmla="*/ 1110 w 1608"/>
                  <a:gd name="T1" fmla="*/ 193 h 1126"/>
                  <a:gd name="T2" fmla="*/ 1108 w 1608"/>
                  <a:gd name="T3" fmla="*/ 193 h 1126"/>
                  <a:gd name="T4" fmla="*/ 0 w 1608"/>
                  <a:gd name="T5" fmla="*/ 1066 h 1126"/>
                  <a:gd name="T6" fmla="*/ 144 w 1608"/>
                  <a:gd name="T7" fmla="*/ 859 h 1126"/>
                  <a:gd name="T8" fmla="*/ 329 w 1608"/>
                  <a:gd name="T9" fmla="*/ 1123 h 1126"/>
                  <a:gd name="T10" fmla="*/ 330 w 1608"/>
                  <a:gd name="T11" fmla="*/ 1126 h 1126"/>
                  <a:gd name="T12" fmla="*/ 331 w 1608"/>
                  <a:gd name="T13" fmla="*/ 1123 h 1126"/>
                  <a:gd name="T14" fmla="*/ 1110 w 1608"/>
                  <a:gd name="T15" fmla="*/ 528 h 1126"/>
                  <a:gd name="T16" fmla="*/ 1110 w 1608"/>
                  <a:gd name="T17" fmla="*/ 696 h 1126"/>
                  <a:gd name="T18" fmla="*/ 1316 w 1608"/>
                  <a:gd name="T19" fmla="*/ 552 h 1126"/>
                  <a:gd name="T20" fmla="*/ 1316 w 1608"/>
                  <a:gd name="T21" fmla="*/ 552 h 1126"/>
                  <a:gd name="T22" fmla="*/ 1608 w 1608"/>
                  <a:gd name="T23" fmla="*/ 348 h 1126"/>
                  <a:gd name="T24" fmla="*/ 1459 w 1608"/>
                  <a:gd name="T25" fmla="*/ 244 h 1126"/>
                  <a:gd name="T26" fmla="*/ 1458 w 1608"/>
                  <a:gd name="T27" fmla="*/ 243 h 1126"/>
                  <a:gd name="T28" fmla="*/ 1110 w 1608"/>
                  <a:gd name="T29" fmla="*/ 0 h 1126"/>
                  <a:gd name="T30" fmla="*/ 1110 w 1608"/>
                  <a:gd name="T31" fmla="*/ 193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8" h="1126">
                    <a:moveTo>
                      <a:pt x="1110" y="193"/>
                    </a:moveTo>
                    <a:cubicBezTo>
                      <a:pt x="1109" y="193"/>
                      <a:pt x="1108" y="193"/>
                      <a:pt x="1108" y="193"/>
                    </a:cubicBezTo>
                    <a:cubicBezTo>
                      <a:pt x="572" y="198"/>
                      <a:pt x="124" y="568"/>
                      <a:pt x="0" y="1066"/>
                    </a:cubicBezTo>
                    <a:cubicBezTo>
                      <a:pt x="144" y="859"/>
                      <a:pt x="144" y="859"/>
                      <a:pt x="144" y="859"/>
                    </a:cubicBezTo>
                    <a:cubicBezTo>
                      <a:pt x="329" y="1123"/>
                      <a:pt x="329" y="1123"/>
                      <a:pt x="329" y="1123"/>
                    </a:cubicBezTo>
                    <a:cubicBezTo>
                      <a:pt x="330" y="1126"/>
                      <a:pt x="330" y="1126"/>
                      <a:pt x="330" y="1126"/>
                    </a:cubicBezTo>
                    <a:cubicBezTo>
                      <a:pt x="331" y="1125"/>
                      <a:pt x="331" y="1124"/>
                      <a:pt x="331" y="1123"/>
                    </a:cubicBezTo>
                    <a:cubicBezTo>
                      <a:pt x="428" y="783"/>
                      <a:pt x="739" y="532"/>
                      <a:pt x="1110" y="528"/>
                    </a:cubicBezTo>
                    <a:cubicBezTo>
                      <a:pt x="1110" y="696"/>
                      <a:pt x="1110" y="696"/>
                      <a:pt x="1110" y="696"/>
                    </a:cubicBezTo>
                    <a:cubicBezTo>
                      <a:pt x="1316" y="552"/>
                      <a:pt x="1316" y="552"/>
                      <a:pt x="1316" y="552"/>
                    </a:cubicBezTo>
                    <a:cubicBezTo>
                      <a:pt x="1316" y="552"/>
                      <a:pt x="1316" y="552"/>
                      <a:pt x="1316" y="552"/>
                    </a:cubicBezTo>
                    <a:cubicBezTo>
                      <a:pt x="1608" y="348"/>
                      <a:pt x="1608" y="348"/>
                      <a:pt x="1608" y="348"/>
                    </a:cubicBezTo>
                    <a:cubicBezTo>
                      <a:pt x="1459" y="244"/>
                      <a:pt x="1459" y="244"/>
                      <a:pt x="1459" y="244"/>
                    </a:cubicBezTo>
                    <a:cubicBezTo>
                      <a:pt x="1458" y="243"/>
                      <a:pt x="1458" y="243"/>
                      <a:pt x="1458" y="243"/>
                    </a:cubicBezTo>
                    <a:cubicBezTo>
                      <a:pt x="1110" y="0"/>
                      <a:pt x="1110" y="0"/>
                      <a:pt x="1110" y="0"/>
                    </a:cubicBezTo>
                    <a:lnTo>
                      <a:pt x="1110" y="19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5">
                      <a:lumMod val="50000"/>
                    </a:schemeClr>
                  </a:solidFill>
                </a:endParaRPr>
              </a:p>
            </p:txBody>
          </p:sp>
        </p:grpSp>
        <p:sp>
          <p:nvSpPr>
            <p:cNvPr id="26" name="椭圆 33">
              <a:extLst>
                <a:ext uri="{FF2B5EF4-FFF2-40B4-BE49-F238E27FC236}">
                  <a16:creationId xmlns="" xmlns:a16="http://schemas.microsoft.com/office/drawing/2014/main" id="{6E8804D9-47EB-4A4A-A120-C6B31E2AB138}"/>
                </a:ext>
              </a:extLst>
            </p:cNvPr>
            <p:cNvSpPr/>
            <p:nvPr/>
          </p:nvSpPr>
          <p:spPr>
            <a:xfrm>
              <a:off x="6968870" y="1867180"/>
              <a:ext cx="145343" cy="135113"/>
            </a:xfrm>
            <a:prstGeom prst="ellipse">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27" name="组合 34">
              <a:extLst>
                <a:ext uri="{FF2B5EF4-FFF2-40B4-BE49-F238E27FC236}">
                  <a16:creationId xmlns="" xmlns:a16="http://schemas.microsoft.com/office/drawing/2014/main" id="{03D7D7A8-7FFC-46D8-BDA5-56F1DB9BF523}"/>
                </a:ext>
              </a:extLst>
            </p:cNvPr>
            <p:cNvGrpSpPr/>
            <p:nvPr/>
          </p:nvGrpSpPr>
          <p:grpSpPr>
            <a:xfrm>
              <a:off x="4908592" y="1585513"/>
              <a:ext cx="2096611" cy="281666"/>
              <a:chOff x="2959408" y="1480222"/>
              <a:chExt cx="2512478" cy="363092"/>
            </a:xfrm>
          </p:grpSpPr>
          <p:cxnSp>
            <p:nvCxnSpPr>
              <p:cNvPr id="43" name="直接连接符 35">
                <a:extLst>
                  <a:ext uri="{FF2B5EF4-FFF2-40B4-BE49-F238E27FC236}">
                    <a16:creationId xmlns="" xmlns:a16="http://schemas.microsoft.com/office/drawing/2014/main" id="{FB207CB3-2176-4461-A5BE-B60415CA45E6}"/>
                  </a:ext>
                </a:extLst>
              </p:cNvPr>
              <p:cNvCxnSpPr/>
              <p:nvPr/>
            </p:nvCxnSpPr>
            <p:spPr>
              <a:xfrm flipH="1" flipV="1">
                <a:off x="5268686" y="1480457"/>
                <a:ext cx="203200" cy="36285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6">
                <a:extLst>
                  <a:ext uri="{FF2B5EF4-FFF2-40B4-BE49-F238E27FC236}">
                    <a16:creationId xmlns="" xmlns:a16="http://schemas.microsoft.com/office/drawing/2014/main" id="{9FD4E7B2-B455-47FD-8EDA-77D789AD67F4}"/>
                  </a:ext>
                </a:extLst>
              </p:cNvPr>
              <p:cNvCxnSpPr>
                <a:cxnSpLocks/>
              </p:cNvCxnSpPr>
              <p:nvPr/>
            </p:nvCxnSpPr>
            <p:spPr>
              <a:xfrm flipH="1" flipV="1">
                <a:off x="2959408" y="1480222"/>
                <a:ext cx="2308654"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Группа 5"/>
            <p:cNvGrpSpPr/>
            <p:nvPr/>
          </p:nvGrpSpPr>
          <p:grpSpPr>
            <a:xfrm>
              <a:off x="4583187" y="3803902"/>
              <a:ext cx="2846058" cy="479345"/>
              <a:chOff x="2733269" y="4364614"/>
              <a:chExt cx="3108133" cy="509166"/>
            </a:xfrm>
          </p:grpSpPr>
          <p:sp>
            <p:nvSpPr>
              <p:cNvPr id="29" name="椭圆 39">
                <a:extLst>
                  <a:ext uri="{FF2B5EF4-FFF2-40B4-BE49-F238E27FC236}">
                    <a16:creationId xmlns="" xmlns:a16="http://schemas.microsoft.com/office/drawing/2014/main" id="{94E07199-E2B3-4ACB-A9DB-F60651805129}"/>
                  </a:ext>
                </a:extLst>
              </p:cNvPr>
              <p:cNvSpPr/>
              <p:nvPr/>
            </p:nvSpPr>
            <p:spPr>
              <a:xfrm>
                <a:off x="5682675" y="4364614"/>
                <a:ext cx="158727" cy="14351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cxnSp>
            <p:nvCxnSpPr>
              <p:cNvPr id="41" name="直接连接符 41">
                <a:extLst>
                  <a:ext uri="{FF2B5EF4-FFF2-40B4-BE49-F238E27FC236}">
                    <a16:creationId xmlns="" xmlns:a16="http://schemas.microsoft.com/office/drawing/2014/main" id="{7E6996CD-6EF1-46E3-8BF8-634064AFA4CE}"/>
                  </a:ext>
                </a:extLst>
              </p:cNvPr>
              <p:cNvCxnSpPr/>
              <p:nvPr/>
            </p:nvCxnSpPr>
            <p:spPr>
              <a:xfrm flipH="1">
                <a:off x="5511409" y="4484212"/>
                <a:ext cx="210948" cy="3895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2">
                <a:extLst>
                  <a:ext uri="{FF2B5EF4-FFF2-40B4-BE49-F238E27FC236}">
                    <a16:creationId xmlns="" xmlns:a16="http://schemas.microsoft.com/office/drawing/2014/main" id="{87E0B47F-C4A3-490F-AA93-F336F8F53F47}"/>
                  </a:ext>
                </a:extLst>
              </p:cNvPr>
              <p:cNvCxnSpPr>
                <a:cxnSpLocks/>
              </p:cNvCxnSpPr>
              <p:nvPr/>
            </p:nvCxnSpPr>
            <p:spPr>
              <a:xfrm flipH="1">
                <a:off x="2733269" y="4869254"/>
                <a:ext cx="2778969" cy="45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Группа 6"/>
            <p:cNvGrpSpPr/>
            <p:nvPr/>
          </p:nvGrpSpPr>
          <p:grpSpPr>
            <a:xfrm>
              <a:off x="8283574" y="1585697"/>
              <a:ext cx="2007020" cy="440148"/>
              <a:chOff x="7118443" y="2175967"/>
              <a:chExt cx="2191834" cy="467529"/>
            </a:xfrm>
          </p:grpSpPr>
          <p:sp>
            <p:nvSpPr>
              <p:cNvPr id="32" name="椭圆 45">
                <a:extLst>
                  <a:ext uri="{FF2B5EF4-FFF2-40B4-BE49-F238E27FC236}">
                    <a16:creationId xmlns="" xmlns:a16="http://schemas.microsoft.com/office/drawing/2014/main" id="{3CCB149E-86FA-48A7-8927-812B1A547569}"/>
                  </a:ext>
                </a:extLst>
              </p:cNvPr>
              <p:cNvSpPr/>
              <p:nvPr/>
            </p:nvSpPr>
            <p:spPr>
              <a:xfrm>
                <a:off x="7118443" y="2499978"/>
                <a:ext cx="158727" cy="14351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33" name="组合 47">
                <a:extLst>
                  <a:ext uri="{FF2B5EF4-FFF2-40B4-BE49-F238E27FC236}">
                    <a16:creationId xmlns="" xmlns:a16="http://schemas.microsoft.com/office/drawing/2014/main" id="{A62BA8C0-A630-464E-BEC5-655CF8EA1618}"/>
                  </a:ext>
                </a:extLst>
              </p:cNvPr>
              <p:cNvGrpSpPr/>
              <p:nvPr/>
            </p:nvGrpSpPr>
            <p:grpSpPr>
              <a:xfrm flipH="1">
                <a:off x="7253925" y="2175967"/>
                <a:ext cx="2056352" cy="345028"/>
                <a:chOff x="3247521" y="1480458"/>
                <a:chExt cx="2256450" cy="418722"/>
              </a:xfrm>
            </p:grpSpPr>
            <p:cxnSp>
              <p:nvCxnSpPr>
                <p:cNvPr id="39" name="直接连接符 49">
                  <a:extLst>
                    <a:ext uri="{FF2B5EF4-FFF2-40B4-BE49-F238E27FC236}">
                      <a16:creationId xmlns="" xmlns:a16="http://schemas.microsoft.com/office/drawing/2014/main" id="{07F58628-952A-461B-A435-DB61439703D0}"/>
                    </a:ext>
                  </a:extLst>
                </p:cNvPr>
                <p:cNvCxnSpPr>
                  <a:stCxn id="32" idx="7"/>
                </p:cNvCxnSpPr>
                <p:nvPr/>
              </p:nvCxnSpPr>
              <p:spPr>
                <a:xfrm flipH="1" flipV="1">
                  <a:off x="5268686" y="1480458"/>
                  <a:ext cx="235285" cy="41872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51">
                  <a:extLst>
                    <a:ext uri="{FF2B5EF4-FFF2-40B4-BE49-F238E27FC236}">
                      <a16:creationId xmlns="" xmlns:a16="http://schemas.microsoft.com/office/drawing/2014/main" id="{868AF7EE-DDCD-4B77-8C6F-24B38A816F94}"/>
                    </a:ext>
                  </a:extLst>
                </p:cNvPr>
                <p:cNvCxnSpPr>
                  <a:cxnSpLocks/>
                </p:cNvCxnSpPr>
                <p:nvPr/>
              </p:nvCxnSpPr>
              <p:spPr>
                <a:xfrm flipH="1" flipV="1">
                  <a:off x="3247521" y="1480459"/>
                  <a:ext cx="2021164"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35" name="椭圆 59">
              <a:extLst>
                <a:ext uri="{FF2B5EF4-FFF2-40B4-BE49-F238E27FC236}">
                  <a16:creationId xmlns="" xmlns:a16="http://schemas.microsoft.com/office/drawing/2014/main" id="{0538B594-66A0-4C17-81EF-733BE4E32781}"/>
                </a:ext>
              </a:extLst>
            </p:cNvPr>
            <p:cNvSpPr/>
            <p:nvPr/>
          </p:nvSpPr>
          <p:spPr>
            <a:xfrm>
              <a:off x="8256532" y="3619928"/>
              <a:ext cx="128667" cy="117231"/>
            </a:xfrm>
            <a:prstGeom prst="ellipse">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cxnSp>
          <p:nvCxnSpPr>
            <p:cNvPr id="37" name="直接连接符 82">
              <a:extLst>
                <a:ext uri="{FF2B5EF4-FFF2-40B4-BE49-F238E27FC236}">
                  <a16:creationId xmlns="" xmlns:a16="http://schemas.microsoft.com/office/drawing/2014/main" id="{39D4030F-F87F-4611-9955-71FF4857150E}"/>
                </a:ext>
              </a:extLst>
            </p:cNvPr>
            <p:cNvCxnSpPr/>
            <p:nvPr/>
          </p:nvCxnSpPr>
          <p:spPr>
            <a:xfrm>
              <a:off x="8385199" y="3737155"/>
              <a:ext cx="287012" cy="4604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04"/>
            <p:cNvSpPr>
              <a:spLocks noChangeArrowheads="1"/>
            </p:cNvSpPr>
            <p:nvPr/>
          </p:nvSpPr>
          <p:spPr bwMode="auto">
            <a:xfrm>
              <a:off x="4836740" y="1004931"/>
              <a:ext cx="2944763" cy="584775"/>
            </a:xfrm>
            <a:prstGeom prst="rect">
              <a:avLst/>
            </a:prstGeom>
            <a:noFill/>
            <a:ln w="9525" algn="ctr">
              <a:noFill/>
              <a:miter lim="800000"/>
              <a:headEnd/>
              <a:tailEnd/>
            </a:ln>
            <a:effectLst/>
          </p:spPr>
          <p:txBody>
            <a:bodyPr wrap="square">
              <a:spAutoFit/>
            </a:bodyPr>
            <a:lstStyle/>
            <a:p>
              <a:r>
                <a:rPr lang="ru-RU" sz="1600" dirty="0">
                  <a:solidFill>
                    <a:schemeClr val="accent5">
                      <a:lumMod val="50000"/>
                    </a:schemeClr>
                  </a:solidFill>
                  <a:latin typeface="Arial" panose="020B0604020202020204" pitchFamily="34" charset="0"/>
                  <a:cs typeface="Arial" panose="020B0604020202020204" pitchFamily="34" charset="0"/>
                </a:rPr>
                <a:t>Меры финансовой поддержки </a:t>
              </a:r>
            </a:p>
          </p:txBody>
        </p:sp>
        <p:sp>
          <p:nvSpPr>
            <p:cNvPr id="24" name="TextBox 17">
              <a:extLst>
                <a:ext uri="{FF2B5EF4-FFF2-40B4-BE49-F238E27FC236}">
                  <a16:creationId xmlns="" xmlns:a16="http://schemas.microsoft.com/office/drawing/2014/main" id="{BF52D09A-C791-4F00-A605-58666BC95BE6}"/>
                </a:ext>
              </a:extLst>
            </p:cNvPr>
            <p:cNvSpPr txBox="1"/>
            <p:nvPr/>
          </p:nvSpPr>
          <p:spPr>
            <a:xfrm>
              <a:off x="8584656" y="1025734"/>
              <a:ext cx="3334075" cy="336099"/>
            </a:xfrm>
            <a:prstGeom prst="rect">
              <a:avLst/>
            </a:prstGeom>
            <a:noFill/>
          </p:spPr>
          <p:txBody>
            <a:bodyPr wrap="square" rtlCol="0">
              <a:spAutoFit/>
            </a:bodyPr>
            <a:lstStyle/>
            <a:p>
              <a:r>
                <a:rPr lang="ru-RU" sz="1600" dirty="0" smtClean="0">
                  <a:solidFill>
                    <a:schemeClr val="accent5">
                      <a:lumMod val="50000"/>
                    </a:schemeClr>
                  </a:solidFill>
                  <a:latin typeface="Arial" panose="020B0604020202020204" pitchFamily="34" charset="0"/>
                  <a:cs typeface="Arial" panose="020B0604020202020204" pitchFamily="34" charset="0"/>
                </a:rPr>
                <a:t>Информационное сопровождение</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sp>
          <p:nvSpPr>
            <p:cNvPr id="56" name="TextBox 17">
              <a:extLst>
                <a:ext uri="{FF2B5EF4-FFF2-40B4-BE49-F238E27FC236}">
                  <a16:creationId xmlns="" xmlns:a16="http://schemas.microsoft.com/office/drawing/2014/main" id="{BF52D09A-C791-4F00-A605-58666BC95BE6}"/>
                </a:ext>
              </a:extLst>
            </p:cNvPr>
            <p:cNvSpPr txBox="1"/>
            <p:nvPr/>
          </p:nvSpPr>
          <p:spPr>
            <a:xfrm>
              <a:off x="4351155" y="3974507"/>
              <a:ext cx="2872503" cy="336099"/>
            </a:xfrm>
            <a:prstGeom prst="rect">
              <a:avLst/>
            </a:prstGeom>
            <a:noFill/>
          </p:spPr>
          <p:txBody>
            <a:bodyPr wrap="square" rtlCol="0">
              <a:spAutoFit/>
            </a:bodyPr>
            <a:lstStyle/>
            <a:p>
              <a:r>
                <a:rPr lang="ru-RU" sz="1600" dirty="0">
                  <a:solidFill>
                    <a:schemeClr val="accent5">
                      <a:lumMod val="50000"/>
                    </a:schemeClr>
                  </a:solidFill>
                  <a:latin typeface="Arial" panose="020B0604020202020204" pitchFamily="34" charset="0"/>
                  <a:cs typeface="Arial" panose="020B0604020202020204" pitchFamily="34" charset="0"/>
                </a:rPr>
                <a:t>Социальная паспортизация</a:t>
              </a:r>
            </a:p>
          </p:txBody>
        </p:sp>
        <p:sp>
          <p:nvSpPr>
            <p:cNvPr id="3" name="TextBox 2"/>
            <p:cNvSpPr txBox="1"/>
            <p:nvPr/>
          </p:nvSpPr>
          <p:spPr>
            <a:xfrm>
              <a:off x="3849408" y="2943707"/>
              <a:ext cx="2493661" cy="580534"/>
            </a:xfrm>
            <a:prstGeom prst="rect">
              <a:avLst/>
            </a:prstGeom>
            <a:noFill/>
          </p:spPr>
          <p:txBody>
            <a:bodyPr wrap="square" rtlCol="0">
              <a:spAutoFit/>
            </a:bodyPr>
            <a:lstStyle/>
            <a:p>
              <a:r>
                <a:rPr lang="ru-RU" sz="1600"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Квалифицированная психологическая помощь</a:t>
              </a:r>
              <a:endParaRPr lang="ru-RU"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5" name="Группа 4"/>
            <p:cNvGrpSpPr/>
            <p:nvPr/>
          </p:nvGrpSpPr>
          <p:grpSpPr>
            <a:xfrm>
              <a:off x="3892284" y="3301992"/>
              <a:ext cx="2869040" cy="479345"/>
              <a:chOff x="2860570" y="4517014"/>
              <a:chExt cx="3133232" cy="509166"/>
            </a:xfrm>
          </p:grpSpPr>
          <p:sp>
            <p:nvSpPr>
              <p:cNvPr id="64" name="椭圆 39">
                <a:extLst>
                  <a:ext uri="{FF2B5EF4-FFF2-40B4-BE49-F238E27FC236}">
                    <a16:creationId xmlns="" xmlns:a16="http://schemas.microsoft.com/office/drawing/2014/main" id="{94E07199-E2B3-4ACB-A9DB-F60651805129}"/>
                  </a:ext>
                </a:extLst>
              </p:cNvPr>
              <p:cNvSpPr/>
              <p:nvPr/>
            </p:nvSpPr>
            <p:spPr>
              <a:xfrm>
                <a:off x="5835075" y="4517014"/>
                <a:ext cx="158727" cy="14351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grpSp>
            <p:nvGrpSpPr>
              <p:cNvPr id="65" name="组合 40">
                <a:extLst>
                  <a:ext uri="{FF2B5EF4-FFF2-40B4-BE49-F238E27FC236}">
                    <a16:creationId xmlns="" xmlns:a16="http://schemas.microsoft.com/office/drawing/2014/main" id="{773723CB-1FD9-4F88-9F64-97AAC2CEAB17}"/>
                  </a:ext>
                </a:extLst>
              </p:cNvPr>
              <p:cNvGrpSpPr/>
              <p:nvPr/>
            </p:nvGrpSpPr>
            <p:grpSpPr>
              <a:xfrm flipV="1">
                <a:off x="2860570" y="4636612"/>
                <a:ext cx="3014187" cy="389568"/>
                <a:chOff x="2164397" y="1370540"/>
                <a:chExt cx="3307490" cy="472774"/>
              </a:xfrm>
            </p:grpSpPr>
            <p:cxnSp>
              <p:nvCxnSpPr>
                <p:cNvPr id="66" name="直接连接符 41">
                  <a:extLst>
                    <a:ext uri="{FF2B5EF4-FFF2-40B4-BE49-F238E27FC236}">
                      <a16:creationId xmlns="" xmlns:a16="http://schemas.microsoft.com/office/drawing/2014/main" id="{7E6996CD-6EF1-46E3-8BF8-634064AFA4CE}"/>
                    </a:ext>
                  </a:extLst>
                </p:cNvPr>
                <p:cNvCxnSpPr/>
                <p:nvPr/>
              </p:nvCxnSpPr>
              <p:spPr>
                <a:xfrm flipH="1" flipV="1">
                  <a:off x="5240412" y="1370540"/>
                  <a:ext cx="231475" cy="4727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42">
                  <a:extLst>
                    <a:ext uri="{FF2B5EF4-FFF2-40B4-BE49-F238E27FC236}">
                      <a16:creationId xmlns="" xmlns:a16="http://schemas.microsoft.com/office/drawing/2014/main" id="{87E0B47F-C4A3-490F-AA93-F336F8F53F47}"/>
                    </a:ext>
                  </a:extLst>
                </p:cNvPr>
                <p:cNvCxnSpPr>
                  <a:cxnSpLocks/>
                </p:cNvCxnSpPr>
                <p:nvPr/>
              </p:nvCxnSpPr>
              <p:spPr>
                <a:xfrm flipH="1" flipV="1">
                  <a:off x="2164397" y="1376033"/>
                  <a:ext cx="30769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72" name="椭圆 45">
              <a:extLst>
                <a:ext uri="{FF2B5EF4-FFF2-40B4-BE49-F238E27FC236}">
                  <a16:creationId xmlns="" xmlns:a16="http://schemas.microsoft.com/office/drawing/2014/main" id="{3CCB149E-86FA-48A7-8927-812B1A547569}"/>
                </a:ext>
              </a:extLst>
            </p:cNvPr>
            <p:cNvSpPr/>
            <p:nvPr/>
          </p:nvSpPr>
          <p:spPr>
            <a:xfrm>
              <a:off x="8622970" y="3230234"/>
              <a:ext cx="158193" cy="135113"/>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cxnSp>
          <p:nvCxnSpPr>
            <p:cNvPr id="74" name="直接连接符 49">
              <a:extLst>
                <a:ext uri="{FF2B5EF4-FFF2-40B4-BE49-F238E27FC236}">
                  <a16:creationId xmlns="" xmlns:a16="http://schemas.microsoft.com/office/drawing/2014/main" id="{07F58628-952A-461B-A435-DB61439703D0}"/>
                </a:ext>
              </a:extLst>
            </p:cNvPr>
            <p:cNvCxnSpPr>
              <a:stCxn id="72" idx="7"/>
            </p:cNvCxnSpPr>
            <p:nvPr/>
          </p:nvCxnSpPr>
          <p:spPr>
            <a:xfrm flipV="1">
              <a:off x="8757996" y="2925201"/>
              <a:ext cx="213700" cy="3248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51">
              <a:extLst>
                <a:ext uri="{FF2B5EF4-FFF2-40B4-BE49-F238E27FC236}">
                  <a16:creationId xmlns="" xmlns:a16="http://schemas.microsoft.com/office/drawing/2014/main" id="{868AF7EE-DDCD-4B77-8C6F-24B38A816F94}"/>
                </a:ext>
              </a:extLst>
            </p:cNvPr>
            <p:cNvCxnSpPr>
              <a:cxnSpLocks/>
            </p:cNvCxnSpPr>
            <p:nvPr/>
          </p:nvCxnSpPr>
          <p:spPr>
            <a:xfrm flipV="1">
              <a:off x="8971696" y="2925201"/>
              <a:ext cx="1865342" cy="34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51">
              <a:extLst>
                <a:ext uri="{FF2B5EF4-FFF2-40B4-BE49-F238E27FC236}">
                  <a16:creationId xmlns="" xmlns:a16="http://schemas.microsoft.com/office/drawing/2014/main" id="{868AF7EE-DDCD-4B77-8C6F-24B38A816F94}"/>
                </a:ext>
              </a:extLst>
            </p:cNvPr>
            <p:cNvCxnSpPr>
              <a:cxnSpLocks/>
            </p:cNvCxnSpPr>
            <p:nvPr/>
          </p:nvCxnSpPr>
          <p:spPr>
            <a:xfrm flipV="1">
              <a:off x="8667351" y="4189606"/>
              <a:ext cx="1865342" cy="34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676803" y="3619929"/>
              <a:ext cx="2099295" cy="584775"/>
            </a:xfrm>
            <a:prstGeom prst="rect">
              <a:avLst/>
            </a:prstGeom>
            <a:noFill/>
          </p:spPr>
          <p:txBody>
            <a:bodyPr wrap="square" rtlCol="0">
              <a:spAutoFit/>
            </a:bodyPr>
            <a:lstStyle/>
            <a:p>
              <a:r>
                <a:rPr lang="ru-RU" sz="1600" dirty="0" smtClean="0">
                  <a:solidFill>
                    <a:schemeClr val="accent5">
                      <a:lumMod val="50000"/>
                    </a:schemeClr>
                  </a:solidFill>
                  <a:latin typeface="Arial" panose="020B0604020202020204" pitchFamily="34" charset="0"/>
                  <a:cs typeface="Arial" panose="020B0604020202020204" pitchFamily="34" charset="0"/>
                </a:rPr>
                <a:t>Оказание социальных услуг</a:t>
              </a:r>
              <a:endParaRPr lang="ru-RU" sz="1600" dirty="0">
                <a:solidFill>
                  <a:schemeClr val="accent5">
                    <a:lumMod val="50000"/>
                  </a:schemeClr>
                </a:solidFill>
                <a:latin typeface="Arial" panose="020B0604020202020204" pitchFamily="34" charset="0"/>
                <a:cs typeface="Arial" panose="020B0604020202020204" pitchFamily="34" charset="0"/>
              </a:endParaRPr>
            </a:p>
          </p:txBody>
        </p:sp>
      </p:grpSp>
      <p:sp>
        <p:nvSpPr>
          <p:cNvPr id="51" name="TextBox 50"/>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98472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9362291" y="3527777"/>
            <a:ext cx="46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effectLst/>
                <a:latin typeface="Calibri" panose="020F0502020204030204" pitchFamily="34" charset="0"/>
              </a:rPr>
              <a:t> </a:t>
            </a:r>
            <a:endParaRPr kumimoji="0" lang="ru-RU" altLang="ru-RU" sz="1800" b="0" i="0" u="none" strike="noStrike" cap="none" normalizeH="0" baseline="0" smtClean="0">
              <a:ln>
                <a:noFill/>
              </a:ln>
              <a:effectLst/>
            </a:endParaRPr>
          </a:p>
        </p:txBody>
      </p:sp>
      <p:grpSp>
        <p:nvGrpSpPr>
          <p:cNvPr id="8" name="Группа 7"/>
          <p:cNvGrpSpPr/>
          <p:nvPr/>
        </p:nvGrpSpPr>
        <p:grpSpPr>
          <a:xfrm>
            <a:off x="3600080" y="4050245"/>
            <a:ext cx="5139997" cy="1259813"/>
            <a:chOff x="4060041" y="4178652"/>
            <a:chExt cx="5139997" cy="1259813"/>
          </a:xfrm>
        </p:grpSpPr>
        <p:sp>
          <p:nvSpPr>
            <p:cNvPr id="9" name="Rectangle 14"/>
            <p:cNvSpPr>
              <a:spLocks noChangeArrowheads="1"/>
            </p:cNvSpPr>
            <p:nvPr/>
          </p:nvSpPr>
          <p:spPr bwMode="auto">
            <a:xfrm>
              <a:off x="4060041" y="4178652"/>
              <a:ext cx="5139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ru-RU" altLang="ru-RU" sz="1600" dirty="0" smtClean="0">
                  <a:cs typeface="Arial" panose="020B0604020202020204" pitchFamily="34" charset="0"/>
                </a:rPr>
                <a:t>630007, г</a:t>
              </a:r>
              <a:r>
                <a:rPr lang="ru-RU" altLang="ru-RU" sz="1600" dirty="0">
                  <a:cs typeface="Arial" panose="020B0604020202020204" pitchFamily="34" charset="0"/>
                </a:rPr>
                <a:t>. Новосибирск, </a:t>
              </a:r>
              <a:r>
                <a:rPr lang="ru-RU" altLang="ru-RU" sz="1600" dirty="0" smtClean="0">
                  <a:cs typeface="Arial" panose="020B0604020202020204" pitchFamily="34" charset="0"/>
                </a:rPr>
                <a:t>ул. Серебренниковская</a:t>
              </a:r>
              <a:r>
                <a:rPr kumimoji="0" lang="ru-RU" altLang="ru-RU" sz="1600" b="0" i="0" u="none" strike="noStrike" cap="none" normalizeH="0" baseline="0" dirty="0" smtClean="0">
                  <a:ln>
                    <a:noFill/>
                  </a:ln>
                  <a:effectLst/>
                  <a:cs typeface="Arial" panose="020B0604020202020204" pitchFamily="34" charset="0"/>
                </a:rPr>
                <a:t>, д. 6 </a:t>
              </a:r>
              <a:endParaRPr kumimoji="0" lang="ru-RU" altLang="ru-RU" sz="1800" b="0" i="0" u="none" strike="noStrike" cap="none" normalizeH="0" baseline="0" dirty="0" smtClean="0">
                <a:ln>
                  <a:noFill/>
                </a:ln>
                <a:effectLst/>
                <a:cs typeface="Arial" panose="020B0604020202020204" pitchFamily="34" charset="0"/>
              </a:endParaRPr>
            </a:p>
          </p:txBody>
        </p:sp>
        <p:sp>
          <p:nvSpPr>
            <p:cNvPr id="10" name="Rectangle 16"/>
            <p:cNvSpPr>
              <a:spLocks noChangeArrowheads="1"/>
            </p:cNvSpPr>
            <p:nvPr/>
          </p:nvSpPr>
          <p:spPr bwMode="auto">
            <a:xfrm>
              <a:off x="4513315" y="4482023"/>
              <a:ext cx="39230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effectLst/>
                  <a:cs typeface="Arial" panose="020B0604020202020204" pitchFamily="34" charset="0"/>
                </a:rPr>
                <a:t>тел: (383) 238-75-10,</a:t>
              </a:r>
              <a:r>
                <a:rPr kumimoji="0" lang="ru-RU" altLang="ru-RU" sz="1600" b="0" i="0" u="none" strike="noStrike" cap="none" normalizeH="0" dirty="0" smtClean="0">
                  <a:ln>
                    <a:noFill/>
                  </a:ln>
                  <a:effectLst/>
                  <a:cs typeface="Arial" panose="020B0604020202020204" pitchFamily="34" charset="0"/>
                </a:rPr>
                <a:t> фак (383) 238-79-34</a:t>
              </a:r>
              <a:endParaRPr kumimoji="0" lang="ru-RU" altLang="ru-RU" sz="1800" b="0" i="0" u="none" strike="noStrike" cap="none" normalizeH="0" baseline="0" dirty="0" smtClean="0">
                <a:ln>
                  <a:noFill/>
                </a:ln>
                <a:effectLst/>
                <a:cs typeface="Arial" panose="020B0604020202020204" pitchFamily="34" charset="0"/>
              </a:endParaRPr>
            </a:p>
          </p:txBody>
        </p:sp>
        <p:sp>
          <p:nvSpPr>
            <p:cNvPr id="11" name="Rectangle 32"/>
            <p:cNvSpPr>
              <a:spLocks noChangeArrowheads="1"/>
            </p:cNvSpPr>
            <p:nvPr/>
          </p:nvSpPr>
          <p:spPr bwMode="auto">
            <a:xfrm>
              <a:off x="4961547" y="4834554"/>
              <a:ext cx="31184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dirty="0" smtClean="0">
                  <a:cs typeface="Arial" panose="020B0604020202020204" pitchFamily="34" charset="0"/>
                </a:rPr>
                <a:t>электронная почта</a:t>
              </a:r>
              <a:r>
                <a:rPr kumimoji="0" lang="ru-RU" altLang="ru-RU" sz="1600" b="0" i="0" u="none" strike="noStrike" cap="none" normalizeH="0" baseline="0" dirty="0" smtClean="0">
                  <a:ln>
                    <a:noFill/>
                  </a:ln>
                  <a:effectLst/>
                  <a:cs typeface="Arial" panose="020B0604020202020204" pitchFamily="34" charset="0"/>
                </a:rPr>
                <a:t>:</a:t>
              </a:r>
              <a:r>
                <a:rPr kumimoji="0" lang="en-US" altLang="ru-RU" sz="1600" b="0" i="0" u="none" strike="noStrike" cap="none" normalizeH="0" baseline="0" dirty="0" smtClean="0">
                  <a:ln>
                    <a:noFill/>
                  </a:ln>
                  <a:effectLst/>
                  <a:cs typeface="Arial" panose="020B0604020202020204" pitchFamily="34" charset="0"/>
                </a:rPr>
                <a:t> </a:t>
              </a:r>
              <a:r>
                <a:rPr lang="en-US" altLang="ru-RU" sz="1600" dirty="0">
                  <a:cs typeface="Arial" panose="020B0604020202020204" pitchFamily="34" charset="0"/>
                </a:rPr>
                <a:t>us</a:t>
              </a:r>
              <a:r>
                <a:rPr lang="ru-RU" altLang="ru-RU" sz="1600" dirty="0" smtClean="0">
                  <a:cs typeface="Arial" panose="020B0604020202020204" pitchFamily="34" charset="0"/>
                </a:rPr>
                <a:t>zn@nso.ru</a:t>
              </a:r>
              <a:endParaRPr kumimoji="0" lang="ru-RU" altLang="ru-RU" sz="1800" b="0" i="0" u="none" strike="noStrike" cap="none" normalizeH="0" baseline="0" dirty="0" smtClean="0">
                <a:ln>
                  <a:noFill/>
                </a:ln>
                <a:effectLst/>
                <a:cs typeface="Arial" panose="020B0604020202020204" pitchFamily="34" charset="0"/>
              </a:endParaRPr>
            </a:p>
          </p:txBody>
        </p:sp>
        <p:sp>
          <p:nvSpPr>
            <p:cNvPr id="12" name="Rectangle 37"/>
            <p:cNvSpPr>
              <a:spLocks noChangeArrowheads="1"/>
            </p:cNvSpPr>
            <p:nvPr/>
          </p:nvSpPr>
          <p:spPr bwMode="auto">
            <a:xfrm>
              <a:off x="4736774" y="5192244"/>
              <a:ext cx="37573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600" b="0" i="0" u="none" strike="noStrike" cap="none" normalizeH="0" baseline="0" dirty="0" smtClean="0">
                  <a:ln>
                    <a:noFill/>
                  </a:ln>
                  <a:effectLst/>
                  <a:cs typeface="Arial" panose="020B0604020202020204" pitchFamily="34" charset="0"/>
                </a:rPr>
                <a:t>официальный сайт: </a:t>
              </a:r>
              <a:r>
                <a:rPr lang="en-US" altLang="ru-RU" sz="1600" dirty="0">
                  <a:cs typeface="Arial" panose="020B0604020202020204" pitchFamily="34" charset="0"/>
                </a:rPr>
                <a:t>https://mtsr.nso.ru</a:t>
              </a:r>
              <a:r>
                <a:rPr lang="en-US" altLang="ru-RU" sz="1600" dirty="0" smtClean="0">
                  <a:cs typeface="Arial" panose="020B0604020202020204" pitchFamily="34" charset="0"/>
                </a:rPr>
                <a:t>/</a:t>
              </a:r>
              <a:r>
                <a:rPr kumimoji="0" lang="ru-RU" altLang="ru-RU" sz="1600" b="0" i="0" u="none" strike="noStrike" cap="none" normalizeH="0" baseline="0" dirty="0" smtClean="0">
                  <a:ln>
                    <a:noFill/>
                  </a:ln>
                  <a:effectLst/>
                  <a:cs typeface="Arial" panose="020B0604020202020204" pitchFamily="34" charset="0"/>
                </a:rPr>
                <a:t> </a:t>
              </a:r>
              <a:endParaRPr kumimoji="0" lang="ru-RU" altLang="ru-RU" sz="1800" b="0" i="0" u="none" strike="noStrike" cap="none" normalizeH="0" baseline="0" dirty="0" smtClean="0">
                <a:ln>
                  <a:noFill/>
                </a:ln>
                <a:effectLst/>
                <a:cs typeface="Arial" panose="020B0604020202020204" pitchFamily="34" charset="0"/>
              </a:endParaRPr>
            </a:p>
          </p:txBody>
        </p:sp>
      </p:grpSp>
      <p:sp>
        <p:nvSpPr>
          <p:cNvPr id="19" name="Прямоугольник 18"/>
          <p:cNvSpPr/>
          <p:nvPr/>
        </p:nvSpPr>
        <p:spPr>
          <a:xfrm>
            <a:off x="0" y="1706149"/>
            <a:ext cx="12192000" cy="1969957"/>
          </a:xfrm>
          <a:prstGeom prst="rect">
            <a:avLst/>
          </a:prstGeom>
          <a:solidFill>
            <a:srgbClr val="286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accent2">
                  <a:lumMod val="20000"/>
                  <a:lumOff val="80000"/>
                </a:schemeClr>
              </a:solidFill>
              <a:effectLst/>
              <a:uLnTx/>
              <a:uFillTx/>
              <a:latin typeface="DengXian"/>
              <a:ea typeface="+mn-ea"/>
              <a:cs typeface="+mn-cs"/>
            </a:endParaRPr>
          </a:p>
        </p:txBody>
      </p:sp>
      <p:pic>
        <p:nvPicPr>
          <p:cNvPr id="21" name="Рисунок 20" descr="Герб Новосибирской области"/>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742" y="443620"/>
            <a:ext cx="808516" cy="953905"/>
          </a:xfrm>
          <a:prstGeom prst="rect">
            <a:avLst/>
          </a:prstGeom>
          <a:noFill/>
          <a:ln>
            <a:noFill/>
          </a:ln>
        </p:spPr>
      </p:pic>
      <p:sp>
        <p:nvSpPr>
          <p:cNvPr id="22" name="TextBox 21"/>
          <p:cNvSpPr txBox="1"/>
          <p:nvPr/>
        </p:nvSpPr>
        <p:spPr>
          <a:xfrm>
            <a:off x="1266528" y="2224878"/>
            <a:ext cx="9702954" cy="954107"/>
          </a:xfrm>
          <a:prstGeom prst="rect">
            <a:avLst/>
          </a:prstGeom>
          <a:noFill/>
        </p:spPr>
        <p:txBody>
          <a:bodyPr wrap="square" rtlCol="0">
            <a:spAutoFit/>
          </a:bodyPr>
          <a:lstStyle/>
          <a:p>
            <a:pPr algn="ctr"/>
            <a:r>
              <a:rPr lang="ru-RU" sz="2800" dirty="0" smtClean="0">
                <a:solidFill>
                  <a:schemeClr val="bg1"/>
                </a:solidFill>
              </a:rPr>
              <a:t>МИНИСТЕРСТВО ТРУДА И СОЦИАЛЬНОГО РАЗВИТИЯ НОВОСИБИРСКОЙ ОБЛАСТИ </a:t>
            </a:r>
            <a:endParaRPr lang="ru-RU" sz="2800" dirty="0">
              <a:solidFill>
                <a:schemeClr val="bg1"/>
              </a:solidFill>
            </a:endParaRPr>
          </a:p>
        </p:txBody>
      </p:sp>
      <p:grpSp>
        <p:nvGrpSpPr>
          <p:cNvPr id="20" name="Группа 19"/>
          <p:cNvGrpSpPr/>
          <p:nvPr/>
        </p:nvGrpSpPr>
        <p:grpSpPr>
          <a:xfrm>
            <a:off x="2808784" y="5628884"/>
            <a:ext cx="6574431" cy="686968"/>
            <a:chOff x="2960780" y="5755884"/>
            <a:chExt cx="6574431" cy="686968"/>
          </a:xfrm>
        </p:grpSpPr>
        <p:sp>
          <p:nvSpPr>
            <p:cNvPr id="23" name="Rectangle 59"/>
            <p:cNvSpPr>
              <a:spLocks noChangeArrowheads="1"/>
            </p:cNvSpPr>
            <p:nvPr/>
          </p:nvSpPr>
          <p:spPr bwMode="auto">
            <a:xfrm>
              <a:off x="8169453" y="6193854"/>
              <a:ext cx="13657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strike="noStrike" cap="none" normalizeH="0" baseline="0" dirty="0" smtClean="0">
                  <a:ln>
                    <a:noFill/>
                  </a:ln>
                  <a:effectLst/>
                  <a:cs typeface="Arial" panose="020B0604020202020204" pitchFamily="34" charset="0"/>
                </a:rPr>
                <a:t>https://vkcom/msrnso</a:t>
              </a:r>
              <a:endParaRPr kumimoji="0" lang="ru-RU" altLang="ru-RU" sz="1800" b="0" i="0" strike="noStrike" cap="none" normalizeH="0" baseline="0" dirty="0" smtClean="0">
                <a:ln>
                  <a:noFill/>
                </a:ln>
                <a:effectLst/>
                <a:cs typeface="Arial" panose="020B0604020202020204" pitchFamily="34" charset="0"/>
              </a:endParaRPr>
            </a:p>
          </p:txBody>
        </p:sp>
        <p:sp>
          <p:nvSpPr>
            <p:cNvPr id="27" name="Rectangle 60"/>
            <p:cNvSpPr>
              <a:spLocks noChangeArrowheads="1"/>
            </p:cNvSpPr>
            <p:nvPr/>
          </p:nvSpPr>
          <p:spPr bwMode="auto">
            <a:xfrm>
              <a:off x="9157038" y="6187211"/>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effectLst/>
                  <a:cs typeface="Arial" panose="020B0604020202020204" pitchFamily="34" charset="0"/>
                </a:rPr>
                <a:t> </a:t>
              </a:r>
              <a:endParaRPr kumimoji="0" lang="ru-RU" altLang="ru-RU" sz="1800" b="0" i="0" u="none" strike="noStrike" cap="none" normalizeH="0" baseline="0" smtClean="0">
                <a:ln>
                  <a:noFill/>
                </a:ln>
                <a:effectLst/>
                <a:cs typeface="Arial" panose="020B0604020202020204" pitchFamily="34" charset="0"/>
              </a:endParaRPr>
            </a:p>
          </p:txBody>
        </p:sp>
        <p:pic>
          <p:nvPicPr>
            <p:cNvPr id="28"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238" y="5760173"/>
              <a:ext cx="315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613" y="5795359"/>
              <a:ext cx="3175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Рисунок 29"/>
            <p:cNvPicPr>
              <a:picLocks noChangeAspect="1"/>
            </p:cNvPicPr>
            <p:nvPr/>
          </p:nvPicPr>
          <p:blipFill rotWithShape="1">
            <a:blip r:embed="rId5" cstate="print">
              <a:extLst>
                <a:ext uri="{28A0092B-C50C-407E-A947-70E740481C1C}">
                  <a14:useLocalDpi xmlns:a14="http://schemas.microsoft.com/office/drawing/2010/main" val="0"/>
                </a:ext>
              </a:extLst>
            </a:blip>
            <a:srcRect r="47711" b="49622"/>
            <a:stretch/>
          </p:blipFill>
          <p:spPr>
            <a:xfrm>
              <a:off x="8666737" y="5755884"/>
              <a:ext cx="371191" cy="357631"/>
            </a:xfrm>
            <a:prstGeom prst="rect">
              <a:avLst/>
            </a:prstGeom>
          </p:spPr>
        </p:pic>
        <p:pic>
          <p:nvPicPr>
            <p:cNvPr id="31" name="Picture 2" descr="https://logos-marques.com/wp-content/uploads/2021/03/Odnoklassniki-Color-1536x86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954120" y="5774058"/>
              <a:ext cx="695131" cy="393274"/>
            </a:xfrm>
            <a:prstGeom prst="rect">
              <a:avLst/>
            </a:prstGeom>
            <a:noFill/>
            <a:extLst>
              <a:ext uri="{909E8E84-426E-40DD-AFC4-6F175D3DCCD1}">
                <a14:hiddenFill xmlns:a14="http://schemas.microsoft.com/office/drawing/2010/main">
                  <a:solidFill>
                    <a:srgbClr val="FFFFFF"/>
                  </a:solidFill>
                </a14:hiddenFill>
              </a:ext>
            </a:extLst>
          </p:spPr>
        </p:pic>
        <p:sp>
          <p:nvSpPr>
            <p:cNvPr id="32" name="Прямоугольник 31"/>
            <p:cNvSpPr/>
            <p:nvPr/>
          </p:nvSpPr>
          <p:spPr>
            <a:xfrm>
              <a:off x="5036195" y="6162417"/>
              <a:ext cx="2454518" cy="261610"/>
            </a:xfrm>
            <a:prstGeom prst="rect">
              <a:avLst/>
            </a:prstGeom>
          </p:spPr>
          <p:txBody>
            <a:bodyPr wrap="none">
              <a:spAutoFit/>
            </a:bodyPr>
            <a:lstStyle/>
            <a:p>
              <a:pPr algn="just">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https://ok.ru/group/58758250496025</a:t>
              </a:r>
              <a:endParaRPr lang="ru-RU"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3" name="Picture 4" descr="https://azardetdom.ru/telegram-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5389" y="5802627"/>
              <a:ext cx="441245" cy="374579"/>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2960780" y="6181242"/>
              <a:ext cx="1540806" cy="261610"/>
            </a:xfrm>
            <a:prstGeom prst="rect">
              <a:avLst/>
            </a:prstGeom>
          </p:spPr>
          <p:txBody>
            <a:bodyPr wrap="none">
              <a:spAutoFit/>
            </a:bodyPr>
            <a:lstStyle/>
            <a:p>
              <a:r>
                <a:rPr lang="ru-RU" sz="1100" dirty="0">
                  <a:latin typeface="Arial" panose="020B0604020202020204" pitchFamily="34" charset="0"/>
                  <a:ea typeface="Times New Roman" panose="02020603050405020304" pitchFamily="18" charset="0"/>
                  <a:cs typeface="Arial" panose="020B0604020202020204" pitchFamily="34" charset="0"/>
                </a:rPr>
                <a:t>https://t.me/mtsrnsoru</a:t>
              </a:r>
              <a:endParaRPr lang="ru-RU" sz="11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0242456"/>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6" name="Прямоугольник 11">
            <a:extLst>
              <a:ext uri="{FF2B5EF4-FFF2-40B4-BE49-F238E27FC236}">
                <a16:creationId xmlns:a16="http://schemas.microsoft.com/office/drawing/2014/main" xmlns="" id="{69461EC9-A94F-4225-B526-5C862F340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7" name="Прямоугольник 6"/>
          <p:cNvSpPr/>
          <p:nvPr/>
        </p:nvSpPr>
        <p:spPr>
          <a:xfrm>
            <a:off x="3568545" y="758951"/>
            <a:ext cx="3415203" cy="1080000"/>
          </a:xfrm>
          <a:prstGeom prst="rect">
            <a:avLst/>
          </a:prstGeom>
          <a:solidFill>
            <a:schemeClr val="bg1">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88113" rIns="126213" bIns="88114" numCol="1" spcCol="1270" anchor="ctr" anchorCtr="0">
            <a:noAutofit/>
          </a:bodyPr>
          <a:lstStyle/>
          <a:p>
            <a:pPr marL="285750" lvl="1" indent="-285750" algn="l" defTabSz="889000">
              <a:lnSpc>
                <a:spcPct val="90000"/>
              </a:lnSpc>
              <a:spcBef>
                <a:spcPct val="0"/>
              </a:spcBef>
              <a:spcAft>
                <a:spcPct val="15000"/>
              </a:spcAft>
              <a:buFont typeface="Wingdings" panose="05000000000000000000" pitchFamily="2" charset="2"/>
              <a:buChar char="§"/>
            </a:pPr>
            <a:r>
              <a:rPr lang="ru-RU" sz="2000" b="1" kern="1200" dirty="0" smtClean="0">
                <a:solidFill>
                  <a:srgbClr val="C00000"/>
                </a:solidFill>
                <a:latin typeface="Arial" panose="020B0604020202020204" pitchFamily="34" charset="0"/>
                <a:cs typeface="Arial" panose="020B0604020202020204" pitchFamily="34" charset="0"/>
              </a:rPr>
              <a:t>4 229 НКО</a:t>
            </a:r>
          </a:p>
          <a:p>
            <a:pPr marL="0" lvl="1" algn="l" defTabSz="889000">
              <a:lnSpc>
                <a:spcPct val="90000"/>
              </a:lnSpc>
              <a:spcBef>
                <a:spcPct val="0"/>
              </a:spcBef>
              <a:spcAft>
                <a:spcPct val="15000"/>
              </a:spcAft>
            </a:pPr>
            <a:r>
              <a:rPr lang="ru-RU" sz="2000" b="1" kern="1200" dirty="0" smtClean="0">
                <a:solidFill>
                  <a:srgbClr val="C00000"/>
                </a:solidFill>
                <a:latin typeface="Arial" panose="020B0604020202020204" pitchFamily="34" charset="0"/>
                <a:cs typeface="Arial" panose="020B0604020202020204" pitchFamily="34" charset="0"/>
              </a:rPr>
              <a:t>(1 257 СО НКО)</a:t>
            </a:r>
            <a:endParaRPr lang="ru-RU" sz="2000" b="1" kern="1200" dirty="0">
              <a:solidFill>
                <a:srgbClr val="C00000"/>
              </a:solidFill>
              <a:latin typeface="Arial" panose="020B0604020202020204" pitchFamily="34" charset="0"/>
              <a:cs typeface="Arial" panose="020B0604020202020204" pitchFamily="34" charset="0"/>
            </a:endParaRPr>
          </a:p>
        </p:txBody>
      </p:sp>
      <p:sp>
        <p:nvSpPr>
          <p:cNvPr id="8" name="Прямоугольник 7"/>
          <p:cNvSpPr/>
          <p:nvPr/>
        </p:nvSpPr>
        <p:spPr>
          <a:xfrm>
            <a:off x="6983748" y="758951"/>
            <a:ext cx="4497052" cy="1080000"/>
          </a:xfrm>
          <a:prstGeom prst="rect">
            <a:avLst/>
          </a:pr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47" tIns="87282" rIns="112047" bIns="87282" numCol="1" spcCol="1270" anchor="ctr" anchorCtr="0">
            <a:noAutofit/>
          </a:bodyPr>
          <a:lstStyle/>
          <a:p>
            <a:pPr defTabSz="1185304">
              <a:spcBef>
                <a:spcPct val="0"/>
              </a:spcBef>
            </a:pPr>
            <a:r>
              <a:rPr lang="ru-RU" sz="20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зарегистрировано </a:t>
            </a:r>
            <a:r>
              <a:rPr lang="ru-RU" sz="20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некоммерческих организаций </a:t>
            </a:r>
          </a:p>
          <a:p>
            <a:pPr defTabSz="1185304">
              <a:spcBef>
                <a:spcPct val="0"/>
              </a:spcBef>
            </a:pPr>
            <a:r>
              <a:rPr lang="ru-RU" sz="20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в Новосибирской области </a:t>
            </a:r>
            <a:endParaRPr lang="ru-RU" sz="2000" b="1" dirty="0">
              <a:solidFill>
                <a:schemeClr val="accent5">
                  <a:lumMod val="50000"/>
                </a:schemeClr>
              </a:solidFill>
            </a:endParaRPr>
          </a:p>
        </p:txBody>
      </p:sp>
      <p:sp>
        <p:nvSpPr>
          <p:cNvPr id="9" name="Прямоугольник 8"/>
          <p:cNvSpPr/>
          <p:nvPr/>
        </p:nvSpPr>
        <p:spPr>
          <a:xfrm>
            <a:off x="3568545" y="2096553"/>
            <a:ext cx="3415203" cy="1080000"/>
          </a:xfrm>
          <a:prstGeom prst="rect">
            <a:avLst/>
          </a:prstGeom>
          <a:solidFill>
            <a:schemeClr val="bg1">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88113" rIns="126213" bIns="88114" numCol="1" spcCol="1270" anchor="ctr" anchorCtr="0">
            <a:noAutofit/>
          </a:bodyPr>
          <a:lstStyle/>
          <a:p>
            <a:pPr marL="285750" lvl="1" indent="-285750" defTabSz="889000">
              <a:lnSpc>
                <a:spcPct val="90000"/>
              </a:lnSpc>
              <a:spcBef>
                <a:spcPct val="0"/>
              </a:spcBef>
              <a:spcAft>
                <a:spcPct val="15000"/>
              </a:spcAft>
              <a:buFont typeface="Wingdings" panose="05000000000000000000" pitchFamily="2" charset="2"/>
              <a:buChar char="§"/>
            </a:pPr>
            <a:r>
              <a:rPr lang="ru-RU" sz="2000" b="1" dirty="0" smtClean="0">
                <a:solidFill>
                  <a:srgbClr val="C00000"/>
                </a:solidFill>
                <a:latin typeface="Arial" panose="020B0604020202020204" pitchFamily="34" charset="0"/>
                <a:cs typeface="Arial" panose="020B0604020202020204" pitchFamily="34" charset="0"/>
              </a:rPr>
              <a:t>800 НКО</a:t>
            </a:r>
            <a:endParaRPr lang="ru-RU" sz="2000" b="1" dirty="0">
              <a:solidFill>
                <a:srgbClr val="C0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6983748" y="2096553"/>
            <a:ext cx="4497052" cy="1080000"/>
          </a:xfrm>
          <a:prstGeom prst="rect">
            <a:avLst/>
          </a:pr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47" tIns="87282" rIns="112047" bIns="87282" numCol="1" spcCol="1270" anchor="ctr" anchorCtr="0">
            <a:noAutofit/>
          </a:bodyPr>
          <a:lstStyle/>
          <a:p>
            <a:pPr lvl="0" defTabSz="577850">
              <a:lnSpc>
                <a:spcPct val="90000"/>
              </a:lnSpc>
              <a:spcBef>
                <a:spcPct val="0"/>
              </a:spcBef>
              <a:spcAft>
                <a:spcPct val="35000"/>
              </a:spcAft>
            </a:pPr>
            <a:r>
              <a:rPr lang="ru-RU" sz="2000" b="1" dirty="0" smtClean="0">
                <a:solidFill>
                  <a:schemeClr val="accent5">
                    <a:lumMod val="50000"/>
                  </a:schemeClr>
                </a:solidFill>
                <a:latin typeface="Arial" panose="020B0604020202020204" pitchFamily="34" charset="0"/>
                <a:cs typeface="Arial" panose="020B0604020202020204" pitchFamily="34" charset="0"/>
              </a:rPr>
              <a:t>активно действующих </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1" name="Прямоугольник 10"/>
          <p:cNvSpPr/>
          <p:nvPr/>
        </p:nvSpPr>
        <p:spPr>
          <a:xfrm>
            <a:off x="3568545" y="3485113"/>
            <a:ext cx="3415203" cy="1080000"/>
          </a:xfrm>
          <a:prstGeom prst="rect">
            <a:avLst/>
          </a:prstGeom>
          <a:solidFill>
            <a:schemeClr val="bg1">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88114" rIns="126213" bIns="88113" numCol="1" spcCol="1270" anchor="ctr" anchorCtr="0">
            <a:noAutofit/>
          </a:bodyPr>
          <a:lstStyle/>
          <a:p>
            <a:pPr marL="285750" lvl="1" indent="-285750" defTabSz="889000">
              <a:lnSpc>
                <a:spcPct val="90000"/>
              </a:lnSpc>
              <a:spcBef>
                <a:spcPct val="0"/>
              </a:spcBef>
              <a:spcAft>
                <a:spcPct val="15000"/>
              </a:spcAft>
              <a:buFont typeface="Wingdings" panose="05000000000000000000" pitchFamily="2" charset="2"/>
              <a:buChar char="§"/>
            </a:pPr>
            <a:r>
              <a:rPr lang="ru-RU" sz="2000" b="1" dirty="0" smtClean="0">
                <a:solidFill>
                  <a:srgbClr val="C00000"/>
                </a:solidFill>
                <a:latin typeface="Arial" panose="020B0604020202020204" pitchFamily="34" charset="0"/>
                <a:cs typeface="Arial" panose="020B0604020202020204" pitchFamily="34" charset="0"/>
              </a:rPr>
              <a:t>212 НКО</a:t>
            </a:r>
            <a:endParaRPr lang="ru-RU" sz="2000" b="1" dirty="0">
              <a:solidFill>
                <a:srgbClr val="C0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6983748" y="3485113"/>
            <a:ext cx="4497052" cy="1080000"/>
          </a:xfrm>
          <a:prstGeom prst="rect">
            <a:avLst/>
          </a:pr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47" tIns="87282" rIns="112047" bIns="87282" numCol="1" spcCol="1270" anchor="ctr" anchorCtr="0">
            <a:noAutofit/>
          </a:bodyPr>
          <a:lstStyle/>
          <a:p>
            <a:pPr defTabSz="1185304">
              <a:spcBef>
                <a:spcPct val="0"/>
              </a:spcBef>
            </a:pPr>
            <a:r>
              <a:rPr lang="ru-RU" sz="2000" b="1" dirty="0" smtClean="0">
                <a:solidFill>
                  <a:schemeClr val="accent5">
                    <a:lumMod val="50000"/>
                  </a:schemeClr>
                </a:solidFill>
                <a:latin typeface="Arial" panose="020B0604020202020204" pitchFamily="34" charset="0"/>
                <a:cs typeface="Arial" panose="020B0604020202020204" pitchFamily="34" charset="0"/>
              </a:rPr>
              <a:t>в </a:t>
            </a:r>
            <a:r>
              <a:rPr lang="ru-RU" sz="2000" b="1" dirty="0">
                <a:solidFill>
                  <a:schemeClr val="accent5">
                    <a:lumMod val="50000"/>
                  </a:schemeClr>
                </a:solidFill>
                <a:latin typeface="Arial" panose="020B0604020202020204" pitchFamily="34" charset="0"/>
                <a:cs typeface="Arial" panose="020B0604020202020204" pitchFamily="34" charset="0"/>
              </a:rPr>
              <a:t>реестре НКО - получателей </a:t>
            </a:r>
          </a:p>
          <a:p>
            <a:pPr defTabSz="1185304">
              <a:spcBef>
                <a:spcPct val="0"/>
              </a:spcBef>
            </a:pPr>
            <a:r>
              <a:rPr lang="ru-RU" sz="2000" b="1" dirty="0">
                <a:solidFill>
                  <a:schemeClr val="accent5">
                    <a:lumMod val="50000"/>
                  </a:schemeClr>
                </a:solidFill>
                <a:latin typeface="Arial" panose="020B0604020202020204" pitchFamily="34" charset="0"/>
                <a:cs typeface="Arial" panose="020B0604020202020204" pitchFamily="34" charset="0"/>
              </a:rPr>
              <a:t>государственной поддержки</a:t>
            </a:r>
            <a:endParaRPr lang="ru-RU" sz="2000" b="1" dirty="0">
              <a:solidFill>
                <a:schemeClr val="accent5">
                  <a:lumMod val="50000"/>
                </a:schemeClr>
              </a:solidFill>
            </a:endParaRPr>
          </a:p>
        </p:txBody>
      </p:sp>
      <p:sp>
        <p:nvSpPr>
          <p:cNvPr id="15" name="TextBox 14"/>
          <p:cNvSpPr txBox="1"/>
          <p:nvPr/>
        </p:nvSpPr>
        <p:spPr>
          <a:xfrm>
            <a:off x="0" y="1163777"/>
            <a:ext cx="3443591" cy="1569660"/>
          </a:xfrm>
          <a:prstGeom prst="rect">
            <a:avLst/>
          </a:prstGeom>
          <a:noFill/>
        </p:spPr>
        <p:txBody>
          <a:bodyPr wrap="square" rtlCol="0">
            <a:spAutoFit/>
          </a:bodyPr>
          <a:lstStyle/>
          <a:p>
            <a:r>
              <a:rPr lang="ru-RU" sz="2400" b="1" dirty="0">
                <a:solidFill>
                  <a:schemeClr val="accent5">
                    <a:lumMod val="50000"/>
                  </a:schemeClr>
                </a:solidFill>
                <a:latin typeface="Arial" panose="020B0604020202020204" pitchFamily="34" charset="0"/>
                <a:cs typeface="Arial" panose="020B0604020202020204" pitchFamily="34" charset="0"/>
              </a:rPr>
              <a:t>НЕКОММЕРЧЕСКИЕ ОРГАНИЗАЦИИ НОВОСИБИРСКОЙ ОБЛАСТИ</a:t>
            </a:r>
          </a:p>
        </p:txBody>
      </p:sp>
      <p:sp>
        <p:nvSpPr>
          <p:cNvPr id="13" name="Прямоугольник 12"/>
          <p:cNvSpPr/>
          <p:nvPr/>
        </p:nvSpPr>
        <p:spPr>
          <a:xfrm>
            <a:off x="3568545" y="4989802"/>
            <a:ext cx="3415203" cy="1080000"/>
          </a:xfrm>
          <a:prstGeom prst="rect">
            <a:avLst/>
          </a:prstGeom>
          <a:solidFill>
            <a:schemeClr val="bg1">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88114" rIns="126213" bIns="88113" numCol="1" spcCol="1270" anchor="ctr" anchorCtr="0">
            <a:noAutofit/>
          </a:bodyPr>
          <a:lstStyle/>
          <a:p>
            <a:pPr marL="285750" lvl="1" indent="-285750" defTabSz="889000">
              <a:lnSpc>
                <a:spcPct val="90000"/>
              </a:lnSpc>
              <a:spcBef>
                <a:spcPct val="0"/>
              </a:spcBef>
              <a:spcAft>
                <a:spcPct val="15000"/>
              </a:spcAft>
              <a:buFont typeface="Wingdings" panose="05000000000000000000" pitchFamily="2" charset="2"/>
              <a:buChar char="§"/>
            </a:pPr>
            <a:r>
              <a:rPr lang="ru-RU" sz="2000" b="1" dirty="0" smtClean="0">
                <a:solidFill>
                  <a:srgbClr val="C00000"/>
                </a:solidFill>
                <a:latin typeface="Arial" panose="020B0604020202020204" pitchFamily="34" charset="0"/>
                <a:cs typeface="Arial" panose="020B0604020202020204" pitchFamily="34" charset="0"/>
              </a:rPr>
              <a:t>44 НКО</a:t>
            </a:r>
            <a:endParaRPr lang="ru-RU" sz="2000" b="1" dirty="0">
              <a:solidFill>
                <a:srgbClr val="C00000"/>
              </a:solidFill>
              <a:latin typeface="Arial" panose="020B0604020202020204" pitchFamily="34" charset="0"/>
              <a:cs typeface="Arial" panose="020B0604020202020204" pitchFamily="34" charset="0"/>
            </a:endParaRPr>
          </a:p>
        </p:txBody>
      </p:sp>
      <p:sp>
        <p:nvSpPr>
          <p:cNvPr id="14" name="Прямоугольник 13"/>
          <p:cNvSpPr/>
          <p:nvPr/>
        </p:nvSpPr>
        <p:spPr>
          <a:xfrm>
            <a:off x="6983748" y="4989802"/>
            <a:ext cx="4497052" cy="1080000"/>
          </a:xfrm>
          <a:prstGeom prst="rect">
            <a:avLst/>
          </a:prstGeom>
          <a:solidFill>
            <a:schemeClr val="accent1">
              <a:lumMod val="40000"/>
              <a:lumOff val="6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47" tIns="87282" rIns="112047" bIns="87282" numCol="1" spcCol="1270" anchor="ctr" anchorCtr="0">
            <a:noAutofit/>
          </a:bodyPr>
          <a:lstStyle/>
          <a:p>
            <a:pPr defTabSz="1185304">
              <a:spcBef>
                <a:spcPct val="0"/>
              </a:spcBef>
            </a:pPr>
            <a:r>
              <a:rPr lang="ru-RU" sz="2000" b="1" dirty="0" smtClean="0">
                <a:solidFill>
                  <a:schemeClr val="accent5">
                    <a:lumMod val="50000"/>
                  </a:schemeClr>
                </a:solidFill>
                <a:latin typeface="Arial" panose="020B0604020202020204" pitchFamily="34" charset="0"/>
                <a:cs typeface="Arial" panose="020B0604020202020204" pitchFamily="34" charset="0"/>
              </a:rPr>
              <a:t>включены в реестр исполнителей общественно полезных </a:t>
            </a:r>
            <a:r>
              <a:rPr lang="ru-RU" sz="2000" b="1" dirty="0">
                <a:solidFill>
                  <a:schemeClr val="accent5">
                    <a:lumMod val="50000"/>
                  </a:schemeClr>
                </a:solidFill>
                <a:latin typeface="Arial" panose="020B0604020202020204" pitchFamily="34" charset="0"/>
                <a:cs typeface="Arial" panose="020B0604020202020204" pitchFamily="34" charset="0"/>
              </a:rPr>
              <a:t>услуг</a:t>
            </a:r>
          </a:p>
        </p:txBody>
      </p:sp>
    </p:spTree>
    <p:extLst>
      <p:ext uri="{BB962C8B-B14F-4D97-AF65-F5344CB8AC3E}">
        <p14:creationId xmlns:p14="http://schemas.microsoft.com/office/powerpoint/2010/main" val="2048481010"/>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393235"/>
            <a:ext cx="12192000" cy="1631216"/>
          </a:xfrm>
          <a:prstGeom prst="rect">
            <a:avLst/>
          </a:prstGeom>
        </p:spPr>
        <p:txBody>
          <a:bodyPr wrap="square">
            <a:spAutoFit/>
          </a:bodyP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Рейтинг </a:t>
            </a:r>
            <a:r>
              <a:rPr lang="ru-RU" sz="2000" b="1" dirty="0">
                <a:solidFill>
                  <a:schemeClr val="accent5">
                    <a:lumMod val="50000"/>
                  </a:schemeClr>
                </a:solidFill>
                <a:latin typeface="Arial" panose="020B0604020202020204" pitchFamily="34" charset="0"/>
                <a:cs typeface="Arial" panose="020B0604020202020204" pitchFamily="34" charset="0"/>
              </a:rPr>
              <a:t>субъектов Российской Федерации по итогам реализации механизмов поддержки социально ориентированных некоммерческих </a:t>
            </a:r>
            <a:r>
              <a:rPr lang="ru-RU" sz="2000" b="1" dirty="0" smtClean="0">
                <a:solidFill>
                  <a:schemeClr val="accent5">
                    <a:lumMod val="50000"/>
                  </a:schemeClr>
                </a:solidFill>
                <a:latin typeface="Arial" panose="020B0604020202020204" pitchFamily="34" charset="0"/>
                <a:cs typeface="Arial" panose="020B0604020202020204" pitchFamily="34" charset="0"/>
              </a:rPr>
              <a:t>организаций и </a:t>
            </a:r>
            <a:r>
              <a:rPr lang="ru-RU" sz="2000" b="1" dirty="0">
                <a:solidFill>
                  <a:schemeClr val="accent5">
                    <a:lumMod val="50000"/>
                  </a:schemeClr>
                </a:solidFill>
                <a:latin typeface="Arial" panose="020B0604020202020204" pitchFamily="34" charset="0"/>
                <a:cs typeface="Arial" panose="020B0604020202020204" pitchFamily="34" charset="0"/>
              </a:rPr>
              <a:t>социального предпринимательства, обеспечения доступа негосударственных организаций к предоставлению услуг в социальной сфере и внедрения конкурентных способов оказания государственных (муниципальных) услуг в социальной </a:t>
            </a:r>
            <a:r>
              <a:rPr lang="ru-RU" sz="2000" b="1" dirty="0" smtClean="0">
                <a:solidFill>
                  <a:schemeClr val="accent5">
                    <a:lumMod val="50000"/>
                  </a:schemeClr>
                </a:solidFill>
                <a:latin typeface="Arial" panose="020B0604020202020204" pitchFamily="34" charset="0"/>
                <a:cs typeface="Arial" panose="020B0604020202020204" pitchFamily="34" charset="0"/>
              </a:rPr>
              <a:t>сфере</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92635" y="2088000"/>
            <a:ext cx="3345366" cy="400110"/>
          </a:xfrm>
          <a:prstGeom prst="rect">
            <a:avLst/>
          </a:prstGeom>
          <a:noFill/>
        </p:spPr>
        <p:txBody>
          <a:bodyPr wrap="square" rtlCol="0">
            <a:spAutoFit/>
          </a:bodyP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2020 ГОД</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rotWithShape="1">
          <a:blip r:embed="rId2"/>
          <a:srcRect l="29543" t="18536" r="28749" b="21301"/>
          <a:stretch/>
        </p:blipFill>
        <p:spPr>
          <a:xfrm>
            <a:off x="6255834" y="2469600"/>
            <a:ext cx="5245775" cy="4256441"/>
          </a:xfrm>
          <a:prstGeom prst="rect">
            <a:avLst/>
          </a:prstGeom>
        </p:spPr>
      </p:pic>
      <p:pic>
        <p:nvPicPr>
          <p:cNvPr id="11" name="Рисунок 10"/>
          <p:cNvPicPr>
            <a:picLocks noChangeAspect="1"/>
          </p:cNvPicPr>
          <p:nvPr/>
        </p:nvPicPr>
        <p:blipFill rotWithShape="1">
          <a:blip r:embed="rId3"/>
          <a:srcRect l="29725" t="18861" r="28567" b="18537"/>
          <a:stretch/>
        </p:blipFill>
        <p:spPr>
          <a:xfrm>
            <a:off x="333255" y="2471119"/>
            <a:ext cx="5039594" cy="4254922"/>
          </a:xfrm>
          <a:prstGeom prst="rect">
            <a:avLst/>
          </a:prstGeom>
        </p:spPr>
      </p:pic>
      <p:sp>
        <p:nvSpPr>
          <p:cNvPr id="12" name="TextBox 11"/>
          <p:cNvSpPr txBox="1"/>
          <p:nvPr/>
        </p:nvSpPr>
        <p:spPr>
          <a:xfrm>
            <a:off x="7088996" y="2088850"/>
            <a:ext cx="3345366" cy="400110"/>
          </a:xfrm>
          <a:prstGeom prst="rect">
            <a:avLst/>
          </a:prstGeom>
          <a:noFill/>
        </p:spPr>
        <p:txBody>
          <a:bodyPr wrap="square" rtlCol="0">
            <a:spAutoFit/>
          </a:bodyP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2021 ГОД</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399011" y="6384175"/>
            <a:ext cx="4915593" cy="149629"/>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358372" y="6105786"/>
            <a:ext cx="5035606" cy="145385"/>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2936267"/>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1509" y="287485"/>
            <a:ext cx="9099395" cy="461665"/>
          </a:xfrm>
          <a:prstGeom prst="rect">
            <a:avLst/>
          </a:prstGeom>
          <a:noFill/>
        </p:spPr>
        <p:txBody>
          <a:bodyPr wrap="square" rtlCol="0">
            <a:spAutoFit/>
          </a:bodyPr>
          <a:lstStyle/>
          <a:p>
            <a:r>
              <a:rPr lang="ru-RU" sz="2400" b="1" dirty="0">
                <a:solidFill>
                  <a:schemeClr val="accent5">
                    <a:lumMod val="50000"/>
                  </a:schemeClr>
                </a:solidFill>
                <a:latin typeface="Arial" panose="020B0604020202020204" pitchFamily="34" charset="0"/>
                <a:cs typeface="Arial" panose="020B0604020202020204" pitchFamily="34" charset="0"/>
              </a:rPr>
              <a:t>Показатели </a:t>
            </a:r>
            <a:r>
              <a:rPr lang="ru-RU" sz="2400" b="1" dirty="0" smtClean="0">
                <a:solidFill>
                  <a:schemeClr val="accent5">
                    <a:lumMod val="50000"/>
                  </a:schemeClr>
                </a:solidFill>
                <a:latin typeface="Arial" panose="020B0604020202020204" pitchFamily="34" charset="0"/>
                <a:cs typeface="Arial" panose="020B0604020202020204" pitchFamily="34" charset="0"/>
              </a:rPr>
              <a:t>рейтинга</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11509" y="1008369"/>
            <a:ext cx="2657092" cy="830997"/>
          </a:xfrm>
          <a:prstGeom prst="rect">
            <a:avLst/>
          </a:prstGeom>
          <a:noFill/>
        </p:spPr>
        <p:txBody>
          <a:bodyPr wrap="square" rtlCol="0">
            <a:spAutoFit/>
          </a:bodyPr>
          <a:lstStyle/>
          <a:p>
            <a:pPr algn="ctr"/>
            <a:r>
              <a:rPr lang="ru-RU" sz="1200" b="1" dirty="0">
                <a:solidFill>
                  <a:schemeClr val="accent5">
                    <a:lumMod val="50000"/>
                  </a:schemeClr>
                </a:solidFill>
                <a:latin typeface="Arial" panose="020B0604020202020204" pitchFamily="34" charset="0"/>
                <a:cs typeface="Arial" panose="020B0604020202020204" pitchFamily="34" charset="0"/>
              </a:rPr>
              <a:t>Количество социально ориентированных некоммерческих организаций </a:t>
            </a:r>
            <a:endParaRPr lang="en-US" sz="1200" b="1" dirty="0" smtClean="0">
              <a:solidFill>
                <a:schemeClr val="accent5">
                  <a:lumMod val="50000"/>
                </a:schemeClr>
              </a:solidFill>
              <a:latin typeface="Arial" panose="020B0604020202020204" pitchFamily="34" charset="0"/>
              <a:cs typeface="Arial" panose="020B0604020202020204" pitchFamily="34" charset="0"/>
            </a:endParaRPr>
          </a:p>
          <a:p>
            <a:pPr algn="ctr"/>
            <a:r>
              <a:rPr lang="ru-RU" sz="1200" b="1" dirty="0" smtClean="0">
                <a:solidFill>
                  <a:schemeClr val="accent5">
                    <a:lumMod val="50000"/>
                  </a:schemeClr>
                </a:solidFill>
                <a:latin typeface="Arial" panose="020B0604020202020204" pitchFamily="34" charset="0"/>
                <a:cs typeface="Arial" panose="020B0604020202020204" pitchFamily="34" charset="0"/>
              </a:rPr>
              <a:t>на 10 тыс</a:t>
            </a:r>
            <a:r>
              <a:rPr lang="ru-RU" sz="1200" b="1" dirty="0">
                <a:solidFill>
                  <a:schemeClr val="accent5">
                    <a:lumMod val="50000"/>
                  </a:schemeClr>
                </a:solidFill>
                <a:latin typeface="Arial" panose="020B0604020202020204" pitchFamily="34" charset="0"/>
                <a:cs typeface="Arial" panose="020B0604020202020204" pitchFamily="34" charset="0"/>
              </a:rPr>
              <a:t>. населения</a:t>
            </a:r>
          </a:p>
        </p:txBody>
      </p:sp>
      <p:graphicFrame>
        <p:nvGraphicFramePr>
          <p:cNvPr id="4" name="Таблица 3"/>
          <p:cNvGraphicFramePr>
            <a:graphicFrameLocks noGrp="1"/>
          </p:cNvGraphicFramePr>
          <p:nvPr>
            <p:extLst>
              <p:ext uri="{D42A27DB-BD31-4B8C-83A1-F6EECF244321}">
                <p14:modId xmlns:p14="http://schemas.microsoft.com/office/powerpoint/2010/main" val="3766566246"/>
              </p:ext>
            </p:extLst>
          </p:nvPr>
        </p:nvGraphicFramePr>
        <p:xfrm>
          <a:off x="111509" y="1815568"/>
          <a:ext cx="2657091" cy="2968405"/>
        </p:xfrm>
        <a:graphic>
          <a:graphicData uri="http://schemas.openxmlformats.org/drawingml/2006/table">
            <a:tbl>
              <a:tblPr>
                <a:tableStyleId>{8799B23B-EC83-4686-B30A-512413B5E67A}</a:tableStyleId>
              </a:tblPr>
              <a:tblGrid>
                <a:gridCol w="319310"/>
                <a:gridCol w="1851889"/>
                <a:gridCol w="485892"/>
              </a:tblGrid>
              <a:tr h="185780">
                <a:tc gridSpan="3">
                  <a:txBody>
                    <a:bodyPr/>
                    <a:lstStyle/>
                    <a:p>
                      <a:pPr marL="36000" algn="l">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лидеры</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hMerge="1">
                  <a:txBody>
                    <a:bodyPr/>
                    <a:lstStyle/>
                    <a:p>
                      <a:endParaRPr lang="ru-RU"/>
                    </a:p>
                  </a:txBody>
                  <a:tcPr/>
                </a:tc>
                <a:tc hMerge="1">
                  <a:txBody>
                    <a:bodyPr/>
                    <a:lstStyle/>
                    <a:p>
                      <a:endParaRPr lang="ru-RU"/>
                    </a:p>
                  </a:txBody>
                  <a:tcP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Ненецкий автономный округ</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32,56</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2.</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Чукотский автономный округ</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27,18</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71488">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3.</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Камчатский край</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21,71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68596">
                <a:tc gridSpan="3">
                  <a:txBody>
                    <a:bodyPr/>
                    <a:lstStyle/>
                    <a:p>
                      <a:pPr marL="36000" algn="l">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кандидаты на лидерство</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solidFill>
                      <a:srgbClr val="FFFF00"/>
                    </a:solidFill>
                  </a:tcPr>
                </a:tc>
                <a:tc hMerge="1">
                  <a:txBody>
                    <a:bodyPr/>
                    <a:lstStyle/>
                    <a:p>
                      <a:endParaRPr lang="ru-RU"/>
                    </a:p>
                  </a:txBody>
                  <a:tcPr/>
                </a:tc>
                <a:tc hMerge="1">
                  <a:txBody>
                    <a:bodyPr/>
                    <a:lstStyle/>
                    <a:p>
                      <a:endParaRPr lang="ru-RU"/>
                    </a:p>
                  </a:txBody>
                  <a:tcPr/>
                </a:tc>
              </a:tr>
              <a:tr h="171488">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4.</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Республика Алтай</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19,54</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5.</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Республика Саха (Якутия)</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17,35</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6.</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Сахалинская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17,00</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7.</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Магаданская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16,40</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8.</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Республика Карелия</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15,49</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71488">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9.</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Хабаровский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14,01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10.</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город Севастополь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13,33</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342977">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Ямало-Ненецкий </a:t>
                      </a:r>
                      <a:endParaRPr lang="ru-RU" sz="1000">
                        <a:solidFill>
                          <a:schemeClr val="accent5">
                            <a:lumMod val="50000"/>
                          </a:schemeClr>
                        </a:solidFill>
                        <a:effectLst/>
                        <a:latin typeface="Arial" panose="020B0604020202020204" pitchFamily="34" charset="0"/>
                        <a:cs typeface="Arial" panose="020B0604020202020204" pitchFamily="34" charset="0"/>
                      </a:endParaRPr>
                    </a:p>
                    <a:p>
                      <a:pPr marL="36000" algn="l">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автономный округ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13,28</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55627">
                <a:tc>
                  <a:txBody>
                    <a:bodyPr/>
                    <a:lstStyle/>
                    <a:p>
                      <a:pPr marL="36000" algn="l">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12.</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solidFill>
                      <a:srgbClr val="92D050"/>
                    </a:solidFill>
                  </a:tcPr>
                </a:tc>
                <a:tc>
                  <a:txBody>
                    <a:bodyPr/>
                    <a:lstStyle/>
                    <a:p>
                      <a:pPr marL="36000" algn="l">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solidFill>
                      <a:srgbClr val="92D050"/>
                    </a:solidFill>
                  </a:tcPr>
                </a:tc>
                <a:tc>
                  <a:txBody>
                    <a:bodyPr/>
                    <a:lstStyle/>
                    <a:p>
                      <a:pPr marL="36000" algn="l">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13,08</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solidFill>
                      <a:srgbClr val="92D050"/>
                    </a:solidFill>
                  </a:tcPr>
                </a:tc>
              </a:tr>
              <a:tr h="168596">
                <a:tc gridSpan="3">
                  <a:txBody>
                    <a:bodyPr/>
                    <a:lstStyle/>
                    <a:p>
                      <a:pPr marL="36000" algn="l">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со средним уровнем</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hMerge="1">
                  <a:txBody>
                    <a:bodyPr/>
                    <a:lstStyle/>
                    <a:p>
                      <a:endParaRPr lang="ru-RU"/>
                    </a:p>
                  </a:txBody>
                  <a:tcPr/>
                </a:tc>
                <a:tc hMerge="1">
                  <a:txBody>
                    <a:bodyPr/>
                    <a:lstStyle/>
                    <a:p>
                      <a:endParaRPr lang="ru-RU"/>
                    </a:p>
                  </a:txBody>
                  <a:tcPr/>
                </a:tc>
              </a:tr>
              <a:tr h="171488">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13.</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Иркутская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12,11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r h="171488">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14.</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Приморский край</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gn="l">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12,06</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r>
            </a:tbl>
          </a:graphicData>
        </a:graphic>
      </p:graphicFrame>
      <p:sp>
        <p:nvSpPr>
          <p:cNvPr id="14" name="TextBox 13"/>
          <p:cNvSpPr txBox="1"/>
          <p:nvPr/>
        </p:nvSpPr>
        <p:spPr>
          <a:xfrm>
            <a:off x="2997200" y="1008369"/>
            <a:ext cx="2514599" cy="1569660"/>
          </a:xfrm>
          <a:prstGeom prst="rect">
            <a:avLst/>
          </a:prstGeom>
          <a:noFill/>
        </p:spPr>
        <p:txBody>
          <a:bodyPr wrap="square" rtlCol="0">
            <a:spAutoFit/>
          </a:bodyPr>
          <a:lstStyle/>
          <a:p>
            <a:pPr algn="ctr"/>
            <a:r>
              <a:rPr lang="ru-RU" sz="1200" b="1" dirty="0">
                <a:solidFill>
                  <a:schemeClr val="accent5">
                    <a:lumMod val="50000"/>
                  </a:schemeClr>
                </a:solidFill>
                <a:latin typeface="Arial" panose="020B0604020202020204" pitchFamily="34" charset="0"/>
                <a:cs typeface="Arial" panose="020B0604020202020204" pitchFamily="34" charset="0"/>
              </a:rPr>
              <a:t>Доля муниципальных районов и городских округов, реализующих муниципальные программы по поддержке СО НКО, в общем количестве муниципальных районов и городских округов </a:t>
            </a:r>
            <a:endParaRPr lang="en-US" sz="1200" b="1" dirty="0" smtClean="0">
              <a:solidFill>
                <a:schemeClr val="accent5">
                  <a:lumMod val="50000"/>
                </a:schemeClr>
              </a:solidFill>
              <a:latin typeface="Arial" panose="020B0604020202020204" pitchFamily="34" charset="0"/>
              <a:cs typeface="Arial" panose="020B0604020202020204" pitchFamily="34" charset="0"/>
            </a:endParaRPr>
          </a:p>
          <a:p>
            <a:pPr algn="ctr"/>
            <a:r>
              <a:rPr lang="ru-RU" sz="1200" b="1" dirty="0" smtClean="0">
                <a:solidFill>
                  <a:schemeClr val="accent5">
                    <a:lumMod val="50000"/>
                  </a:schemeClr>
                </a:solidFill>
                <a:latin typeface="Arial" panose="020B0604020202020204" pitchFamily="34" charset="0"/>
                <a:cs typeface="Arial" panose="020B0604020202020204" pitchFamily="34" charset="0"/>
              </a:rPr>
              <a:t>в </a:t>
            </a:r>
            <a:r>
              <a:rPr lang="ru-RU" sz="1200" b="1" dirty="0">
                <a:solidFill>
                  <a:schemeClr val="accent5">
                    <a:lumMod val="50000"/>
                  </a:schemeClr>
                </a:solidFill>
                <a:latin typeface="Arial" panose="020B0604020202020204" pitchFamily="34" charset="0"/>
                <a:cs typeface="Arial" panose="020B0604020202020204" pitchFamily="34" charset="0"/>
              </a:rPr>
              <a:t>субъекте РФ (%)</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726910911"/>
              </p:ext>
            </p:extLst>
          </p:nvPr>
        </p:nvGraphicFramePr>
        <p:xfrm>
          <a:off x="2997199" y="2548493"/>
          <a:ext cx="2514600" cy="3253479"/>
        </p:xfrm>
        <a:graphic>
          <a:graphicData uri="http://schemas.openxmlformats.org/drawingml/2006/table">
            <a:tbl>
              <a:tblPr>
                <a:tableStyleId>{8799B23B-EC83-4686-B30A-512413B5E67A}</a:tableStyleId>
              </a:tblPr>
              <a:tblGrid>
                <a:gridCol w="402077"/>
                <a:gridCol w="1672256"/>
                <a:gridCol w="440267"/>
              </a:tblGrid>
              <a:tr h="168675">
                <a:tc gridSpan="3">
                  <a:txBody>
                    <a:bodyPr/>
                    <a:lstStyle/>
                    <a:p>
                      <a:pPr marL="36000">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кандидаты на лидерство</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gn="just">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Хабаровский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78,95</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Вологодская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78,57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Ростовская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76,36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Республика Башкортостан</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74,60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Мурманская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70,59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Смоленская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70,37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Липецкая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70,00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12.</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Рязанская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68,97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12.</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Костромская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ctr"/>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68,97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Волгоградская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65,79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Республика Коми</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65,00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Самарская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62,16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Приморский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61,76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Московская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61,67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Тульская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61,54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Ленинградская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61,11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71378">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20.</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60,00</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r>
              <a:tr h="171378">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21.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Иркутская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59,52</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bl>
          </a:graphicData>
        </a:graphic>
      </p:graphicFrame>
      <p:sp>
        <p:nvSpPr>
          <p:cNvPr id="17" name="Прямоугольник 16"/>
          <p:cNvSpPr/>
          <p:nvPr/>
        </p:nvSpPr>
        <p:spPr>
          <a:xfrm>
            <a:off x="5909050" y="1009205"/>
            <a:ext cx="2870883" cy="2492990"/>
          </a:xfrm>
          <a:prstGeom prst="rect">
            <a:avLst/>
          </a:prstGeom>
        </p:spPr>
        <p:txBody>
          <a:bodyPr wrap="square">
            <a:spAutoFit/>
          </a:bodyPr>
          <a:lstStyle/>
          <a:p>
            <a:pPr algn="ct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Доля бюджетных ассигнований, направляемых на предоставление субсидий на реализацию мероприятий по формированию инфраструктуры поддержки СОНКО, включая центры инноваций социальной сферы (без учета ассигнований, предоставленных из федерального бюджета бюджету субъекта Российской Федерации на реализацию соответствующих мероприятий) (%)</a:t>
            </a:r>
            <a:endParaRPr lang="ru-RU" sz="12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2603831087"/>
              </p:ext>
            </p:extLst>
          </p:nvPr>
        </p:nvGraphicFramePr>
        <p:xfrm>
          <a:off x="5909050" y="3504763"/>
          <a:ext cx="2870883" cy="2861310"/>
        </p:xfrm>
        <a:graphic>
          <a:graphicData uri="http://schemas.openxmlformats.org/drawingml/2006/table">
            <a:tbl>
              <a:tblPr>
                <a:tableStyleId>{8799B23B-EC83-4686-B30A-512413B5E67A}</a:tableStyleId>
              </a:tblPr>
              <a:tblGrid>
                <a:gridCol w="322417"/>
                <a:gridCol w="2032000"/>
                <a:gridCol w="516466"/>
              </a:tblGrid>
              <a:tr h="198120">
                <a:tc gridSpan="3">
                  <a:txBody>
                    <a:bodyPr/>
                    <a:lstStyle/>
                    <a:p>
                      <a:pPr marL="36000">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со средним уровнем</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Удмуртская Республика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0,0368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Ямало-Ненецкий автономный округ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0,0359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Ненецкий автономный округ</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0,0344</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город Москва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0,0300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12.</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Пермский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0,0299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Чукотский автономный округ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0,0256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Ленинградская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0,0243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Республика Татарстан</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0,0239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Нижегородская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0,0237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Магаданская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0,0218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18.</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0,0205</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19.</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Тюменская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0,0204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20.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город Санкт-Петербург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0,0198</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bl>
          </a:graphicData>
        </a:graphic>
      </p:graphicFrame>
      <p:sp>
        <p:nvSpPr>
          <p:cNvPr id="19" name="Прямоугольник 18"/>
          <p:cNvSpPr/>
          <p:nvPr/>
        </p:nvSpPr>
        <p:spPr>
          <a:xfrm>
            <a:off x="9076267" y="1008369"/>
            <a:ext cx="2962650" cy="1015663"/>
          </a:xfrm>
          <a:prstGeom prst="rect">
            <a:avLst/>
          </a:prstGeom>
        </p:spPr>
        <p:txBody>
          <a:bodyPr wrap="square">
            <a:spAutoFit/>
          </a:bodyPr>
          <a:lstStyle/>
          <a:p>
            <a:pPr algn="ctr"/>
            <a:r>
              <a:rPr lang="ru-RU" sz="1200" b="1" dirty="0">
                <a:solidFill>
                  <a:schemeClr val="accent5">
                    <a:lumMod val="50000"/>
                  </a:schemeClr>
                </a:solidFill>
                <a:latin typeface="Arial" panose="020B0604020202020204" pitchFamily="34" charset="0"/>
                <a:cs typeface="Arial" panose="020B0604020202020204" pitchFamily="34" charset="0"/>
              </a:rPr>
              <a:t>Доля работников в негосударственных организациях в общей численности работников организаций по отдельным видам экономической деятельности (%)</a:t>
            </a:r>
          </a:p>
        </p:txBody>
      </p:sp>
      <p:graphicFrame>
        <p:nvGraphicFramePr>
          <p:cNvPr id="23" name="Таблица 22"/>
          <p:cNvGraphicFramePr>
            <a:graphicFrameLocks noGrp="1"/>
          </p:cNvGraphicFramePr>
          <p:nvPr>
            <p:extLst>
              <p:ext uri="{D42A27DB-BD31-4B8C-83A1-F6EECF244321}">
                <p14:modId xmlns:p14="http://schemas.microsoft.com/office/powerpoint/2010/main" val="3334287690"/>
              </p:ext>
            </p:extLst>
          </p:nvPr>
        </p:nvGraphicFramePr>
        <p:xfrm>
          <a:off x="9210904" y="2024032"/>
          <a:ext cx="2625423" cy="1767205"/>
        </p:xfrm>
        <a:graphic>
          <a:graphicData uri="http://schemas.openxmlformats.org/drawingml/2006/table">
            <a:tbl>
              <a:tblPr>
                <a:tableStyleId>{8799B23B-EC83-4686-B30A-512413B5E67A}</a:tableStyleId>
              </a:tblPr>
              <a:tblGrid>
                <a:gridCol w="356357"/>
                <a:gridCol w="1828800"/>
                <a:gridCol w="440266"/>
              </a:tblGrid>
              <a:tr h="198120">
                <a:tc gridSpan="3">
                  <a:txBody>
                    <a:bodyPr/>
                    <a:lstStyle/>
                    <a:p>
                      <a:pPr marL="36000" algn="l">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кандидаты на лидерство</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Республика Татарстан</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10,63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Ярославская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9,86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12.</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Нижегородская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9,64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Свердловская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9,23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Приморский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9,16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15.</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8,73</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Томская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8,13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Чувашская Республика</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8,04</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bl>
          </a:graphicData>
        </a:graphic>
      </p:graphicFrame>
    </p:spTree>
    <p:extLst>
      <p:ext uri="{BB962C8B-B14F-4D97-AF65-F5344CB8AC3E}">
        <p14:creationId xmlns:p14="http://schemas.microsoft.com/office/powerpoint/2010/main" val="879299714"/>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1509" y="701460"/>
            <a:ext cx="9099395" cy="461665"/>
          </a:xfrm>
          <a:prstGeom prst="rect">
            <a:avLst/>
          </a:prstGeom>
          <a:noFill/>
        </p:spPr>
        <p:txBody>
          <a:bodyPr wrap="square" rtlCol="0">
            <a:spAutoFit/>
          </a:bodyPr>
          <a:lstStyle/>
          <a:p>
            <a:r>
              <a:rPr lang="ru-RU" sz="2400" b="1" dirty="0">
                <a:solidFill>
                  <a:schemeClr val="accent5">
                    <a:lumMod val="50000"/>
                  </a:schemeClr>
                </a:solidFill>
                <a:latin typeface="Arial" panose="020B0604020202020204" pitchFamily="34" charset="0"/>
                <a:cs typeface="Arial" panose="020B0604020202020204" pitchFamily="34" charset="0"/>
              </a:rPr>
              <a:t>Показатели </a:t>
            </a:r>
            <a:r>
              <a:rPr lang="ru-RU" sz="2400" b="1" dirty="0" smtClean="0">
                <a:solidFill>
                  <a:schemeClr val="accent5">
                    <a:lumMod val="50000"/>
                  </a:schemeClr>
                </a:solidFill>
                <a:latin typeface="Arial" panose="020B0604020202020204" pitchFamily="34" charset="0"/>
                <a:cs typeface="Arial" panose="020B0604020202020204" pitchFamily="34" charset="0"/>
              </a:rPr>
              <a:t>рейтинга</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111509" y="1393958"/>
            <a:ext cx="2657092" cy="461665"/>
          </a:xfrm>
          <a:prstGeom prst="rect">
            <a:avLst/>
          </a:prstGeom>
          <a:noFill/>
        </p:spPr>
        <p:txBody>
          <a:bodyPr wrap="square" rtlCol="0">
            <a:spAutoFit/>
          </a:bodyPr>
          <a:lstStyle/>
          <a:p>
            <a:pPr algn="ctr"/>
            <a:r>
              <a:rPr lang="ru-RU" sz="1200" b="1" dirty="0">
                <a:solidFill>
                  <a:schemeClr val="accent5">
                    <a:lumMod val="50000"/>
                  </a:schemeClr>
                </a:solidFill>
                <a:latin typeface="Arial" panose="020B0604020202020204" pitchFamily="34" charset="0"/>
                <a:cs typeface="Arial" panose="020B0604020202020204" pitchFamily="34" charset="0"/>
              </a:rPr>
              <a:t>Доля получивших поддержку социальных предприятий (%)</a:t>
            </a:r>
          </a:p>
        </p:txBody>
      </p:sp>
      <p:graphicFrame>
        <p:nvGraphicFramePr>
          <p:cNvPr id="3" name="Таблица 2"/>
          <p:cNvGraphicFramePr>
            <a:graphicFrameLocks noGrp="1"/>
          </p:cNvGraphicFramePr>
          <p:nvPr>
            <p:extLst>
              <p:ext uri="{D42A27DB-BD31-4B8C-83A1-F6EECF244321}">
                <p14:modId xmlns:p14="http://schemas.microsoft.com/office/powerpoint/2010/main" val="4232895147"/>
              </p:ext>
            </p:extLst>
          </p:nvPr>
        </p:nvGraphicFramePr>
        <p:xfrm>
          <a:off x="111509" y="1855623"/>
          <a:ext cx="2657092" cy="2157095"/>
        </p:xfrm>
        <a:graphic>
          <a:graphicData uri="http://schemas.openxmlformats.org/drawingml/2006/table">
            <a:tbl>
              <a:tblPr>
                <a:tableStyleId>{8799B23B-EC83-4686-B30A-512413B5E67A}</a:tableStyleId>
              </a:tblPr>
              <a:tblGrid>
                <a:gridCol w="289711"/>
                <a:gridCol w="1870411"/>
                <a:gridCol w="496970"/>
              </a:tblGrid>
              <a:tr h="194945">
                <a:tc gridSpan="3">
                  <a:txBody>
                    <a:bodyPr/>
                    <a:lstStyle/>
                    <a:p>
                      <a:pPr marL="36000">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кандидаты на лидерство</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2.</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Тюменская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98,25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Тульская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97,96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Хабаровский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96,15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Ненецкий автономный округ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93,75</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6.</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Владимирская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92,77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7.</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город Москва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92,73</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8.</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Ярославская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92,31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9.</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91,80</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10.</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Томская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90,74</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Ивановская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88,89</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bl>
          </a:graphicData>
        </a:graphic>
      </p:graphicFrame>
      <p:sp>
        <p:nvSpPr>
          <p:cNvPr id="5" name="Прямоугольник 4"/>
          <p:cNvSpPr/>
          <p:nvPr/>
        </p:nvSpPr>
        <p:spPr>
          <a:xfrm>
            <a:off x="3047998" y="1393958"/>
            <a:ext cx="2404745" cy="646331"/>
          </a:xfrm>
          <a:prstGeom prst="rect">
            <a:avLst/>
          </a:prstGeom>
        </p:spPr>
        <p:txBody>
          <a:bodyPr wrap="square">
            <a:spAutoFit/>
          </a:bodyPr>
          <a:lstStyle/>
          <a:p>
            <a:pPr algn="ct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Субъект участвует в реализации социального заказа (да/нет)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48269676"/>
              </p:ext>
            </p:extLst>
          </p:nvPr>
        </p:nvGraphicFramePr>
        <p:xfrm>
          <a:off x="3047998" y="2040289"/>
          <a:ext cx="2404745" cy="2556510"/>
        </p:xfrm>
        <a:graphic>
          <a:graphicData uri="http://schemas.openxmlformats.org/drawingml/2006/table">
            <a:tbl>
              <a:tblPr>
                <a:tableStyleId>{8799B23B-EC83-4686-B30A-512413B5E67A}</a:tableStyleId>
              </a:tblPr>
              <a:tblGrid>
                <a:gridCol w="228812"/>
                <a:gridCol w="1651000"/>
                <a:gridCol w="524933"/>
              </a:tblGrid>
              <a:tr h="194945">
                <a:tc gridSpan="3">
                  <a:txBody>
                    <a:bodyPr/>
                    <a:lstStyle/>
                    <a:p>
                      <a:pPr marL="36000">
                        <a:lnSpc>
                          <a:spcPts val="13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Регионы - лидеры</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Алтайский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Белгородская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Вологодская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Воронежская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1.</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город Санкт-Петербург</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Калининградская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Костромская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Красноярский край</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1.</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c>
                  <a:txBody>
                    <a:bodyPr/>
                    <a:lstStyle/>
                    <a:p>
                      <a:pPr marL="36000">
                        <a:lnSpc>
                          <a:spcPts val="1200"/>
                        </a:lnSpc>
                        <a:spcAft>
                          <a:spcPts val="0"/>
                        </a:spcAft>
                      </a:pPr>
                      <a:r>
                        <a:rPr lang="ru-RU" sz="1000" b="1" u="none" strike="noStrike" spc="0" dirty="0">
                          <a:solidFill>
                            <a:schemeClr val="accent5">
                              <a:lumMod val="50000"/>
                            </a:schemeClr>
                          </a:solidFill>
                          <a:effectLst/>
                          <a:latin typeface="Arial" panose="020B0604020202020204" pitchFamily="34" charset="0"/>
                          <a:cs typeface="Arial" panose="020B0604020202020204" pitchFamily="34" charset="0"/>
                        </a:rPr>
                        <a:t>да</a:t>
                      </a:r>
                      <a:endParaRPr lang="ru-RU" sz="1000" b="1"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solidFill>
                      <a:srgbClr val="92D050"/>
                    </a:solidFill>
                  </a:tcPr>
                </a:tc>
              </a:tr>
              <a:tr h="19812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Ленинградская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194945">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Московская область</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да</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r h="204470">
                <a:tc>
                  <a:txBody>
                    <a:bodyPr/>
                    <a:lstStyle/>
                    <a:p>
                      <a:pPr marL="36000">
                        <a:lnSpc>
                          <a:spcPts val="1200"/>
                        </a:lnSpc>
                        <a:spcAft>
                          <a:spcPts val="0"/>
                        </a:spcAft>
                      </a:pPr>
                      <a:r>
                        <a:rPr lang="ru-RU" sz="1000" u="none" strike="noStrike" spc="0">
                          <a:solidFill>
                            <a:schemeClr val="accent5">
                              <a:lumMod val="50000"/>
                            </a:schemeClr>
                          </a:solidFill>
                          <a:effectLst/>
                          <a:latin typeface="Arial" panose="020B0604020202020204" pitchFamily="34" charset="0"/>
                          <a:cs typeface="Arial" panose="020B0604020202020204" pitchFamily="34" charset="0"/>
                        </a:rPr>
                        <a:t>1.</a:t>
                      </a:r>
                      <a:endParaRPr lang="ru-RU" sz="100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Новгородская область</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c>
                  <a:txBody>
                    <a:bodyPr/>
                    <a:lstStyle/>
                    <a:p>
                      <a:pPr marL="36000">
                        <a:lnSpc>
                          <a:spcPts val="1200"/>
                        </a:lnSpc>
                        <a:spcAft>
                          <a:spcPts val="0"/>
                        </a:spcAft>
                      </a:pPr>
                      <a:r>
                        <a:rPr lang="ru-RU" sz="1000" u="none" strike="noStrike" spc="0" dirty="0">
                          <a:solidFill>
                            <a:schemeClr val="accent5">
                              <a:lumMod val="50000"/>
                            </a:schemeClr>
                          </a:solidFill>
                          <a:effectLst/>
                          <a:latin typeface="Arial" panose="020B0604020202020204" pitchFamily="34" charset="0"/>
                          <a:cs typeface="Arial" panose="020B0604020202020204" pitchFamily="34" charset="0"/>
                        </a:rPr>
                        <a:t>да</a:t>
                      </a:r>
                      <a:endParaRPr lang="ru-RU" sz="1000" dirty="0">
                        <a:solidFill>
                          <a:schemeClr val="accent5">
                            <a:lumMod val="50000"/>
                          </a:schemeClr>
                        </a:solidFill>
                        <a:effectLst/>
                        <a:latin typeface="Arial" panose="020B0604020202020204" pitchFamily="34" charset="0"/>
                        <a:ea typeface="Arial Unicode MS" panose="020B0604020202020204" pitchFamily="34" charset="-128"/>
                        <a:cs typeface="Arial" panose="020B0604020202020204" pitchFamily="34" charset="0"/>
                      </a:endParaRPr>
                    </a:p>
                  </a:txBody>
                  <a:tcPr marL="6350" marR="6350" marT="0" marB="0" anchor="b"/>
                </a:tc>
              </a:tr>
            </a:tbl>
          </a:graphicData>
        </a:graphic>
      </p:graphicFrame>
      <p:sp>
        <p:nvSpPr>
          <p:cNvPr id="9" name="Прямоугольник 8"/>
          <p:cNvSpPr/>
          <p:nvPr/>
        </p:nvSpPr>
        <p:spPr>
          <a:xfrm>
            <a:off x="5732140" y="1393958"/>
            <a:ext cx="2683933" cy="1384995"/>
          </a:xfrm>
          <a:prstGeom prst="rect">
            <a:avLst/>
          </a:prstGeom>
        </p:spPr>
        <p:txBody>
          <a:bodyPr wrap="square">
            <a:spAutoFit/>
          </a:bodyPr>
          <a:lstStyle/>
          <a:p>
            <a:pPr algn="ct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Доля негосударственных организаций, участвующих в реализации механизма персонифицированного финансирования в общем количестве организаций всех форм собственности (%)</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154113859"/>
              </p:ext>
            </p:extLst>
          </p:nvPr>
        </p:nvGraphicFramePr>
        <p:xfrm>
          <a:off x="5732140" y="2773306"/>
          <a:ext cx="2726060" cy="1678940"/>
        </p:xfrm>
        <a:graphic>
          <a:graphicData uri="http://schemas.openxmlformats.org/drawingml/2006/table">
            <a:tbl>
              <a:tblPr>
                <a:tableStyleId>{8799B23B-EC83-4686-B30A-512413B5E67A}</a:tableStyleId>
              </a:tblPr>
              <a:tblGrid>
                <a:gridCol w="357768"/>
                <a:gridCol w="1775625"/>
                <a:gridCol w="592667"/>
              </a:tblGrid>
              <a:tr h="194945">
                <a:tc gridSpan="3">
                  <a:txBody>
                    <a:bodyPr/>
                    <a:lstStyle/>
                    <a:p>
                      <a:pPr marL="36000" indent="0" algn="l">
                        <a:lnSpc>
                          <a:spcPts val="1300"/>
                        </a:lnSpc>
                        <a:spcAft>
                          <a:spcPts val="0"/>
                        </a:spcAft>
                      </a:pPr>
                      <a:r>
                        <a:rPr lang="ru-RU" sz="1000" b="1" dirty="0">
                          <a:solidFill>
                            <a:schemeClr val="accent5">
                              <a:lumMod val="50000"/>
                            </a:schemeClr>
                          </a:solidFill>
                          <a:effectLst/>
                          <a:latin typeface="Arial" panose="020B0604020202020204" pitchFamily="34" charset="0"/>
                          <a:cs typeface="Arial" panose="020B0604020202020204" pitchFamily="34" charset="0"/>
                        </a:rPr>
                        <a:t>Регионы со средним уровнем</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9.</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Ханты-Мансийский автономный округ - Югра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13,19</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10.</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Сахалинская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11,76</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Мурманская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11,64</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12.</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Приморский край</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10,53</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13.</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Тюменская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9,65</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14.</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Удмуртская Республика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8,77</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15.</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8,22</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r>
            </a:tbl>
          </a:graphicData>
        </a:graphic>
      </p:graphicFrame>
      <p:sp>
        <p:nvSpPr>
          <p:cNvPr id="11" name="Прямоугольник 10"/>
          <p:cNvSpPr/>
          <p:nvPr/>
        </p:nvSpPr>
        <p:spPr>
          <a:xfrm>
            <a:off x="8695470" y="1393958"/>
            <a:ext cx="3369529" cy="2123658"/>
          </a:xfrm>
          <a:prstGeom prst="rect">
            <a:avLst/>
          </a:prstGeom>
        </p:spPr>
        <p:txBody>
          <a:bodyPr wrap="square">
            <a:spAutoFit/>
          </a:bodyPr>
          <a:lstStyle/>
          <a:p>
            <a:pPr algn="ct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Наличие в сети «Интернет» регионального информационного ресурса органа власти, уполномоченного на выработку государственной политики в сфере поддержки СОНКО, содержащего информацию о действующих мерах государственной региональной </a:t>
            </a:r>
            <a:r>
              <a:rPr lang="ru-RU" sz="1200" b="1" dirty="0" smtClean="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поддержки </a:t>
            </a: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СОНКО, финансовое обеспечение которого осуществляется за счет средств </a:t>
            </a:r>
            <a:r>
              <a:rPr lang="ru-RU" sz="1200" b="1" dirty="0" smtClean="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бюджета </a:t>
            </a:r>
            <a:r>
              <a:rPr lang="ru-RU" sz="1200" b="1" dirty="0">
                <a:solidFill>
                  <a:schemeClr val="accent5">
                    <a:lumMod val="50000"/>
                  </a:schemeClr>
                </a:solidFill>
                <a:latin typeface="Arial" panose="020B0604020202020204" pitchFamily="34" charset="0"/>
                <a:ea typeface="Arial Unicode MS" panose="020B0604020202020204" pitchFamily="34" charset="-128"/>
                <a:cs typeface="Arial" panose="020B0604020202020204" pitchFamily="34" charset="0"/>
              </a:rPr>
              <a:t>субъекта Российской Федерации (да/нет)</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510119937"/>
              </p:ext>
            </p:extLst>
          </p:nvPr>
        </p:nvGraphicFramePr>
        <p:xfrm>
          <a:off x="9004400" y="3517616"/>
          <a:ext cx="2751667" cy="2355215"/>
        </p:xfrm>
        <a:graphic>
          <a:graphicData uri="http://schemas.openxmlformats.org/drawingml/2006/table">
            <a:tbl>
              <a:tblPr>
                <a:tableStyleId>{8799B23B-EC83-4686-B30A-512413B5E67A}</a:tableStyleId>
              </a:tblPr>
              <a:tblGrid>
                <a:gridCol w="279400"/>
                <a:gridCol w="1820333"/>
                <a:gridCol w="651934"/>
              </a:tblGrid>
              <a:tr h="198120">
                <a:tc gridSpan="3">
                  <a:txBody>
                    <a:bodyPr/>
                    <a:lstStyle/>
                    <a:p>
                      <a:pPr marL="36000" indent="0" algn="l">
                        <a:lnSpc>
                          <a:spcPts val="1200"/>
                        </a:lnSpc>
                        <a:spcAft>
                          <a:spcPts val="0"/>
                        </a:spcAft>
                      </a:pPr>
                      <a:r>
                        <a:rPr lang="ru-RU" sz="1000" b="1" dirty="0">
                          <a:solidFill>
                            <a:schemeClr val="accent5">
                              <a:lumMod val="50000"/>
                            </a:schemeClr>
                          </a:solidFill>
                          <a:effectLst/>
                          <a:latin typeface="Arial" panose="020B0604020202020204" pitchFamily="34" charset="0"/>
                          <a:cs typeface="Arial" panose="020B0604020202020204" pitchFamily="34" charset="0"/>
                        </a:rPr>
                        <a:t>Регионы - лидеры</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FFFF00"/>
                    </a:solidFill>
                  </a:tcPr>
                </a:tc>
                <a:tc hMerge="1">
                  <a:txBody>
                    <a:bodyPr/>
                    <a:lstStyle/>
                    <a:p>
                      <a:endParaRPr lang="ru-RU"/>
                    </a:p>
                  </a:txBody>
                  <a:tcPr/>
                </a:tc>
                <a:tc hMerge="1">
                  <a:txBody>
                    <a:bodyPr/>
                    <a:lstStyle/>
                    <a:p>
                      <a:endParaRPr lang="ru-RU"/>
                    </a:p>
                  </a:txBody>
                  <a:tcPr/>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Ленинградская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Липецкая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Магаданская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Московская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Мурманская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Ненецкий автономный округ</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Нижегородская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Новгородская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да</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r h="198120">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1.</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Новосибирская область</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c>
                  <a:txBody>
                    <a:bodyPr/>
                    <a:lstStyle/>
                    <a:p>
                      <a:pPr marL="36000" indent="0" algn="l">
                        <a:lnSpc>
                          <a:spcPts val="1200"/>
                        </a:lnSpc>
                        <a:spcAft>
                          <a:spcPts val="0"/>
                        </a:spcAft>
                      </a:pPr>
                      <a:r>
                        <a:rPr lang="ru-RU" sz="1000" b="1" spc="0" dirty="0">
                          <a:solidFill>
                            <a:schemeClr val="accent5">
                              <a:lumMod val="50000"/>
                            </a:schemeClr>
                          </a:solidFill>
                          <a:effectLst/>
                          <a:latin typeface="Arial" panose="020B0604020202020204" pitchFamily="34" charset="0"/>
                          <a:cs typeface="Arial" panose="020B0604020202020204" pitchFamily="34" charset="0"/>
                        </a:rPr>
                        <a:t>да</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solidFill>
                      <a:srgbClr val="92D050"/>
                    </a:solidFill>
                  </a:tcPr>
                </a:tc>
              </a:tr>
              <a:tr h="194945">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1.</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a:solidFill>
                            <a:schemeClr val="accent5">
                              <a:lumMod val="50000"/>
                            </a:schemeClr>
                          </a:solidFill>
                          <a:effectLst/>
                          <a:latin typeface="Arial" panose="020B0604020202020204" pitchFamily="34" charset="0"/>
                          <a:cs typeface="Arial" panose="020B0604020202020204" pitchFamily="34" charset="0"/>
                        </a:rPr>
                        <a:t>Омская область</a:t>
                      </a:r>
                      <a:endParaRPr lang="ru-RU" sz="1000" b="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36000" indent="0" algn="l">
                        <a:lnSpc>
                          <a:spcPts val="1200"/>
                        </a:lnSpc>
                        <a:spcAft>
                          <a:spcPts val="0"/>
                        </a:spcAft>
                      </a:pPr>
                      <a:r>
                        <a:rPr lang="ru-RU" sz="1000" spc="0" dirty="0">
                          <a:solidFill>
                            <a:schemeClr val="accent5">
                              <a:lumMod val="50000"/>
                            </a:schemeClr>
                          </a:solidFill>
                          <a:effectLst/>
                          <a:latin typeface="Arial" panose="020B0604020202020204" pitchFamily="34" charset="0"/>
                          <a:cs typeface="Arial" panose="020B0604020202020204" pitchFamily="34" charset="0"/>
                        </a:rPr>
                        <a:t>да</a:t>
                      </a:r>
                      <a:endParaRPr lang="ru-RU" sz="10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r>
            </a:tbl>
          </a:graphicData>
        </a:graphic>
      </p:graphicFrame>
    </p:spTree>
    <p:extLst>
      <p:ext uri="{BB962C8B-B14F-4D97-AF65-F5344CB8AC3E}">
        <p14:creationId xmlns:p14="http://schemas.microsoft.com/office/powerpoint/2010/main" val="477423468"/>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rotWithShape="1">
          <a:blip r:embed="rId2"/>
          <a:srcRect l="21934" t="20251" r="23161" b="53333"/>
          <a:stretch/>
        </p:blipFill>
        <p:spPr>
          <a:xfrm>
            <a:off x="215661" y="517585"/>
            <a:ext cx="5969480" cy="1615453"/>
          </a:xfrm>
          <a:prstGeom prst="rect">
            <a:avLst/>
          </a:prstGeom>
        </p:spPr>
      </p:pic>
      <p:pic>
        <p:nvPicPr>
          <p:cNvPr id="2" name="Рисунок 1"/>
          <p:cNvPicPr>
            <a:picLocks noChangeAspect="1"/>
          </p:cNvPicPr>
          <p:nvPr/>
        </p:nvPicPr>
        <p:blipFill rotWithShape="1">
          <a:blip r:embed="rId3">
            <a:duotone>
              <a:schemeClr val="accent5">
                <a:shade val="45000"/>
                <a:satMod val="135000"/>
              </a:schemeClr>
              <a:prstClr val="white"/>
            </a:duotone>
          </a:blip>
          <a:srcRect l="8023" t="49666" r="11696" b="11249"/>
          <a:stretch/>
        </p:blipFill>
        <p:spPr>
          <a:xfrm>
            <a:off x="310551" y="2869401"/>
            <a:ext cx="11503672" cy="3519577"/>
          </a:xfrm>
          <a:prstGeom prst="rect">
            <a:avLst/>
          </a:prstGeom>
        </p:spPr>
      </p:pic>
      <p:sp>
        <p:nvSpPr>
          <p:cNvPr id="6" name="Прямоугольник 5"/>
          <p:cNvSpPr/>
          <p:nvPr/>
        </p:nvSpPr>
        <p:spPr>
          <a:xfrm>
            <a:off x="310551" y="4715933"/>
            <a:ext cx="11503672" cy="423333"/>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4114856"/>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0" y="867735"/>
            <a:ext cx="12192000" cy="461665"/>
          </a:xfrm>
          <a:prstGeom prst="rect">
            <a:avLst/>
          </a:prstGeom>
          <a:noFill/>
        </p:spPr>
        <p:txBody>
          <a:bodyPr wrap="squar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Финансовое взаимодействие с НКО</a:t>
            </a:r>
            <a:endParaRPr lang="ru-RU" sz="2200" dirty="0">
              <a:solidFill>
                <a:schemeClr val="accent5">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rot="16200000">
            <a:off x="477294" y="2133372"/>
            <a:ext cx="2308784" cy="2813806"/>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ru-RU" sz="3000" kern="1200"/>
          </a:p>
        </p:txBody>
      </p:sp>
      <p:sp>
        <p:nvSpPr>
          <p:cNvPr id="8" name="Полилиния 7"/>
          <p:cNvSpPr/>
          <p:nvPr/>
        </p:nvSpPr>
        <p:spPr>
          <a:xfrm>
            <a:off x="344348" y="2385883"/>
            <a:ext cx="2582718" cy="2308782"/>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ctr" defTabSz="311150">
              <a:spcBef>
                <a:spcPct val="0"/>
              </a:spcBef>
              <a:spcAft>
                <a:spcPts val="1200"/>
              </a:spcAft>
            </a:pPr>
            <a:r>
              <a:rPr lang="ru-RU" dirty="0">
                <a:solidFill>
                  <a:schemeClr val="accent5">
                    <a:lumMod val="50000"/>
                  </a:schemeClr>
                </a:solidFill>
                <a:latin typeface="Arial" panose="020B0604020202020204" pitchFamily="34" charset="0"/>
                <a:cs typeface="Arial" panose="020B0604020202020204" pitchFamily="34" charset="0"/>
              </a:rPr>
              <a:t>Предоставление грантов и субсидий на реализацию социальных проектов и оказание услуг населению в социальной сфере</a:t>
            </a:r>
          </a:p>
        </p:txBody>
      </p:sp>
      <p:sp>
        <p:nvSpPr>
          <p:cNvPr id="9" name="Прямоугольник 8"/>
          <p:cNvSpPr/>
          <p:nvPr/>
        </p:nvSpPr>
        <p:spPr>
          <a:xfrm rot="16200000">
            <a:off x="3417817" y="2133371"/>
            <a:ext cx="2308782" cy="2813806"/>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ru-RU" sz="3000" kern="1200"/>
          </a:p>
        </p:txBody>
      </p:sp>
      <p:sp>
        <p:nvSpPr>
          <p:cNvPr id="10" name="Блок-схема: извлечение 9"/>
          <p:cNvSpPr/>
          <p:nvPr/>
        </p:nvSpPr>
        <p:spPr>
          <a:xfrm rot="10800000">
            <a:off x="1507164" y="1839604"/>
            <a:ext cx="466715" cy="397073"/>
          </a:xfrm>
          <a:prstGeom prst="flowChartExtract">
            <a:avLst/>
          </a:prstGeom>
          <a:ln w="508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Полилиния 10"/>
          <p:cNvSpPr/>
          <p:nvPr/>
        </p:nvSpPr>
        <p:spPr>
          <a:xfrm>
            <a:off x="4432059" y="2709267"/>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endParaRPr lang="ru-RU" sz="1700" kern="1200"/>
          </a:p>
        </p:txBody>
      </p:sp>
      <p:sp>
        <p:nvSpPr>
          <p:cNvPr id="12" name="Прямоугольник 11"/>
          <p:cNvSpPr/>
          <p:nvPr/>
        </p:nvSpPr>
        <p:spPr>
          <a:xfrm rot="16200000">
            <a:off x="6402953" y="2133369"/>
            <a:ext cx="2308782" cy="2813807"/>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ru-RU" sz="3000" kern="1200"/>
          </a:p>
        </p:txBody>
      </p:sp>
      <p:sp>
        <p:nvSpPr>
          <p:cNvPr id="13" name="Блок-схема: извлечение 12"/>
          <p:cNvSpPr/>
          <p:nvPr/>
        </p:nvSpPr>
        <p:spPr>
          <a:xfrm rot="10800000">
            <a:off x="4420780" y="1839605"/>
            <a:ext cx="466715" cy="397073"/>
          </a:xfrm>
          <a:prstGeom prst="flowChartExtract">
            <a:avLst/>
          </a:prstGeom>
          <a:ln w="508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Полилиния 21"/>
          <p:cNvSpPr/>
          <p:nvPr/>
        </p:nvSpPr>
        <p:spPr>
          <a:xfrm>
            <a:off x="5766816" y="2709267"/>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endParaRPr lang="ru-RU" sz="1700" kern="1200"/>
          </a:p>
        </p:txBody>
      </p:sp>
      <p:sp>
        <p:nvSpPr>
          <p:cNvPr id="23" name="Полилиния 22"/>
          <p:cNvSpPr/>
          <p:nvPr/>
        </p:nvSpPr>
        <p:spPr>
          <a:xfrm>
            <a:off x="3300164" y="2385883"/>
            <a:ext cx="2586186" cy="2308782"/>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algn="ctr" defTabSz="311150">
              <a:spcBef>
                <a:spcPct val="0"/>
              </a:spcBef>
              <a:spcAft>
                <a:spcPts val="1200"/>
              </a:spcAft>
            </a:pPr>
            <a:r>
              <a:rPr lang="ru-RU" dirty="0">
                <a:solidFill>
                  <a:schemeClr val="accent5">
                    <a:lumMod val="50000"/>
                  </a:schemeClr>
                </a:solidFill>
                <a:latin typeface="Arial" panose="020B0604020202020204" pitchFamily="34" charset="0"/>
                <a:cs typeface="Arial" panose="020B0604020202020204" pitchFamily="34" charset="0"/>
              </a:rPr>
              <a:t>Выплата компенсации по результатам оказания услуг поставщикам социальных услуг</a:t>
            </a:r>
          </a:p>
        </p:txBody>
      </p:sp>
      <p:sp>
        <p:nvSpPr>
          <p:cNvPr id="24" name="Полилиния 23"/>
          <p:cNvSpPr/>
          <p:nvPr/>
        </p:nvSpPr>
        <p:spPr>
          <a:xfrm>
            <a:off x="6258408" y="2385883"/>
            <a:ext cx="2631838" cy="2308782"/>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algn="ctr" defTabSz="311150">
              <a:spcBef>
                <a:spcPct val="0"/>
              </a:spcBef>
            </a:pPr>
            <a:r>
              <a:rPr lang="ru-RU" dirty="0">
                <a:solidFill>
                  <a:schemeClr val="accent5">
                    <a:lumMod val="50000"/>
                  </a:schemeClr>
                </a:solidFill>
                <a:latin typeface="Arial" panose="020B0604020202020204" pitchFamily="34" charset="0"/>
                <a:cs typeface="Arial" panose="020B0604020202020204" pitchFamily="34" charset="0"/>
              </a:rPr>
              <a:t>Конкурентные способы закупки услуг в рамках Федерального закона </a:t>
            </a:r>
            <a:endParaRPr lang="ru-RU" dirty="0" smtClean="0">
              <a:solidFill>
                <a:schemeClr val="accent5">
                  <a:lumMod val="50000"/>
                </a:schemeClr>
              </a:solidFill>
              <a:latin typeface="Arial" panose="020B0604020202020204" pitchFamily="34" charset="0"/>
              <a:cs typeface="Arial" panose="020B0604020202020204" pitchFamily="34" charset="0"/>
            </a:endParaRPr>
          </a:p>
          <a:p>
            <a:pPr algn="ctr" defTabSz="311150">
              <a:spcBef>
                <a:spcPct val="0"/>
              </a:spcBef>
            </a:pPr>
            <a:r>
              <a:rPr lang="ru-RU" dirty="0" smtClean="0">
                <a:solidFill>
                  <a:schemeClr val="accent5">
                    <a:lumMod val="50000"/>
                  </a:schemeClr>
                </a:solidFill>
                <a:latin typeface="Arial" panose="020B0604020202020204" pitchFamily="34" charset="0"/>
                <a:cs typeface="Arial" panose="020B0604020202020204" pitchFamily="34" charset="0"/>
              </a:rPr>
              <a:t>№ </a:t>
            </a:r>
            <a:r>
              <a:rPr lang="ru-RU" dirty="0">
                <a:solidFill>
                  <a:schemeClr val="accent5">
                    <a:lumMod val="50000"/>
                  </a:schemeClr>
                </a:solidFill>
                <a:latin typeface="Arial" panose="020B0604020202020204" pitchFamily="34" charset="0"/>
                <a:cs typeface="Arial" panose="020B0604020202020204" pitchFamily="34" charset="0"/>
              </a:rPr>
              <a:t>44-ФЗ</a:t>
            </a:r>
          </a:p>
        </p:txBody>
      </p:sp>
      <p:sp>
        <p:nvSpPr>
          <p:cNvPr id="25" name="Блок-схема: извлечение 24"/>
          <p:cNvSpPr/>
          <p:nvPr/>
        </p:nvSpPr>
        <p:spPr>
          <a:xfrm rot="10800000">
            <a:off x="10324342" y="1839604"/>
            <a:ext cx="466715" cy="397073"/>
          </a:xfrm>
          <a:prstGeom prst="flowChartExtract">
            <a:avLst/>
          </a:prstGeom>
          <a:ln w="508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cxnSp>
        <p:nvCxnSpPr>
          <p:cNvPr id="27" name="Прямая соединительная линия 26"/>
          <p:cNvCxnSpPr/>
          <p:nvPr/>
        </p:nvCxnSpPr>
        <p:spPr>
          <a:xfrm>
            <a:off x="1412849" y="1662264"/>
            <a:ext cx="9378208"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4783" y="5741662"/>
            <a:ext cx="11824011" cy="707886"/>
          </a:xfrm>
          <a:prstGeom prst="rect">
            <a:avLst/>
          </a:prstGeom>
          <a:noFill/>
        </p:spPr>
        <p:txBody>
          <a:bodyPr wrap="square" rtlCol="0">
            <a:spAutoFit/>
          </a:bodyPr>
          <a:lstStyle/>
          <a:p>
            <a:pPr algn="ctr"/>
            <a:r>
              <a:rPr lang="ru-RU" sz="2000" b="1" dirty="0" smtClean="0">
                <a:solidFill>
                  <a:srgbClr val="C00000"/>
                </a:solidFill>
                <a:latin typeface="Arial" panose="020B0604020202020204" pitchFamily="34" charset="0"/>
                <a:cs typeface="Arial" panose="020B0604020202020204" pitchFamily="34" charset="0"/>
              </a:rPr>
              <a:t>359 млн рублей </a:t>
            </a:r>
            <a:r>
              <a:rPr lang="ru-RU" sz="2000" dirty="0" smtClean="0">
                <a:solidFill>
                  <a:schemeClr val="accent5">
                    <a:lumMod val="50000"/>
                  </a:schemeClr>
                </a:solidFill>
                <a:latin typeface="Arial" panose="020B0604020202020204" pitchFamily="34" charset="0"/>
                <a:cs typeface="Arial" panose="020B0604020202020204" pitchFamily="34" charset="0"/>
              </a:rPr>
              <a:t>предоставлены некоммерческим организациям </a:t>
            </a:r>
          </a:p>
          <a:p>
            <a:pPr algn="ctr"/>
            <a:r>
              <a:rPr lang="ru-RU" sz="2000" dirty="0" smtClean="0">
                <a:solidFill>
                  <a:schemeClr val="accent5">
                    <a:lumMod val="50000"/>
                  </a:schemeClr>
                </a:solidFill>
                <a:latin typeface="Arial" panose="020B0604020202020204" pitchFamily="34" charset="0"/>
                <a:cs typeface="Arial" panose="020B0604020202020204" pitchFamily="34" charset="0"/>
              </a:rPr>
              <a:t>на оказание услуг в социальной сфере в 2022 году</a:t>
            </a:r>
            <a:endParaRPr lang="ru-RU" sz="2000" dirty="0">
              <a:solidFill>
                <a:schemeClr val="accent5">
                  <a:lumMod val="50000"/>
                </a:schemeClr>
              </a:solidFill>
              <a:latin typeface="Arial" panose="020B0604020202020204" pitchFamily="34" charset="0"/>
              <a:cs typeface="Arial" panose="020B0604020202020204" pitchFamily="34" charset="0"/>
            </a:endParaRPr>
          </a:p>
        </p:txBody>
      </p:sp>
      <p:sp>
        <p:nvSpPr>
          <p:cNvPr id="17" name="Прямоугольник 16"/>
          <p:cNvSpPr/>
          <p:nvPr/>
        </p:nvSpPr>
        <p:spPr>
          <a:xfrm rot="16200000">
            <a:off x="9360466" y="2133367"/>
            <a:ext cx="2308782" cy="2813807"/>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ru-RU" sz="3000" kern="1200"/>
          </a:p>
        </p:txBody>
      </p:sp>
      <p:sp>
        <p:nvSpPr>
          <p:cNvPr id="18" name="Полилиния 17"/>
          <p:cNvSpPr/>
          <p:nvPr/>
        </p:nvSpPr>
        <p:spPr>
          <a:xfrm>
            <a:off x="8724329" y="270926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endParaRPr lang="ru-RU" sz="1700" kern="1200"/>
          </a:p>
        </p:txBody>
      </p:sp>
      <p:sp>
        <p:nvSpPr>
          <p:cNvPr id="19" name="Прямоугольник 18"/>
          <p:cNvSpPr/>
          <p:nvPr/>
        </p:nvSpPr>
        <p:spPr>
          <a:xfrm>
            <a:off x="9181955" y="2385881"/>
            <a:ext cx="2593734" cy="230878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algn="ctr" defTabSz="755650">
              <a:spcBef>
                <a:spcPct val="0"/>
              </a:spcBef>
            </a:pPr>
            <a:r>
              <a:rPr lang="ru-RU" dirty="0">
                <a:solidFill>
                  <a:schemeClr val="accent5">
                    <a:lumMod val="50000"/>
                  </a:schemeClr>
                </a:solidFill>
                <a:latin typeface="Arial" panose="020B0604020202020204" pitchFamily="34" charset="0"/>
                <a:cs typeface="Arial" panose="020B0604020202020204" pitchFamily="34" charset="0"/>
              </a:rPr>
              <a:t>Оплата оказанных услуг с применением механизмов социального заказа на оказание государственных (муниципальных) услуг в социальной сфере</a:t>
            </a:r>
            <a:endParaRPr lang="ru-RU" b="1" kern="1200" dirty="0">
              <a:solidFill>
                <a:schemeClr val="accent5">
                  <a:lumMod val="50000"/>
                </a:schemeClr>
              </a:solidFill>
              <a:latin typeface="Arial" panose="020B0604020202020204" pitchFamily="34" charset="0"/>
              <a:cs typeface="Arial" panose="020B0604020202020204" pitchFamily="34" charset="0"/>
            </a:endParaRPr>
          </a:p>
        </p:txBody>
      </p:sp>
      <p:sp>
        <p:nvSpPr>
          <p:cNvPr id="20" name="Блок-схема: извлечение 19"/>
          <p:cNvSpPr/>
          <p:nvPr/>
        </p:nvSpPr>
        <p:spPr>
          <a:xfrm rot="10800000">
            <a:off x="7489240" y="1839604"/>
            <a:ext cx="466715" cy="397073"/>
          </a:xfrm>
          <a:prstGeom prst="flowChartExtract">
            <a:avLst/>
          </a:prstGeom>
          <a:ln w="508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75015872"/>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0" y="457199"/>
            <a:ext cx="12192000" cy="461665"/>
          </a:xfrm>
          <a:prstGeom prst="rect">
            <a:avLst/>
          </a:prstGeom>
          <a:noFill/>
        </p:spPr>
        <p:txBody>
          <a:bodyPr wrap="squar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Меры нефинансовой поддержки СО НКО</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grpSp>
        <p:nvGrpSpPr>
          <p:cNvPr id="26" name="Группа 25"/>
          <p:cNvGrpSpPr/>
          <p:nvPr/>
        </p:nvGrpSpPr>
        <p:grpSpPr>
          <a:xfrm>
            <a:off x="405442" y="1091927"/>
            <a:ext cx="10946920" cy="4967429"/>
            <a:chOff x="3536515" y="971163"/>
            <a:chExt cx="3317965" cy="4967429"/>
          </a:xfrm>
        </p:grpSpPr>
        <p:sp>
          <p:nvSpPr>
            <p:cNvPr id="27" name="Полилиния 26"/>
            <p:cNvSpPr/>
            <p:nvPr/>
          </p:nvSpPr>
          <p:spPr>
            <a:xfrm>
              <a:off x="3669234" y="1123566"/>
              <a:ext cx="3185246" cy="995389"/>
            </a:xfrm>
            <a:custGeom>
              <a:avLst/>
              <a:gdLst>
                <a:gd name="connsiteX0" fmla="*/ 0 w 3185246"/>
                <a:gd name="connsiteY0" fmla="*/ 0 h 995389"/>
                <a:gd name="connsiteX1" fmla="*/ 3185246 w 3185246"/>
                <a:gd name="connsiteY1" fmla="*/ 0 h 995389"/>
                <a:gd name="connsiteX2" fmla="*/ 3185246 w 3185246"/>
                <a:gd name="connsiteY2" fmla="*/ 995389 h 995389"/>
                <a:gd name="connsiteX3" fmla="*/ 0 w 3185246"/>
                <a:gd name="connsiteY3" fmla="*/ 995389 h 995389"/>
                <a:gd name="connsiteX4" fmla="*/ 0 w 3185246"/>
                <a:gd name="connsiteY4" fmla="*/ 0 h 99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246" h="995389">
                  <a:moveTo>
                    <a:pt x="0" y="0"/>
                  </a:moveTo>
                  <a:lnTo>
                    <a:pt x="3185246" y="0"/>
                  </a:lnTo>
                  <a:lnTo>
                    <a:pt x="3185246" y="995389"/>
                  </a:lnTo>
                  <a:lnTo>
                    <a:pt x="0" y="9953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211" tIns="30480" rIns="30480" bIns="30480" numCol="1" spcCol="1270" anchor="ctr" anchorCtr="0">
              <a:noAutofit/>
            </a:bodyPr>
            <a:lstStyle/>
            <a:p>
              <a:pPr lvl="0" algn="l" defTabSz="355600">
                <a:lnSpc>
                  <a:spcPct val="90000"/>
                </a:lnSpc>
                <a:spcBef>
                  <a:spcPct val="0"/>
                </a:spcBef>
                <a:spcAft>
                  <a:spcPct val="35000"/>
                </a:spcAft>
              </a:pPr>
              <a:r>
                <a:rPr lang="ru-RU" sz="1500" kern="1200" dirty="0" smtClean="0">
                  <a:solidFill>
                    <a:schemeClr val="accent5">
                      <a:lumMod val="50000"/>
                    </a:schemeClr>
                  </a:solidFill>
                  <a:latin typeface="Arial" panose="020B0604020202020204" pitchFamily="34" charset="0"/>
                  <a:cs typeface="Arial" panose="020B0604020202020204" pitchFamily="34" charset="0"/>
                </a:rPr>
                <a:t>обучение представителей СО НКО (в 2022 году обучение прошли более 250 сотрудников СО НКО)</a:t>
              </a:r>
              <a:endParaRPr lang="ru-RU" sz="1500" kern="1200" dirty="0">
                <a:solidFill>
                  <a:schemeClr val="accent5">
                    <a:lumMod val="50000"/>
                  </a:schemeClr>
                </a:solidFill>
                <a:latin typeface="Arial" panose="020B0604020202020204" pitchFamily="34" charset="0"/>
                <a:cs typeface="Arial" panose="020B0604020202020204" pitchFamily="34" charset="0"/>
              </a:endParaRPr>
            </a:p>
          </p:txBody>
        </p:sp>
        <p:sp>
          <p:nvSpPr>
            <p:cNvPr id="28" name="Прямоугольник 27"/>
            <p:cNvSpPr/>
            <p:nvPr/>
          </p:nvSpPr>
          <p:spPr>
            <a:xfrm>
              <a:off x="3536515" y="971163"/>
              <a:ext cx="1595081" cy="40680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Полилиния 28"/>
            <p:cNvSpPr/>
            <p:nvPr/>
          </p:nvSpPr>
          <p:spPr>
            <a:xfrm>
              <a:off x="3669234" y="2376651"/>
              <a:ext cx="3185246" cy="995389"/>
            </a:xfrm>
            <a:custGeom>
              <a:avLst/>
              <a:gdLst>
                <a:gd name="connsiteX0" fmla="*/ 0 w 3185246"/>
                <a:gd name="connsiteY0" fmla="*/ 0 h 995389"/>
                <a:gd name="connsiteX1" fmla="*/ 3185246 w 3185246"/>
                <a:gd name="connsiteY1" fmla="*/ 0 h 995389"/>
                <a:gd name="connsiteX2" fmla="*/ 3185246 w 3185246"/>
                <a:gd name="connsiteY2" fmla="*/ 995389 h 995389"/>
                <a:gd name="connsiteX3" fmla="*/ 0 w 3185246"/>
                <a:gd name="connsiteY3" fmla="*/ 995389 h 995389"/>
                <a:gd name="connsiteX4" fmla="*/ 0 w 3185246"/>
                <a:gd name="connsiteY4" fmla="*/ 0 h 99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246" h="995389">
                  <a:moveTo>
                    <a:pt x="0" y="0"/>
                  </a:moveTo>
                  <a:lnTo>
                    <a:pt x="3185246" y="0"/>
                  </a:lnTo>
                  <a:lnTo>
                    <a:pt x="3185246" y="995389"/>
                  </a:lnTo>
                  <a:lnTo>
                    <a:pt x="0" y="9953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211" tIns="30480" rIns="30480" bIns="30480" numCol="1" spcCol="1270" anchor="ctr" anchorCtr="0">
              <a:noAutofit/>
            </a:bodyPr>
            <a:lstStyle/>
            <a:p>
              <a:pPr lvl="0" algn="l" defTabSz="355600">
                <a:lnSpc>
                  <a:spcPct val="90000"/>
                </a:lnSpc>
                <a:spcBef>
                  <a:spcPct val="0"/>
                </a:spcBef>
                <a:spcAft>
                  <a:spcPct val="35000"/>
                </a:spcAft>
              </a:pPr>
              <a:r>
                <a:rPr lang="ru-RU" sz="1500" kern="1200" dirty="0" smtClean="0">
                  <a:solidFill>
                    <a:schemeClr val="accent5">
                      <a:lumMod val="50000"/>
                    </a:schemeClr>
                  </a:solidFill>
                  <a:latin typeface="Arial" panose="020B0604020202020204" pitchFamily="34" charset="0"/>
                  <a:cs typeface="Arial" panose="020B0604020202020204" pitchFamily="34" charset="0"/>
                </a:rPr>
                <a:t>представление опыта организаций в составе региональных методических сборников, в рамках региональных и федеральных конференций (представлен опыт Новосибирской области на 24 различных мероприятиях)</a:t>
              </a:r>
              <a:endParaRPr lang="ru-RU" sz="1500" kern="1200" dirty="0">
                <a:solidFill>
                  <a:schemeClr val="accent5">
                    <a:lumMod val="50000"/>
                  </a:schemeClr>
                </a:solidFill>
                <a:latin typeface="Arial" panose="020B0604020202020204" pitchFamily="34" charset="0"/>
                <a:cs typeface="Arial" panose="020B0604020202020204" pitchFamily="34" charset="0"/>
              </a:endParaRPr>
            </a:p>
          </p:txBody>
        </p:sp>
        <p:sp>
          <p:nvSpPr>
            <p:cNvPr id="30" name="Прямоугольник 29"/>
            <p:cNvSpPr/>
            <p:nvPr/>
          </p:nvSpPr>
          <p:spPr>
            <a:xfrm>
              <a:off x="3536515" y="2224248"/>
              <a:ext cx="1595081" cy="40680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Полилиния 30"/>
            <p:cNvSpPr/>
            <p:nvPr/>
          </p:nvSpPr>
          <p:spPr>
            <a:xfrm>
              <a:off x="3669234" y="3629736"/>
              <a:ext cx="3185246" cy="995389"/>
            </a:xfrm>
            <a:custGeom>
              <a:avLst/>
              <a:gdLst>
                <a:gd name="connsiteX0" fmla="*/ 0 w 3185246"/>
                <a:gd name="connsiteY0" fmla="*/ 0 h 995389"/>
                <a:gd name="connsiteX1" fmla="*/ 3185246 w 3185246"/>
                <a:gd name="connsiteY1" fmla="*/ 0 h 995389"/>
                <a:gd name="connsiteX2" fmla="*/ 3185246 w 3185246"/>
                <a:gd name="connsiteY2" fmla="*/ 995389 h 995389"/>
                <a:gd name="connsiteX3" fmla="*/ 0 w 3185246"/>
                <a:gd name="connsiteY3" fmla="*/ 995389 h 995389"/>
                <a:gd name="connsiteX4" fmla="*/ 0 w 3185246"/>
                <a:gd name="connsiteY4" fmla="*/ 0 h 99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246" h="995389">
                  <a:moveTo>
                    <a:pt x="0" y="0"/>
                  </a:moveTo>
                  <a:lnTo>
                    <a:pt x="3185246" y="0"/>
                  </a:lnTo>
                  <a:lnTo>
                    <a:pt x="3185246" y="995389"/>
                  </a:lnTo>
                  <a:lnTo>
                    <a:pt x="0" y="9953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211" tIns="30480" rIns="30480" bIns="30480" numCol="1" spcCol="1270" anchor="ctr" anchorCtr="0">
              <a:noAutofit/>
            </a:bodyPr>
            <a:lstStyle/>
            <a:p>
              <a:pPr lvl="0" algn="l" defTabSz="355600">
                <a:lnSpc>
                  <a:spcPct val="90000"/>
                </a:lnSpc>
                <a:spcBef>
                  <a:spcPct val="0"/>
                </a:spcBef>
                <a:spcAft>
                  <a:spcPct val="35000"/>
                </a:spcAft>
              </a:pPr>
              <a:r>
                <a:rPr lang="ru-RU" sz="1500" kern="1200" dirty="0" smtClean="0">
                  <a:solidFill>
                    <a:schemeClr val="accent5">
                      <a:lumMod val="50000"/>
                    </a:schemeClr>
                  </a:solidFill>
                  <a:latin typeface="Arial" panose="020B0604020202020204" pitchFamily="34" charset="0"/>
                  <a:cs typeface="Arial" panose="020B0604020202020204" pitchFamily="34" charset="0"/>
                </a:rPr>
                <a:t>освещение работы НКО в СМИ (организуются пресс-туры, информация размещается на официальных сайтах министерств)</a:t>
              </a:r>
              <a:endParaRPr lang="ru-RU" sz="1500" kern="1200" dirty="0">
                <a:solidFill>
                  <a:schemeClr val="accent5">
                    <a:lumMod val="50000"/>
                  </a:schemeClr>
                </a:solidFill>
                <a:latin typeface="Arial" panose="020B0604020202020204" pitchFamily="34" charset="0"/>
                <a:cs typeface="Arial" panose="020B0604020202020204" pitchFamily="34" charset="0"/>
              </a:endParaRPr>
            </a:p>
          </p:txBody>
        </p:sp>
        <p:sp>
          <p:nvSpPr>
            <p:cNvPr id="32" name="Прямоугольник 31"/>
            <p:cNvSpPr/>
            <p:nvPr/>
          </p:nvSpPr>
          <p:spPr>
            <a:xfrm>
              <a:off x="3536515" y="3477332"/>
              <a:ext cx="1595081" cy="40680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Полилиния 32"/>
            <p:cNvSpPr/>
            <p:nvPr/>
          </p:nvSpPr>
          <p:spPr>
            <a:xfrm>
              <a:off x="3669234" y="4943203"/>
              <a:ext cx="3185246" cy="995389"/>
            </a:xfrm>
            <a:custGeom>
              <a:avLst/>
              <a:gdLst>
                <a:gd name="connsiteX0" fmla="*/ 0 w 3185246"/>
                <a:gd name="connsiteY0" fmla="*/ 0 h 995389"/>
                <a:gd name="connsiteX1" fmla="*/ 3185246 w 3185246"/>
                <a:gd name="connsiteY1" fmla="*/ 0 h 995389"/>
                <a:gd name="connsiteX2" fmla="*/ 3185246 w 3185246"/>
                <a:gd name="connsiteY2" fmla="*/ 995389 h 995389"/>
                <a:gd name="connsiteX3" fmla="*/ 0 w 3185246"/>
                <a:gd name="connsiteY3" fmla="*/ 995389 h 995389"/>
                <a:gd name="connsiteX4" fmla="*/ 0 w 3185246"/>
                <a:gd name="connsiteY4" fmla="*/ 0 h 99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5246" h="995389">
                  <a:moveTo>
                    <a:pt x="0" y="0"/>
                  </a:moveTo>
                  <a:lnTo>
                    <a:pt x="3185246" y="0"/>
                  </a:lnTo>
                  <a:lnTo>
                    <a:pt x="3185246" y="995389"/>
                  </a:lnTo>
                  <a:lnTo>
                    <a:pt x="0" y="99538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211" tIns="30480" rIns="30480" bIns="30480" numCol="1" spcCol="1270" anchor="ctr" anchorCtr="0">
              <a:noAutofit/>
            </a:bodyPr>
            <a:lstStyle/>
            <a:p>
              <a:pPr lvl="0" algn="l" defTabSz="355600">
                <a:lnSpc>
                  <a:spcPct val="90000"/>
                </a:lnSpc>
                <a:spcBef>
                  <a:spcPct val="0"/>
                </a:spcBef>
                <a:spcAft>
                  <a:spcPct val="35000"/>
                </a:spcAft>
              </a:pPr>
              <a:r>
                <a:rPr lang="ru-RU" sz="1500" kern="1200" dirty="0" smtClean="0">
                  <a:solidFill>
                    <a:schemeClr val="accent5">
                      <a:lumMod val="50000"/>
                    </a:schemeClr>
                  </a:solidFill>
                  <a:latin typeface="Arial" panose="020B0604020202020204" pitchFamily="34" charset="0"/>
                  <a:cs typeface="Arial" panose="020B0604020202020204" pitchFamily="34" charset="0"/>
                </a:rPr>
                <a:t>участие СО НКО в региональных конкурсах профессионального мастерства наравне с государственными и муниципальными учреждениями (в 2022 году – 2 некоммерческие организации стали победителями конкурса, 4 некоммерческие организации приняли участие в конкурсах),  </a:t>
              </a:r>
              <a:endParaRPr lang="ru-RU" sz="1500" kern="1200" dirty="0">
                <a:solidFill>
                  <a:schemeClr val="accent5">
                    <a:lumMod val="50000"/>
                  </a:schemeClr>
                </a:solidFill>
                <a:latin typeface="Arial" panose="020B0604020202020204" pitchFamily="34" charset="0"/>
                <a:cs typeface="Arial" panose="020B0604020202020204" pitchFamily="34" charset="0"/>
              </a:endParaRPr>
            </a:p>
          </p:txBody>
        </p:sp>
        <p:sp>
          <p:nvSpPr>
            <p:cNvPr id="34" name="Прямоугольник 33"/>
            <p:cNvSpPr/>
            <p:nvPr/>
          </p:nvSpPr>
          <p:spPr>
            <a:xfrm>
              <a:off x="3536515" y="4730417"/>
              <a:ext cx="1595081" cy="40680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49094512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18"/>
            <a:ext cx="12192000" cy="276999"/>
          </a:xfrm>
          <a:prstGeom prst="rect">
            <a:avLst/>
          </a:prstGeom>
          <a:solidFill>
            <a:schemeClr val="accent5">
              <a:lumMod val="75000"/>
            </a:schemeClr>
          </a:solidFill>
        </p:spPr>
        <p:txBody>
          <a:bodyPr wrap="square" rtlCol="0">
            <a:spAutoFit/>
          </a:bodyPr>
          <a:lstStyle/>
          <a:p>
            <a:pPr algn="r"/>
            <a:r>
              <a:rPr lang="ru-RU" sz="1200" b="1" dirty="0" smtClean="0">
                <a:solidFill>
                  <a:schemeClr val="bg1"/>
                </a:solidFill>
                <a:latin typeface="Arial" panose="020B0604020202020204" pitchFamily="34" charset="0"/>
                <a:cs typeface="Arial" panose="020B0604020202020204" pitchFamily="34" charset="0"/>
              </a:rPr>
              <a:t>МИНИСТЕРСТВО ТРУДА И СОЦИАЛЬНОГО РАЗВИТИЯ НОВОСИБИРСКОЙ ОБЛАСТИ</a:t>
            </a:r>
            <a:endParaRPr lang="ru-RU"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0" y="457199"/>
            <a:ext cx="12192000" cy="830997"/>
          </a:xfrm>
          <a:prstGeom prst="rect">
            <a:avLst/>
          </a:prstGeom>
          <a:noFill/>
        </p:spPr>
        <p:txBody>
          <a:bodyPr wrap="square" rtlCol="0">
            <a:spAutoFit/>
          </a:bodyPr>
          <a:lstStyle/>
          <a:p>
            <a:pPr algn="ctr"/>
            <a:r>
              <a:rPr lang="ru-RU" sz="2400" b="1" dirty="0" smtClean="0">
                <a:solidFill>
                  <a:schemeClr val="accent5">
                    <a:lumMod val="50000"/>
                  </a:schemeClr>
                </a:solidFill>
                <a:latin typeface="Arial" panose="020B0604020202020204" pitchFamily="34" charset="0"/>
                <a:cs typeface="Arial" panose="020B0604020202020204" pitchFamily="34" charset="0"/>
              </a:rPr>
              <a:t>Взаимодействие министерства труда и социального развития </a:t>
            </a:r>
          </a:p>
          <a:p>
            <a:pPr algn="ctr"/>
            <a:r>
              <a:rPr lang="ru-RU" sz="2400" b="1" dirty="0" smtClean="0">
                <a:solidFill>
                  <a:schemeClr val="accent5">
                    <a:lumMod val="50000"/>
                  </a:schemeClr>
                </a:solidFill>
                <a:latin typeface="Arial" panose="020B0604020202020204" pitchFamily="34" charset="0"/>
                <a:cs typeface="Arial" panose="020B0604020202020204" pitchFamily="34" charset="0"/>
              </a:rPr>
              <a:t>Новосибирской области с СО </a:t>
            </a:r>
            <a:r>
              <a:rPr lang="ru-RU" sz="2400" b="1" dirty="0">
                <a:solidFill>
                  <a:schemeClr val="accent5">
                    <a:lumMod val="50000"/>
                  </a:schemeClr>
                </a:solidFill>
                <a:latin typeface="Arial" panose="020B0604020202020204" pitchFamily="34" charset="0"/>
                <a:cs typeface="Arial" panose="020B0604020202020204" pitchFamily="34" charset="0"/>
              </a:rPr>
              <a:t>НКО </a:t>
            </a:r>
          </a:p>
        </p:txBody>
      </p:sp>
      <p:grpSp>
        <p:nvGrpSpPr>
          <p:cNvPr id="3" name="Группа 2"/>
          <p:cNvGrpSpPr/>
          <p:nvPr/>
        </p:nvGrpSpPr>
        <p:grpSpPr>
          <a:xfrm>
            <a:off x="211665" y="1472314"/>
            <a:ext cx="4106335" cy="5269308"/>
            <a:chOff x="447051" y="1868838"/>
            <a:chExt cx="6145210" cy="3920442"/>
          </a:xfrm>
        </p:grpSpPr>
        <p:graphicFrame>
          <p:nvGraphicFramePr>
            <p:cNvPr id="13" name="Диаграмма 12"/>
            <p:cNvGraphicFramePr/>
            <p:nvPr>
              <p:extLst>
                <p:ext uri="{D42A27DB-BD31-4B8C-83A1-F6EECF244321}">
                  <p14:modId xmlns:p14="http://schemas.microsoft.com/office/powerpoint/2010/main" val="1922117618"/>
                </p:ext>
              </p:extLst>
            </p:nvPr>
          </p:nvGraphicFramePr>
          <p:xfrm>
            <a:off x="447051" y="2616569"/>
            <a:ext cx="6145210" cy="317271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75461" y="1868838"/>
              <a:ext cx="6016800" cy="598540"/>
            </a:xfrm>
            <a:prstGeom prst="rect">
              <a:avLst/>
            </a:prstGeom>
            <a:noFill/>
          </p:spPr>
          <p:txBody>
            <a:bodyPr wrap="square" rtlCol="0">
              <a:spAutoFit/>
            </a:bodyPr>
            <a:lstStyle/>
            <a:p>
              <a:pPr algn="ctr"/>
              <a:r>
                <a:rPr lang="ru-RU" sz="1400" b="1" dirty="0">
                  <a:solidFill>
                    <a:schemeClr val="accent5">
                      <a:lumMod val="50000"/>
                    </a:schemeClr>
                  </a:solidFill>
                  <a:latin typeface="Arial" panose="020B0604020202020204" pitchFamily="34" charset="0"/>
                  <a:cs typeface="Arial" panose="020B0604020202020204" pitchFamily="34" charset="0"/>
                </a:rPr>
                <a:t>П</a:t>
              </a:r>
              <a:r>
                <a:rPr lang="ru-RU" sz="1400" b="1" dirty="0" smtClean="0">
                  <a:solidFill>
                    <a:schemeClr val="accent5">
                      <a:lumMod val="50000"/>
                    </a:schemeClr>
                  </a:solidFill>
                  <a:latin typeface="Arial" panose="020B0604020202020204" pitchFamily="34" charset="0"/>
                  <a:cs typeface="Arial" panose="020B0604020202020204" pitchFamily="34" charset="0"/>
                </a:rPr>
                <a:t>ереданные СО НКО денежные</a:t>
              </a:r>
            </a:p>
            <a:p>
              <a:pPr algn="ctr"/>
              <a:r>
                <a:rPr lang="ru-RU" sz="1400" b="1" dirty="0" smtClean="0">
                  <a:solidFill>
                    <a:schemeClr val="accent5">
                      <a:lumMod val="50000"/>
                    </a:schemeClr>
                  </a:solidFill>
                  <a:latin typeface="Arial" panose="020B0604020202020204" pitchFamily="34" charset="0"/>
                  <a:cs typeface="Arial" panose="020B0604020202020204" pitchFamily="34" charset="0"/>
                </a:rPr>
                <a:t>средства на оказание услуг в 2022 году , </a:t>
              </a:r>
            </a:p>
            <a:p>
              <a:pPr algn="ctr"/>
              <a:r>
                <a:rPr lang="ru-RU" sz="1400" b="1" dirty="0" smtClean="0">
                  <a:solidFill>
                    <a:schemeClr val="accent5">
                      <a:lumMod val="50000"/>
                    </a:schemeClr>
                  </a:solidFill>
                  <a:latin typeface="Arial" panose="020B0604020202020204" pitchFamily="34" charset="0"/>
                  <a:cs typeface="Arial" panose="020B0604020202020204" pitchFamily="34" charset="0"/>
                </a:rPr>
                <a:t>млн рублей</a:t>
              </a:r>
              <a:endParaRPr lang="ru-RU" sz="1400" b="1"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4" name="Группа 3"/>
          <p:cNvGrpSpPr/>
          <p:nvPr/>
        </p:nvGrpSpPr>
        <p:grpSpPr>
          <a:xfrm>
            <a:off x="5224310" y="2989012"/>
            <a:ext cx="6798357" cy="3323987"/>
            <a:chOff x="0" y="1514678"/>
            <a:chExt cx="4575464" cy="4820298"/>
          </a:xfrm>
        </p:grpSpPr>
        <p:sp>
          <p:nvSpPr>
            <p:cNvPr id="16" name="Прямоугольник 15"/>
            <p:cNvSpPr/>
            <p:nvPr/>
          </p:nvSpPr>
          <p:spPr>
            <a:xfrm>
              <a:off x="0" y="1514678"/>
              <a:ext cx="4575464" cy="47329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50000"/>
                  </a:schemeClr>
                </a:solidFill>
              </a:endParaRPr>
            </a:p>
          </p:txBody>
        </p:sp>
        <p:sp>
          <p:nvSpPr>
            <p:cNvPr id="17" name="TextBox 16"/>
            <p:cNvSpPr txBox="1"/>
            <p:nvPr/>
          </p:nvSpPr>
          <p:spPr>
            <a:xfrm>
              <a:off x="73897" y="1514678"/>
              <a:ext cx="4380022" cy="4820298"/>
            </a:xfrm>
            <a:prstGeom prst="rect">
              <a:avLst/>
            </a:prstGeom>
            <a:noFill/>
          </p:spPr>
          <p:txBody>
            <a:bodyPr wrap="square" rtlCol="0">
              <a:spAutoFit/>
            </a:bodyPr>
            <a:lstStyle/>
            <a:p>
              <a:r>
                <a:rPr lang="ru-RU" sz="1400" b="1" dirty="0" smtClean="0">
                  <a:solidFill>
                    <a:schemeClr val="accent5">
                      <a:lumMod val="50000"/>
                    </a:schemeClr>
                  </a:solidFill>
                  <a:latin typeface="Arial" panose="020B0604020202020204" pitchFamily="34" charset="0"/>
                  <a:cs typeface="Arial" panose="020B0604020202020204" pitchFamily="34" charset="0"/>
                </a:rPr>
                <a:t>Передача новых услуг СО НКО </a:t>
              </a:r>
              <a:endParaRPr lang="ru-RU" sz="1400" b="1"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служба </a:t>
              </a:r>
              <a:r>
                <a:rPr lang="ru-RU" sz="1400" dirty="0">
                  <a:solidFill>
                    <a:schemeClr val="accent5">
                      <a:lumMod val="50000"/>
                    </a:schemeClr>
                  </a:solidFill>
                  <a:latin typeface="Arial" panose="020B0604020202020204" pitchFamily="34" charset="0"/>
                  <a:cs typeface="Arial" panose="020B0604020202020204" pitchFamily="34" charset="0"/>
                </a:rPr>
                <a:t>помощи детям с различными нозологиями в возрасте от 0 до 18 </a:t>
              </a:r>
              <a:r>
                <a:rPr lang="ru-RU" sz="1400" dirty="0" smtClean="0">
                  <a:solidFill>
                    <a:schemeClr val="accent5">
                      <a:lumMod val="50000"/>
                    </a:schemeClr>
                  </a:solidFill>
                  <a:latin typeface="Arial" panose="020B0604020202020204" pitchFamily="34" charset="0"/>
                  <a:cs typeface="Arial" panose="020B0604020202020204" pitchFamily="34" charset="0"/>
                </a:rPr>
                <a:t>лет</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службы </a:t>
              </a:r>
              <a:r>
                <a:rPr lang="ru-RU" sz="1400" dirty="0">
                  <a:solidFill>
                    <a:schemeClr val="accent5">
                      <a:lumMod val="50000"/>
                    </a:schemeClr>
                  </a:solidFill>
                  <a:latin typeface="Arial" panose="020B0604020202020204" pitchFamily="34" charset="0"/>
                  <a:cs typeface="Arial" panose="020B0604020202020204" pitchFamily="34" charset="0"/>
                </a:rPr>
                <a:t>ранней </a:t>
              </a:r>
              <a:r>
                <a:rPr lang="ru-RU" sz="1400" dirty="0" smtClean="0">
                  <a:solidFill>
                    <a:schemeClr val="accent5">
                      <a:lumMod val="50000"/>
                    </a:schemeClr>
                  </a:solidFill>
                  <a:latin typeface="Arial" panose="020B0604020202020204" pitchFamily="34" charset="0"/>
                  <a:cs typeface="Arial" panose="020B0604020202020204" pitchFamily="34" charset="0"/>
                </a:rPr>
                <a:t>помощи</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служба </a:t>
              </a:r>
              <a:r>
                <a:rPr lang="ru-RU" sz="1400" dirty="0">
                  <a:solidFill>
                    <a:schemeClr val="accent5">
                      <a:lumMod val="50000"/>
                    </a:schemeClr>
                  </a:solidFill>
                  <a:latin typeface="Arial" panose="020B0604020202020204" pitchFamily="34" charset="0"/>
                  <a:cs typeface="Arial" panose="020B0604020202020204" pitchFamily="34" charset="0"/>
                </a:rPr>
                <a:t>поддержки граждан без определенного места жительства с обеспечением </a:t>
              </a:r>
              <a:r>
                <a:rPr lang="ru-RU" sz="1400" dirty="0" smtClean="0">
                  <a:solidFill>
                    <a:schemeClr val="accent5">
                      <a:lumMod val="50000"/>
                    </a:schemeClr>
                  </a:solidFill>
                  <a:latin typeface="Arial" panose="020B0604020202020204" pitchFamily="34" charset="0"/>
                  <a:cs typeface="Arial" panose="020B0604020202020204" pitchFamily="34" charset="0"/>
                </a:rPr>
                <a:t>проживания</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создание </a:t>
              </a:r>
              <a:r>
                <a:rPr lang="ru-RU" sz="1400" dirty="0">
                  <a:solidFill>
                    <a:schemeClr val="accent5">
                      <a:lumMod val="50000"/>
                    </a:schemeClr>
                  </a:solidFill>
                  <a:latin typeface="Arial" panose="020B0604020202020204" pitchFamily="34" charset="0"/>
                  <a:cs typeface="Arial" panose="020B0604020202020204" pitchFamily="34" charset="0"/>
                </a:rPr>
                <a:t>службы поддержки граждан пожилого возраста и инвалидов, нуждающихся в постороннем уходе, включая обеспечение ухода за больными и пожилыми людьми в условиях надомного обслуживания и предоставления временного </a:t>
              </a:r>
              <a:r>
                <a:rPr lang="ru-RU" sz="1400" dirty="0" smtClean="0">
                  <a:solidFill>
                    <a:schemeClr val="accent5">
                      <a:lumMod val="50000"/>
                    </a:schemeClr>
                  </a:solidFill>
                  <a:latin typeface="Arial" panose="020B0604020202020204" pitchFamily="34" charset="0"/>
                  <a:cs typeface="Arial" panose="020B0604020202020204" pitchFamily="34" charset="0"/>
                </a:rPr>
                <a:t>размещения</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проект </a:t>
              </a:r>
              <a:r>
                <a:rPr lang="ru-RU" sz="1400" dirty="0">
                  <a:solidFill>
                    <a:schemeClr val="accent5">
                      <a:lumMod val="50000"/>
                    </a:schemeClr>
                  </a:solidFill>
                  <a:latin typeface="Arial" panose="020B0604020202020204" pitchFamily="34" charset="0"/>
                  <a:cs typeface="Arial" panose="020B0604020202020204" pitchFamily="34" charset="0"/>
                </a:rPr>
                <a:t>по реабилитации членов семей погибших участников </a:t>
              </a:r>
              <a:r>
                <a:rPr lang="ru-RU" sz="1400" dirty="0" smtClean="0">
                  <a:solidFill>
                    <a:schemeClr val="accent5">
                      <a:lumMod val="50000"/>
                    </a:schemeClr>
                  </a:solidFill>
                  <a:latin typeface="Arial" panose="020B0604020202020204" pitchFamily="34" charset="0"/>
                  <a:cs typeface="Arial" panose="020B0604020202020204" pitchFamily="34" charset="0"/>
                </a:rPr>
                <a:t>СВО</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площадки </a:t>
              </a:r>
              <a:r>
                <a:rPr lang="ru-RU" sz="1400" dirty="0">
                  <a:solidFill>
                    <a:schemeClr val="accent5">
                      <a:lumMod val="50000"/>
                    </a:schemeClr>
                  </a:solidFill>
                  <a:latin typeface="Arial" panose="020B0604020202020204" pitchFamily="34" charset="0"/>
                  <a:cs typeface="Arial" panose="020B0604020202020204" pitchFamily="34" charset="0"/>
                </a:rPr>
                <a:t>по оказанию помощи детям с инвалидностью от 0 до 18 </a:t>
              </a:r>
              <a:r>
                <a:rPr lang="ru-RU" sz="1400" dirty="0" smtClean="0">
                  <a:solidFill>
                    <a:schemeClr val="accent5">
                      <a:lumMod val="50000"/>
                    </a:schemeClr>
                  </a:solidFill>
                  <a:latin typeface="Arial" panose="020B0604020202020204" pitchFamily="34" charset="0"/>
                  <a:cs typeface="Arial" panose="020B0604020202020204" pitchFamily="34" charset="0"/>
                </a:rPr>
                <a:t>лет</a:t>
              </a:r>
              <a:endParaRPr lang="ru-RU" sz="14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solidFill>
                    <a:schemeClr val="accent5">
                      <a:lumMod val="50000"/>
                    </a:schemeClr>
                  </a:solidFill>
                  <a:latin typeface="Arial" panose="020B0604020202020204" pitchFamily="34" charset="0"/>
                  <a:cs typeface="Arial" panose="020B0604020202020204" pitchFamily="34" charset="0"/>
                </a:rPr>
                <a:t>предоставление пакета услуг </a:t>
              </a:r>
              <a:r>
                <a:rPr lang="ru-RU" sz="1400" dirty="0">
                  <a:solidFill>
                    <a:schemeClr val="accent5">
                      <a:lumMod val="50000"/>
                    </a:schemeClr>
                  </a:solidFill>
                  <a:latin typeface="Arial" panose="020B0604020202020204" pitchFamily="34" charset="0"/>
                  <a:cs typeface="Arial" panose="020B0604020202020204" pitchFamily="34" charset="0"/>
                </a:rPr>
                <a:t>долговременного </a:t>
              </a:r>
              <a:r>
                <a:rPr lang="ru-RU" sz="1400" dirty="0" smtClean="0">
                  <a:solidFill>
                    <a:schemeClr val="accent5">
                      <a:lumMod val="50000"/>
                    </a:schemeClr>
                  </a:solidFill>
                  <a:latin typeface="Arial" panose="020B0604020202020204" pitchFamily="34" charset="0"/>
                  <a:cs typeface="Arial" panose="020B0604020202020204" pitchFamily="34" charset="0"/>
                </a:rPr>
                <a:t>ухода </a:t>
              </a:r>
              <a:r>
                <a:rPr lang="ru-RU" sz="1400" dirty="0">
                  <a:solidFill>
                    <a:schemeClr val="accent5">
                      <a:lumMod val="50000"/>
                    </a:schemeClr>
                  </a:solidFill>
                  <a:latin typeface="Arial" panose="020B0604020202020204" pitchFamily="34" charset="0"/>
                  <a:cs typeface="Arial" panose="020B0604020202020204" pitchFamily="34" charset="0"/>
                </a:rPr>
                <a:t>гражданам, нуждающимся в </a:t>
              </a:r>
              <a:r>
                <a:rPr lang="ru-RU" sz="1400" dirty="0" smtClean="0">
                  <a:solidFill>
                    <a:schemeClr val="accent5">
                      <a:lumMod val="50000"/>
                    </a:schemeClr>
                  </a:solidFill>
                  <a:latin typeface="Arial" panose="020B0604020202020204" pitchFamily="34" charset="0"/>
                  <a:cs typeface="Arial" panose="020B0604020202020204" pitchFamily="34" charset="0"/>
                </a:rPr>
                <a:t>уходе</a:t>
              </a:r>
              <a:endParaRPr lang="ru-RU" sz="1400" dirty="0">
                <a:solidFill>
                  <a:schemeClr val="accent5">
                    <a:lumMod val="50000"/>
                  </a:schemeClr>
                </a:solidFill>
                <a:latin typeface="Arial" panose="020B0604020202020204" pitchFamily="34" charset="0"/>
                <a:cs typeface="Arial" panose="020B0604020202020204" pitchFamily="34" charset="0"/>
              </a:endParaRPr>
            </a:p>
            <a:p>
              <a:endParaRPr lang="ru-RU" sz="1400" dirty="0">
                <a:solidFill>
                  <a:schemeClr val="accent5">
                    <a:lumMod val="50000"/>
                  </a:schemeClr>
                </a:solidFill>
                <a:latin typeface="Arial" panose="020B0604020202020204" pitchFamily="34" charset="0"/>
                <a:cs typeface="Arial" panose="020B0604020202020204" pitchFamily="34" charset="0"/>
              </a:endParaRPr>
            </a:p>
          </p:txBody>
        </p:sp>
      </p:grpSp>
      <p:sp>
        <p:nvSpPr>
          <p:cNvPr id="6" name="TextBox 5"/>
          <p:cNvSpPr txBox="1"/>
          <p:nvPr/>
        </p:nvSpPr>
        <p:spPr>
          <a:xfrm>
            <a:off x="5102982" y="1867935"/>
            <a:ext cx="6739090" cy="646331"/>
          </a:xfrm>
          <a:prstGeom prst="rect">
            <a:avLst/>
          </a:prstGeom>
          <a:noFill/>
        </p:spPr>
        <p:txBody>
          <a:bodyPr wrap="square" rtlCol="0">
            <a:spAutoFit/>
          </a:bodyPr>
          <a:lstStyle/>
          <a:p>
            <a:pPr algn="ctr"/>
            <a:r>
              <a:rPr lang="ru-RU" dirty="0" smtClean="0">
                <a:solidFill>
                  <a:schemeClr val="accent5">
                    <a:lumMod val="50000"/>
                  </a:schemeClr>
                </a:solidFill>
                <a:latin typeface="Arial" panose="020B0604020202020204" pitchFamily="34" charset="0"/>
                <a:cs typeface="Arial" panose="020B0604020202020204" pitchFamily="34" charset="0"/>
              </a:rPr>
              <a:t>Объем финансирования СО НКО в 2023 году составит </a:t>
            </a:r>
          </a:p>
          <a:p>
            <a:pPr algn="ctr"/>
            <a:r>
              <a:rPr lang="ru-RU" b="1" dirty="0" smtClean="0">
                <a:solidFill>
                  <a:srgbClr val="C00000"/>
                </a:solidFill>
                <a:latin typeface="Arial" panose="020B0604020202020204" pitchFamily="34" charset="0"/>
                <a:cs typeface="Arial" panose="020B0604020202020204" pitchFamily="34" charset="0"/>
              </a:rPr>
              <a:t>121 млн рублей</a:t>
            </a:r>
            <a:endParaRPr lang="ru-RU"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945353"/>
      </p:ext>
    </p:ext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41854-87B3-4953-A183-EF3BD285377B}">
  <ds:schemaRefs>
    <ds:schemaRef ds:uri="http://schemas.openxmlformats.org/package/2006/metadata/core-properties"/>
    <ds:schemaRef ds:uri="http://purl.org/dc/term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1474</Words>
  <Application>Microsoft Office PowerPoint</Application>
  <PresentationFormat>Широкоэкранный</PresentationFormat>
  <Paragraphs>430</Paragraphs>
  <Slides>14</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Arial Unicode MS</vt:lpstr>
      <vt:lpstr>宋体</vt:lpstr>
      <vt:lpstr>Arial</vt:lpstr>
      <vt:lpstr>Calibri</vt:lpstr>
      <vt:lpstr>Calibri Light</vt:lpstr>
      <vt:lpstr>DengXian</vt:lpstr>
      <vt:lpstr>Times New Roman</vt:lpstr>
      <vt:lpstr>Wingdings</vt:lpstr>
      <vt:lpstr>Тема Office</vt:lpstr>
      <vt:lpstr>Об обеспечении поэтапного доступа социально ориентированных некоммерческих организаций к бюджетным средствам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2023-01-03T03:44:57Z</dcterms:created>
  <dcterms:modified xsi:type="dcterms:W3CDTF">2023-04-19T09:08:14Z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