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80" r:id="rId1"/>
  </p:sldMasterIdLst>
  <p:notesMasterIdLst>
    <p:notesMasterId r:id="rId20"/>
  </p:notesMasterIdLst>
  <p:sldIdLst>
    <p:sldId id="268" r:id="rId2"/>
    <p:sldId id="427" r:id="rId3"/>
    <p:sldId id="423" r:id="rId4"/>
    <p:sldId id="410" r:id="rId5"/>
    <p:sldId id="424" r:id="rId6"/>
    <p:sldId id="408" r:id="rId7"/>
    <p:sldId id="413" r:id="rId8"/>
    <p:sldId id="415" r:id="rId9"/>
    <p:sldId id="420" r:id="rId10"/>
    <p:sldId id="425" r:id="rId11"/>
    <p:sldId id="416" r:id="rId12"/>
    <p:sldId id="418" r:id="rId13"/>
    <p:sldId id="419" r:id="rId14"/>
    <p:sldId id="428" r:id="rId15"/>
    <p:sldId id="353" r:id="rId16"/>
    <p:sldId id="386" r:id="rId17"/>
    <p:sldId id="414" r:id="rId18"/>
    <p:sldId id="422" r:id="rId19"/>
  </p:sldIdLst>
  <p:sldSz cx="9144000" cy="5143500" type="screen16x9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56AE8A"/>
    <a:srgbClr val="8BD58B"/>
    <a:srgbClr val="C87EDC"/>
    <a:srgbClr val="E3BDED"/>
    <a:srgbClr val="7A0000"/>
    <a:srgbClr val="5067DC"/>
    <a:srgbClr val="F76657"/>
    <a:srgbClr val="AB3BC9"/>
    <a:srgbClr val="D3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9" autoAdjust="0"/>
    <p:restoredTop sz="93333" autoAdjust="0"/>
  </p:normalViewPr>
  <p:slideViewPr>
    <p:cSldViewPr>
      <p:cViewPr varScale="1">
        <p:scale>
          <a:sx n="122" d="100"/>
          <a:sy n="122" d="100"/>
        </p:scale>
        <p:origin x="660" y="8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972440944881891E-2"/>
          <c:y val="3.6515748031496063E-2"/>
          <c:w val="0.91436089238845142"/>
          <c:h val="0.758590059055118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предложены министерством труда и социального развития Новосибирской области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m/d/yyyy</c:formatCode>
                <c:ptCount val="3"/>
                <c:pt idx="0">
                  <c:v>43831</c:v>
                </c:pt>
                <c:pt idx="1">
                  <c:v>44197</c:v>
                </c:pt>
                <c:pt idx="2">
                  <c:v>44323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cat>
            <c:numRef>
              <c:f>Лист1!$A$2:$A$4</c:f>
              <c:numCache>
                <c:formatCode>m/d/yyyy</c:formatCode>
                <c:ptCount val="3"/>
                <c:pt idx="0">
                  <c:v>43831</c:v>
                </c:pt>
                <c:pt idx="1">
                  <c:v>44197</c:v>
                </c:pt>
                <c:pt idx="2">
                  <c:v>44323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12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706570736"/>
        <c:axId val="-706560944"/>
        <c:axId val="0"/>
      </c:bar3DChart>
      <c:catAx>
        <c:axId val="-7065707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706560944"/>
        <c:crosses val="autoZero"/>
        <c:auto val="0"/>
        <c:lblAlgn val="ctr"/>
        <c:lblOffset val="100"/>
        <c:noMultiLvlLbl val="0"/>
      </c:catAx>
      <c:valAx>
        <c:axId val="-706560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70657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529B3-F1DD-47BC-96C5-396A11E8CDA0}" type="doc">
      <dgm:prSet loTypeId="urn:microsoft.com/office/officeart/2005/8/layout/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214EF-0A30-4C44-AEF1-9122BC8C659D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50800" dist="889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2018 год</a:t>
          </a:r>
          <a:endParaRPr lang="ru-RU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78AD30-DB03-4217-8A4E-338D1B4FAB33}" type="parTrans" cxnId="{22E4EDD4-6221-4D17-94B1-0265A97BA624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2E0D7-7334-4E56-BBFB-9E6BD494DD16}" type="sibTrans" cxnId="{22E4EDD4-6221-4D17-94B1-0265A97BA624}">
      <dgm:prSet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6701CB-DAE0-427B-A1A5-90EE5062CB9C}">
      <dgm:prSet phldrT="[Текст]" custT="1"/>
      <dgm:spPr>
        <a:solidFill>
          <a:schemeClr val="tx2"/>
        </a:solidFill>
        <a:ln>
          <a:noFill/>
        </a:ln>
        <a:effectLst>
          <a:outerShdw blurRad="50800" dist="889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Компенсацию получили           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4 организации</a:t>
          </a:r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на сумму    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272,9 тыс. руб. </a:t>
          </a:r>
          <a:endParaRPr lang="ru-RU" sz="1400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D710A4-9626-4D28-B7D5-9B92205C80E8}" type="parTrans" cxnId="{6A4F8501-90D6-47B1-8170-6ACF7066B8EF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441AEF-85FB-46C6-A9AA-52338B1C3004}" type="sibTrans" cxnId="{6A4F8501-90D6-47B1-8170-6ACF7066B8EF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C55E4F-0799-47F5-A2F0-AA661712A123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50800" dist="889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 год</a:t>
          </a:r>
          <a:endParaRPr lang="ru-RU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01F4C6-611B-4417-B62E-66D0935F4A67}" type="parTrans" cxnId="{7CDF3730-D07A-41BE-B969-9275206B46A0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A5679-1150-4E13-8307-9162FDF3F9BF}" type="sibTrans" cxnId="{7CDF3730-D07A-41BE-B969-9275206B46A0}">
      <dgm:prSet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8D215-C267-4778-BD97-52609B2D3032}">
      <dgm:prSet phldrT="[Текст]" custT="1"/>
      <dgm:spPr>
        <a:solidFill>
          <a:schemeClr val="tx2"/>
        </a:solidFill>
        <a:ln>
          <a:noFill/>
        </a:ln>
        <a:effectLst>
          <a:outerShdw blurRad="50800" dist="889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Компенсацию получили           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6 организаций</a:t>
          </a:r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на сумму        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1,2 млн руб.</a:t>
          </a:r>
          <a:endParaRPr lang="ru-RU" sz="1400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30016D-51EB-4CE5-9B7E-684DE54E747D}" type="parTrans" cxnId="{535CB70B-247A-40D6-8E92-B96D9964EC7A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46B4C1-E92A-441F-B3BB-87C05BD7DE96}" type="sibTrans" cxnId="{535CB70B-247A-40D6-8E92-B96D9964EC7A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6D2CB-6E0A-4021-8068-FEF0B4204ED8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50800" dist="889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2020 год</a:t>
          </a:r>
          <a:endParaRPr lang="ru-RU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8977A-1032-468F-877E-52FAC44338E3}" type="parTrans" cxnId="{E657D1DF-B8FB-4629-9DBC-91262F4D0E77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91094C-C9A8-4EC0-8581-1FE24FA9CE91}" type="sibTrans" cxnId="{E657D1DF-B8FB-4629-9DBC-91262F4D0E77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488B4-0975-4BE4-9DAE-689D344C81C6}">
      <dgm:prSet phldrT="[Текст]" custT="1"/>
      <dgm:spPr>
        <a:solidFill>
          <a:schemeClr val="tx2"/>
        </a:solidFill>
        <a:ln>
          <a:noFill/>
        </a:ln>
        <a:effectLst>
          <a:outerShdw blurRad="50800" dist="889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Компенсацию получили           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6 организаций</a:t>
          </a:r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на сумму          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2,0 млн руб.</a:t>
          </a:r>
          <a:endParaRPr lang="ru-RU" sz="1400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3F676-821D-4A2C-B26A-D27CE6ACEC0E}" type="parTrans" cxnId="{B908AAE3-D38C-46E9-99C6-7B80F74CBE0F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E220E3-BB15-4CB7-8407-3F1D342590CA}" type="sibTrans" cxnId="{B908AAE3-D38C-46E9-99C6-7B80F74CBE0F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5805AC-C62A-45D7-930B-6693B3E30626}" type="pres">
      <dgm:prSet presAssocID="{ECD529B3-F1DD-47BC-96C5-396A11E8CD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A5C19-2E79-452A-84CC-2AA0560D25CC}" type="pres">
      <dgm:prSet presAssocID="{73F214EF-0A30-4C44-AEF1-9122BC8C659D}" presName="composite" presStyleCnt="0"/>
      <dgm:spPr/>
    </dgm:pt>
    <dgm:pt modelId="{B795C0A5-9726-4228-AEF3-F67013FED212}" type="pres">
      <dgm:prSet presAssocID="{73F214EF-0A30-4C44-AEF1-9122BC8C659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29061-10ED-4214-9A42-3B3FF7ECC02C}" type="pres">
      <dgm:prSet presAssocID="{73F214EF-0A30-4C44-AEF1-9122BC8C659D}" presName="parSh" presStyleLbl="node1" presStyleIdx="0" presStyleCnt="3"/>
      <dgm:spPr/>
      <dgm:t>
        <a:bodyPr/>
        <a:lstStyle/>
        <a:p>
          <a:endParaRPr lang="ru-RU"/>
        </a:p>
      </dgm:t>
    </dgm:pt>
    <dgm:pt modelId="{EDED6232-C8D2-4448-BBA6-9659439A4146}" type="pres">
      <dgm:prSet presAssocID="{73F214EF-0A30-4C44-AEF1-9122BC8C659D}" presName="desTx" presStyleLbl="fgAcc1" presStyleIdx="0" presStyleCnt="3" custScaleX="109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0841F-7528-4588-A913-6B881D6A7A66}" type="pres">
      <dgm:prSet presAssocID="{D672E0D7-7334-4E56-BBFB-9E6BD494DD1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FB04E40-3A78-4450-9374-4F0F46D011EF}" type="pres">
      <dgm:prSet presAssocID="{D672E0D7-7334-4E56-BBFB-9E6BD494DD16}" presName="connTx" presStyleLbl="sibTrans2D1" presStyleIdx="0" presStyleCnt="2"/>
      <dgm:spPr/>
      <dgm:t>
        <a:bodyPr/>
        <a:lstStyle/>
        <a:p>
          <a:endParaRPr lang="ru-RU"/>
        </a:p>
      </dgm:t>
    </dgm:pt>
    <dgm:pt modelId="{DF867707-30C0-4269-937D-E8D426E20388}" type="pres">
      <dgm:prSet presAssocID="{6BC55E4F-0799-47F5-A2F0-AA661712A123}" presName="composite" presStyleCnt="0"/>
      <dgm:spPr/>
    </dgm:pt>
    <dgm:pt modelId="{43120E5B-1568-4898-918E-DA0CC6E141C7}" type="pres">
      <dgm:prSet presAssocID="{6BC55E4F-0799-47F5-A2F0-AA661712A12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F81DE-79B9-4F72-BCB2-3C09BE13AC6D}" type="pres">
      <dgm:prSet presAssocID="{6BC55E4F-0799-47F5-A2F0-AA661712A123}" presName="parSh" presStyleLbl="node1" presStyleIdx="1" presStyleCnt="3"/>
      <dgm:spPr/>
      <dgm:t>
        <a:bodyPr/>
        <a:lstStyle/>
        <a:p>
          <a:endParaRPr lang="ru-RU"/>
        </a:p>
      </dgm:t>
    </dgm:pt>
    <dgm:pt modelId="{B148B038-99BB-43F5-8746-B3D949E32E85}" type="pres">
      <dgm:prSet presAssocID="{6BC55E4F-0799-47F5-A2F0-AA661712A123}" presName="desTx" presStyleLbl="fgAcc1" presStyleIdx="1" presStyleCnt="3" custScaleX="110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DDCC8-255F-4290-90B7-B49088B4CA28}" type="pres">
      <dgm:prSet presAssocID="{7B3A5679-1150-4E13-8307-9162FDF3F9B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818633B-FFC1-4922-B237-8BD6D9F21F71}" type="pres">
      <dgm:prSet presAssocID="{7B3A5679-1150-4E13-8307-9162FDF3F9BF}" presName="connTx" presStyleLbl="sibTrans2D1" presStyleIdx="1" presStyleCnt="2"/>
      <dgm:spPr/>
      <dgm:t>
        <a:bodyPr/>
        <a:lstStyle/>
        <a:p>
          <a:endParaRPr lang="ru-RU"/>
        </a:p>
      </dgm:t>
    </dgm:pt>
    <dgm:pt modelId="{F0CF6F36-1CC3-4B65-8DD4-20E966B6F129}" type="pres">
      <dgm:prSet presAssocID="{2FC6D2CB-6E0A-4021-8068-FEF0B4204ED8}" presName="composite" presStyleCnt="0"/>
      <dgm:spPr/>
    </dgm:pt>
    <dgm:pt modelId="{7B224BB1-FD6B-4E00-953A-FB18ACA2C50C}" type="pres">
      <dgm:prSet presAssocID="{2FC6D2CB-6E0A-4021-8068-FEF0B4204ED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AEA49-C0AB-40C1-A885-A1C5DBB7E8BC}" type="pres">
      <dgm:prSet presAssocID="{2FC6D2CB-6E0A-4021-8068-FEF0B4204ED8}" presName="parSh" presStyleLbl="node1" presStyleIdx="2" presStyleCnt="3"/>
      <dgm:spPr/>
      <dgm:t>
        <a:bodyPr/>
        <a:lstStyle/>
        <a:p>
          <a:endParaRPr lang="ru-RU"/>
        </a:p>
      </dgm:t>
    </dgm:pt>
    <dgm:pt modelId="{365DF18F-3B8E-4ED5-B59B-5726732125AF}" type="pres">
      <dgm:prSet presAssocID="{2FC6D2CB-6E0A-4021-8068-FEF0B4204ED8}" presName="desTx" presStyleLbl="fgAcc1" presStyleIdx="2" presStyleCnt="3" custScaleX="110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08AAE3-D38C-46E9-99C6-7B80F74CBE0F}" srcId="{2FC6D2CB-6E0A-4021-8068-FEF0B4204ED8}" destId="{95E488B4-0975-4BE4-9DAE-689D344C81C6}" srcOrd="0" destOrd="0" parTransId="{CD63F676-821D-4A2C-B26A-D27CE6ACEC0E}" sibTransId="{80E220E3-BB15-4CB7-8407-3F1D342590CA}"/>
    <dgm:cxn modelId="{5D5D4DA8-39D4-4951-A7C1-AEB3F2657752}" type="presOf" srcId="{ECD529B3-F1DD-47BC-96C5-396A11E8CDA0}" destId="{885805AC-C62A-45D7-930B-6693B3E30626}" srcOrd="0" destOrd="0" presId="urn:microsoft.com/office/officeart/2005/8/layout/process3"/>
    <dgm:cxn modelId="{A8EF6739-6AB1-4909-B714-D759B2C1E67F}" type="presOf" srcId="{95E488B4-0975-4BE4-9DAE-689D344C81C6}" destId="{365DF18F-3B8E-4ED5-B59B-5726732125AF}" srcOrd="0" destOrd="0" presId="urn:microsoft.com/office/officeart/2005/8/layout/process3"/>
    <dgm:cxn modelId="{540E5584-D6F6-4C89-857D-260D915BCD8C}" type="presOf" srcId="{5C78D215-C267-4778-BD97-52609B2D3032}" destId="{B148B038-99BB-43F5-8746-B3D949E32E85}" srcOrd="0" destOrd="0" presId="urn:microsoft.com/office/officeart/2005/8/layout/process3"/>
    <dgm:cxn modelId="{DBC0D854-BCC4-4074-90A9-682D84C22A6E}" type="presOf" srcId="{73F214EF-0A30-4C44-AEF1-9122BC8C659D}" destId="{B795C0A5-9726-4228-AEF3-F67013FED212}" srcOrd="0" destOrd="0" presId="urn:microsoft.com/office/officeart/2005/8/layout/process3"/>
    <dgm:cxn modelId="{F503B6E4-3305-4DED-B34C-D7031A5B2B1E}" type="presOf" srcId="{6BC55E4F-0799-47F5-A2F0-AA661712A123}" destId="{43120E5B-1568-4898-918E-DA0CC6E141C7}" srcOrd="0" destOrd="0" presId="urn:microsoft.com/office/officeart/2005/8/layout/process3"/>
    <dgm:cxn modelId="{E657D1DF-B8FB-4629-9DBC-91262F4D0E77}" srcId="{ECD529B3-F1DD-47BC-96C5-396A11E8CDA0}" destId="{2FC6D2CB-6E0A-4021-8068-FEF0B4204ED8}" srcOrd="2" destOrd="0" parTransId="{C3E8977A-1032-468F-877E-52FAC44338E3}" sibTransId="{5891094C-C9A8-4EC0-8581-1FE24FA9CE91}"/>
    <dgm:cxn modelId="{535CB70B-247A-40D6-8E92-B96D9964EC7A}" srcId="{6BC55E4F-0799-47F5-A2F0-AA661712A123}" destId="{5C78D215-C267-4778-BD97-52609B2D3032}" srcOrd="0" destOrd="0" parTransId="{FC30016D-51EB-4CE5-9B7E-684DE54E747D}" sibTransId="{5046B4C1-E92A-441F-B3BB-87C05BD7DE96}"/>
    <dgm:cxn modelId="{3E80ED88-B28E-48EF-8AE8-B43D06FF507D}" type="presOf" srcId="{7B3A5679-1150-4E13-8307-9162FDF3F9BF}" destId="{C818633B-FFC1-4922-B237-8BD6D9F21F71}" srcOrd="1" destOrd="0" presId="urn:microsoft.com/office/officeart/2005/8/layout/process3"/>
    <dgm:cxn modelId="{6A4F8501-90D6-47B1-8170-6ACF7066B8EF}" srcId="{73F214EF-0A30-4C44-AEF1-9122BC8C659D}" destId="{C96701CB-DAE0-427B-A1A5-90EE5062CB9C}" srcOrd="0" destOrd="0" parTransId="{D4D710A4-9626-4D28-B7D5-9B92205C80E8}" sibTransId="{79441AEF-85FB-46C6-A9AA-52338B1C3004}"/>
    <dgm:cxn modelId="{0174B0BF-8676-4289-9F09-1C1050351017}" type="presOf" srcId="{C96701CB-DAE0-427B-A1A5-90EE5062CB9C}" destId="{EDED6232-C8D2-4448-BBA6-9659439A4146}" srcOrd="0" destOrd="0" presId="urn:microsoft.com/office/officeart/2005/8/layout/process3"/>
    <dgm:cxn modelId="{A9556644-D512-4BBC-B8F6-9E822B870033}" type="presOf" srcId="{D672E0D7-7334-4E56-BBFB-9E6BD494DD16}" destId="{6FB04E40-3A78-4450-9374-4F0F46D011EF}" srcOrd="1" destOrd="0" presId="urn:microsoft.com/office/officeart/2005/8/layout/process3"/>
    <dgm:cxn modelId="{22E4EDD4-6221-4D17-94B1-0265A97BA624}" srcId="{ECD529B3-F1DD-47BC-96C5-396A11E8CDA0}" destId="{73F214EF-0A30-4C44-AEF1-9122BC8C659D}" srcOrd="0" destOrd="0" parTransId="{2378AD30-DB03-4217-8A4E-338D1B4FAB33}" sibTransId="{D672E0D7-7334-4E56-BBFB-9E6BD494DD16}"/>
    <dgm:cxn modelId="{51F4EFB3-2E31-41ED-9FA7-718AE86DA018}" type="presOf" srcId="{2FC6D2CB-6E0A-4021-8068-FEF0B4204ED8}" destId="{77EAEA49-C0AB-40C1-A885-A1C5DBB7E8BC}" srcOrd="1" destOrd="0" presId="urn:microsoft.com/office/officeart/2005/8/layout/process3"/>
    <dgm:cxn modelId="{DB5CE363-3F8C-40C3-A560-2BDC85DDE2CE}" type="presOf" srcId="{73F214EF-0A30-4C44-AEF1-9122BC8C659D}" destId="{86329061-10ED-4214-9A42-3B3FF7ECC02C}" srcOrd="1" destOrd="0" presId="urn:microsoft.com/office/officeart/2005/8/layout/process3"/>
    <dgm:cxn modelId="{A97B8F51-4154-4D41-9584-D67C843AA059}" type="presOf" srcId="{6BC55E4F-0799-47F5-A2F0-AA661712A123}" destId="{2F6F81DE-79B9-4F72-BCB2-3C09BE13AC6D}" srcOrd="1" destOrd="0" presId="urn:microsoft.com/office/officeart/2005/8/layout/process3"/>
    <dgm:cxn modelId="{E239FBFD-0136-4B38-BE94-96E50D52E078}" type="presOf" srcId="{D672E0D7-7334-4E56-BBFB-9E6BD494DD16}" destId="{99D0841F-7528-4588-A913-6B881D6A7A66}" srcOrd="0" destOrd="0" presId="urn:microsoft.com/office/officeart/2005/8/layout/process3"/>
    <dgm:cxn modelId="{7CDF3730-D07A-41BE-B969-9275206B46A0}" srcId="{ECD529B3-F1DD-47BC-96C5-396A11E8CDA0}" destId="{6BC55E4F-0799-47F5-A2F0-AA661712A123}" srcOrd="1" destOrd="0" parTransId="{7501F4C6-611B-4417-B62E-66D0935F4A67}" sibTransId="{7B3A5679-1150-4E13-8307-9162FDF3F9BF}"/>
    <dgm:cxn modelId="{D785900E-4148-4F2B-98FA-C03FEE238A7A}" type="presOf" srcId="{7B3A5679-1150-4E13-8307-9162FDF3F9BF}" destId="{095DDCC8-255F-4290-90B7-B49088B4CA28}" srcOrd="0" destOrd="0" presId="urn:microsoft.com/office/officeart/2005/8/layout/process3"/>
    <dgm:cxn modelId="{E47788AC-249D-4027-90F9-FC5005C7BFFA}" type="presOf" srcId="{2FC6D2CB-6E0A-4021-8068-FEF0B4204ED8}" destId="{7B224BB1-FD6B-4E00-953A-FB18ACA2C50C}" srcOrd="0" destOrd="0" presId="urn:microsoft.com/office/officeart/2005/8/layout/process3"/>
    <dgm:cxn modelId="{21F03779-A1CC-4263-915D-34D40C1BD82D}" type="presParOf" srcId="{885805AC-C62A-45D7-930B-6693B3E30626}" destId="{260A5C19-2E79-452A-84CC-2AA0560D25CC}" srcOrd="0" destOrd="0" presId="urn:microsoft.com/office/officeart/2005/8/layout/process3"/>
    <dgm:cxn modelId="{C872A22C-1A24-4888-AB25-72ED347037B8}" type="presParOf" srcId="{260A5C19-2E79-452A-84CC-2AA0560D25CC}" destId="{B795C0A5-9726-4228-AEF3-F67013FED212}" srcOrd="0" destOrd="0" presId="urn:microsoft.com/office/officeart/2005/8/layout/process3"/>
    <dgm:cxn modelId="{11A880DD-D46F-4E59-9544-571CF87FF057}" type="presParOf" srcId="{260A5C19-2E79-452A-84CC-2AA0560D25CC}" destId="{86329061-10ED-4214-9A42-3B3FF7ECC02C}" srcOrd="1" destOrd="0" presId="urn:microsoft.com/office/officeart/2005/8/layout/process3"/>
    <dgm:cxn modelId="{B09A09AC-B705-4119-841A-F6FECB1F0544}" type="presParOf" srcId="{260A5C19-2E79-452A-84CC-2AA0560D25CC}" destId="{EDED6232-C8D2-4448-BBA6-9659439A4146}" srcOrd="2" destOrd="0" presId="urn:microsoft.com/office/officeart/2005/8/layout/process3"/>
    <dgm:cxn modelId="{8C8A50A3-327B-4369-B559-0A61921442D9}" type="presParOf" srcId="{885805AC-C62A-45D7-930B-6693B3E30626}" destId="{99D0841F-7528-4588-A913-6B881D6A7A66}" srcOrd="1" destOrd="0" presId="urn:microsoft.com/office/officeart/2005/8/layout/process3"/>
    <dgm:cxn modelId="{D23C42A1-F08E-4E10-B171-8BE60641B2F9}" type="presParOf" srcId="{99D0841F-7528-4588-A913-6B881D6A7A66}" destId="{6FB04E40-3A78-4450-9374-4F0F46D011EF}" srcOrd="0" destOrd="0" presId="urn:microsoft.com/office/officeart/2005/8/layout/process3"/>
    <dgm:cxn modelId="{0EC9876A-3249-4366-BF2B-6248D2A5857B}" type="presParOf" srcId="{885805AC-C62A-45D7-930B-6693B3E30626}" destId="{DF867707-30C0-4269-937D-E8D426E20388}" srcOrd="2" destOrd="0" presId="urn:microsoft.com/office/officeart/2005/8/layout/process3"/>
    <dgm:cxn modelId="{571C779A-9843-4039-B013-A5BF8F35AD85}" type="presParOf" srcId="{DF867707-30C0-4269-937D-E8D426E20388}" destId="{43120E5B-1568-4898-918E-DA0CC6E141C7}" srcOrd="0" destOrd="0" presId="urn:microsoft.com/office/officeart/2005/8/layout/process3"/>
    <dgm:cxn modelId="{EBF8508F-A926-4583-AC55-60D32E02CC61}" type="presParOf" srcId="{DF867707-30C0-4269-937D-E8D426E20388}" destId="{2F6F81DE-79B9-4F72-BCB2-3C09BE13AC6D}" srcOrd="1" destOrd="0" presId="urn:microsoft.com/office/officeart/2005/8/layout/process3"/>
    <dgm:cxn modelId="{FC62F409-DB99-4970-A1DA-EA3041289EAF}" type="presParOf" srcId="{DF867707-30C0-4269-937D-E8D426E20388}" destId="{B148B038-99BB-43F5-8746-B3D949E32E85}" srcOrd="2" destOrd="0" presId="urn:microsoft.com/office/officeart/2005/8/layout/process3"/>
    <dgm:cxn modelId="{249E005A-5F2C-4A74-91AE-578BA5A99EC3}" type="presParOf" srcId="{885805AC-C62A-45D7-930B-6693B3E30626}" destId="{095DDCC8-255F-4290-90B7-B49088B4CA28}" srcOrd="3" destOrd="0" presId="urn:microsoft.com/office/officeart/2005/8/layout/process3"/>
    <dgm:cxn modelId="{A3098615-EBF6-4061-A13D-E4D8EF9317CB}" type="presParOf" srcId="{095DDCC8-255F-4290-90B7-B49088B4CA28}" destId="{C818633B-FFC1-4922-B237-8BD6D9F21F71}" srcOrd="0" destOrd="0" presId="urn:microsoft.com/office/officeart/2005/8/layout/process3"/>
    <dgm:cxn modelId="{9DC9BDAA-97FF-48C6-8824-C99FBF815723}" type="presParOf" srcId="{885805AC-C62A-45D7-930B-6693B3E30626}" destId="{F0CF6F36-1CC3-4B65-8DD4-20E966B6F129}" srcOrd="4" destOrd="0" presId="urn:microsoft.com/office/officeart/2005/8/layout/process3"/>
    <dgm:cxn modelId="{FF237409-6371-4FFC-A5F5-17980C887E1A}" type="presParOf" srcId="{F0CF6F36-1CC3-4B65-8DD4-20E966B6F129}" destId="{7B224BB1-FD6B-4E00-953A-FB18ACA2C50C}" srcOrd="0" destOrd="0" presId="urn:microsoft.com/office/officeart/2005/8/layout/process3"/>
    <dgm:cxn modelId="{B3794A91-05AA-4BB9-BC78-DDD887BBE463}" type="presParOf" srcId="{F0CF6F36-1CC3-4B65-8DD4-20E966B6F129}" destId="{77EAEA49-C0AB-40C1-A885-A1C5DBB7E8BC}" srcOrd="1" destOrd="0" presId="urn:microsoft.com/office/officeart/2005/8/layout/process3"/>
    <dgm:cxn modelId="{6FEA27E6-32E0-4BC0-B361-83FC952C6BCB}" type="presParOf" srcId="{F0CF6F36-1CC3-4B65-8DD4-20E966B6F129}" destId="{365DF18F-3B8E-4ED5-B59B-5726732125A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29061-10ED-4214-9A42-3B3FF7ECC02C}">
      <dsp:nvSpPr>
        <dsp:cNvPr id="0" name=""/>
        <dsp:cNvSpPr/>
      </dsp:nvSpPr>
      <dsp:spPr>
        <a:xfrm>
          <a:off x="1715" y="1146005"/>
          <a:ext cx="1654672" cy="103679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889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2018 год</a:t>
          </a:r>
          <a:endParaRPr lang="ru-RU" sz="24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5" y="1146005"/>
        <a:ext cx="1654672" cy="661868"/>
      </dsp:txXfrm>
    </dsp:sp>
    <dsp:sp modelId="{EDED6232-C8D2-4448-BBA6-9659439A4146}">
      <dsp:nvSpPr>
        <dsp:cNvPr id="0" name=""/>
        <dsp:cNvSpPr/>
      </dsp:nvSpPr>
      <dsp:spPr>
        <a:xfrm>
          <a:off x="261017" y="1807874"/>
          <a:ext cx="1813884" cy="15984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0800" dist="889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Компенсацию получили            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4 организации</a:t>
          </a: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на сумму     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272,9 тыс. руб. 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833" y="1854690"/>
        <a:ext cx="1720252" cy="1504768"/>
      </dsp:txXfrm>
    </dsp:sp>
    <dsp:sp modelId="{99D0841F-7528-4588-A913-6B881D6A7A66}">
      <dsp:nvSpPr>
        <dsp:cNvPr id="0" name=""/>
        <dsp:cNvSpPr/>
      </dsp:nvSpPr>
      <dsp:spPr>
        <a:xfrm>
          <a:off x="1927131" y="1270957"/>
          <a:ext cx="573977" cy="4119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7131" y="1353350"/>
        <a:ext cx="450388" cy="247179"/>
      </dsp:txXfrm>
    </dsp:sp>
    <dsp:sp modelId="{2F6F81DE-79B9-4F72-BCB2-3C09BE13AC6D}">
      <dsp:nvSpPr>
        <dsp:cNvPr id="0" name=""/>
        <dsp:cNvSpPr/>
      </dsp:nvSpPr>
      <dsp:spPr>
        <a:xfrm>
          <a:off x="2739362" y="1146005"/>
          <a:ext cx="1654672" cy="103679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889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 год</a:t>
          </a:r>
          <a:endParaRPr lang="ru-RU" sz="24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9362" y="1146005"/>
        <a:ext cx="1654672" cy="661868"/>
      </dsp:txXfrm>
    </dsp:sp>
    <dsp:sp modelId="{B148B038-99BB-43F5-8746-B3D949E32E85}">
      <dsp:nvSpPr>
        <dsp:cNvPr id="0" name=""/>
        <dsp:cNvSpPr/>
      </dsp:nvSpPr>
      <dsp:spPr>
        <a:xfrm>
          <a:off x="2993577" y="1807874"/>
          <a:ext cx="1824060" cy="15984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0800" dist="889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Компенсацию получили            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6 организаций</a:t>
          </a: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на сумму         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1,2 млн руб.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0393" y="1854690"/>
        <a:ext cx="1730428" cy="1504768"/>
      </dsp:txXfrm>
    </dsp:sp>
    <dsp:sp modelId="{095DDCC8-255F-4290-90B7-B49088B4CA28}">
      <dsp:nvSpPr>
        <dsp:cNvPr id="0" name=""/>
        <dsp:cNvSpPr/>
      </dsp:nvSpPr>
      <dsp:spPr>
        <a:xfrm>
          <a:off x="4666050" y="1270957"/>
          <a:ext cx="576673" cy="4119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6050" y="1353350"/>
        <a:ext cx="453084" cy="247179"/>
      </dsp:txXfrm>
    </dsp:sp>
    <dsp:sp modelId="{77EAEA49-C0AB-40C1-A885-A1C5DBB7E8BC}">
      <dsp:nvSpPr>
        <dsp:cNvPr id="0" name=""/>
        <dsp:cNvSpPr/>
      </dsp:nvSpPr>
      <dsp:spPr>
        <a:xfrm>
          <a:off x="5482098" y="1146005"/>
          <a:ext cx="1654672" cy="103679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889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2020 год</a:t>
          </a:r>
          <a:endParaRPr lang="ru-RU" sz="24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2098" y="1146005"/>
        <a:ext cx="1654672" cy="661868"/>
      </dsp:txXfrm>
    </dsp:sp>
    <dsp:sp modelId="{365DF18F-3B8E-4ED5-B59B-5726732125AF}">
      <dsp:nvSpPr>
        <dsp:cNvPr id="0" name=""/>
        <dsp:cNvSpPr/>
      </dsp:nvSpPr>
      <dsp:spPr>
        <a:xfrm>
          <a:off x="5737562" y="1807874"/>
          <a:ext cx="1821562" cy="15984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0800" dist="889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Компенсацию получили            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6 организаций</a:t>
          </a: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на сумму           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2,0 млн руб.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84378" y="1854690"/>
        <a:ext cx="1727930" cy="1504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D664C-0BD4-4677-92F9-FBCC3D75E914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3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A2152-B842-4064-B7D1-5F62D80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2152-B842-4064-B7D1-5F62D803D1E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7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59C4-6B75-4ABC-A28B-B24045772F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5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59C4-6B75-4ABC-A28B-B24045772F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5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59C4-6B75-4ABC-A28B-B24045772F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9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59C4-6B75-4ABC-A28B-B24045772F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9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59C4-6B75-4ABC-A28B-B24045772F3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28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2152-B842-4064-B7D1-5F62D803D1E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0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900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17.05.2021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17.05.2021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17.05.2021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99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17.05.2021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4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17.05.2021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38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17.05.2021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0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63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59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06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38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90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46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30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844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22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5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17.05.2021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91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95486"/>
            <a:ext cx="8856984" cy="3024336"/>
          </a:xfrm>
          <a:prstGeom prst="rect">
            <a:avLst/>
          </a:prstGeom>
          <a:noFill/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оказании социальных услуг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взаимодействии с социально ориентированными некоммерческими организациями</a:t>
            </a:r>
            <a:endParaRPr lang="ru-RU" sz="3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57986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Бахарева Елена Викторовна</a:t>
            </a:r>
          </a:p>
          <a:p>
            <a:pPr algn="r">
              <a:spcBef>
                <a:spcPct val="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первый заместитель министра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труда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социального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развития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Новосибирской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области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948" y="106765"/>
            <a:ext cx="8850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 РАЗМЕЩЕНИЕ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ЗАКАЗА </a:t>
            </a:r>
          </a:p>
          <a:p>
            <a:pPr algn="ctr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   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151277" y="4482430"/>
            <a:ext cx="8868757" cy="609600"/>
            <a:chOff x="130424" y="640737"/>
            <a:chExt cx="8868757" cy="609600"/>
          </a:xfrm>
        </p:grpSpPr>
        <p:sp>
          <p:nvSpPr>
            <p:cNvPr id="77" name="Двойная стрелка влево/вправо 76"/>
            <p:cNvSpPr/>
            <p:nvPr/>
          </p:nvSpPr>
          <p:spPr>
            <a:xfrm>
              <a:off x="130424" y="640737"/>
              <a:ext cx="8868757" cy="609600"/>
            </a:xfrm>
            <a:prstGeom prst="left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TextBox 69"/>
            <p:cNvSpPr txBox="1"/>
            <p:nvPr/>
          </p:nvSpPr>
          <p:spPr>
            <a:xfrm>
              <a:off x="169948" y="767171"/>
              <a:ext cx="8506507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АДРЕС РАЗМЕЩЕНИЯ: 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https://www.nso.ru/page/44778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312368" y="902349"/>
            <a:ext cx="8384940" cy="371971"/>
          </a:xfrm>
          <a:prstGeom prst="round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72008" y="1431553"/>
            <a:ext cx="8827174" cy="2868389"/>
            <a:chOff x="172008" y="1215529"/>
            <a:chExt cx="8827174" cy="286838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72008" y="1215529"/>
              <a:ext cx="8827174" cy="2868389"/>
              <a:chOff x="172008" y="1275606"/>
              <a:chExt cx="8827174" cy="3240360"/>
            </a:xfrm>
          </p:grpSpPr>
          <p:sp>
            <p:nvSpPr>
              <p:cNvPr id="21" name="Полилиния 20"/>
              <p:cNvSpPr/>
              <p:nvPr/>
            </p:nvSpPr>
            <p:spPr>
              <a:xfrm>
                <a:off x="172008" y="1275606"/>
                <a:ext cx="2158233" cy="3240360"/>
              </a:xfrm>
              <a:custGeom>
                <a:avLst/>
                <a:gdLst>
                  <a:gd name="connsiteX0" fmla="*/ 0 w 2158233"/>
                  <a:gd name="connsiteY0" fmla="*/ 215823 h 3240360"/>
                  <a:gd name="connsiteX1" fmla="*/ 215823 w 2158233"/>
                  <a:gd name="connsiteY1" fmla="*/ 0 h 3240360"/>
                  <a:gd name="connsiteX2" fmla="*/ 1942410 w 2158233"/>
                  <a:gd name="connsiteY2" fmla="*/ 0 h 3240360"/>
                  <a:gd name="connsiteX3" fmla="*/ 2158233 w 2158233"/>
                  <a:gd name="connsiteY3" fmla="*/ 215823 h 3240360"/>
                  <a:gd name="connsiteX4" fmla="*/ 2158233 w 2158233"/>
                  <a:gd name="connsiteY4" fmla="*/ 3024537 h 3240360"/>
                  <a:gd name="connsiteX5" fmla="*/ 1942410 w 2158233"/>
                  <a:gd name="connsiteY5" fmla="*/ 3240360 h 3240360"/>
                  <a:gd name="connsiteX6" fmla="*/ 215823 w 2158233"/>
                  <a:gd name="connsiteY6" fmla="*/ 3240360 h 3240360"/>
                  <a:gd name="connsiteX7" fmla="*/ 0 w 2158233"/>
                  <a:gd name="connsiteY7" fmla="*/ 3024537 h 3240360"/>
                  <a:gd name="connsiteX8" fmla="*/ 0 w 2158233"/>
                  <a:gd name="connsiteY8" fmla="*/ 215823 h 324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8233" h="3240360">
                    <a:moveTo>
                      <a:pt x="0" y="215823"/>
                    </a:moveTo>
                    <a:cubicBezTo>
                      <a:pt x="0" y="96627"/>
                      <a:pt x="96627" y="0"/>
                      <a:pt x="215823" y="0"/>
                    </a:cubicBezTo>
                    <a:lnTo>
                      <a:pt x="1942410" y="0"/>
                    </a:lnTo>
                    <a:cubicBezTo>
                      <a:pt x="2061606" y="0"/>
                      <a:pt x="2158233" y="96627"/>
                      <a:pt x="2158233" y="215823"/>
                    </a:cubicBezTo>
                    <a:lnTo>
                      <a:pt x="2158233" y="3024537"/>
                    </a:lnTo>
                    <a:cubicBezTo>
                      <a:pt x="2158233" y="3143733"/>
                      <a:pt x="2061606" y="3240360"/>
                      <a:pt x="1942410" y="3240360"/>
                    </a:cubicBezTo>
                    <a:lnTo>
                      <a:pt x="215823" y="3240360"/>
                    </a:lnTo>
                    <a:cubicBezTo>
                      <a:pt x="96627" y="3240360"/>
                      <a:pt x="0" y="3143733"/>
                      <a:pt x="0" y="3024537"/>
                    </a:cubicBezTo>
                    <a:lnTo>
                      <a:pt x="0" y="215823"/>
                    </a:lnTo>
                    <a:close/>
                  </a:path>
                </a:pathLst>
              </a:custGeom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756000" rIns="85344" bIns="733416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kern="1200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СОЦИАЛЬНОЕ ОБСЛУЖИВАНИЕ (ЗА ИСКЛЮЧЕНИЕМ УСЛУГ В СФЕРЕ СОЦИАЛЬНОГО ОБСЛУЖИВАНИЯ В СТАЦИОНАРНОЙ ФОРМЕ)</a:t>
                </a:r>
                <a:endParaRPr lang="ru-RU" sz="1200" b="1" kern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394988" y="1275606"/>
                <a:ext cx="2158233" cy="3240360"/>
              </a:xfrm>
              <a:custGeom>
                <a:avLst/>
                <a:gdLst>
                  <a:gd name="connsiteX0" fmla="*/ 0 w 2158233"/>
                  <a:gd name="connsiteY0" fmla="*/ 215823 h 3240360"/>
                  <a:gd name="connsiteX1" fmla="*/ 215823 w 2158233"/>
                  <a:gd name="connsiteY1" fmla="*/ 0 h 3240360"/>
                  <a:gd name="connsiteX2" fmla="*/ 1942410 w 2158233"/>
                  <a:gd name="connsiteY2" fmla="*/ 0 h 3240360"/>
                  <a:gd name="connsiteX3" fmla="*/ 2158233 w 2158233"/>
                  <a:gd name="connsiteY3" fmla="*/ 215823 h 3240360"/>
                  <a:gd name="connsiteX4" fmla="*/ 2158233 w 2158233"/>
                  <a:gd name="connsiteY4" fmla="*/ 3024537 h 3240360"/>
                  <a:gd name="connsiteX5" fmla="*/ 1942410 w 2158233"/>
                  <a:gd name="connsiteY5" fmla="*/ 3240360 h 3240360"/>
                  <a:gd name="connsiteX6" fmla="*/ 215823 w 2158233"/>
                  <a:gd name="connsiteY6" fmla="*/ 3240360 h 3240360"/>
                  <a:gd name="connsiteX7" fmla="*/ 0 w 2158233"/>
                  <a:gd name="connsiteY7" fmla="*/ 3024537 h 3240360"/>
                  <a:gd name="connsiteX8" fmla="*/ 0 w 2158233"/>
                  <a:gd name="connsiteY8" fmla="*/ 215823 h 324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8233" h="3240360">
                    <a:moveTo>
                      <a:pt x="0" y="215823"/>
                    </a:moveTo>
                    <a:cubicBezTo>
                      <a:pt x="0" y="96627"/>
                      <a:pt x="96627" y="0"/>
                      <a:pt x="215823" y="0"/>
                    </a:cubicBezTo>
                    <a:lnTo>
                      <a:pt x="1942410" y="0"/>
                    </a:lnTo>
                    <a:cubicBezTo>
                      <a:pt x="2061606" y="0"/>
                      <a:pt x="2158233" y="96627"/>
                      <a:pt x="2158233" y="215823"/>
                    </a:cubicBezTo>
                    <a:lnTo>
                      <a:pt x="2158233" y="3024537"/>
                    </a:lnTo>
                    <a:cubicBezTo>
                      <a:pt x="2158233" y="3143733"/>
                      <a:pt x="2061606" y="3240360"/>
                      <a:pt x="1942410" y="3240360"/>
                    </a:cubicBezTo>
                    <a:lnTo>
                      <a:pt x="215823" y="3240360"/>
                    </a:lnTo>
                    <a:cubicBezTo>
                      <a:pt x="96627" y="3240360"/>
                      <a:pt x="0" y="3143733"/>
                      <a:pt x="0" y="3024537"/>
                    </a:cubicBezTo>
                    <a:lnTo>
                      <a:pt x="0" y="215823"/>
                    </a:lnTo>
                    <a:close/>
                  </a:path>
                </a:pathLst>
              </a:custGeom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shade val="50000"/>
                  <a:hueOff val="398072"/>
                  <a:satOff val="-19632"/>
                  <a:lumOff val="26635"/>
                  <a:alphaOff val="0"/>
                </a:schemeClr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756000" rIns="85344" bIns="733416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kern="1200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ОКАЗАНИЕ ПАЛЛИАТИВНОЙ МЕДИЦИНСКОЙ ПОМОЩИ</a:t>
                </a:r>
                <a:endParaRPr lang="ru-RU" sz="1200" b="1" kern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4617969" y="1275606"/>
                <a:ext cx="2158233" cy="3240360"/>
              </a:xfrm>
              <a:custGeom>
                <a:avLst/>
                <a:gdLst>
                  <a:gd name="connsiteX0" fmla="*/ 0 w 2158233"/>
                  <a:gd name="connsiteY0" fmla="*/ 215823 h 3240360"/>
                  <a:gd name="connsiteX1" fmla="*/ 215823 w 2158233"/>
                  <a:gd name="connsiteY1" fmla="*/ 0 h 3240360"/>
                  <a:gd name="connsiteX2" fmla="*/ 1942410 w 2158233"/>
                  <a:gd name="connsiteY2" fmla="*/ 0 h 3240360"/>
                  <a:gd name="connsiteX3" fmla="*/ 2158233 w 2158233"/>
                  <a:gd name="connsiteY3" fmla="*/ 215823 h 3240360"/>
                  <a:gd name="connsiteX4" fmla="*/ 2158233 w 2158233"/>
                  <a:gd name="connsiteY4" fmla="*/ 3024537 h 3240360"/>
                  <a:gd name="connsiteX5" fmla="*/ 1942410 w 2158233"/>
                  <a:gd name="connsiteY5" fmla="*/ 3240360 h 3240360"/>
                  <a:gd name="connsiteX6" fmla="*/ 215823 w 2158233"/>
                  <a:gd name="connsiteY6" fmla="*/ 3240360 h 3240360"/>
                  <a:gd name="connsiteX7" fmla="*/ 0 w 2158233"/>
                  <a:gd name="connsiteY7" fmla="*/ 3024537 h 3240360"/>
                  <a:gd name="connsiteX8" fmla="*/ 0 w 2158233"/>
                  <a:gd name="connsiteY8" fmla="*/ 215823 h 324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8233" h="3240360">
                    <a:moveTo>
                      <a:pt x="0" y="215823"/>
                    </a:moveTo>
                    <a:cubicBezTo>
                      <a:pt x="0" y="96627"/>
                      <a:pt x="96627" y="0"/>
                      <a:pt x="215823" y="0"/>
                    </a:cubicBezTo>
                    <a:lnTo>
                      <a:pt x="1942410" y="0"/>
                    </a:lnTo>
                    <a:cubicBezTo>
                      <a:pt x="2061606" y="0"/>
                      <a:pt x="2158233" y="96627"/>
                      <a:pt x="2158233" y="215823"/>
                    </a:cubicBezTo>
                    <a:lnTo>
                      <a:pt x="2158233" y="3024537"/>
                    </a:lnTo>
                    <a:cubicBezTo>
                      <a:pt x="2158233" y="3143733"/>
                      <a:pt x="2061606" y="3240360"/>
                      <a:pt x="1942410" y="3240360"/>
                    </a:cubicBezTo>
                    <a:lnTo>
                      <a:pt x="215823" y="3240360"/>
                    </a:lnTo>
                    <a:cubicBezTo>
                      <a:pt x="96627" y="3240360"/>
                      <a:pt x="0" y="3143733"/>
                      <a:pt x="0" y="3024537"/>
                    </a:cubicBezTo>
                    <a:lnTo>
                      <a:pt x="0" y="215823"/>
                    </a:lnTo>
                    <a:close/>
                  </a:path>
                </a:pathLst>
              </a:custGeom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shade val="50000"/>
                  <a:hueOff val="796143"/>
                  <a:satOff val="-39264"/>
                  <a:lumOff val="53271"/>
                  <a:alphaOff val="0"/>
                </a:schemeClr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756000" rIns="85344" bIns="733416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altLang="ko-KR" sz="1200" b="1" kern="1200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Arial Unicode MS"/>
                    <a:cs typeface="Arial" panose="020B0604020202020204" pitchFamily="34" charset="0"/>
                  </a:rPr>
                  <a:t>СПОРТИВНАЯ ПОДГОТОВКА</a:t>
                </a:r>
                <a:endParaRPr lang="ru-RU" sz="1200" b="1" kern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6840949" y="1275606"/>
                <a:ext cx="2158233" cy="3240360"/>
              </a:xfrm>
              <a:custGeom>
                <a:avLst/>
                <a:gdLst>
                  <a:gd name="connsiteX0" fmla="*/ 0 w 2158233"/>
                  <a:gd name="connsiteY0" fmla="*/ 215823 h 3240360"/>
                  <a:gd name="connsiteX1" fmla="*/ 215823 w 2158233"/>
                  <a:gd name="connsiteY1" fmla="*/ 0 h 3240360"/>
                  <a:gd name="connsiteX2" fmla="*/ 1942410 w 2158233"/>
                  <a:gd name="connsiteY2" fmla="*/ 0 h 3240360"/>
                  <a:gd name="connsiteX3" fmla="*/ 2158233 w 2158233"/>
                  <a:gd name="connsiteY3" fmla="*/ 215823 h 3240360"/>
                  <a:gd name="connsiteX4" fmla="*/ 2158233 w 2158233"/>
                  <a:gd name="connsiteY4" fmla="*/ 3024537 h 3240360"/>
                  <a:gd name="connsiteX5" fmla="*/ 1942410 w 2158233"/>
                  <a:gd name="connsiteY5" fmla="*/ 3240360 h 3240360"/>
                  <a:gd name="connsiteX6" fmla="*/ 215823 w 2158233"/>
                  <a:gd name="connsiteY6" fmla="*/ 3240360 h 3240360"/>
                  <a:gd name="connsiteX7" fmla="*/ 0 w 2158233"/>
                  <a:gd name="connsiteY7" fmla="*/ 3024537 h 3240360"/>
                  <a:gd name="connsiteX8" fmla="*/ 0 w 2158233"/>
                  <a:gd name="connsiteY8" fmla="*/ 215823 h 324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8233" h="3240360">
                    <a:moveTo>
                      <a:pt x="0" y="215823"/>
                    </a:moveTo>
                    <a:cubicBezTo>
                      <a:pt x="0" y="96627"/>
                      <a:pt x="96627" y="0"/>
                      <a:pt x="215823" y="0"/>
                    </a:cubicBezTo>
                    <a:lnTo>
                      <a:pt x="1942410" y="0"/>
                    </a:lnTo>
                    <a:cubicBezTo>
                      <a:pt x="2061606" y="0"/>
                      <a:pt x="2158233" y="96627"/>
                      <a:pt x="2158233" y="215823"/>
                    </a:cubicBezTo>
                    <a:lnTo>
                      <a:pt x="2158233" y="3024537"/>
                    </a:lnTo>
                    <a:cubicBezTo>
                      <a:pt x="2158233" y="3143733"/>
                      <a:pt x="2061606" y="3240360"/>
                      <a:pt x="1942410" y="3240360"/>
                    </a:cubicBezTo>
                    <a:lnTo>
                      <a:pt x="215823" y="3240360"/>
                    </a:lnTo>
                    <a:cubicBezTo>
                      <a:pt x="96627" y="3240360"/>
                      <a:pt x="0" y="3143733"/>
                      <a:pt x="0" y="3024537"/>
                    </a:cubicBezTo>
                    <a:lnTo>
                      <a:pt x="0" y="215823"/>
                    </a:lnTo>
                    <a:close/>
                  </a:path>
                </a:pathLst>
              </a:custGeom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shade val="50000"/>
                  <a:hueOff val="398072"/>
                  <a:satOff val="-19632"/>
                  <a:lumOff val="26635"/>
                  <a:alphaOff val="0"/>
                </a:schemeClr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756000" rIns="85344" bIns="733416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altLang="ko-KR" sz="1200" b="1" kern="1200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Arial Unicode MS"/>
                    <a:cs typeface="Arial" panose="020B0604020202020204" pitchFamily="34" charset="0"/>
                  </a:rPr>
                  <a:t>СОДЕЙСТВИЕ ЗАНЯТОСТИ НАСЕЛЕНИЯ</a:t>
                </a:r>
                <a:endParaRPr lang="ru-RU" sz="1200" b="1" kern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80996" y="3185058"/>
              <a:ext cx="1940256" cy="646331"/>
            </a:xfrm>
            <a:prstGeom prst="rect">
              <a:avLst/>
            </a:prstGeom>
            <a:solidFill>
              <a:schemeClr val="accent2">
                <a:tint val="50000"/>
                <a:hueOff val="0"/>
                <a:satOff val="0"/>
                <a:lumOff val="0"/>
              </a:schemeClr>
            </a:solidFill>
            <a:effectLst>
              <a:glow>
                <a:schemeClr val="accent1"/>
              </a:glow>
              <a:reflection stA="45000" endPos="0" dist="50800" dir="5400000" sy="-100000" algn="bl" rotWithShape="0"/>
              <a:softEdge rad="0"/>
            </a:effectLst>
            <a:scene3d>
              <a:camera prst="orthographicFront"/>
              <a:lightRig rig="threePt" dir="t"/>
            </a:scene3d>
            <a:sp3d>
              <a:bevelT w="0" h="254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министерство труда и социального развития Новосибирской области</a:t>
              </a:r>
              <a:endParaRPr lang="ko-KR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49863" y="3149555"/>
              <a:ext cx="1942617" cy="646331"/>
            </a:xfrm>
            <a:prstGeom prst="rect">
              <a:avLst/>
            </a:prstGeom>
            <a:solidFill>
              <a:schemeClr val="accent2">
                <a:tint val="50000"/>
                <a:hueOff val="0"/>
                <a:satOff val="0"/>
                <a:lumOff val="0"/>
              </a:schemeClr>
            </a:solidFill>
            <a:effectLst>
              <a:glow>
                <a:schemeClr val="accent1"/>
              </a:glow>
              <a:reflection stA="45000" endPos="0" dist="50800" dir="5400000" sy="-100000" algn="bl" rotWithShape="0"/>
              <a:softEdge rad="0"/>
            </a:effectLst>
            <a:scene3d>
              <a:camera prst="orthographicFront"/>
              <a:lightRig rig="threePt" dir="t"/>
            </a:scene3d>
            <a:sp3d>
              <a:bevelT w="0" h="254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министерство труда и социального развития Новосибирской области</a:t>
              </a:r>
              <a:endParaRPr lang="ko-KR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62082" y="3183498"/>
              <a:ext cx="2030161" cy="646331"/>
            </a:xfrm>
            <a:prstGeom prst="rect">
              <a:avLst/>
            </a:prstGeom>
            <a:solidFill>
              <a:schemeClr val="accent2">
                <a:tint val="50000"/>
                <a:hueOff val="0"/>
                <a:satOff val="0"/>
                <a:lumOff val="0"/>
              </a:schemeClr>
            </a:solidFill>
            <a:effectLst>
              <a:glow>
                <a:schemeClr val="accent1"/>
              </a:glow>
              <a:reflection stA="45000" endPos="0" dist="50800" dir="5400000" sy="-100000" algn="bl" rotWithShape="0"/>
              <a:softEdge rad="0"/>
            </a:effectLst>
            <a:scene3d>
              <a:camera prst="orthographicFront"/>
              <a:lightRig rig="threePt" dir="t"/>
            </a:scene3d>
            <a:sp3d>
              <a:bevelT w="0" h="254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министерство здравоохранения Новосибирской области</a:t>
              </a:r>
              <a:endParaRPr lang="ko-KR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46451" y="3155473"/>
              <a:ext cx="2087796" cy="646331"/>
            </a:xfrm>
            <a:prstGeom prst="rect">
              <a:avLst/>
            </a:prstGeom>
            <a:solidFill>
              <a:schemeClr val="accent2">
                <a:tint val="50000"/>
                <a:hueOff val="0"/>
                <a:satOff val="0"/>
                <a:lumOff val="0"/>
              </a:schemeClr>
            </a:solidFill>
            <a:effectLst>
              <a:glow>
                <a:schemeClr val="accent1"/>
              </a:glow>
              <a:reflection stA="45000" endPos="0" dist="50800" dir="5400000" sy="-100000" algn="bl" rotWithShape="0"/>
              <a:softEdge rad="0"/>
            </a:effectLst>
            <a:scene3d>
              <a:camera prst="orthographicFront"/>
              <a:lightRig rig="threePt" dir="t"/>
            </a:scene3d>
            <a:sp3d>
              <a:bevelT w="0" h="254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министерство физической культуры и спорта Новосибирской области</a:t>
              </a:r>
              <a:endParaRPr lang="ko-KR" altLang="en-US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2437789" y="1243639"/>
              <a:ext cx="548028" cy="52565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4716016" y="1243638"/>
              <a:ext cx="548028" cy="52565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6878873" y="1229778"/>
              <a:ext cx="548028" cy="52565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219401" y="1246819"/>
              <a:ext cx="548028" cy="52565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185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2">
            <a:extLst>
              <a:ext uri="{FF2B5EF4-FFF2-40B4-BE49-F238E27FC236}">
                <a16:creationId xmlns:a16="http://schemas.microsoft.com/office/drawing/2014/main" xmlns="" id="{4474EEFF-8553-4D4A-92C1-1DE15C86F071}"/>
              </a:ext>
            </a:extLst>
          </p:cNvPr>
          <p:cNvSpPr/>
          <p:nvPr/>
        </p:nvSpPr>
        <p:spPr>
          <a:xfrm>
            <a:off x="384401" y="1131590"/>
            <a:ext cx="942603" cy="2965615"/>
          </a:xfrm>
          <a:custGeom>
            <a:avLst/>
            <a:gdLst>
              <a:gd name="connsiteX0" fmla="*/ 0 w 534870"/>
              <a:gd name="connsiteY0" fmla="*/ 0 h 1503300"/>
              <a:gd name="connsiteX1" fmla="*/ 534870 w 534870"/>
              <a:gd name="connsiteY1" fmla="*/ 0 h 1503300"/>
              <a:gd name="connsiteX2" fmla="*/ 534870 w 534870"/>
              <a:gd name="connsiteY2" fmla="*/ 105212 h 1503300"/>
              <a:gd name="connsiteX3" fmla="*/ 95421 w 534870"/>
              <a:gd name="connsiteY3" fmla="*/ 105212 h 1503300"/>
              <a:gd name="connsiteX4" fmla="*/ 95421 w 534870"/>
              <a:gd name="connsiteY4" fmla="*/ 1420086 h 1503300"/>
              <a:gd name="connsiteX5" fmla="*/ 534870 w 534870"/>
              <a:gd name="connsiteY5" fmla="*/ 1420086 h 1503300"/>
              <a:gd name="connsiteX6" fmla="*/ 534870 w 534870"/>
              <a:gd name="connsiteY6" fmla="*/ 1503300 h 1503300"/>
              <a:gd name="connsiteX7" fmla="*/ 0 w 534870"/>
              <a:gd name="connsiteY7" fmla="*/ 1503300 h 15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870" h="1503300">
                <a:moveTo>
                  <a:pt x="0" y="0"/>
                </a:moveTo>
                <a:lnTo>
                  <a:pt x="534870" y="0"/>
                </a:lnTo>
                <a:lnTo>
                  <a:pt x="534870" y="105212"/>
                </a:lnTo>
                <a:lnTo>
                  <a:pt x="95421" y="105212"/>
                </a:lnTo>
                <a:lnTo>
                  <a:pt x="95421" y="1420086"/>
                </a:lnTo>
                <a:lnTo>
                  <a:pt x="534870" y="1420086"/>
                </a:lnTo>
                <a:lnTo>
                  <a:pt x="534870" y="1503300"/>
                </a:lnTo>
                <a:lnTo>
                  <a:pt x="0" y="150330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xmlns="" id="{6307741F-F6F6-4DE6-8259-13A197217F44}"/>
              </a:ext>
            </a:extLst>
          </p:cNvPr>
          <p:cNvSpPr/>
          <p:nvPr/>
        </p:nvSpPr>
        <p:spPr>
          <a:xfrm>
            <a:off x="655896" y="1131591"/>
            <a:ext cx="2259920" cy="2965615"/>
          </a:xfrm>
          <a:custGeom>
            <a:avLst/>
            <a:gdLst>
              <a:gd name="connsiteX0" fmla="*/ 1188269 w 1282367"/>
              <a:gd name="connsiteY0" fmla="*/ 1133483 h 1503300"/>
              <a:gd name="connsiteX1" fmla="*/ 1282367 w 1282367"/>
              <a:gd name="connsiteY1" fmla="*/ 1133483 h 1503300"/>
              <a:gd name="connsiteX2" fmla="*/ 1282367 w 1282367"/>
              <a:gd name="connsiteY2" fmla="*/ 1503300 h 1503300"/>
              <a:gd name="connsiteX3" fmla="*/ 0 w 1282367"/>
              <a:gd name="connsiteY3" fmla="*/ 1503300 h 1503300"/>
              <a:gd name="connsiteX4" fmla="*/ 0 w 1282367"/>
              <a:gd name="connsiteY4" fmla="*/ 1420086 h 1503300"/>
              <a:gd name="connsiteX5" fmla="*/ 1188269 w 1282367"/>
              <a:gd name="connsiteY5" fmla="*/ 1420086 h 1503300"/>
              <a:gd name="connsiteX6" fmla="*/ 0 w 1282367"/>
              <a:gd name="connsiteY6" fmla="*/ 0 h 1503300"/>
              <a:gd name="connsiteX7" fmla="*/ 1282367 w 1282367"/>
              <a:gd name="connsiteY7" fmla="*/ 0 h 1503300"/>
              <a:gd name="connsiteX8" fmla="*/ 1282367 w 1282367"/>
              <a:gd name="connsiteY8" fmla="*/ 219083 h 1503300"/>
              <a:gd name="connsiteX9" fmla="*/ 1188269 w 1282367"/>
              <a:gd name="connsiteY9" fmla="*/ 219083 h 1503300"/>
              <a:gd name="connsiteX10" fmla="*/ 1188269 w 1282367"/>
              <a:gd name="connsiteY10" fmla="*/ 105212 h 1503300"/>
              <a:gd name="connsiteX11" fmla="*/ 0 w 1282367"/>
              <a:gd name="connsiteY11" fmla="*/ 105212 h 15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2367" h="1503300">
                <a:moveTo>
                  <a:pt x="1188269" y="1133483"/>
                </a:moveTo>
                <a:lnTo>
                  <a:pt x="1282367" y="1133483"/>
                </a:lnTo>
                <a:lnTo>
                  <a:pt x="1282367" y="1503300"/>
                </a:lnTo>
                <a:lnTo>
                  <a:pt x="0" y="1503300"/>
                </a:lnTo>
                <a:lnTo>
                  <a:pt x="0" y="1420086"/>
                </a:lnTo>
                <a:lnTo>
                  <a:pt x="1188269" y="1420086"/>
                </a:lnTo>
                <a:close/>
                <a:moveTo>
                  <a:pt x="0" y="0"/>
                </a:moveTo>
                <a:lnTo>
                  <a:pt x="1282367" y="0"/>
                </a:lnTo>
                <a:lnTo>
                  <a:pt x="1282367" y="219083"/>
                </a:lnTo>
                <a:lnTo>
                  <a:pt x="1188269" y="219083"/>
                </a:lnTo>
                <a:lnTo>
                  <a:pt x="1188269" y="105212"/>
                </a:lnTo>
                <a:lnTo>
                  <a:pt x="0" y="105212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Прямоугольник 32"/>
          <p:cNvSpPr/>
          <p:nvPr/>
        </p:nvSpPr>
        <p:spPr>
          <a:xfrm>
            <a:off x="3165235" y="1528736"/>
            <a:ext cx="57856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предусмотренных ст. 9 Федерального закона № 189-ФЗ способов отбора исполнителей государственных услуг в социальной сфере осуществляется министерством труда и социального развития Новосибирской области </a:t>
            </a:r>
            <a:r>
              <a:rPr lang="ru-RU" sz="135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следующих государственных услуг в социальной сфере:</a:t>
            </a:r>
          </a:p>
          <a:p>
            <a:pPr algn="just"/>
            <a:endParaRPr lang="ru-RU" sz="135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ru-RU" sz="135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социальных услуг, предоставляемых гражданам при отсутствии определенного места жительства и занятий в полустационарной </a:t>
            </a:r>
            <a:r>
              <a:rPr lang="ru-RU" sz="135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</a:t>
            </a:r>
            <a:endParaRPr lang="ru-RU" sz="135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q"/>
            </a:pPr>
            <a:endParaRPr lang="ru-RU" sz="135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ru-RU" sz="135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сопровождения при содействии занятости </a:t>
            </a:r>
            <a:r>
              <a:rPr lang="ru-RU" sz="135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</a:t>
            </a:r>
            <a:endParaRPr lang="ru-RU" sz="135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06393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АПРОБАЦИИ ФЕДЕРАЛЬНОГО ЗАКОНА ОТ 13.07.2020 № 189-ФЗ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НОВОСИБИРСКОЙ ОБЛАСТИ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10">
            <a:extLst>
              <a:ext uri="{FF2B5EF4-FFF2-40B4-BE49-F238E27FC236}">
                <a16:creationId xmlns:a16="http://schemas.microsoft.com/office/drawing/2014/main" xmlns="" id="{63301642-9D0C-4CED-B970-D2B95709C24B}"/>
              </a:ext>
            </a:extLst>
          </p:cNvPr>
          <p:cNvGrpSpPr/>
          <p:nvPr/>
        </p:nvGrpSpPr>
        <p:grpSpPr>
          <a:xfrm>
            <a:off x="179512" y="1406335"/>
            <a:ext cx="2418113" cy="2965615"/>
            <a:chOff x="3007364" y="818147"/>
            <a:chExt cx="1372132" cy="1503300"/>
          </a:xfrm>
          <a:solidFill>
            <a:schemeClr val="accent2"/>
          </a:solidFill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xmlns="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xmlns="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3132" y="1707654"/>
            <a:ext cx="2190734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ОСУЩЕСТВЛЯЕТСЯ </a:t>
            </a:r>
          </a:p>
          <a:p>
            <a:pPr algn="ctr"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2022 ГОДА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</a:t>
            </a:r>
            <a:endParaRPr lang="ru-RU" sz="15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004161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8820" t="24990" r="38211" b="59593"/>
          <a:stretch/>
        </p:blipFill>
        <p:spPr>
          <a:xfrm>
            <a:off x="4262525" y="4175652"/>
            <a:ext cx="2100263" cy="792957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943" y="123478"/>
            <a:ext cx="10580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РАЗДЕЛ «ГОСУДАРСТВЕННЫЙ СОЦИАЛЬНЫЙ ЗАКАЗ»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8778" t="28234" r="38573" b="38483"/>
          <a:stretch/>
        </p:blipFill>
        <p:spPr>
          <a:xfrm>
            <a:off x="64943" y="722123"/>
            <a:ext cx="2985439" cy="1711902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8807" t="39711" r="38068" b="29315"/>
          <a:stretch/>
        </p:blipFill>
        <p:spPr>
          <a:xfrm>
            <a:off x="1074142" y="1265908"/>
            <a:ext cx="2325615" cy="1752214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8699" t="13607" r="38561" b="55903"/>
          <a:stretch/>
        </p:blipFill>
        <p:spPr>
          <a:xfrm>
            <a:off x="446942" y="2961136"/>
            <a:ext cx="2325615" cy="1716256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8700" t="46239" r="37706" b="5027"/>
          <a:stretch/>
        </p:blipFill>
        <p:spPr>
          <a:xfrm>
            <a:off x="3525499" y="1222127"/>
            <a:ext cx="2339785" cy="2718477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9085" t="23451" r="38078" b="42024"/>
          <a:stretch/>
        </p:blipFill>
        <p:spPr>
          <a:xfrm>
            <a:off x="6156176" y="967209"/>
            <a:ext cx="2289779" cy="1947158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9077" y="644044"/>
            <a:ext cx="27837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u="sng" dirty="0">
                <a:solidFill>
                  <a:srgbClr val="085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https://mtsr.nso.ru/page/10265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38438" t="20646" r="37734" b="51468"/>
          <a:stretch/>
        </p:blipFill>
        <p:spPr>
          <a:xfrm>
            <a:off x="6618226" y="3018122"/>
            <a:ext cx="2360686" cy="1554008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11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1306"/>
            <a:ext cx="3459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РУБРИКА «ВОПРОС-ОТВЕТ»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942" t="34394" r="33096" b="16364"/>
          <a:stretch/>
        </p:blipFill>
        <p:spPr>
          <a:xfrm>
            <a:off x="179512" y="555526"/>
            <a:ext cx="4294261" cy="2532784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4432" t="51364" r="26960" b="7791"/>
          <a:stretch/>
        </p:blipFill>
        <p:spPr>
          <a:xfrm>
            <a:off x="1582853" y="1491630"/>
            <a:ext cx="3530311" cy="2100900"/>
          </a:xfrm>
          <a:prstGeom prst="rect">
            <a:avLst/>
          </a:prstGeom>
          <a:ln w="15875">
            <a:solidFill>
              <a:schemeClr val="bg2">
                <a:lumMod val="2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4347" t="16970" r="28238" b="3971"/>
          <a:stretch/>
        </p:blipFill>
        <p:spPr>
          <a:xfrm>
            <a:off x="5292080" y="929169"/>
            <a:ext cx="3421207" cy="4066411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39552" y="3874373"/>
            <a:ext cx="2861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16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mtsr.nso.ru/page/10492</a:t>
            </a:r>
          </a:p>
        </p:txBody>
      </p:sp>
    </p:spTree>
    <p:extLst>
      <p:ext uri="{BB962C8B-B14F-4D97-AF65-F5344CB8AC3E}">
        <p14:creationId xmlns:p14="http://schemas.microsoft.com/office/powerpoint/2010/main" val="3427078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62113"/>
            <a:ext cx="8356070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ЭФФЕКТИВНОЙ РЕАЛИЗАЦИИ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№ 189-ФЗ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536410" y="1233183"/>
            <a:ext cx="8393354" cy="3210775"/>
            <a:chOff x="251520" y="852495"/>
            <a:chExt cx="8393354" cy="3210775"/>
          </a:xfrm>
        </p:grpSpPr>
        <p:sp>
          <p:nvSpPr>
            <p:cNvPr id="23" name="Стрелка углом 22"/>
            <p:cNvSpPr/>
            <p:nvPr/>
          </p:nvSpPr>
          <p:spPr>
            <a:xfrm rot="10800000" flipH="1">
              <a:off x="2270887" y="2839222"/>
              <a:ext cx="1008000" cy="792000"/>
            </a:xfrm>
            <a:prstGeom prst="bentArrow">
              <a:avLst>
                <a:gd name="adj1" fmla="val 25000"/>
                <a:gd name="adj2" fmla="val 26892"/>
                <a:gd name="adj3" fmla="val 25000"/>
                <a:gd name="adj4" fmla="val 4375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Стрелка углом 21"/>
            <p:cNvSpPr/>
            <p:nvPr/>
          </p:nvSpPr>
          <p:spPr>
            <a:xfrm rot="10800000" flipH="1">
              <a:off x="686711" y="1728231"/>
              <a:ext cx="1008000" cy="792000"/>
            </a:xfrm>
            <a:prstGeom prst="bentArrow">
              <a:avLst>
                <a:gd name="adj1" fmla="val 25000"/>
                <a:gd name="adj2" fmla="val 26892"/>
                <a:gd name="adj3" fmla="val 25000"/>
                <a:gd name="adj4" fmla="val 4375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51520" y="852495"/>
              <a:ext cx="1224136" cy="1008112"/>
            </a:xfrm>
            <a:custGeom>
              <a:avLst/>
              <a:gdLst>
                <a:gd name="connsiteX0" fmla="*/ 0 w 1714488"/>
                <a:gd name="connsiteY0" fmla="*/ 200054 h 1200086"/>
                <a:gd name="connsiteX1" fmla="*/ 200054 w 1714488"/>
                <a:gd name="connsiteY1" fmla="*/ 0 h 1200086"/>
                <a:gd name="connsiteX2" fmla="*/ 1514434 w 1714488"/>
                <a:gd name="connsiteY2" fmla="*/ 0 h 1200086"/>
                <a:gd name="connsiteX3" fmla="*/ 1714488 w 1714488"/>
                <a:gd name="connsiteY3" fmla="*/ 200054 h 1200086"/>
                <a:gd name="connsiteX4" fmla="*/ 1714488 w 1714488"/>
                <a:gd name="connsiteY4" fmla="*/ 1000032 h 1200086"/>
                <a:gd name="connsiteX5" fmla="*/ 1514434 w 1714488"/>
                <a:gd name="connsiteY5" fmla="*/ 1200086 h 1200086"/>
                <a:gd name="connsiteX6" fmla="*/ 200054 w 1714488"/>
                <a:gd name="connsiteY6" fmla="*/ 1200086 h 1200086"/>
                <a:gd name="connsiteX7" fmla="*/ 0 w 1714488"/>
                <a:gd name="connsiteY7" fmla="*/ 1000032 h 1200086"/>
                <a:gd name="connsiteX8" fmla="*/ 0 w 1714488"/>
                <a:gd name="connsiteY8" fmla="*/ 200054 h 120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88" h="1200086">
                  <a:moveTo>
                    <a:pt x="0" y="200054"/>
                  </a:moveTo>
                  <a:cubicBezTo>
                    <a:pt x="0" y="89567"/>
                    <a:pt x="89567" y="0"/>
                    <a:pt x="200054" y="0"/>
                  </a:cubicBezTo>
                  <a:lnTo>
                    <a:pt x="1514434" y="0"/>
                  </a:lnTo>
                  <a:cubicBezTo>
                    <a:pt x="1624921" y="0"/>
                    <a:pt x="1714488" y="89567"/>
                    <a:pt x="1714488" y="200054"/>
                  </a:cubicBezTo>
                  <a:lnTo>
                    <a:pt x="1714488" y="1000032"/>
                  </a:lnTo>
                  <a:cubicBezTo>
                    <a:pt x="1714488" y="1110519"/>
                    <a:pt x="1624921" y="1200086"/>
                    <a:pt x="1514434" y="1200086"/>
                  </a:cubicBezTo>
                  <a:lnTo>
                    <a:pt x="200054" y="1200086"/>
                  </a:lnTo>
                  <a:cubicBezTo>
                    <a:pt x="89567" y="1200086"/>
                    <a:pt x="0" y="1110519"/>
                    <a:pt x="0" y="1000032"/>
                  </a:cubicBezTo>
                  <a:lnTo>
                    <a:pt x="0" y="20005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094" tIns="249094" rIns="249094" bIns="249094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kern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4000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619671" y="852495"/>
              <a:ext cx="6771895" cy="969962"/>
            </a:xfrm>
            <a:custGeom>
              <a:avLst/>
              <a:gdLst>
                <a:gd name="connsiteX0" fmla="*/ 0 w 5077153"/>
                <a:gd name="connsiteY0" fmla="*/ 0 h 969962"/>
                <a:gd name="connsiteX1" fmla="*/ 5077153 w 5077153"/>
                <a:gd name="connsiteY1" fmla="*/ 0 h 969962"/>
                <a:gd name="connsiteX2" fmla="*/ 5077153 w 5077153"/>
                <a:gd name="connsiteY2" fmla="*/ 969962 h 969962"/>
                <a:gd name="connsiteX3" fmla="*/ 0 w 5077153"/>
                <a:gd name="connsiteY3" fmla="*/ 969962 h 969962"/>
                <a:gd name="connsiteX4" fmla="*/ 0 w 5077153"/>
                <a:gd name="connsiteY4" fmla="*/ 0 h 96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7153" h="969962">
                  <a:moveTo>
                    <a:pt x="0" y="0"/>
                  </a:moveTo>
                  <a:lnTo>
                    <a:pt x="5077153" y="0"/>
                  </a:lnTo>
                  <a:lnTo>
                    <a:pt x="5077153" y="969962"/>
                  </a:lnTo>
                  <a:lnTo>
                    <a:pt x="0" y="9699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списков организаций-исполнителей и потенциальных  исполнителей услуг, выбранных для апробации, а также организаций,  обеспечивающих информирование исполнителей и получателей государственных услуг </a:t>
              </a:r>
              <a:endParaRPr lang="ru-RU" sz="14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765746" y="2027895"/>
              <a:ext cx="1225220" cy="984671"/>
            </a:xfrm>
            <a:custGeom>
              <a:avLst/>
              <a:gdLst>
                <a:gd name="connsiteX0" fmla="*/ 0 w 1714488"/>
                <a:gd name="connsiteY0" fmla="*/ 200054 h 1200086"/>
                <a:gd name="connsiteX1" fmla="*/ 200054 w 1714488"/>
                <a:gd name="connsiteY1" fmla="*/ 0 h 1200086"/>
                <a:gd name="connsiteX2" fmla="*/ 1514434 w 1714488"/>
                <a:gd name="connsiteY2" fmla="*/ 0 h 1200086"/>
                <a:gd name="connsiteX3" fmla="*/ 1714488 w 1714488"/>
                <a:gd name="connsiteY3" fmla="*/ 200054 h 1200086"/>
                <a:gd name="connsiteX4" fmla="*/ 1714488 w 1714488"/>
                <a:gd name="connsiteY4" fmla="*/ 1000032 h 1200086"/>
                <a:gd name="connsiteX5" fmla="*/ 1514434 w 1714488"/>
                <a:gd name="connsiteY5" fmla="*/ 1200086 h 1200086"/>
                <a:gd name="connsiteX6" fmla="*/ 200054 w 1714488"/>
                <a:gd name="connsiteY6" fmla="*/ 1200086 h 1200086"/>
                <a:gd name="connsiteX7" fmla="*/ 0 w 1714488"/>
                <a:gd name="connsiteY7" fmla="*/ 1000032 h 1200086"/>
                <a:gd name="connsiteX8" fmla="*/ 0 w 1714488"/>
                <a:gd name="connsiteY8" fmla="*/ 200054 h 120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88" h="1200086">
                  <a:moveTo>
                    <a:pt x="0" y="200054"/>
                  </a:moveTo>
                  <a:cubicBezTo>
                    <a:pt x="0" y="89567"/>
                    <a:pt x="89567" y="0"/>
                    <a:pt x="200054" y="0"/>
                  </a:cubicBezTo>
                  <a:lnTo>
                    <a:pt x="1514434" y="0"/>
                  </a:lnTo>
                  <a:cubicBezTo>
                    <a:pt x="1624921" y="0"/>
                    <a:pt x="1714488" y="89567"/>
                    <a:pt x="1714488" y="200054"/>
                  </a:cubicBezTo>
                  <a:lnTo>
                    <a:pt x="1714488" y="1000032"/>
                  </a:lnTo>
                  <a:cubicBezTo>
                    <a:pt x="1714488" y="1110519"/>
                    <a:pt x="1624921" y="1200086"/>
                    <a:pt x="1514434" y="1200086"/>
                  </a:cubicBezTo>
                  <a:lnTo>
                    <a:pt x="200054" y="1200086"/>
                  </a:lnTo>
                  <a:cubicBezTo>
                    <a:pt x="89567" y="1200086"/>
                    <a:pt x="0" y="1110519"/>
                    <a:pt x="0" y="1000032"/>
                  </a:cubicBezTo>
                  <a:lnTo>
                    <a:pt x="0" y="20005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094" tIns="249094" rIns="249094" bIns="249094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kern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4000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060916" y="2014214"/>
              <a:ext cx="5474666" cy="969962"/>
            </a:xfrm>
            <a:custGeom>
              <a:avLst/>
              <a:gdLst>
                <a:gd name="connsiteX0" fmla="*/ 0 w 5402658"/>
                <a:gd name="connsiteY0" fmla="*/ 0 h 969962"/>
                <a:gd name="connsiteX1" fmla="*/ 5402658 w 5402658"/>
                <a:gd name="connsiteY1" fmla="*/ 0 h 969962"/>
                <a:gd name="connsiteX2" fmla="*/ 5402658 w 5402658"/>
                <a:gd name="connsiteY2" fmla="*/ 969962 h 969962"/>
                <a:gd name="connsiteX3" fmla="*/ 0 w 5402658"/>
                <a:gd name="connsiteY3" fmla="*/ 969962 h 969962"/>
                <a:gd name="connsiteX4" fmla="*/ 0 w 5402658"/>
                <a:gd name="connsiteY4" fmla="*/ 0 h 96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2658" h="969962">
                  <a:moveTo>
                    <a:pt x="0" y="0"/>
                  </a:moveTo>
                  <a:lnTo>
                    <a:pt x="5402658" y="0"/>
                  </a:lnTo>
                  <a:lnTo>
                    <a:pt x="5402658" y="969962"/>
                  </a:lnTo>
                  <a:lnTo>
                    <a:pt x="0" y="9699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Онлайн </a:t>
              </a:r>
              <a:r>
                <a:rPr lang="ru-RU" sz="1400" kern="120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анкетирование </a:t>
              </a:r>
              <a:r>
                <a:rPr lang="ru-RU" sz="1400" kern="120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организаций-исполнителей и </a:t>
              </a:r>
              <a:r>
                <a:rPr lang="ru-RU" sz="1400" kern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потенциальных исполнителей услуг, выбранных для апробации </a:t>
              </a:r>
              <a:endParaRPr lang="ru-RU" sz="14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351006" y="3075806"/>
              <a:ext cx="1197927" cy="984642"/>
            </a:xfrm>
            <a:custGeom>
              <a:avLst/>
              <a:gdLst>
                <a:gd name="connsiteX0" fmla="*/ 0 w 1714488"/>
                <a:gd name="connsiteY0" fmla="*/ 200054 h 1200086"/>
                <a:gd name="connsiteX1" fmla="*/ 200054 w 1714488"/>
                <a:gd name="connsiteY1" fmla="*/ 0 h 1200086"/>
                <a:gd name="connsiteX2" fmla="*/ 1514434 w 1714488"/>
                <a:gd name="connsiteY2" fmla="*/ 0 h 1200086"/>
                <a:gd name="connsiteX3" fmla="*/ 1714488 w 1714488"/>
                <a:gd name="connsiteY3" fmla="*/ 200054 h 1200086"/>
                <a:gd name="connsiteX4" fmla="*/ 1714488 w 1714488"/>
                <a:gd name="connsiteY4" fmla="*/ 1000032 h 1200086"/>
                <a:gd name="connsiteX5" fmla="*/ 1514434 w 1714488"/>
                <a:gd name="connsiteY5" fmla="*/ 1200086 h 1200086"/>
                <a:gd name="connsiteX6" fmla="*/ 200054 w 1714488"/>
                <a:gd name="connsiteY6" fmla="*/ 1200086 h 1200086"/>
                <a:gd name="connsiteX7" fmla="*/ 0 w 1714488"/>
                <a:gd name="connsiteY7" fmla="*/ 1000032 h 1200086"/>
                <a:gd name="connsiteX8" fmla="*/ 0 w 1714488"/>
                <a:gd name="connsiteY8" fmla="*/ 200054 h 120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88" h="1200086">
                  <a:moveTo>
                    <a:pt x="0" y="200054"/>
                  </a:moveTo>
                  <a:cubicBezTo>
                    <a:pt x="0" y="89567"/>
                    <a:pt x="89567" y="0"/>
                    <a:pt x="200054" y="0"/>
                  </a:cubicBezTo>
                  <a:lnTo>
                    <a:pt x="1514434" y="0"/>
                  </a:lnTo>
                  <a:cubicBezTo>
                    <a:pt x="1624921" y="0"/>
                    <a:pt x="1714488" y="89567"/>
                    <a:pt x="1714488" y="200054"/>
                  </a:cubicBezTo>
                  <a:lnTo>
                    <a:pt x="1714488" y="1000032"/>
                  </a:lnTo>
                  <a:cubicBezTo>
                    <a:pt x="1714488" y="1110519"/>
                    <a:pt x="1624921" y="1200086"/>
                    <a:pt x="1514434" y="1200086"/>
                  </a:cubicBezTo>
                  <a:lnTo>
                    <a:pt x="200054" y="1200086"/>
                  </a:lnTo>
                  <a:cubicBezTo>
                    <a:pt x="89567" y="1200086"/>
                    <a:pt x="0" y="1110519"/>
                    <a:pt x="0" y="1000032"/>
                  </a:cubicBezTo>
                  <a:lnTo>
                    <a:pt x="0" y="20005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094" tIns="249094" rIns="249094" bIns="249094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kern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4000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16016" y="3093308"/>
              <a:ext cx="3928858" cy="969962"/>
            </a:xfrm>
            <a:custGeom>
              <a:avLst/>
              <a:gdLst>
                <a:gd name="connsiteX0" fmla="*/ 0 w 1246955"/>
                <a:gd name="connsiteY0" fmla="*/ 0 h 969962"/>
                <a:gd name="connsiteX1" fmla="*/ 1246955 w 1246955"/>
                <a:gd name="connsiteY1" fmla="*/ 0 h 969962"/>
                <a:gd name="connsiteX2" fmla="*/ 1246955 w 1246955"/>
                <a:gd name="connsiteY2" fmla="*/ 969962 h 969962"/>
                <a:gd name="connsiteX3" fmla="*/ 0 w 1246955"/>
                <a:gd name="connsiteY3" fmla="*/ 969962 h 969962"/>
                <a:gd name="connsiteX4" fmla="*/ 0 w 1246955"/>
                <a:gd name="connsiteY4" fmla="*/ 0 h 96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955" h="969962">
                  <a:moveTo>
                    <a:pt x="0" y="0"/>
                  </a:moveTo>
                  <a:lnTo>
                    <a:pt x="1246955" y="0"/>
                  </a:lnTo>
                  <a:lnTo>
                    <a:pt x="1246955" y="969962"/>
                  </a:lnTo>
                  <a:lnTo>
                    <a:pt x="0" y="9699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информационных материалов для информирования исполнителей и получателей государственных услуг </a:t>
              </a:r>
              <a:endParaRPr lang="ru-RU" sz="14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119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77" y="1491630"/>
            <a:ext cx="9970895" cy="34731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23478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РЕЙТИНГА СУБЪЕКТОВ РОССИЙСКОЙ ФЕДЕРАЦИИ ПО ИТОГАМ РЕАЛИЗАЦИИ МЕХАНИЗМОВ ПОДДЕРЖКИ СОЦИАЛЬНО ОРИЕНТИРОВАННЫХ НЕКОММЕРЧЕСКИХ ОРГАНИЗАЦИЙ И СОЦИАЛЬНОГО ПРЕДПРИНИМАТЕЛЬСТВА, ОБЕСПЕЧЕНИЯ ДОСТУПА НЕГОСУДАРСТВЕННЫХ (НЕМУНИЦИПАЛЬНЫХ) ПОСТАВЩИКОВ К ПРЕДОСТАВЛЕНИЮ УСЛУГ В СОЦИАЛЬНОЙ СФЕРЕ И ВНЕДРЕНИЯ КОНКУРЕНТНЫХ СПОСОБОВ ОКАЗАНИЯ ГОСУДАРСТВЕННЫХ (МУНИЦИПАЛЬНЫХ) УСЛУГ В СОЦИАЛЬНОЙ СФЕРЕ ЗА 2019 ГОД</a:t>
            </a:r>
            <a:endParaRPr lang="ru-RU" sz="1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82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446" y="1447718"/>
            <a:ext cx="3002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социально </a:t>
            </a:r>
            <a:endParaRPr lang="ru-RU" sz="1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ориентированных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некоммерческих организаций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 тыс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населения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2411932"/>
            <a:ext cx="37794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Удельный вес численности детей частных образовательных организаций, осуществляющих образовательную деятельность по программам дошкольного образования, в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 численности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организаций, осуществляющих образовательную деятельность по программам дошкольного образования (%)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6696" y="3723664"/>
            <a:ext cx="3209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Удельный вес негосударственных организаций социального обслуживания в общем количестве организаций социального обслуживания всех форм собственности, включенных в реестр поставщиков социальных услуг субъекта </a:t>
            </a:r>
            <a:endParaRPr lang="ru-RU" sz="1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(%)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74326"/>
              </p:ext>
            </p:extLst>
          </p:nvPr>
        </p:nvGraphicFramePr>
        <p:xfrm>
          <a:off x="3296125" y="1078901"/>
          <a:ext cx="3453649" cy="1326788"/>
        </p:xfrm>
        <a:graphic>
          <a:graphicData uri="http://schemas.openxmlformats.org/drawingml/2006/table">
            <a:tbl>
              <a:tblPr firstRow="1" firstCol="1" bandRow="1"/>
              <a:tblGrid>
                <a:gridCol w="365532"/>
                <a:gridCol w="1887291"/>
                <a:gridCol w="1200826"/>
              </a:tblGrid>
              <a:tr h="2353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Регионы - лидеры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4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Ненецкий автономный округ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2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Чукотский автономный округ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2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Камчатский край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68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Регионы со средним уровнем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52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E1"/>
                    </a:solidFill>
                  </a:tcPr>
                </a:tc>
              </a:tr>
              <a:tr h="14752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Ярославская область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20,97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03673"/>
              </p:ext>
            </p:extLst>
          </p:nvPr>
        </p:nvGraphicFramePr>
        <p:xfrm>
          <a:off x="273446" y="2463889"/>
          <a:ext cx="4222750" cy="1041021"/>
        </p:xfrm>
        <a:graphic>
          <a:graphicData uri="http://schemas.openxmlformats.org/drawingml/2006/table">
            <a:tbl>
              <a:tblPr firstRow="1" firstCol="1" bandRow="1"/>
              <a:tblGrid>
                <a:gridCol w="446933"/>
                <a:gridCol w="2636429"/>
                <a:gridCol w="1139388"/>
              </a:tblGrid>
              <a:tr h="1934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Регионы - лидеры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52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12,6%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4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Саха (Якутия)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7,6%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Регионы со средним уровнем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E1"/>
                    </a:solidFill>
                  </a:tcPr>
                </a:tc>
              </a:tr>
              <a:tr h="15464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Еврейская автономная область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5740"/>
              </p:ext>
            </p:extLst>
          </p:nvPr>
        </p:nvGraphicFramePr>
        <p:xfrm>
          <a:off x="4572000" y="3624037"/>
          <a:ext cx="4222750" cy="1412718"/>
        </p:xfrm>
        <a:graphic>
          <a:graphicData uri="http://schemas.openxmlformats.org/drawingml/2006/table">
            <a:tbl>
              <a:tblPr firstRow="1" firstCol="1" bandRow="1"/>
              <a:tblGrid>
                <a:gridCol w="446933"/>
                <a:gridCol w="2636429"/>
                <a:gridCol w="1139388"/>
              </a:tblGrid>
              <a:tr h="234084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Регионы - лидеры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31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Ханты-Мансийский автономный округ - Югра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78,33%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4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76,84%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4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Пермский край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55,21%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Регионы со средним уровнем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37,59%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E1"/>
                    </a:solidFill>
                  </a:tcPr>
                </a:tc>
              </a:tr>
              <a:tr h="15464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Мордовия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35,59%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7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58619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РЕЙТИНГА СУБЪЕКТОВ РОССИЙСКОЙ ФЕДЕРАЦИИ ПО ИТОГАМ РЕАЛИЗАЦИИ МЕХАНИЗМОВ ПОДДЕРЖКИ СОЦИАЛЬНО ОРИЕНТИРОВАННЫХ НЕКОММЕРЧЕСКИХ ОРГАНИЗАЦИЙ И СОЦИАЛЬНОГО ПРЕДПРИНИМАТЕЛЬСТВА, ОБЕСПЕЧЕНИЯ ДОСТУПА НЕГОСУДАРСТВЕННЫХ (НЕМУНИЦИПАЛЬНЫХ) ПОСТАВЩИКОВ К ПРЕДОСТАВЛЕНИЮ УСЛУГ В СОЦИАЛЬНОЙ СФЕРЕ И ВНЕДРЕНИЯ КОНКУРЕНТНЫХ СПОСОБОВ ОКАЗАНИЯ ГОСУДАРСТВЕННЫХ (МУНИЦИПАЛЬНЫХ) УСЛУГ В СОЦИАЛЬНОЙ СФЕРЕ ЗА 2019 ГОД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33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00869" y="1203597"/>
            <a:ext cx="7976482" cy="2656550"/>
            <a:chOff x="693452" y="906957"/>
            <a:chExt cx="7976482" cy="2749761"/>
          </a:xfrm>
        </p:grpSpPr>
        <p:sp>
          <p:nvSpPr>
            <p:cNvPr id="6" name="Полилиния 5"/>
            <p:cNvSpPr/>
            <p:nvPr/>
          </p:nvSpPr>
          <p:spPr>
            <a:xfrm>
              <a:off x="693452" y="3314958"/>
              <a:ext cx="2304256" cy="341760"/>
            </a:xfrm>
            <a:custGeom>
              <a:avLst/>
              <a:gdLst>
                <a:gd name="connsiteX0" fmla="*/ 0 w 1857374"/>
                <a:gd name="connsiteY0" fmla="*/ 0 h 478054"/>
                <a:gd name="connsiteX1" fmla="*/ 1857374 w 1857374"/>
                <a:gd name="connsiteY1" fmla="*/ 0 h 478054"/>
                <a:gd name="connsiteX2" fmla="*/ 1857374 w 1857374"/>
                <a:gd name="connsiteY2" fmla="*/ 478054 h 478054"/>
                <a:gd name="connsiteX3" fmla="*/ 0 w 1857374"/>
                <a:gd name="connsiteY3" fmla="*/ 478054 h 478054"/>
                <a:gd name="connsiteX4" fmla="*/ 0 w 1857374"/>
                <a:gd name="connsiteY4" fmla="*/ 0 h 47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478054">
                  <a:moveTo>
                    <a:pt x="0" y="0"/>
                  </a:moveTo>
                  <a:lnTo>
                    <a:pt x="1857374" y="0"/>
                  </a:lnTo>
                  <a:lnTo>
                    <a:pt x="1857374" y="478054"/>
                  </a:lnTo>
                  <a:lnTo>
                    <a:pt x="0" y="478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Представлены 15 регионов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93452" y="1428699"/>
              <a:ext cx="2304256" cy="1884608"/>
            </a:xfrm>
            <a:custGeom>
              <a:avLst/>
              <a:gdLst>
                <a:gd name="connsiteX0" fmla="*/ 0 w 1857374"/>
                <a:gd name="connsiteY0" fmla="*/ 0 h 2957394"/>
                <a:gd name="connsiteX1" fmla="*/ 1857374 w 1857374"/>
                <a:gd name="connsiteY1" fmla="*/ 0 h 2957394"/>
                <a:gd name="connsiteX2" fmla="*/ 1857374 w 1857374"/>
                <a:gd name="connsiteY2" fmla="*/ 2957394 h 2957394"/>
                <a:gd name="connsiteX3" fmla="*/ 0 w 1857374"/>
                <a:gd name="connsiteY3" fmla="*/ 2957394 h 2957394"/>
                <a:gd name="connsiteX4" fmla="*/ 0 w 1857374"/>
                <a:gd name="connsiteY4" fmla="*/ 0 h 295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2957394">
                  <a:moveTo>
                    <a:pt x="0" y="0"/>
                  </a:moveTo>
                  <a:lnTo>
                    <a:pt x="1857374" y="0"/>
                  </a:lnTo>
                  <a:lnTo>
                    <a:pt x="1857374" y="2957394"/>
                  </a:lnTo>
                  <a:lnTo>
                    <a:pt x="0" y="2957394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300" kern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Доля выпадающих доходов бюджета субъекта Российской Федерации в связи с применением СО НКО региональных налоговых льгот, в общем размере налоговых доходов бюджета субъекта Российской Федерации</a:t>
              </a:r>
              <a:endParaRPr lang="ru-RU" sz="13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419872" y="2824095"/>
              <a:ext cx="2520280" cy="310529"/>
            </a:xfrm>
            <a:custGeom>
              <a:avLst/>
              <a:gdLst>
                <a:gd name="connsiteX0" fmla="*/ 0 w 1857374"/>
                <a:gd name="connsiteY0" fmla="*/ 0 h 478054"/>
                <a:gd name="connsiteX1" fmla="*/ 1857374 w 1857374"/>
                <a:gd name="connsiteY1" fmla="*/ 0 h 478054"/>
                <a:gd name="connsiteX2" fmla="*/ 1857374 w 1857374"/>
                <a:gd name="connsiteY2" fmla="*/ 478054 h 478054"/>
                <a:gd name="connsiteX3" fmla="*/ 0 w 1857374"/>
                <a:gd name="connsiteY3" fmla="*/ 478054 h 478054"/>
                <a:gd name="connsiteX4" fmla="*/ 0 w 1857374"/>
                <a:gd name="connsiteY4" fmla="*/ 0 h 47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478054">
                  <a:moveTo>
                    <a:pt x="0" y="0"/>
                  </a:moveTo>
                  <a:lnTo>
                    <a:pt x="1857374" y="0"/>
                  </a:lnTo>
                  <a:lnTo>
                    <a:pt x="1857374" y="478054"/>
                  </a:lnTo>
                  <a:lnTo>
                    <a:pt x="0" y="478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Представлены 5 регионов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419872" y="906957"/>
              <a:ext cx="2520280" cy="1905847"/>
            </a:xfrm>
            <a:custGeom>
              <a:avLst/>
              <a:gdLst>
                <a:gd name="connsiteX0" fmla="*/ 0 w 1857374"/>
                <a:gd name="connsiteY0" fmla="*/ 0 h 2957394"/>
                <a:gd name="connsiteX1" fmla="*/ 1857374 w 1857374"/>
                <a:gd name="connsiteY1" fmla="*/ 0 h 2957394"/>
                <a:gd name="connsiteX2" fmla="*/ 1857374 w 1857374"/>
                <a:gd name="connsiteY2" fmla="*/ 2957394 h 2957394"/>
                <a:gd name="connsiteX3" fmla="*/ 0 w 1857374"/>
                <a:gd name="connsiteY3" fmla="*/ 2957394 h 2957394"/>
                <a:gd name="connsiteX4" fmla="*/ 0 w 1857374"/>
                <a:gd name="connsiteY4" fmla="*/ 0 h 295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2957394">
                  <a:moveTo>
                    <a:pt x="0" y="0"/>
                  </a:moveTo>
                  <a:lnTo>
                    <a:pt x="1857374" y="0"/>
                  </a:lnTo>
                  <a:lnTo>
                    <a:pt x="1857374" y="2957394"/>
                  </a:lnTo>
                  <a:lnTo>
                    <a:pt x="0" y="2957394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300" kern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Доля выпадающих доходов бюджета субъекта Российской Федерации в связи с применением организациями, осуществляющими пожертвования региональных налоговых льгот, в общем размере налоговых доходов бюджета субъекта Российской Федерации</a:t>
              </a:r>
              <a:endParaRPr lang="ru-RU" sz="13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363211" y="3217530"/>
              <a:ext cx="2306723" cy="298138"/>
            </a:xfrm>
            <a:custGeom>
              <a:avLst/>
              <a:gdLst>
                <a:gd name="connsiteX0" fmla="*/ 0 w 1857374"/>
                <a:gd name="connsiteY0" fmla="*/ 0 h 478054"/>
                <a:gd name="connsiteX1" fmla="*/ 1857374 w 1857374"/>
                <a:gd name="connsiteY1" fmla="*/ 0 h 478054"/>
                <a:gd name="connsiteX2" fmla="*/ 1857374 w 1857374"/>
                <a:gd name="connsiteY2" fmla="*/ 478054 h 478054"/>
                <a:gd name="connsiteX3" fmla="*/ 0 w 1857374"/>
                <a:gd name="connsiteY3" fmla="*/ 478054 h 478054"/>
                <a:gd name="connsiteX4" fmla="*/ 0 w 1857374"/>
                <a:gd name="connsiteY4" fmla="*/ 0 h 47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478054">
                  <a:moveTo>
                    <a:pt x="0" y="0"/>
                  </a:moveTo>
                  <a:lnTo>
                    <a:pt x="1857374" y="0"/>
                  </a:lnTo>
                  <a:lnTo>
                    <a:pt x="1857374" y="478054"/>
                  </a:lnTo>
                  <a:lnTo>
                    <a:pt x="0" y="478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Представлен 41 регион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362315" y="1229594"/>
              <a:ext cx="2306723" cy="1987934"/>
            </a:xfrm>
            <a:custGeom>
              <a:avLst/>
              <a:gdLst>
                <a:gd name="connsiteX0" fmla="*/ 0 w 1857374"/>
                <a:gd name="connsiteY0" fmla="*/ 0 h 2957394"/>
                <a:gd name="connsiteX1" fmla="*/ 1857374 w 1857374"/>
                <a:gd name="connsiteY1" fmla="*/ 0 h 2957394"/>
                <a:gd name="connsiteX2" fmla="*/ 1857374 w 1857374"/>
                <a:gd name="connsiteY2" fmla="*/ 2957394 h 2957394"/>
                <a:gd name="connsiteX3" fmla="*/ 0 w 1857374"/>
                <a:gd name="connsiteY3" fmla="*/ 2957394 h 2957394"/>
                <a:gd name="connsiteX4" fmla="*/ 0 w 1857374"/>
                <a:gd name="connsiteY4" fmla="*/ 0 h 295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2957394">
                  <a:moveTo>
                    <a:pt x="0" y="0"/>
                  </a:moveTo>
                  <a:lnTo>
                    <a:pt x="1857374" y="0"/>
                  </a:lnTo>
                  <a:lnTo>
                    <a:pt x="1857374" y="2957394"/>
                  </a:lnTo>
                  <a:lnTo>
                    <a:pt x="0" y="2957394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300" kern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Доля выпадающих доходов бюджета субъекта Российской Федерации в связи с применением СО НКО региональных налоговых льгот, в общем размере налоговых доходов бюджета субъекта Российской Федерации </a:t>
              </a:r>
              <a:endParaRPr lang="ru-RU" sz="13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552" y="3947560"/>
            <a:ext cx="848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Новосибирская область не представлена в рейтинге по данным показателям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6229" y="88141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РЕЙТИНГА СУБЪЕКТОВ РОССИЙСКОЙ ФЕДЕРАЦИИ ПО ИТОГАМ РЕАЛИЗАЦИИ МЕХАНИЗМОВ ПОДДЕРЖКИ СОЦИАЛЬНО ОРИЕНТИРОВАННЫХ НЕКОММЕРЧЕСКИХ ОРГАНИЗАЦИЙ И СОЦИАЛЬНОГО ПРЕДПРИНИМАТЕЛЬСТВА, ОБЕСПЕЧЕНИЯ ДОСТУПА НЕГОСУДАРСТВЕННЫХ (НЕМУНИЦИПАЛЬНЫХ) ПОСТАВЩИКОВ К ПРЕДОСТАВЛЕНИЮ УСЛУГ В СОЦИАЛЬНОЙ СФЕРЕ И ВНЕДРЕНИЯ КОНКУРЕНТНЫХ СПОСОБОВ ОКАЗАНИЯ ГОСУДАРСТВЕННЫХ (МУНИЦИПАЛЬНЫХ) УСЛУГ В СОЦИАЛЬНОЙ СФЕРЕ ЗА 2019 ГОД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68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63" t="13601" r="1963" b="13601"/>
          <a:stretch/>
        </p:blipFill>
        <p:spPr>
          <a:xfrm>
            <a:off x="179512" y="973628"/>
            <a:ext cx="8784976" cy="3744416"/>
          </a:xfrm>
          <a:prstGeom prst="rect">
            <a:avLst/>
          </a:prstGeom>
          <a:ln w="15875">
            <a:solidFill>
              <a:srgbClr val="873624">
                <a:shade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27584" y="19521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ЗАКОНА НОВОСИБИРСКОЙ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статьи 2.4 и 8.11 Закона Новосибирской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налогах и особенностях налогообложения отдельных категорий налогоплательщиков в Новосибирской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4061559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729"/>
            <a:ext cx="929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ВЗАИМОДЕЙСТВИЕ С НЕКОММЕРЧЕСКИМИ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59" y="667392"/>
            <a:ext cx="8311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субсидий на оказание общественно полезных услуг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947746" y="2348357"/>
            <a:ext cx="1439576" cy="586147"/>
            <a:chOff x="6565436" y="2499742"/>
            <a:chExt cx="1439576" cy="586147"/>
          </a:xfrm>
        </p:grpSpPr>
        <p:sp>
          <p:nvSpPr>
            <p:cNvPr id="24" name="Freeform 102">
              <a:extLst>
                <a:ext uri="{FF2B5EF4-FFF2-40B4-BE49-F238E27FC236}">
                  <a16:creationId xmlns:a16="http://schemas.microsoft.com/office/drawing/2014/main" xmlns="" id="{0E4FFDE4-018B-4311-91B5-07F9F7D8E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249" y="2592724"/>
              <a:ext cx="272222" cy="493165"/>
            </a:xfrm>
            <a:custGeom>
              <a:avLst/>
              <a:gdLst>
                <a:gd name="T0" fmla="*/ 96 w 350"/>
                <a:gd name="T1" fmla="*/ 130 h 712"/>
                <a:gd name="T2" fmla="*/ 90 w 350"/>
                <a:gd name="T3" fmla="*/ 140 h 712"/>
                <a:gd name="T4" fmla="*/ 70 w 350"/>
                <a:gd name="T5" fmla="*/ 252 h 712"/>
                <a:gd name="T6" fmla="*/ 60 w 350"/>
                <a:gd name="T7" fmla="*/ 304 h 712"/>
                <a:gd name="T8" fmla="*/ 26 w 350"/>
                <a:gd name="T9" fmla="*/ 326 h 712"/>
                <a:gd name="T10" fmla="*/ 3 w 350"/>
                <a:gd name="T11" fmla="*/ 290 h 712"/>
                <a:gd name="T12" fmla="*/ 21 w 350"/>
                <a:gd name="T13" fmla="*/ 188 h 712"/>
                <a:gd name="T14" fmla="*/ 42 w 350"/>
                <a:gd name="T15" fmla="*/ 66 h 712"/>
                <a:gd name="T16" fmla="*/ 122 w 350"/>
                <a:gd name="T17" fmla="*/ 6 h 712"/>
                <a:gd name="T18" fmla="*/ 134 w 350"/>
                <a:gd name="T19" fmla="*/ 15 h 712"/>
                <a:gd name="T20" fmla="*/ 177 w 350"/>
                <a:gd name="T21" fmla="*/ 41 h 712"/>
                <a:gd name="T22" fmla="*/ 219 w 350"/>
                <a:gd name="T23" fmla="*/ 15 h 712"/>
                <a:gd name="T24" fmla="*/ 233 w 350"/>
                <a:gd name="T25" fmla="*/ 6 h 712"/>
                <a:gd name="T26" fmla="*/ 312 w 350"/>
                <a:gd name="T27" fmla="*/ 79 h 712"/>
                <a:gd name="T28" fmla="*/ 338 w 350"/>
                <a:gd name="T29" fmla="*/ 224 h 712"/>
                <a:gd name="T30" fmla="*/ 349 w 350"/>
                <a:gd name="T31" fmla="*/ 285 h 712"/>
                <a:gd name="T32" fmla="*/ 344 w 350"/>
                <a:gd name="T33" fmla="*/ 313 h 712"/>
                <a:gd name="T34" fmla="*/ 317 w 350"/>
                <a:gd name="T35" fmla="*/ 326 h 712"/>
                <a:gd name="T36" fmla="*/ 292 w 350"/>
                <a:gd name="T37" fmla="*/ 303 h 712"/>
                <a:gd name="T38" fmla="*/ 276 w 350"/>
                <a:gd name="T39" fmla="*/ 219 h 712"/>
                <a:gd name="T40" fmla="*/ 258 w 350"/>
                <a:gd name="T41" fmla="*/ 132 h 712"/>
                <a:gd name="T42" fmla="*/ 256 w 350"/>
                <a:gd name="T43" fmla="*/ 139 h 712"/>
                <a:gd name="T44" fmla="*/ 273 w 350"/>
                <a:gd name="T45" fmla="*/ 309 h 712"/>
                <a:gd name="T46" fmla="*/ 302 w 350"/>
                <a:gd name="T47" fmla="*/ 461 h 712"/>
                <a:gd name="T48" fmla="*/ 267 w 350"/>
                <a:gd name="T49" fmla="*/ 461 h 712"/>
                <a:gd name="T50" fmla="*/ 247 w 350"/>
                <a:gd name="T51" fmla="*/ 480 h 712"/>
                <a:gd name="T52" fmla="*/ 248 w 350"/>
                <a:gd name="T53" fmla="*/ 672 h 712"/>
                <a:gd name="T54" fmla="*/ 217 w 350"/>
                <a:gd name="T55" fmla="*/ 709 h 712"/>
                <a:gd name="T56" fmla="*/ 186 w 350"/>
                <a:gd name="T57" fmla="*/ 671 h 712"/>
                <a:gd name="T58" fmla="*/ 186 w 350"/>
                <a:gd name="T59" fmla="*/ 483 h 712"/>
                <a:gd name="T60" fmla="*/ 186 w 350"/>
                <a:gd name="T61" fmla="*/ 472 h 712"/>
                <a:gd name="T62" fmla="*/ 177 w 350"/>
                <a:gd name="T63" fmla="*/ 463 h 712"/>
                <a:gd name="T64" fmla="*/ 166 w 350"/>
                <a:gd name="T65" fmla="*/ 472 h 712"/>
                <a:gd name="T66" fmla="*/ 166 w 350"/>
                <a:gd name="T67" fmla="*/ 517 h 712"/>
                <a:gd name="T68" fmla="*/ 166 w 350"/>
                <a:gd name="T69" fmla="*/ 675 h 712"/>
                <a:gd name="T70" fmla="*/ 146 w 350"/>
                <a:gd name="T71" fmla="*/ 707 h 712"/>
                <a:gd name="T72" fmla="*/ 112 w 350"/>
                <a:gd name="T73" fmla="*/ 699 h 712"/>
                <a:gd name="T74" fmla="*/ 104 w 350"/>
                <a:gd name="T75" fmla="*/ 672 h 712"/>
                <a:gd name="T76" fmla="*/ 104 w 350"/>
                <a:gd name="T77" fmla="*/ 480 h 712"/>
                <a:gd name="T78" fmla="*/ 86 w 350"/>
                <a:gd name="T79" fmla="*/ 462 h 712"/>
                <a:gd name="T80" fmla="*/ 51 w 350"/>
                <a:gd name="T81" fmla="*/ 462 h 712"/>
                <a:gd name="T82" fmla="*/ 96 w 350"/>
                <a:gd name="T83" fmla="*/ 13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0" h="712">
                  <a:moveTo>
                    <a:pt x="96" y="130"/>
                  </a:moveTo>
                  <a:cubicBezTo>
                    <a:pt x="93" y="135"/>
                    <a:pt x="90" y="137"/>
                    <a:pt x="90" y="140"/>
                  </a:cubicBezTo>
                  <a:cubicBezTo>
                    <a:pt x="83" y="177"/>
                    <a:pt x="77" y="215"/>
                    <a:pt x="70" y="252"/>
                  </a:cubicBezTo>
                  <a:cubicBezTo>
                    <a:pt x="67" y="269"/>
                    <a:pt x="64" y="287"/>
                    <a:pt x="60" y="304"/>
                  </a:cubicBezTo>
                  <a:cubicBezTo>
                    <a:pt x="57" y="318"/>
                    <a:pt x="40" y="328"/>
                    <a:pt x="26" y="326"/>
                  </a:cubicBezTo>
                  <a:cubicBezTo>
                    <a:pt x="11" y="323"/>
                    <a:pt x="0" y="307"/>
                    <a:pt x="3" y="290"/>
                  </a:cubicBezTo>
                  <a:cubicBezTo>
                    <a:pt x="8" y="256"/>
                    <a:pt x="15" y="222"/>
                    <a:pt x="21" y="188"/>
                  </a:cubicBezTo>
                  <a:cubicBezTo>
                    <a:pt x="28" y="147"/>
                    <a:pt x="36" y="106"/>
                    <a:pt x="42" y="66"/>
                  </a:cubicBezTo>
                  <a:cubicBezTo>
                    <a:pt x="48" y="29"/>
                    <a:pt x="84" y="0"/>
                    <a:pt x="122" y="6"/>
                  </a:cubicBezTo>
                  <a:cubicBezTo>
                    <a:pt x="126" y="6"/>
                    <a:pt x="132" y="11"/>
                    <a:pt x="134" y="15"/>
                  </a:cubicBezTo>
                  <a:cubicBezTo>
                    <a:pt x="143" y="33"/>
                    <a:pt x="158" y="41"/>
                    <a:pt x="177" y="41"/>
                  </a:cubicBezTo>
                  <a:cubicBezTo>
                    <a:pt x="196" y="41"/>
                    <a:pt x="209" y="31"/>
                    <a:pt x="219" y="15"/>
                  </a:cubicBezTo>
                  <a:cubicBezTo>
                    <a:pt x="222" y="10"/>
                    <a:pt x="228" y="6"/>
                    <a:pt x="233" y="6"/>
                  </a:cubicBezTo>
                  <a:cubicBezTo>
                    <a:pt x="276" y="3"/>
                    <a:pt x="305" y="31"/>
                    <a:pt x="312" y="79"/>
                  </a:cubicBezTo>
                  <a:cubicBezTo>
                    <a:pt x="320" y="127"/>
                    <a:pt x="329" y="175"/>
                    <a:pt x="338" y="224"/>
                  </a:cubicBezTo>
                  <a:cubicBezTo>
                    <a:pt x="342" y="244"/>
                    <a:pt x="347" y="264"/>
                    <a:pt x="349" y="285"/>
                  </a:cubicBezTo>
                  <a:cubicBezTo>
                    <a:pt x="350" y="294"/>
                    <a:pt x="348" y="304"/>
                    <a:pt x="344" y="313"/>
                  </a:cubicBezTo>
                  <a:cubicBezTo>
                    <a:pt x="339" y="323"/>
                    <a:pt x="329" y="328"/>
                    <a:pt x="317" y="326"/>
                  </a:cubicBezTo>
                  <a:cubicBezTo>
                    <a:pt x="304" y="323"/>
                    <a:pt x="295" y="316"/>
                    <a:pt x="292" y="303"/>
                  </a:cubicBezTo>
                  <a:cubicBezTo>
                    <a:pt x="286" y="275"/>
                    <a:pt x="281" y="247"/>
                    <a:pt x="276" y="219"/>
                  </a:cubicBezTo>
                  <a:cubicBezTo>
                    <a:pt x="270" y="190"/>
                    <a:pt x="265" y="161"/>
                    <a:pt x="258" y="132"/>
                  </a:cubicBezTo>
                  <a:cubicBezTo>
                    <a:pt x="257" y="134"/>
                    <a:pt x="257" y="137"/>
                    <a:pt x="256" y="139"/>
                  </a:cubicBezTo>
                  <a:cubicBezTo>
                    <a:pt x="253" y="197"/>
                    <a:pt x="261" y="253"/>
                    <a:pt x="273" y="309"/>
                  </a:cubicBezTo>
                  <a:cubicBezTo>
                    <a:pt x="284" y="358"/>
                    <a:pt x="292" y="408"/>
                    <a:pt x="302" y="461"/>
                  </a:cubicBezTo>
                  <a:cubicBezTo>
                    <a:pt x="290" y="461"/>
                    <a:pt x="278" y="461"/>
                    <a:pt x="267" y="461"/>
                  </a:cubicBezTo>
                  <a:cubicBezTo>
                    <a:pt x="252" y="460"/>
                    <a:pt x="247" y="465"/>
                    <a:pt x="247" y="480"/>
                  </a:cubicBezTo>
                  <a:cubicBezTo>
                    <a:pt x="248" y="544"/>
                    <a:pt x="248" y="608"/>
                    <a:pt x="248" y="672"/>
                  </a:cubicBezTo>
                  <a:cubicBezTo>
                    <a:pt x="248" y="697"/>
                    <a:pt x="238" y="709"/>
                    <a:pt x="217" y="709"/>
                  </a:cubicBezTo>
                  <a:cubicBezTo>
                    <a:pt x="196" y="709"/>
                    <a:pt x="186" y="696"/>
                    <a:pt x="186" y="671"/>
                  </a:cubicBezTo>
                  <a:cubicBezTo>
                    <a:pt x="186" y="608"/>
                    <a:pt x="186" y="545"/>
                    <a:pt x="186" y="483"/>
                  </a:cubicBezTo>
                  <a:cubicBezTo>
                    <a:pt x="186" y="479"/>
                    <a:pt x="187" y="475"/>
                    <a:pt x="186" y="472"/>
                  </a:cubicBezTo>
                  <a:cubicBezTo>
                    <a:pt x="184" y="468"/>
                    <a:pt x="179" y="462"/>
                    <a:pt x="177" y="463"/>
                  </a:cubicBezTo>
                  <a:cubicBezTo>
                    <a:pt x="173" y="463"/>
                    <a:pt x="167" y="468"/>
                    <a:pt x="166" y="472"/>
                  </a:cubicBezTo>
                  <a:cubicBezTo>
                    <a:pt x="165" y="487"/>
                    <a:pt x="166" y="502"/>
                    <a:pt x="166" y="517"/>
                  </a:cubicBezTo>
                  <a:cubicBezTo>
                    <a:pt x="166" y="570"/>
                    <a:pt x="165" y="622"/>
                    <a:pt x="166" y="675"/>
                  </a:cubicBezTo>
                  <a:cubicBezTo>
                    <a:pt x="166" y="690"/>
                    <a:pt x="160" y="702"/>
                    <a:pt x="146" y="707"/>
                  </a:cubicBezTo>
                  <a:cubicBezTo>
                    <a:pt x="133" y="712"/>
                    <a:pt x="120" y="710"/>
                    <a:pt x="112" y="699"/>
                  </a:cubicBezTo>
                  <a:cubicBezTo>
                    <a:pt x="107" y="691"/>
                    <a:pt x="104" y="681"/>
                    <a:pt x="104" y="672"/>
                  </a:cubicBezTo>
                  <a:cubicBezTo>
                    <a:pt x="103" y="608"/>
                    <a:pt x="103" y="544"/>
                    <a:pt x="104" y="480"/>
                  </a:cubicBezTo>
                  <a:cubicBezTo>
                    <a:pt x="104" y="466"/>
                    <a:pt x="101" y="460"/>
                    <a:pt x="86" y="462"/>
                  </a:cubicBezTo>
                  <a:cubicBezTo>
                    <a:pt x="75" y="463"/>
                    <a:pt x="64" y="462"/>
                    <a:pt x="51" y="462"/>
                  </a:cubicBezTo>
                  <a:cubicBezTo>
                    <a:pt x="66" y="351"/>
                    <a:pt x="104" y="245"/>
                    <a:pt x="96" y="130"/>
                  </a:cubicBezTo>
                  <a:close/>
                </a:path>
              </a:pathLst>
            </a:custGeom>
            <a:solidFill>
              <a:srgbClr val="418BC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11" name="Group 194">
              <a:extLst>
                <a:ext uri="{FF2B5EF4-FFF2-40B4-BE49-F238E27FC236}">
                  <a16:creationId xmlns:a16="http://schemas.microsoft.com/office/drawing/2014/main" xmlns="" id="{47414B30-4491-4C36-B010-FFA57C425090}"/>
                </a:ext>
              </a:extLst>
            </p:cNvPr>
            <p:cNvGrpSpPr/>
            <p:nvPr/>
          </p:nvGrpSpPr>
          <p:grpSpPr>
            <a:xfrm>
              <a:off x="7670445" y="2499742"/>
              <a:ext cx="334567" cy="579444"/>
              <a:chOff x="7919984" y="1182781"/>
              <a:chExt cx="924816" cy="1762656"/>
            </a:xfrm>
            <a:solidFill>
              <a:srgbClr val="418BCF"/>
            </a:solidFill>
          </p:grpSpPr>
          <p:sp>
            <p:nvSpPr>
              <p:cNvPr id="21" name="Freeform 97">
                <a:extLst>
                  <a:ext uri="{FF2B5EF4-FFF2-40B4-BE49-F238E27FC236}">
                    <a16:creationId xmlns:a16="http://schemas.microsoft.com/office/drawing/2014/main" xmlns="" id="{1F242647-CC6B-4C00-A8CC-3DC516A56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9984" y="1473850"/>
                <a:ext cx="924816" cy="1471587"/>
              </a:xfrm>
              <a:custGeom>
                <a:avLst/>
                <a:gdLst>
                  <a:gd name="T0" fmla="*/ 105 w 468"/>
                  <a:gd name="T1" fmla="*/ 108 h 673"/>
                  <a:gd name="T2" fmla="*/ 96 w 468"/>
                  <a:gd name="T3" fmla="*/ 146 h 673"/>
                  <a:gd name="T4" fmla="*/ 67 w 468"/>
                  <a:gd name="T5" fmla="*/ 305 h 673"/>
                  <a:gd name="T6" fmla="*/ 33 w 468"/>
                  <a:gd name="T7" fmla="*/ 333 h 673"/>
                  <a:gd name="T8" fmla="*/ 2 w 468"/>
                  <a:gd name="T9" fmla="*/ 299 h 673"/>
                  <a:gd name="T10" fmla="*/ 18 w 468"/>
                  <a:gd name="T11" fmla="*/ 201 h 673"/>
                  <a:gd name="T12" fmla="*/ 40 w 468"/>
                  <a:gd name="T13" fmla="*/ 76 h 673"/>
                  <a:gd name="T14" fmla="*/ 119 w 468"/>
                  <a:gd name="T15" fmla="*/ 3 h 673"/>
                  <a:gd name="T16" fmla="*/ 139 w 468"/>
                  <a:gd name="T17" fmla="*/ 3 h 673"/>
                  <a:gd name="T18" fmla="*/ 156 w 468"/>
                  <a:gd name="T19" fmla="*/ 13 h 673"/>
                  <a:gd name="T20" fmla="*/ 242 w 468"/>
                  <a:gd name="T21" fmla="*/ 12 h 673"/>
                  <a:gd name="T22" fmla="*/ 258 w 468"/>
                  <a:gd name="T23" fmla="*/ 3 h 673"/>
                  <a:gd name="T24" fmla="*/ 342 w 468"/>
                  <a:gd name="T25" fmla="*/ 37 h 673"/>
                  <a:gd name="T26" fmla="*/ 356 w 468"/>
                  <a:gd name="T27" fmla="*/ 73 h 673"/>
                  <a:gd name="T28" fmla="*/ 376 w 468"/>
                  <a:gd name="T29" fmla="*/ 180 h 673"/>
                  <a:gd name="T30" fmla="*/ 386 w 468"/>
                  <a:gd name="T31" fmla="*/ 194 h 673"/>
                  <a:gd name="T32" fmla="*/ 446 w 468"/>
                  <a:gd name="T33" fmla="*/ 252 h 673"/>
                  <a:gd name="T34" fmla="*/ 441 w 468"/>
                  <a:gd name="T35" fmla="*/ 313 h 673"/>
                  <a:gd name="T36" fmla="*/ 403 w 468"/>
                  <a:gd name="T37" fmla="*/ 305 h 673"/>
                  <a:gd name="T38" fmla="*/ 318 w 468"/>
                  <a:gd name="T39" fmla="*/ 223 h 673"/>
                  <a:gd name="T40" fmla="*/ 311 w 468"/>
                  <a:gd name="T41" fmla="*/ 203 h 673"/>
                  <a:gd name="T42" fmla="*/ 295 w 468"/>
                  <a:gd name="T43" fmla="*/ 118 h 673"/>
                  <a:gd name="T44" fmla="*/ 289 w 468"/>
                  <a:gd name="T45" fmla="*/ 109 h 673"/>
                  <a:gd name="T46" fmla="*/ 349 w 468"/>
                  <a:gd name="T47" fmla="*/ 493 h 673"/>
                  <a:gd name="T48" fmla="*/ 282 w 468"/>
                  <a:gd name="T49" fmla="*/ 493 h 673"/>
                  <a:gd name="T50" fmla="*/ 268 w 468"/>
                  <a:gd name="T51" fmla="*/ 507 h 673"/>
                  <a:gd name="T52" fmla="*/ 268 w 468"/>
                  <a:gd name="T53" fmla="*/ 636 h 673"/>
                  <a:gd name="T54" fmla="*/ 247 w 468"/>
                  <a:gd name="T55" fmla="*/ 669 h 673"/>
                  <a:gd name="T56" fmla="*/ 214 w 468"/>
                  <a:gd name="T57" fmla="*/ 658 h 673"/>
                  <a:gd name="T58" fmla="*/ 207 w 468"/>
                  <a:gd name="T59" fmla="*/ 635 h 673"/>
                  <a:gd name="T60" fmla="*/ 207 w 468"/>
                  <a:gd name="T61" fmla="*/ 513 h 673"/>
                  <a:gd name="T62" fmla="*/ 207 w 468"/>
                  <a:gd name="T63" fmla="*/ 494 h 673"/>
                  <a:gd name="T64" fmla="*/ 188 w 468"/>
                  <a:gd name="T65" fmla="*/ 493 h 673"/>
                  <a:gd name="T66" fmla="*/ 187 w 468"/>
                  <a:gd name="T67" fmla="*/ 513 h 673"/>
                  <a:gd name="T68" fmla="*/ 187 w 468"/>
                  <a:gd name="T69" fmla="*/ 635 h 673"/>
                  <a:gd name="T70" fmla="*/ 162 w 468"/>
                  <a:gd name="T71" fmla="*/ 669 h 673"/>
                  <a:gd name="T72" fmla="*/ 127 w 468"/>
                  <a:gd name="T73" fmla="*/ 653 h 673"/>
                  <a:gd name="T74" fmla="*/ 124 w 468"/>
                  <a:gd name="T75" fmla="*/ 635 h 673"/>
                  <a:gd name="T76" fmla="*/ 124 w 468"/>
                  <a:gd name="T77" fmla="*/ 512 h 673"/>
                  <a:gd name="T78" fmla="*/ 124 w 468"/>
                  <a:gd name="T79" fmla="*/ 494 h 673"/>
                  <a:gd name="T80" fmla="*/ 47 w 468"/>
                  <a:gd name="T81" fmla="*/ 494 h 673"/>
                  <a:gd name="T82" fmla="*/ 112 w 468"/>
                  <a:gd name="T83" fmla="*/ 110 h 673"/>
                  <a:gd name="T84" fmla="*/ 105 w 468"/>
                  <a:gd name="T85" fmla="*/ 108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8" h="673">
                    <a:moveTo>
                      <a:pt x="105" y="108"/>
                    </a:moveTo>
                    <a:cubicBezTo>
                      <a:pt x="102" y="121"/>
                      <a:pt x="98" y="134"/>
                      <a:pt x="96" y="146"/>
                    </a:cubicBezTo>
                    <a:cubicBezTo>
                      <a:pt x="86" y="199"/>
                      <a:pt x="77" y="252"/>
                      <a:pt x="67" y="305"/>
                    </a:cubicBezTo>
                    <a:cubicBezTo>
                      <a:pt x="65" y="320"/>
                      <a:pt x="47" y="334"/>
                      <a:pt x="33" y="333"/>
                    </a:cubicBezTo>
                    <a:cubicBezTo>
                      <a:pt x="16" y="332"/>
                      <a:pt x="0" y="317"/>
                      <a:pt x="2" y="299"/>
                    </a:cubicBezTo>
                    <a:cubicBezTo>
                      <a:pt x="6" y="266"/>
                      <a:pt x="13" y="234"/>
                      <a:pt x="18" y="201"/>
                    </a:cubicBezTo>
                    <a:cubicBezTo>
                      <a:pt x="25" y="159"/>
                      <a:pt x="34" y="118"/>
                      <a:pt x="40" y="76"/>
                    </a:cubicBezTo>
                    <a:cubicBezTo>
                      <a:pt x="46" y="34"/>
                      <a:pt x="77" y="4"/>
                      <a:pt x="119" y="3"/>
                    </a:cubicBezTo>
                    <a:cubicBezTo>
                      <a:pt x="126" y="3"/>
                      <a:pt x="133" y="1"/>
                      <a:pt x="139" y="3"/>
                    </a:cubicBezTo>
                    <a:cubicBezTo>
                      <a:pt x="145" y="5"/>
                      <a:pt x="153" y="8"/>
                      <a:pt x="156" y="13"/>
                    </a:cubicBezTo>
                    <a:cubicBezTo>
                      <a:pt x="178" y="47"/>
                      <a:pt x="219" y="47"/>
                      <a:pt x="242" y="12"/>
                    </a:cubicBezTo>
                    <a:cubicBezTo>
                      <a:pt x="245" y="7"/>
                      <a:pt x="252" y="3"/>
                      <a:pt x="258" y="3"/>
                    </a:cubicBezTo>
                    <a:cubicBezTo>
                      <a:pt x="292" y="0"/>
                      <a:pt x="323" y="7"/>
                      <a:pt x="342" y="37"/>
                    </a:cubicBezTo>
                    <a:cubicBezTo>
                      <a:pt x="349" y="48"/>
                      <a:pt x="354" y="61"/>
                      <a:pt x="356" y="73"/>
                    </a:cubicBezTo>
                    <a:cubicBezTo>
                      <a:pt x="363" y="108"/>
                      <a:pt x="369" y="144"/>
                      <a:pt x="376" y="180"/>
                    </a:cubicBezTo>
                    <a:cubicBezTo>
                      <a:pt x="377" y="185"/>
                      <a:pt x="382" y="190"/>
                      <a:pt x="386" y="194"/>
                    </a:cubicBezTo>
                    <a:cubicBezTo>
                      <a:pt x="406" y="214"/>
                      <a:pt x="426" y="233"/>
                      <a:pt x="446" y="252"/>
                    </a:cubicBezTo>
                    <a:cubicBezTo>
                      <a:pt x="468" y="273"/>
                      <a:pt x="466" y="302"/>
                      <a:pt x="441" y="313"/>
                    </a:cubicBezTo>
                    <a:cubicBezTo>
                      <a:pt x="426" y="320"/>
                      <a:pt x="413" y="315"/>
                      <a:pt x="403" y="305"/>
                    </a:cubicBezTo>
                    <a:cubicBezTo>
                      <a:pt x="374" y="278"/>
                      <a:pt x="346" y="251"/>
                      <a:pt x="318" y="223"/>
                    </a:cubicBezTo>
                    <a:cubicBezTo>
                      <a:pt x="314" y="218"/>
                      <a:pt x="312" y="210"/>
                      <a:pt x="311" y="203"/>
                    </a:cubicBezTo>
                    <a:cubicBezTo>
                      <a:pt x="305" y="175"/>
                      <a:pt x="301" y="146"/>
                      <a:pt x="295" y="118"/>
                    </a:cubicBezTo>
                    <a:cubicBezTo>
                      <a:pt x="295" y="115"/>
                      <a:pt x="293" y="112"/>
                      <a:pt x="289" y="109"/>
                    </a:cubicBezTo>
                    <a:cubicBezTo>
                      <a:pt x="305" y="237"/>
                      <a:pt x="329" y="364"/>
                      <a:pt x="349" y="493"/>
                    </a:cubicBezTo>
                    <a:cubicBezTo>
                      <a:pt x="326" y="493"/>
                      <a:pt x="304" y="494"/>
                      <a:pt x="282" y="493"/>
                    </a:cubicBezTo>
                    <a:cubicBezTo>
                      <a:pt x="271" y="493"/>
                      <a:pt x="268" y="497"/>
                      <a:pt x="268" y="507"/>
                    </a:cubicBezTo>
                    <a:cubicBezTo>
                      <a:pt x="269" y="550"/>
                      <a:pt x="268" y="593"/>
                      <a:pt x="268" y="636"/>
                    </a:cubicBezTo>
                    <a:cubicBezTo>
                      <a:pt x="269" y="652"/>
                      <a:pt x="261" y="663"/>
                      <a:pt x="247" y="669"/>
                    </a:cubicBezTo>
                    <a:cubicBezTo>
                      <a:pt x="234" y="673"/>
                      <a:pt x="221" y="669"/>
                      <a:pt x="214" y="658"/>
                    </a:cubicBezTo>
                    <a:cubicBezTo>
                      <a:pt x="209" y="652"/>
                      <a:pt x="207" y="643"/>
                      <a:pt x="207" y="635"/>
                    </a:cubicBezTo>
                    <a:cubicBezTo>
                      <a:pt x="206" y="594"/>
                      <a:pt x="207" y="553"/>
                      <a:pt x="207" y="513"/>
                    </a:cubicBezTo>
                    <a:cubicBezTo>
                      <a:pt x="207" y="507"/>
                      <a:pt x="207" y="501"/>
                      <a:pt x="207" y="494"/>
                    </a:cubicBezTo>
                    <a:cubicBezTo>
                      <a:pt x="200" y="494"/>
                      <a:pt x="195" y="494"/>
                      <a:pt x="188" y="493"/>
                    </a:cubicBezTo>
                    <a:cubicBezTo>
                      <a:pt x="187" y="500"/>
                      <a:pt x="187" y="506"/>
                      <a:pt x="187" y="513"/>
                    </a:cubicBezTo>
                    <a:cubicBezTo>
                      <a:pt x="187" y="553"/>
                      <a:pt x="187" y="594"/>
                      <a:pt x="187" y="635"/>
                    </a:cubicBezTo>
                    <a:cubicBezTo>
                      <a:pt x="186" y="653"/>
                      <a:pt x="177" y="666"/>
                      <a:pt x="162" y="669"/>
                    </a:cubicBezTo>
                    <a:cubicBezTo>
                      <a:pt x="149" y="673"/>
                      <a:pt x="135" y="666"/>
                      <a:pt x="127" y="653"/>
                    </a:cubicBezTo>
                    <a:cubicBezTo>
                      <a:pt x="125" y="648"/>
                      <a:pt x="124" y="641"/>
                      <a:pt x="124" y="635"/>
                    </a:cubicBezTo>
                    <a:cubicBezTo>
                      <a:pt x="124" y="594"/>
                      <a:pt x="124" y="553"/>
                      <a:pt x="124" y="512"/>
                    </a:cubicBezTo>
                    <a:cubicBezTo>
                      <a:pt x="124" y="507"/>
                      <a:pt x="124" y="501"/>
                      <a:pt x="124" y="494"/>
                    </a:cubicBezTo>
                    <a:cubicBezTo>
                      <a:pt x="98" y="494"/>
                      <a:pt x="74" y="494"/>
                      <a:pt x="47" y="494"/>
                    </a:cubicBezTo>
                    <a:cubicBezTo>
                      <a:pt x="69" y="364"/>
                      <a:pt x="91" y="237"/>
                      <a:pt x="112" y="110"/>
                    </a:cubicBezTo>
                    <a:cubicBezTo>
                      <a:pt x="110" y="109"/>
                      <a:pt x="107" y="109"/>
                      <a:pt x="105" y="1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 kern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2" name="Freeform 126">
                <a:extLst>
                  <a:ext uri="{FF2B5EF4-FFF2-40B4-BE49-F238E27FC236}">
                    <a16:creationId xmlns:a16="http://schemas.microsoft.com/office/drawing/2014/main" xmlns="" id="{29497DB9-CE6D-4D5C-ABB3-FD3A285EB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5878" y="1182781"/>
                <a:ext cx="255897" cy="258468"/>
              </a:xfrm>
              <a:custGeom>
                <a:avLst/>
                <a:gdLst>
                  <a:gd name="T0" fmla="*/ 2 w 129"/>
                  <a:gd name="T1" fmla="*/ 64 h 125"/>
                  <a:gd name="T2" fmla="*/ 65 w 129"/>
                  <a:gd name="T3" fmla="*/ 0 h 125"/>
                  <a:gd name="T4" fmla="*/ 129 w 129"/>
                  <a:gd name="T5" fmla="*/ 63 h 125"/>
                  <a:gd name="T6" fmla="*/ 65 w 129"/>
                  <a:gd name="T7" fmla="*/ 124 h 125"/>
                  <a:gd name="T8" fmla="*/ 2 w 129"/>
                  <a:gd name="T9" fmla="*/ 6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5">
                    <a:moveTo>
                      <a:pt x="2" y="64"/>
                    </a:moveTo>
                    <a:cubicBezTo>
                      <a:pt x="0" y="36"/>
                      <a:pt x="29" y="0"/>
                      <a:pt x="65" y="0"/>
                    </a:cubicBezTo>
                    <a:cubicBezTo>
                      <a:pt x="99" y="0"/>
                      <a:pt x="129" y="29"/>
                      <a:pt x="129" y="63"/>
                    </a:cubicBezTo>
                    <a:cubicBezTo>
                      <a:pt x="128" y="97"/>
                      <a:pt x="100" y="125"/>
                      <a:pt x="65" y="124"/>
                    </a:cubicBezTo>
                    <a:cubicBezTo>
                      <a:pt x="30" y="124"/>
                      <a:pt x="2" y="97"/>
                      <a:pt x="2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 kern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" name="Freeform 137">
                <a:extLst>
                  <a:ext uri="{FF2B5EF4-FFF2-40B4-BE49-F238E27FC236}">
                    <a16:creationId xmlns:a16="http://schemas.microsoft.com/office/drawing/2014/main" xmlns="" id="{09F25E4D-B4A6-4A23-9E8B-D902B05A4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0118" y="2128167"/>
                <a:ext cx="130194" cy="740475"/>
              </a:xfrm>
              <a:custGeom>
                <a:avLst/>
                <a:gdLst>
                  <a:gd name="T0" fmla="*/ 60 w 65"/>
                  <a:gd name="T1" fmla="*/ 189 h 361"/>
                  <a:gd name="T2" fmla="*/ 60 w 65"/>
                  <a:gd name="T3" fmla="*/ 341 h 361"/>
                  <a:gd name="T4" fmla="*/ 52 w 65"/>
                  <a:gd name="T5" fmla="*/ 361 h 361"/>
                  <a:gd name="T6" fmla="*/ 44 w 65"/>
                  <a:gd name="T7" fmla="*/ 341 h 361"/>
                  <a:gd name="T8" fmla="*/ 44 w 65"/>
                  <a:gd name="T9" fmla="*/ 43 h 361"/>
                  <a:gd name="T10" fmla="*/ 33 w 65"/>
                  <a:gd name="T11" fmla="*/ 17 h 361"/>
                  <a:gd name="T12" fmla="*/ 21 w 65"/>
                  <a:gd name="T13" fmla="*/ 26 h 361"/>
                  <a:gd name="T14" fmla="*/ 9 w 65"/>
                  <a:gd name="T15" fmla="*/ 35 h 361"/>
                  <a:gd name="T16" fmla="*/ 5 w 65"/>
                  <a:gd name="T17" fmla="*/ 21 h 361"/>
                  <a:gd name="T18" fmla="*/ 32 w 65"/>
                  <a:gd name="T19" fmla="*/ 1 h 361"/>
                  <a:gd name="T20" fmla="*/ 60 w 65"/>
                  <a:gd name="T21" fmla="*/ 27 h 361"/>
                  <a:gd name="T22" fmla="*/ 60 w 65"/>
                  <a:gd name="T23" fmla="*/ 102 h 361"/>
                  <a:gd name="T24" fmla="*/ 60 w 65"/>
                  <a:gd name="T25" fmla="*/ 189 h 361"/>
                  <a:gd name="T26" fmla="*/ 60 w 65"/>
                  <a:gd name="T27" fmla="*/ 18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361">
                    <a:moveTo>
                      <a:pt x="60" y="189"/>
                    </a:moveTo>
                    <a:cubicBezTo>
                      <a:pt x="60" y="239"/>
                      <a:pt x="60" y="290"/>
                      <a:pt x="60" y="341"/>
                    </a:cubicBezTo>
                    <a:cubicBezTo>
                      <a:pt x="59" y="348"/>
                      <a:pt x="65" y="359"/>
                      <a:pt x="52" y="361"/>
                    </a:cubicBezTo>
                    <a:cubicBezTo>
                      <a:pt x="50" y="361"/>
                      <a:pt x="44" y="348"/>
                      <a:pt x="44" y="341"/>
                    </a:cubicBezTo>
                    <a:cubicBezTo>
                      <a:pt x="43" y="242"/>
                      <a:pt x="44" y="142"/>
                      <a:pt x="44" y="43"/>
                    </a:cubicBezTo>
                    <a:cubicBezTo>
                      <a:pt x="44" y="38"/>
                      <a:pt x="45" y="18"/>
                      <a:pt x="33" y="17"/>
                    </a:cubicBezTo>
                    <a:cubicBezTo>
                      <a:pt x="28" y="17"/>
                      <a:pt x="22" y="20"/>
                      <a:pt x="21" y="26"/>
                    </a:cubicBezTo>
                    <a:cubicBezTo>
                      <a:pt x="20" y="30"/>
                      <a:pt x="16" y="37"/>
                      <a:pt x="9" y="35"/>
                    </a:cubicBezTo>
                    <a:cubicBezTo>
                      <a:pt x="0" y="32"/>
                      <a:pt x="4" y="26"/>
                      <a:pt x="5" y="21"/>
                    </a:cubicBezTo>
                    <a:cubicBezTo>
                      <a:pt x="6" y="9"/>
                      <a:pt x="19" y="0"/>
                      <a:pt x="32" y="1"/>
                    </a:cubicBezTo>
                    <a:cubicBezTo>
                      <a:pt x="47" y="1"/>
                      <a:pt x="59" y="13"/>
                      <a:pt x="60" y="27"/>
                    </a:cubicBezTo>
                    <a:cubicBezTo>
                      <a:pt x="60" y="52"/>
                      <a:pt x="60" y="77"/>
                      <a:pt x="60" y="102"/>
                    </a:cubicBezTo>
                    <a:cubicBezTo>
                      <a:pt x="60" y="131"/>
                      <a:pt x="60" y="160"/>
                      <a:pt x="60" y="189"/>
                    </a:cubicBezTo>
                    <a:cubicBezTo>
                      <a:pt x="60" y="189"/>
                      <a:pt x="60" y="189"/>
                      <a:pt x="60" y="1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 kern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2" name="Group 204">
              <a:extLst>
                <a:ext uri="{FF2B5EF4-FFF2-40B4-BE49-F238E27FC236}">
                  <a16:creationId xmlns:a16="http://schemas.microsoft.com/office/drawing/2014/main" xmlns="" id="{D0025CA3-997C-4BED-AAC7-8178EE20EE47}"/>
                </a:ext>
              </a:extLst>
            </p:cNvPr>
            <p:cNvGrpSpPr/>
            <p:nvPr/>
          </p:nvGrpSpPr>
          <p:grpSpPr>
            <a:xfrm>
              <a:off x="7317403" y="2504442"/>
              <a:ext cx="349497" cy="581447"/>
              <a:chOff x="7951408" y="4305351"/>
              <a:chExt cx="893392" cy="1779002"/>
            </a:xfrm>
            <a:solidFill>
              <a:srgbClr val="418BCF"/>
            </a:solidFill>
          </p:grpSpPr>
          <p:sp>
            <p:nvSpPr>
              <p:cNvPr id="19" name="Freeform 96">
                <a:extLst>
                  <a:ext uri="{FF2B5EF4-FFF2-40B4-BE49-F238E27FC236}">
                    <a16:creationId xmlns:a16="http://schemas.microsoft.com/office/drawing/2014/main" xmlns="" id="{31B2F0F6-94EF-4163-9B44-B4CE8CEA5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1408" y="4575461"/>
                <a:ext cx="893392" cy="1508892"/>
              </a:xfrm>
              <a:custGeom>
                <a:avLst/>
                <a:gdLst>
                  <a:gd name="T0" fmla="*/ 416 w 450"/>
                  <a:gd name="T1" fmla="*/ 340 h 734"/>
                  <a:gd name="T2" fmla="*/ 445 w 450"/>
                  <a:gd name="T3" fmla="*/ 382 h 734"/>
                  <a:gd name="T4" fmla="*/ 444 w 450"/>
                  <a:gd name="T5" fmla="*/ 699 h 734"/>
                  <a:gd name="T6" fmla="*/ 436 w 450"/>
                  <a:gd name="T7" fmla="*/ 723 h 734"/>
                  <a:gd name="T8" fmla="*/ 429 w 450"/>
                  <a:gd name="T9" fmla="*/ 704 h 734"/>
                  <a:gd name="T10" fmla="*/ 429 w 450"/>
                  <a:gd name="T11" fmla="*/ 598 h 734"/>
                  <a:gd name="T12" fmla="*/ 429 w 450"/>
                  <a:gd name="T13" fmla="*/ 382 h 734"/>
                  <a:gd name="T14" fmla="*/ 416 w 450"/>
                  <a:gd name="T15" fmla="*/ 357 h 734"/>
                  <a:gd name="T16" fmla="*/ 392 w 450"/>
                  <a:gd name="T17" fmla="*/ 378 h 734"/>
                  <a:gd name="T18" fmla="*/ 387 w 450"/>
                  <a:gd name="T19" fmla="*/ 359 h 734"/>
                  <a:gd name="T20" fmla="*/ 405 w 450"/>
                  <a:gd name="T21" fmla="*/ 342 h 734"/>
                  <a:gd name="T22" fmla="*/ 373 w 450"/>
                  <a:gd name="T23" fmla="*/ 320 h 734"/>
                  <a:gd name="T24" fmla="*/ 304 w 450"/>
                  <a:gd name="T25" fmla="*/ 253 h 734"/>
                  <a:gd name="T26" fmla="*/ 295 w 450"/>
                  <a:gd name="T27" fmla="*/ 229 h 734"/>
                  <a:gd name="T28" fmla="*/ 294 w 450"/>
                  <a:gd name="T29" fmla="*/ 128 h 734"/>
                  <a:gd name="T30" fmla="*/ 289 w 450"/>
                  <a:gd name="T31" fmla="*/ 113 h 734"/>
                  <a:gd name="T32" fmla="*/ 283 w 450"/>
                  <a:gd name="T33" fmla="*/ 128 h 734"/>
                  <a:gd name="T34" fmla="*/ 283 w 450"/>
                  <a:gd name="T35" fmla="*/ 670 h 734"/>
                  <a:gd name="T36" fmla="*/ 255 w 450"/>
                  <a:gd name="T37" fmla="*/ 720 h 734"/>
                  <a:gd name="T38" fmla="*/ 195 w 450"/>
                  <a:gd name="T39" fmla="*/ 681 h 734"/>
                  <a:gd name="T40" fmla="*/ 194 w 450"/>
                  <a:gd name="T41" fmla="*/ 634 h 734"/>
                  <a:gd name="T42" fmla="*/ 194 w 450"/>
                  <a:gd name="T43" fmla="*/ 403 h 734"/>
                  <a:gd name="T44" fmla="*/ 186 w 450"/>
                  <a:gd name="T45" fmla="*/ 388 h 734"/>
                  <a:gd name="T46" fmla="*/ 173 w 450"/>
                  <a:gd name="T47" fmla="*/ 401 h 734"/>
                  <a:gd name="T48" fmla="*/ 173 w 450"/>
                  <a:gd name="T49" fmla="*/ 515 h 734"/>
                  <a:gd name="T50" fmla="*/ 173 w 450"/>
                  <a:gd name="T51" fmla="*/ 679 h 734"/>
                  <a:gd name="T52" fmla="*/ 112 w 450"/>
                  <a:gd name="T53" fmla="*/ 719 h 734"/>
                  <a:gd name="T54" fmla="*/ 92 w 450"/>
                  <a:gd name="T55" fmla="*/ 695 h 734"/>
                  <a:gd name="T56" fmla="*/ 87 w 450"/>
                  <a:gd name="T57" fmla="*/ 664 h 734"/>
                  <a:gd name="T58" fmla="*/ 86 w 450"/>
                  <a:gd name="T59" fmla="*/ 129 h 734"/>
                  <a:gd name="T60" fmla="*/ 74 w 450"/>
                  <a:gd name="T61" fmla="*/ 113 h 734"/>
                  <a:gd name="T62" fmla="*/ 73 w 450"/>
                  <a:gd name="T63" fmla="*/ 131 h 734"/>
                  <a:gd name="T64" fmla="*/ 72 w 450"/>
                  <a:gd name="T65" fmla="*/ 318 h 734"/>
                  <a:gd name="T66" fmla="*/ 65 w 450"/>
                  <a:gd name="T67" fmla="*/ 347 h 734"/>
                  <a:gd name="T68" fmla="*/ 31 w 450"/>
                  <a:gd name="T69" fmla="*/ 363 h 734"/>
                  <a:gd name="T70" fmla="*/ 3 w 450"/>
                  <a:gd name="T71" fmla="*/ 330 h 734"/>
                  <a:gd name="T72" fmla="*/ 3 w 450"/>
                  <a:gd name="T73" fmla="*/ 197 h 734"/>
                  <a:gd name="T74" fmla="*/ 3 w 450"/>
                  <a:gd name="T75" fmla="*/ 89 h 734"/>
                  <a:gd name="T76" fmla="*/ 92 w 450"/>
                  <a:gd name="T77" fmla="*/ 1 h 734"/>
                  <a:gd name="T78" fmla="*/ 107 w 450"/>
                  <a:gd name="T79" fmla="*/ 1 h 734"/>
                  <a:gd name="T80" fmla="*/ 146 w 450"/>
                  <a:gd name="T81" fmla="*/ 18 h 734"/>
                  <a:gd name="T82" fmla="*/ 228 w 450"/>
                  <a:gd name="T83" fmla="*/ 10 h 734"/>
                  <a:gd name="T84" fmla="*/ 243 w 450"/>
                  <a:gd name="T85" fmla="*/ 1 h 734"/>
                  <a:gd name="T86" fmla="*/ 313 w 450"/>
                  <a:gd name="T87" fmla="*/ 9 h 734"/>
                  <a:gd name="T88" fmla="*/ 362 w 450"/>
                  <a:gd name="T89" fmla="*/ 84 h 734"/>
                  <a:gd name="T90" fmla="*/ 361 w 450"/>
                  <a:gd name="T91" fmla="*/ 198 h 734"/>
                  <a:gd name="T92" fmla="*/ 373 w 450"/>
                  <a:gd name="T93" fmla="*/ 224 h 734"/>
                  <a:gd name="T94" fmla="*/ 426 w 450"/>
                  <a:gd name="T95" fmla="*/ 276 h 734"/>
                  <a:gd name="T96" fmla="*/ 416 w 450"/>
                  <a:gd name="T97" fmla="*/ 34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0" h="734">
                    <a:moveTo>
                      <a:pt x="416" y="340"/>
                    </a:moveTo>
                    <a:cubicBezTo>
                      <a:pt x="442" y="344"/>
                      <a:pt x="445" y="361"/>
                      <a:pt x="445" y="382"/>
                    </a:cubicBezTo>
                    <a:cubicBezTo>
                      <a:pt x="444" y="487"/>
                      <a:pt x="444" y="593"/>
                      <a:pt x="444" y="699"/>
                    </a:cubicBezTo>
                    <a:cubicBezTo>
                      <a:pt x="444" y="700"/>
                      <a:pt x="445" y="723"/>
                      <a:pt x="436" y="723"/>
                    </a:cubicBezTo>
                    <a:cubicBezTo>
                      <a:pt x="430" y="723"/>
                      <a:pt x="429" y="711"/>
                      <a:pt x="429" y="704"/>
                    </a:cubicBezTo>
                    <a:cubicBezTo>
                      <a:pt x="429" y="669"/>
                      <a:pt x="429" y="634"/>
                      <a:pt x="429" y="598"/>
                    </a:cubicBezTo>
                    <a:cubicBezTo>
                      <a:pt x="429" y="526"/>
                      <a:pt x="429" y="454"/>
                      <a:pt x="429" y="382"/>
                    </a:cubicBezTo>
                    <a:cubicBezTo>
                      <a:pt x="429" y="378"/>
                      <a:pt x="428" y="358"/>
                      <a:pt x="416" y="357"/>
                    </a:cubicBezTo>
                    <a:cubicBezTo>
                      <a:pt x="403" y="356"/>
                      <a:pt x="400" y="378"/>
                      <a:pt x="392" y="378"/>
                    </a:cubicBezTo>
                    <a:cubicBezTo>
                      <a:pt x="386" y="379"/>
                      <a:pt x="382" y="370"/>
                      <a:pt x="387" y="359"/>
                    </a:cubicBezTo>
                    <a:cubicBezTo>
                      <a:pt x="391" y="350"/>
                      <a:pt x="397" y="345"/>
                      <a:pt x="405" y="342"/>
                    </a:cubicBezTo>
                    <a:cubicBezTo>
                      <a:pt x="394" y="335"/>
                      <a:pt x="382" y="329"/>
                      <a:pt x="373" y="320"/>
                    </a:cubicBezTo>
                    <a:cubicBezTo>
                      <a:pt x="349" y="299"/>
                      <a:pt x="327" y="276"/>
                      <a:pt x="304" y="253"/>
                    </a:cubicBezTo>
                    <a:cubicBezTo>
                      <a:pt x="299" y="248"/>
                      <a:pt x="295" y="238"/>
                      <a:pt x="295" y="229"/>
                    </a:cubicBezTo>
                    <a:cubicBezTo>
                      <a:pt x="294" y="196"/>
                      <a:pt x="295" y="162"/>
                      <a:pt x="294" y="128"/>
                    </a:cubicBezTo>
                    <a:cubicBezTo>
                      <a:pt x="294" y="123"/>
                      <a:pt x="291" y="118"/>
                      <a:pt x="289" y="113"/>
                    </a:cubicBezTo>
                    <a:cubicBezTo>
                      <a:pt x="287" y="118"/>
                      <a:pt x="283" y="123"/>
                      <a:pt x="283" y="128"/>
                    </a:cubicBezTo>
                    <a:cubicBezTo>
                      <a:pt x="283" y="309"/>
                      <a:pt x="283" y="490"/>
                      <a:pt x="283" y="670"/>
                    </a:cubicBezTo>
                    <a:cubicBezTo>
                      <a:pt x="283" y="692"/>
                      <a:pt x="276" y="711"/>
                      <a:pt x="255" y="720"/>
                    </a:cubicBezTo>
                    <a:cubicBezTo>
                      <a:pt x="227" y="733"/>
                      <a:pt x="197" y="714"/>
                      <a:pt x="195" y="681"/>
                    </a:cubicBezTo>
                    <a:cubicBezTo>
                      <a:pt x="194" y="666"/>
                      <a:pt x="194" y="650"/>
                      <a:pt x="194" y="634"/>
                    </a:cubicBezTo>
                    <a:cubicBezTo>
                      <a:pt x="194" y="557"/>
                      <a:pt x="194" y="480"/>
                      <a:pt x="194" y="403"/>
                    </a:cubicBezTo>
                    <a:cubicBezTo>
                      <a:pt x="194" y="397"/>
                      <a:pt x="197" y="389"/>
                      <a:pt x="186" y="388"/>
                    </a:cubicBezTo>
                    <a:cubicBezTo>
                      <a:pt x="176" y="387"/>
                      <a:pt x="173" y="391"/>
                      <a:pt x="173" y="401"/>
                    </a:cubicBezTo>
                    <a:cubicBezTo>
                      <a:pt x="173" y="439"/>
                      <a:pt x="173" y="477"/>
                      <a:pt x="173" y="515"/>
                    </a:cubicBezTo>
                    <a:cubicBezTo>
                      <a:pt x="173" y="569"/>
                      <a:pt x="173" y="624"/>
                      <a:pt x="173" y="679"/>
                    </a:cubicBezTo>
                    <a:cubicBezTo>
                      <a:pt x="172" y="714"/>
                      <a:pt x="141" y="734"/>
                      <a:pt x="112" y="719"/>
                    </a:cubicBezTo>
                    <a:cubicBezTo>
                      <a:pt x="101" y="713"/>
                      <a:pt x="98" y="707"/>
                      <a:pt x="92" y="695"/>
                    </a:cubicBezTo>
                    <a:cubicBezTo>
                      <a:pt x="89" y="689"/>
                      <a:pt x="87" y="673"/>
                      <a:pt x="87" y="664"/>
                    </a:cubicBezTo>
                    <a:cubicBezTo>
                      <a:pt x="86" y="486"/>
                      <a:pt x="86" y="308"/>
                      <a:pt x="86" y="129"/>
                    </a:cubicBezTo>
                    <a:cubicBezTo>
                      <a:pt x="86" y="122"/>
                      <a:pt x="90" y="111"/>
                      <a:pt x="74" y="113"/>
                    </a:cubicBezTo>
                    <a:cubicBezTo>
                      <a:pt x="73" y="119"/>
                      <a:pt x="73" y="125"/>
                      <a:pt x="73" y="131"/>
                    </a:cubicBezTo>
                    <a:cubicBezTo>
                      <a:pt x="73" y="194"/>
                      <a:pt x="73" y="256"/>
                      <a:pt x="72" y="318"/>
                    </a:cubicBezTo>
                    <a:cubicBezTo>
                      <a:pt x="72" y="328"/>
                      <a:pt x="70" y="339"/>
                      <a:pt x="65" y="347"/>
                    </a:cubicBezTo>
                    <a:cubicBezTo>
                      <a:pt x="59" y="360"/>
                      <a:pt x="46" y="366"/>
                      <a:pt x="31" y="363"/>
                    </a:cubicBezTo>
                    <a:cubicBezTo>
                      <a:pt x="16" y="360"/>
                      <a:pt x="4" y="346"/>
                      <a:pt x="3" y="330"/>
                    </a:cubicBezTo>
                    <a:cubicBezTo>
                      <a:pt x="3" y="286"/>
                      <a:pt x="3" y="241"/>
                      <a:pt x="3" y="197"/>
                    </a:cubicBezTo>
                    <a:cubicBezTo>
                      <a:pt x="3" y="161"/>
                      <a:pt x="4" y="125"/>
                      <a:pt x="3" y="89"/>
                    </a:cubicBezTo>
                    <a:cubicBezTo>
                      <a:pt x="0" y="39"/>
                      <a:pt x="48" y="0"/>
                      <a:pt x="92" y="1"/>
                    </a:cubicBezTo>
                    <a:cubicBezTo>
                      <a:pt x="96" y="1"/>
                      <a:pt x="99" y="0"/>
                      <a:pt x="107" y="1"/>
                    </a:cubicBezTo>
                    <a:cubicBezTo>
                      <a:pt x="124" y="2"/>
                      <a:pt x="135" y="1"/>
                      <a:pt x="146" y="18"/>
                    </a:cubicBezTo>
                    <a:cubicBezTo>
                      <a:pt x="164" y="46"/>
                      <a:pt x="212" y="41"/>
                      <a:pt x="228" y="10"/>
                    </a:cubicBezTo>
                    <a:cubicBezTo>
                      <a:pt x="232" y="3"/>
                      <a:pt x="235" y="0"/>
                      <a:pt x="243" y="1"/>
                    </a:cubicBezTo>
                    <a:cubicBezTo>
                      <a:pt x="266" y="3"/>
                      <a:pt x="291" y="1"/>
                      <a:pt x="313" y="9"/>
                    </a:cubicBezTo>
                    <a:cubicBezTo>
                      <a:pt x="346" y="20"/>
                      <a:pt x="361" y="49"/>
                      <a:pt x="362" y="84"/>
                    </a:cubicBezTo>
                    <a:cubicBezTo>
                      <a:pt x="362" y="122"/>
                      <a:pt x="362" y="160"/>
                      <a:pt x="361" y="198"/>
                    </a:cubicBezTo>
                    <a:cubicBezTo>
                      <a:pt x="361" y="209"/>
                      <a:pt x="365" y="217"/>
                      <a:pt x="373" y="224"/>
                    </a:cubicBezTo>
                    <a:cubicBezTo>
                      <a:pt x="391" y="241"/>
                      <a:pt x="409" y="258"/>
                      <a:pt x="426" y="276"/>
                    </a:cubicBezTo>
                    <a:cubicBezTo>
                      <a:pt x="450" y="300"/>
                      <a:pt x="447" y="322"/>
                      <a:pt x="416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 kern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0" name="Freeform 133">
                <a:extLst>
                  <a:ext uri="{FF2B5EF4-FFF2-40B4-BE49-F238E27FC236}">
                    <a16:creationId xmlns:a16="http://schemas.microsoft.com/office/drawing/2014/main" xmlns="" id="{EA7EB82F-865D-4882-8DDB-C04369412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836" y="4305351"/>
                <a:ext cx="246918" cy="253811"/>
              </a:xfrm>
              <a:custGeom>
                <a:avLst/>
                <a:gdLst>
                  <a:gd name="T0" fmla="*/ 61 w 126"/>
                  <a:gd name="T1" fmla="*/ 123 h 123"/>
                  <a:gd name="T2" fmla="*/ 0 w 126"/>
                  <a:gd name="T3" fmla="*/ 61 h 123"/>
                  <a:gd name="T4" fmla="*/ 63 w 126"/>
                  <a:gd name="T5" fmla="*/ 0 h 123"/>
                  <a:gd name="T6" fmla="*/ 125 w 126"/>
                  <a:gd name="T7" fmla="*/ 63 h 123"/>
                  <a:gd name="T8" fmla="*/ 61 w 126"/>
                  <a:gd name="T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3">
                    <a:moveTo>
                      <a:pt x="61" y="123"/>
                    </a:moveTo>
                    <a:cubicBezTo>
                      <a:pt x="27" y="122"/>
                      <a:pt x="0" y="95"/>
                      <a:pt x="0" y="61"/>
                    </a:cubicBezTo>
                    <a:cubicBezTo>
                      <a:pt x="0" y="26"/>
                      <a:pt x="27" y="0"/>
                      <a:pt x="63" y="0"/>
                    </a:cubicBezTo>
                    <a:cubicBezTo>
                      <a:pt x="99" y="0"/>
                      <a:pt x="126" y="27"/>
                      <a:pt x="125" y="63"/>
                    </a:cubicBezTo>
                    <a:cubicBezTo>
                      <a:pt x="125" y="96"/>
                      <a:pt x="96" y="123"/>
                      <a:pt x="61" y="1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 kern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206">
              <a:extLst>
                <a:ext uri="{FF2B5EF4-FFF2-40B4-BE49-F238E27FC236}">
                  <a16:creationId xmlns:a16="http://schemas.microsoft.com/office/drawing/2014/main" xmlns="" id="{D1032F57-FCC9-4333-84ED-A3EC42BCCF38}"/>
                </a:ext>
              </a:extLst>
            </p:cNvPr>
            <p:cNvGrpSpPr/>
            <p:nvPr/>
          </p:nvGrpSpPr>
          <p:grpSpPr>
            <a:xfrm>
              <a:off x="6565436" y="2519359"/>
              <a:ext cx="272222" cy="543892"/>
              <a:chOff x="6375630" y="4237822"/>
              <a:chExt cx="695859" cy="1844204"/>
            </a:xfrm>
            <a:solidFill>
              <a:srgbClr val="418BCF"/>
            </a:solidFill>
          </p:grpSpPr>
          <p:sp>
            <p:nvSpPr>
              <p:cNvPr id="15" name="Freeform 98">
                <a:extLst>
                  <a:ext uri="{FF2B5EF4-FFF2-40B4-BE49-F238E27FC236}">
                    <a16:creationId xmlns:a16="http://schemas.microsoft.com/office/drawing/2014/main" xmlns="" id="{F79DADB9-3BE1-45DF-A960-B3A897F878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75630" y="4547519"/>
                <a:ext cx="673410" cy="1534507"/>
              </a:xfrm>
              <a:custGeom>
                <a:avLst/>
                <a:gdLst>
                  <a:gd name="T0" fmla="*/ 276 w 340"/>
                  <a:gd name="T1" fmla="*/ 100 h 746"/>
                  <a:gd name="T2" fmla="*/ 261 w 340"/>
                  <a:gd name="T3" fmla="*/ 113 h 746"/>
                  <a:gd name="T4" fmla="*/ 261 w 340"/>
                  <a:gd name="T5" fmla="*/ 351 h 746"/>
                  <a:gd name="T6" fmla="*/ 261 w 340"/>
                  <a:gd name="T7" fmla="*/ 687 h 746"/>
                  <a:gd name="T8" fmla="*/ 243 w 340"/>
                  <a:gd name="T9" fmla="*/ 730 h 746"/>
                  <a:gd name="T10" fmla="*/ 181 w 340"/>
                  <a:gd name="T11" fmla="*/ 703 h 746"/>
                  <a:gd name="T12" fmla="*/ 180 w 340"/>
                  <a:gd name="T13" fmla="*/ 655 h 746"/>
                  <a:gd name="T14" fmla="*/ 180 w 340"/>
                  <a:gd name="T15" fmla="*/ 412 h 746"/>
                  <a:gd name="T16" fmla="*/ 179 w 340"/>
                  <a:gd name="T17" fmla="*/ 398 h 746"/>
                  <a:gd name="T18" fmla="*/ 170 w 340"/>
                  <a:gd name="T19" fmla="*/ 391 h 746"/>
                  <a:gd name="T20" fmla="*/ 161 w 340"/>
                  <a:gd name="T21" fmla="*/ 399 h 746"/>
                  <a:gd name="T22" fmla="*/ 160 w 340"/>
                  <a:gd name="T23" fmla="*/ 414 h 746"/>
                  <a:gd name="T24" fmla="*/ 160 w 340"/>
                  <a:gd name="T25" fmla="*/ 687 h 746"/>
                  <a:gd name="T26" fmla="*/ 132 w 340"/>
                  <a:gd name="T27" fmla="*/ 735 h 746"/>
                  <a:gd name="T28" fmla="*/ 79 w 340"/>
                  <a:gd name="T29" fmla="*/ 702 h 746"/>
                  <a:gd name="T30" fmla="*/ 79 w 340"/>
                  <a:gd name="T31" fmla="*/ 680 h 746"/>
                  <a:gd name="T32" fmla="*/ 79 w 340"/>
                  <a:gd name="T33" fmla="*/ 119 h 746"/>
                  <a:gd name="T34" fmla="*/ 78 w 340"/>
                  <a:gd name="T35" fmla="*/ 105 h 746"/>
                  <a:gd name="T36" fmla="*/ 71 w 340"/>
                  <a:gd name="T37" fmla="*/ 99 h 746"/>
                  <a:gd name="T38" fmla="*/ 63 w 340"/>
                  <a:gd name="T39" fmla="*/ 104 h 746"/>
                  <a:gd name="T40" fmla="*/ 62 w 340"/>
                  <a:gd name="T41" fmla="*/ 116 h 746"/>
                  <a:gd name="T42" fmla="*/ 62 w 340"/>
                  <a:gd name="T43" fmla="*/ 326 h 746"/>
                  <a:gd name="T44" fmla="*/ 61 w 340"/>
                  <a:gd name="T45" fmla="*/ 348 h 746"/>
                  <a:gd name="T46" fmla="*/ 35 w 340"/>
                  <a:gd name="T47" fmla="*/ 371 h 746"/>
                  <a:gd name="T48" fmla="*/ 5 w 340"/>
                  <a:gd name="T49" fmla="*/ 355 h 746"/>
                  <a:gd name="T50" fmla="*/ 0 w 340"/>
                  <a:gd name="T51" fmla="*/ 329 h 746"/>
                  <a:gd name="T52" fmla="*/ 0 w 340"/>
                  <a:gd name="T53" fmla="*/ 83 h 746"/>
                  <a:gd name="T54" fmla="*/ 82 w 340"/>
                  <a:gd name="T55" fmla="*/ 0 h 746"/>
                  <a:gd name="T56" fmla="*/ 258 w 340"/>
                  <a:gd name="T57" fmla="*/ 0 h 746"/>
                  <a:gd name="T58" fmla="*/ 340 w 340"/>
                  <a:gd name="T59" fmla="*/ 83 h 746"/>
                  <a:gd name="T60" fmla="*/ 340 w 340"/>
                  <a:gd name="T61" fmla="*/ 335 h 746"/>
                  <a:gd name="T62" fmla="*/ 297 w 340"/>
                  <a:gd name="T63" fmla="*/ 369 h 746"/>
                  <a:gd name="T64" fmla="*/ 276 w 340"/>
                  <a:gd name="T65" fmla="*/ 332 h 746"/>
                  <a:gd name="T66" fmla="*/ 276 w 340"/>
                  <a:gd name="T67" fmla="*/ 118 h 746"/>
                  <a:gd name="T68" fmla="*/ 276 w 340"/>
                  <a:gd name="T69" fmla="*/ 100 h 746"/>
                  <a:gd name="T70" fmla="*/ 170 w 340"/>
                  <a:gd name="T71" fmla="*/ 202 h 746"/>
                  <a:gd name="T72" fmla="*/ 188 w 340"/>
                  <a:gd name="T73" fmla="*/ 164 h 746"/>
                  <a:gd name="T74" fmla="*/ 181 w 340"/>
                  <a:gd name="T75" fmla="*/ 106 h 746"/>
                  <a:gd name="T76" fmla="*/ 172 w 340"/>
                  <a:gd name="T77" fmla="*/ 40 h 746"/>
                  <a:gd name="T78" fmla="*/ 168 w 340"/>
                  <a:gd name="T79" fmla="*/ 40 h 746"/>
                  <a:gd name="T80" fmla="*/ 164 w 340"/>
                  <a:gd name="T81" fmla="*/ 56 h 746"/>
                  <a:gd name="T82" fmla="*/ 153 w 340"/>
                  <a:gd name="T83" fmla="*/ 165 h 746"/>
                  <a:gd name="T84" fmla="*/ 170 w 340"/>
                  <a:gd name="T85" fmla="*/ 202 h 746"/>
                  <a:gd name="T86" fmla="*/ 169 w 340"/>
                  <a:gd name="T87" fmla="*/ 0 h 746"/>
                  <a:gd name="T88" fmla="*/ 158 w 340"/>
                  <a:gd name="T89" fmla="*/ 19 h 746"/>
                  <a:gd name="T90" fmla="*/ 170 w 340"/>
                  <a:gd name="T91" fmla="*/ 31 h 746"/>
                  <a:gd name="T92" fmla="*/ 181 w 340"/>
                  <a:gd name="T93" fmla="*/ 18 h 746"/>
                  <a:gd name="T94" fmla="*/ 169 w 340"/>
                  <a:gd name="T95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0" h="746">
                    <a:moveTo>
                      <a:pt x="276" y="100"/>
                    </a:moveTo>
                    <a:cubicBezTo>
                      <a:pt x="261" y="95"/>
                      <a:pt x="261" y="104"/>
                      <a:pt x="261" y="113"/>
                    </a:cubicBezTo>
                    <a:cubicBezTo>
                      <a:pt x="261" y="192"/>
                      <a:pt x="261" y="272"/>
                      <a:pt x="261" y="351"/>
                    </a:cubicBezTo>
                    <a:cubicBezTo>
                      <a:pt x="261" y="463"/>
                      <a:pt x="261" y="575"/>
                      <a:pt x="261" y="687"/>
                    </a:cubicBezTo>
                    <a:cubicBezTo>
                      <a:pt x="261" y="704"/>
                      <a:pt x="259" y="720"/>
                      <a:pt x="243" y="730"/>
                    </a:cubicBezTo>
                    <a:cubicBezTo>
                      <a:pt x="217" y="746"/>
                      <a:pt x="185" y="733"/>
                      <a:pt x="181" y="703"/>
                    </a:cubicBezTo>
                    <a:cubicBezTo>
                      <a:pt x="179" y="687"/>
                      <a:pt x="180" y="671"/>
                      <a:pt x="180" y="655"/>
                    </a:cubicBezTo>
                    <a:cubicBezTo>
                      <a:pt x="180" y="574"/>
                      <a:pt x="180" y="493"/>
                      <a:pt x="180" y="412"/>
                    </a:cubicBezTo>
                    <a:cubicBezTo>
                      <a:pt x="180" y="407"/>
                      <a:pt x="181" y="402"/>
                      <a:pt x="179" y="398"/>
                    </a:cubicBezTo>
                    <a:cubicBezTo>
                      <a:pt x="178" y="395"/>
                      <a:pt x="173" y="391"/>
                      <a:pt x="170" y="391"/>
                    </a:cubicBezTo>
                    <a:cubicBezTo>
                      <a:pt x="167" y="392"/>
                      <a:pt x="162" y="396"/>
                      <a:pt x="161" y="399"/>
                    </a:cubicBezTo>
                    <a:cubicBezTo>
                      <a:pt x="159" y="404"/>
                      <a:pt x="160" y="409"/>
                      <a:pt x="160" y="414"/>
                    </a:cubicBezTo>
                    <a:cubicBezTo>
                      <a:pt x="160" y="505"/>
                      <a:pt x="160" y="596"/>
                      <a:pt x="160" y="687"/>
                    </a:cubicBezTo>
                    <a:cubicBezTo>
                      <a:pt x="160" y="713"/>
                      <a:pt x="151" y="728"/>
                      <a:pt x="132" y="735"/>
                    </a:cubicBezTo>
                    <a:cubicBezTo>
                      <a:pt x="109" y="743"/>
                      <a:pt x="82" y="726"/>
                      <a:pt x="79" y="702"/>
                    </a:cubicBezTo>
                    <a:cubicBezTo>
                      <a:pt x="79" y="695"/>
                      <a:pt x="79" y="687"/>
                      <a:pt x="79" y="680"/>
                    </a:cubicBezTo>
                    <a:cubicBezTo>
                      <a:pt x="79" y="493"/>
                      <a:pt x="79" y="306"/>
                      <a:pt x="79" y="119"/>
                    </a:cubicBezTo>
                    <a:cubicBezTo>
                      <a:pt x="79" y="114"/>
                      <a:pt x="80" y="109"/>
                      <a:pt x="78" y="105"/>
                    </a:cubicBezTo>
                    <a:cubicBezTo>
                      <a:pt x="78" y="102"/>
                      <a:pt x="74" y="99"/>
                      <a:pt x="71" y="99"/>
                    </a:cubicBezTo>
                    <a:cubicBezTo>
                      <a:pt x="69" y="99"/>
                      <a:pt x="64" y="101"/>
                      <a:pt x="63" y="104"/>
                    </a:cubicBezTo>
                    <a:cubicBezTo>
                      <a:pt x="62" y="108"/>
                      <a:pt x="62" y="112"/>
                      <a:pt x="62" y="116"/>
                    </a:cubicBezTo>
                    <a:cubicBezTo>
                      <a:pt x="62" y="186"/>
                      <a:pt x="62" y="256"/>
                      <a:pt x="62" y="326"/>
                    </a:cubicBezTo>
                    <a:cubicBezTo>
                      <a:pt x="62" y="333"/>
                      <a:pt x="62" y="341"/>
                      <a:pt x="61" y="348"/>
                    </a:cubicBezTo>
                    <a:cubicBezTo>
                      <a:pt x="58" y="362"/>
                      <a:pt x="49" y="369"/>
                      <a:pt x="35" y="371"/>
                    </a:cubicBezTo>
                    <a:cubicBezTo>
                      <a:pt x="22" y="372"/>
                      <a:pt x="10" y="367"/>
                      <a:pt x="5" y="355"/>
                    </a:cubicBezTo>
                    <a:cubicBezTo>
                      <a:pt x="2" y="347"/>
                      <a:pt x="0" y="338"/>
                      <a:pt x="0" y="329"/>
                    </a:cubicBezTo>
                    <a:cubicBezTo>
                      <a:pt x="0" y="247"/>
                      <a:pt x="0" y="165"/>
                      <a:pt x="0" y="83"/>
                    </a:cubicBezTo>
                    <a:cubicBezTo>
                      <a:pt x="0" y="34"/>
                      <a:pt x="32" y="1"/>
                      <a:pt x="82" y="0"/>
                    </a:cubicBezTo>
                    <a:cubicBezTo>
                      <a:pt x="141" y="0"/>
                      <a:pt x="199" y="0"/>
                      <a:pt x="258" y="0"/>
                    </a:cubicBezTo>
                    <a:cubicBezTo>
                      <a:pt x="307" y="0"/>
                      <a:pt x="340" y="34"/>
                      <a:pt x="340" y="83"/>
                    </a:cubicBezTo>
                    <a:cubicBezTo>
                      <a:pt x="340" y="167"/>
                      <a:pt x="340" y="251"/>
                      <a:pt x="340" y="335"/>
                    </a:cubicBezTo>
                    <a:cubicBezTo>
                      <a:pt x="340" y="361"/>
                      <a:pt x="320" y="377"/>
                      <a:pt x="297" y="369"/>
                    </a:cubicBezTo>
                    <a:cubicBezTo>
                      <a:pt x="284" y="365"/>
                      <a:pt x="276" y="350"/>
                      <a:pt x="276" y="332"/>
                    </a:cubicBezTo>
                    <a:cubicBezTo>
                      <a:pt x="276" y="261"/>
                      <a:pt x="276" y="189"/>
                      <a:pt x="276" y="118"/>
                    </a:cubicBezTo>
                    <a:cubicBezTo>
                      <a:pt x="276" y="112"/>
                      <a:pt x="276" y="106"/>
                      <a:pt x="276" y="100"/>
                    </a:cubicBezTo>
                    <a:close/>
                    <a:moveTo>
                      <a:pt x="170" y="202"/>
                    </a:moveTo>
                    <a:cubicBezTo>
                      <a:pt x="182" y="192"/>
                      <a:pt x="191" y="182"/>
                      <a:pt x="188" y="164"/>
                    </a:cubicBezTo>
                    <a:cubicBezTo>
                      <a:pt x="184" y="145"/>
                      <a:pt x="184" y="125"/>
                      <a:pt x="181" y="106"/>
                    </a:cubicBezTo>
                    <a:cubicBezTo>
                      <a:pt x="178" y="84"/>
                      <a:pt x="175" y="62"/>
                      <a:pt x="172" y="40"/>
                    </a:cubicBezTo>
                    <a:cubicBezTo>
                      <a:pt x="171" y="40"/>
                      <a:pt x="169" y="40"/>
                      <a:pt x="168" y="40"/>
                    </a:cubicBezTo>
                    <a:cubicBezTo>
                      <a:pt x="167" y="45"/>
                      <a:pt x="165" y="50"/>
                      <a:pt x="164" y="56"/>
                    </a:cubicBezTo>
                    <a:cubicBezTo>
                      <a:pt x="160" y="92"/>
                      <a:pt x="158" y="129"/>
                      <a:pt x="153" y="165"/>
                    </a:cubicBezTo>
                    <a:cubicBezTo>
                      <a:pt x="150" y="182"/>
                      <a:pt x="157" y="192"/>
                      <a:pt x="170" y="202"/>
                    </a:cubicBezTo>
                    <a:close/>
                    <a:moveTo>
                      <a:pt x="169" y="0"/>
                    </a:moveTo>
                    <a:cubicBezTo>
                      <a:pt x="164" y="9"/>
                      <a:pt x="158" y="14"/>
                      <a:pt x="158" y="19"/>
                    </a:cubicBezTo>
                    <a:cubicBezTo>
                      <a:pt x="159" y="23"/>
                      <a:pt x="166" y="27"/>
                      <a:pt x="170" y="31"/>
                    </a:cubicBezTo>
                    <a:cubicBezTo>
                      <a:pt x="174" y="27"/>
                      <a:pt x="181" y="23"/>
                      <a:pt x="181" y="18"/>
                    </a:cubicBezTo>
                    <a:cubicBezTo>
                      <a:pt x="182" y="14"/>
                      <a:pt x="175" y="9"/>
                      <a:pt x="1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 kern="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6" name="Freeform 128">
                <a:extLst>
                  <a:ext uri="{FF2B5EF4-FFF2-40B4-BE49-F238E27FC236}">
                    <a16:creationId xmlns:a16="http://schemas.microsoft.com/office/drawing/2014/main" xmlns="" id="{1DBE6E72-5273-4B58-B1EA-FA812BEF6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22" y="4237822"/>
                <a:ext cx="246918" cy="263125"/>
              </a:xfrm>
              <a:custGeom>
                <a:avLst/>
                <a:gdLst>
                  <a:gd name="T0" fmla="*/ 62 w 126"/>
                  <a:gd name="T1" fmla="*/ 128 h 128"/>
                  <a:gd name="T2" fmla="*/ 0 w 126"/>
                  <a:gd name="T3" fmla="*/ 62 h 128"/>
                  <a:gd name="T4" fmla="*/ 67 w 126"/>
                  <a:gd name="T5" fmla="*/ 1 h 128"/>
                  <a:gd name="T6" fmla="*/ 126 w 126"/>
                  <a:gd name="T7" fmla="*/ 66 h 128"/>
                  <a:gd name="T8" fmla="*/ 62 w 126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8">
                    <a:moveTo>
                      <a:pt x="62" y="128"/>
                    </a:moveTo>
                    <a:cubicBezTo>
                      <a:pt x="27" y="127"/>
                      <a:pt x="0" y="98"/>
                      <a:pt x="0" y="62"/>
                    </a:cubicBezTo>
                    <a:cubicBezTo>
                      <a:pt x="1" y="31"/>
                      <a:pt x="33" y="0"/>
                      <a:pt x="67" y="1"/>
                    </a:cubicBezTo>
                    <a:cubicBezTo>
                      <a:pt x="98" y="3"/>
                      <a:pt x="126" y="30"/>
                      <a:pt x="126" y="66"/>
                    </a:cubicBezTo>
                    <a:cubicBezTo>
                      <a:pt x="126" y="100"/>
                      <a:pt x="97" y="128"/>
                      <a:pt x="62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 kern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7" name="Freeform 135">
                <a:extLst>
                  <a:ext uri="{FF2B5EF4-FFF2-40B4-BE49-F238E27FC236}">
                    <a16:creationId xmlns:a16="http://schemas.microsoft.com/office/drawing/2014/main" xmlns="" id="{5F03B66F-C7D6-4FB0-8537-3AC024E45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274" y="5390449"/>
                <a:ext cx="121215" cy="407495"/>
              </a:xfrm>
              <a:custGeom>
                <a:avLst/>
                <a:gdLst>
                  <a:gd name="T0" fmla="*/ 62 w 62"/>
                  <a:gd name="T1" fmla="*/ 198 h 198"/>
                  <a:gd name="T2" fmla="*/ 2 w 62"/>
                  <a:gd name="T3" fmla="*/ 198 h 198"/>
                  <a:gd name="T4" fmla="*/ 1 w 62"/>
                  <a:gd name="T5" fmla="*/ 185 h 198"/>
                  <a:gd name="T6" fmla="*/ 0 w 62"/>
                  <a:gd name="T7" fmla="*/ 30 h 198"/>
                  <a:gd name="T8" fmla="*/ 19 w 62"/>
                  <a:gd name="T9" fmla="*/ 1 h 198"/>
                  <a:gd name="T10" fmla="*/ 42 w 62"/>
                  <a:gd name="T11" fmla="*/ 29 h 198"/>
                  <a:gd name="T12" fmla="*/ 58 w 62"/>
                  <a:gd name="T13" fmla="*/ 161 h 198"/>
                  <a:gd name="T14" fmla="*/ 62 w 62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198">
                    <a:moveTo>
                      <a:pt x="62" y="198"/>
                    </a:moveTo>
                    <a:cubicBezTo>
                      <a:pt x="40" y="198"/>
                      <a:pt x="22" y="198"/>
                      <a:pt x="2" y="198"/>
                    </a:cubicBezTo>
                    <a:cubicBezTo>
                      <a:pt x="1" y="194"/>
                      <a:pt x="1" y="190"/>
                      <a:pt x="1" y="185"/>
                    </a:cubicBezTo>
                    <a:cubicBezTo>
                      <a:pt x="0" y="133"/>
                      <a:pt x="0" y="81"/>
                      <a:pt x="0" y="30"/>
                    </a:cubicBezTo>
                    <a:cubicBezTo>
                      <a:pt x="0" y="11"/>
                      <a:pt x="6" y="2"/>
                      <a:pt x="19" y="1"/>
                    </a:cubicBezTo>
                    <a:cubicBezTo>
                      <a:pt x="33" y="0"/>
                      <a:pt x="40" y="10"/>
                      <a:pt x="42" y="29"/>
                    </a:cubicBezTo>
                    <a:cubicBezTo>
                      <a:pt x="47" y="73"/>
                      <a:pt x="53" y="117"/>
                      <a:pt x="58" y="161"/>
                    </a:cubicBezTo>
                    <a:cubicBezTo>
                      <a:pt x="60" y="173"/>
                      <a:pt x="61" y="185"/>
                      <a:pt x="62" y="1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 kern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8" name="Oval 169">
                <a:extLst>
                  <a:ext uri="{FF2B5EF4-FFF2-40B4-BE49-F238E27FC236}">
                    <a16:creationId xmlns:a16="http://schemas.microsoft.com/office/drawing/2014/main" xmlns="" id="{EBA43BE0-9C1F-4F80-B8AA-8FAB8D165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3740" y="5332235"/>
                <a:ext cx="40406" cy="3958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 kern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535760" y="2928015"/>
            <a:ext cx="23279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оказана  </a:t>
            </a:r>
          </a:p>
          <a:p>
            <a:pPr algn="ctr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тыс. граждан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49206" y="1144541"/>
            <a:ext cx="8831216" cy="3659457"/>
            <a:chOff x="914400" y="1587635"/>
            <a:chExt cx="10369924" cy="4154146"/>
          </a:xfrm>
        </p:grpSpPr>
        <p:sp>
          <p:nvSpPr>
            <p:cNvPr id="45" name="Frame 1">
              <a:extLst>
                <a:ext uri="{FF2B5EF4-FFF2-40B4-BE49-F238E27FC236}">
                  <a16:creationId xmlns:a16="http://schemas.microsoft.com/office/drawing/2014/main" xmlns="" id="{33433620-0981-4675-8502-D5A03F79EACC}"/>
                </a:ext>
              </a:extLst>
            </p:cNvPr>
            <p:cNvSpPr/>
            <p:nvPr/>
          </p:nvSpPr>
          <p:spPr>
            <a:xfrm rot="10800000">
              <a:off x="914400" y="3581781"/>
              <a:ext cx="10351214" cy="2160000"/>
            </a:xfrm>
            <a:custGeom>
              <a:avLst/>
              <a:gdLst>
                <a:gd name="connsiteX0" fmla="*/ 8031741 w 8031741"/>
                <a:gd name="connsiteY0" fmla="*/ 2592286 h 2592286"/>
                <a:gd name="connsiteX1" fmla="*/ 7761741 w 8031741"/>
                <a:gd name="connsiteY1" fmla="*/ 2592286 h 2592286"/>
                <a:gd name="connsiteX2" fmla="*/ 7761741 w 8031741"/>
                <a:gd name="connsiteY2" fmla="*/ 1584174 h 2592286"/>
                <a:gd name="connsiteX3" fmla="*/ 7767070 w 8031741"/>
                <a:gd name="connsiteY3" fmla="*/ 1584174 h 2592286"/>
                <a:gd name="connsiteX4" fmla="*/ 7767070 w 8031741"/>
                <a:gd name="connsiteY4" fmla="*/ 308783 h 2592286"/>
                <a:gd name="connsiteX5" fmla="*/ 264671 w 8031741"/>
                <a:gd name="connsiteY5" fmla="*/ 308783 h 2592286"/>
                <a:gd name="connsiteX6" fmla="*/ 264671 w 8031741"/>
                <a:gd name="connsiteY6" fmla="*/ 1764560 h 2592286"/>
                <a:gd name="connsiteX7" fmla="*/ 3529965 w 8031741"/>
                <a:gd name="connsiteY7" fmla="*/ 1764560 h 2592286"/>
                <a:gd name="connsiteX8" fmla="*/ 3311448 w 8031741"/>
                <a:gd name="connsiteY8" fmla="*/ 2073343 h 2592286"/>
                <a:gd name="connsiteX9" fmla="*/ 0 w 8031741"/>
                <a:gd name="connsiteY9" fmla="*/ 2073343 h 2592286"/>
                <a:gd name="connsiteX10" fmla="*/ 0 w 8031741"/>
                <a:gd name="connsiteY10" fmla="*/ 0 h 2592286"/>
                <a:gd name="connsiteX11" fmla="*/ 8031741 w 8031741"/>
                <a:gd name="connsiteY11" fmla="*/ 0 h 2592286"/>
                <a:gd name="connsiteX12" fmla="*/ 8031741 w 8031741"/>
                <a:gd name="connsiteY12" fmla="*/ 1584174 h 2592286"/>
                <a:gd name="connsiteX13" fmla="*/ 8031741 w 8031741"/>
                <a:gd name="connsiteY13" fmla="*/ 2592286 h 2592286"/>
                <a:gd name="connsiteX0" fmla="*/ 8031741 w 8031741"/>
                <a:gd name="connsiteY0" fmla="*/ 2592286 h 2592286"/>
                <a:gd name="connsiteX1" fmla="*/ 7761741 w 8031741"/>
                <a:gd name="connsiteY1" fmla="*/ 2592286 h 2592286"/>
                <a:gd name="connsiteX2" fmla="*/ 7761741 w 8031741"/>
                <a:gd name="connsiteY2" fmla="*/ 1584174 h 2592286"/>
                <a:gd name="connsiteX3" fmla="*/ 7767070 w 8031741"/>
                <a:gd name="connsiteY3" fmla="*/ 1584174 h 2592286"/>
                <a:gd name="connsiteX4" fmla="*/ 7767070 w 8031741"/>
                <a:gd name="connsiteY4" fmla="*/ 308783 h 2592286"/>
                <a:gd name="connsiteX5" fmla="*/ 264671 w 8031741"/>
                <a:gd name="connsiteY5" fmla="*/ 308783 h 2592286"/>
                <a:gd name="connsiteX6" fmla="*/ 264671 w 8031741"/>
                <a:gd name="connsiteY6" fmla="*/ 1764560 h 2592286"/>
                <a:gd name="connsiteX7" fmla="*/ 3529965 w 8031741"/>
                <a:gd name="connsiteY7" fmla="*/ 1764560 h 2592286"/>
                <a:gd name="connsiteX8" fmla="*/ 3311448 w 8031741"/>
                <a:gd name="connsiteY8" fmla="*/ 2073343 h 2592286"/>
                <a:gd name="connsiteX9" fmla="*/ 0 w 8031741"/>
                <a:gd name="connsiteY9" fmla="*/ 2073343 h 2592286"/>
                <a:gd name="connsiteX10" fmla="*/ 0 w 8031741"/>
                <a:gd name="connsiteY10" fmla="*/ 0 h 2592286"/>
                <a:gd name="connsiteX11" fmla="*/ 8031741 w 8031741"/>
                <a:gd name="connsiteY11" fmla="*/ 0 h 2592286"/>
                <a:gd name="connsiteX12" fmla="*/ 8031741 w 8031741"/>
                <a:gd name="connsiteY12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761741 w 8031741"/>
                <a:gd name="connsiteY2" fmla="*/ 1584174 h 2592286"/>
                <a:gd name="connsiteX3" fmla="*/ 7767070 w 8031741"/>
                <a:gd name="connsiteY3" fmla="*/ 1584174 h 2592286"/>
                <a:gd name="connsiteX4" fmla="*/ 7767070 w 8031741"/>
                <a:gd name="connsiteY4" fmla="*/ 308783 h 2592286"/>
                <a:gd name="connsiteX5" fmla="*/ 264671 w 8031741"/>
                <a:gd name="connsiteY5" fmla="*/ 308783 h 2592286"/>
                <a:gd name="connsiteX6" fmla="*/ 264671 w 8031741"/>
                <a:gd name="connsiteY6" fmla="*/ 1764560 h 2592286"/>
                <a:gd name="connsiteX7" fmla="*/ 3529965 w 8031741"/>
                <a:gd name="connsiteY7" fmla="*/ 1764560 h 2592286"/>
                <a:gd name="connsiteX8" fmla="*/ 3311448 w 8031741"/>
                <a:gd name="connsiteY8" fmla="*/ 2073343 h 2592286"/>
                <a:gd name="connsiteX9" fmla="*/ 0 w 8031741"/>
                <a:gd name="connsiteY9" fmla="*/ 2073343 h 2592286"/>
                <a:gd name="connsiteX10" fmla="*/ 0 w 8031741"/>
                <a:gd name="connsiteY10" fmla="*/ 0 h 2592286"/>
                <a:gd name="connsiteX11" fmla="*/ 8031741 w 8031741"/>
                <a:gd name="connsiteY11" fmla="*/ 0 h 2592286"/>
                <a:gd name="connsiteX12" fmla="*/ 8031741 w 8031741"/>
                <a:gd name="connsiteY12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761741 w 8031741"/>
                <a:gd name="connsiteY2" fmla="*/ 1584174 h 2592286"/>
                <a:gd name="connsiteX3" fmla="*/ 7767070 w 8031741"/>
                <a:gd name="connsiteY3" fmla="*/ 308783 h 2592286"/>
                <a:gd name="connsiteX4" fmla="*/ 264671 w 8031741"/>
                <a:gd name="connsiteY4" fmla="*/ 308783 h 2592286"/>
                <a:gd name="connsiteX5" fmla="*/ 264671 w 8031741"/>
                <a:gd name="connsiteY5" fmla="*/ 1764560 h 2592286"/>
                <a:gd name="connsiteX6" fmla="*/ 3529965 w 8031741"/>
                <a:gd name="connsiteY6" fmla="*/ 1764560 h 2592286"/>
                <a:gd name="connsiteX7" fmla="*/ 3311448 w 8031741"/>
                <a:gd name="connsiteY7" fmla="*/ 2073343 h 2592286"/>
                <a:gd name="connsiteX8" fmla="*/ 0 w 8031741"/>
                <a:gd name="connsiteY8" fmla="*/ 2073343 h 2592286"/>
                <a:gd name="connsiteX9" fmla="*/ 0 w 8031741"/>
                <a:gd name="connsiteY9" fmla="*/ 0 h 2592286"/>
                <a:gd name="connsiteX10" fmla="*/ 8031741 w 8031741"/>
                <a:gd name="connsiteY10" fmla="*/ 0 h 2592286"/>
                <a:gd name="connsiteX11" fmla="*/ 8031741 w 8031741"/>
                <a:gd name="connsiteY11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767070 w 8031741"/>
                <a:gd name="connsiteY2" fmla="*/ 308783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529965 w 8031741"/>
                <a:gd name="connsiteY5" fmla="*/ 1764560 h 2592286"/>
                <a:gd name="connsiteX6" fmla="*/ 3311448 w 8031741"/>
                <a:gd name="connsiteY6" fmla="*/ 2073343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529965 w 8031741"/>
                <a:gd name="connsiteY5" fmla="*/ 1764560 h 2592286"/>
                <a:gd name="connsiteX6" fmla="*/ 3311448 w 8031741"/>
                <a:gd name="connsiteY6" fmla="*/ 2073343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529965 w 8031741"/>
                <a:gd name="connsiteY5" fmla="*/ 1764560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283673 w 8031741"/>
                <a:gd name="connsiteY5" fmla="*/ 1768054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283673 w 8031741"/>
                <a:gd name="connsiteY5" fmla="*/ 1768054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290452 w 8031741"/>
                <a:gd name="connsiteY5" fmla="*/ 1768054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290452 w 8031741"/>
                <a:gd name="connsiteY5" fmla="*/ 1764559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1741" h="2592286">
                  <a:moveTo>
                    <a:pt x="8031741" y="2592286"/>
                  </a:moveTo>
                  <a:lnTo>
                    <a:pt x="7829528" y="2592286"/>
                  </a:lnTo>
                  <a:cubicBezTo>
                    <a:pt x="7829045" y="1829953"/>
                    <a:pt x="7828561" y="1067621"/>
                    <a:pt x="7828078" y="305288"/>
                  </a:cubicBezTo>
                  <a:lnTo>
                    <a:pt x="264671" y="308783"/>
                  </a:lnTo>
                  <a:lnTo>
                    <a:pt x="264671" y="1764560"/>
                  </a:lnTo>
                  <a:lnTo>
                    <a:pt x="3290452" y="1764559"/>
                  </a:lnTo>
                  <a:lnTo>
                    <a:pt x="3085492" y="2076838"/>
                  </a:lnTo>
                  <a:lnTo>
                    <a:pt x="0" y="2073343"/>
                  </a:lnTo>
                  <a:lnTo>
                    <a:pt x="0" y="0"/>
                  </a:lnTo>
                  <a:lnTo>
                    <a:pt x="8031741" y="0"/>
                  </a:lnTo>
                  <a:lnTo>
                    <a:pt x="8031741" y="259228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Group 118">
              <a:extLst>
                <a:ext uri="{FF2B5EF4-FFF2-40B4-BE49-F238E27FC236}">
                  <a16:creationId xmlns:a16="http://schemas.microsoft.com/office/drawing/2014/main" xmlns="" id="{0B11E8CA-8926-4484-8940-B28FBC52C3AE}"/>
                </a:ext>
              </a:extLst>
            </p:cNvPr>
            <p:cNvGrpSpPr/>
            <p:nvPr/>
          </p:nvGrpSpPr>
          <p:grpSpPr>
            <a:xfrm>
              <a:off x="1556831" y="1811688"/>
              <a:ext cx="7319315" cy="1088158"/>
              <a:chOff x="3050170" y="4100567"/>
              <a:chExt cx="1886852" cy="1088158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F93C1A5-B992-40F6-A818-F7103D9E7FD2}"/>
                  </a:ext>
                </a:extLst>
              </p:cNvPr>
              <p:cNvSpPr txBox="1"/>
              <p:nvPr/>
            </p:nvSpPr>
            <p:spPr>
              <a:xfrm>
                <a:off x="3050170" y="4664652"/>
                <a:ext cx="1886852" cy="52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 СО </a:t>
                </a:r>
                <a:r>
                  <a:rPr lang="ru-RU" sz="24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НКО</a:t>
                </a:r>
                <a:endParaRPr lang="en-US" sz="2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EC1C7312-970C-48A1-AD3B-A3EC146E1AAE}"/>
                  </a:ext>
                </a:extLst>
              </p:cNvPr>
              <p:cNvSpPr txBox="1"/>
              <p:nvPr/>
            </p:nvSpPr>
            <p:spPr>
              <a:xfrm>
                <a:off x="3066210" y="4100567"/>
                <a:ext cx="1870812" cy="52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2400" b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2019 год</a:t>
                </a:r>
                <a:endParaRPr lang="ko-KR" altLang="en-US" sz="2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oup 121">
              <a:extLst>
                <a:ext uri="{FF2B5EF4-FFF2-40B4-BE49-F238E27FC236}">
                  <a16:creationId xmlns:a16="http://schemas.microsoft.com/office/drawing/2014/main" xmlns="" id="{D454A7B9-426F-41D6-9ED3-791FE5A3D507}"/>
                </a:ext>
              </a:extLst>
            </p:cNvPr>
            <p:cNvGrpSpPr/>
            <p:nvPr/>
          </p:nvGrpSpPr>
          <p:grpSpPr>
            <a:xfrm>
              <a:off x="2661340" y="4267637"/>
              <a:ext cx="7428878" cy="1073018"/>
              <a:chOff x="2807855" y="4129614"/>
              <a:chExt cx="1932202" cy="107301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DD726A8E-51C7-4E3F-8AF3-E62462688345}"/>
                  </a:ext>
                </a:extLst>
              </p:cNvPr>
              <p:cNvSpPr txBox="1"/>
              <p:nvPr/>
            </p:nvSpPr>
            <p:spPr>
              <a:xfrm>
                <a:off x="2853205" y="4678559"/>
                <a:ext cx="1886852" cy="52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altLang="ko-KR" sz="2400" b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55 СО НКО</a:t>
                </a:r>
                <a:endParaRPr lang="ko-KR" altLang="en-US" sz="2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D08F6FBE-B930-4FE9-8633-F277A933ECB8}"/>
                  </a:ext>
                </a:extLst>
              </p:cNvPr>
              <p:cNvSpPr txBox="1"/>
              <p:nvPr/>
            </p:nvSpPr>
            <p:spPr>
              <a:xfrm>
                <a:off x="2807855" y="4129614"/>
                <a:ext cx="1870812" cy="524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altLang="ko-KR" sz="2400" b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 год</a:t>
                </a:r>
                <a:endParaRPr lang="ko-KR" altLang="en-US" sz="2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Rectangle 124">
              <a:extLst>
                <a:ext uri="{FF2B5EF4-FFF2-40B4-BE49-F238E27FC236}">
                  <a16:creationId xmlns:a16="http://schemas.microsoft.com/office/drawing/2014/main" xmlns="" id="{77D591A5-D793-49FF-881D-54C4F12FB8EB}"/>
                </a:ext>
              </a:extLst>
            </p:cNvPr>
            <p:cNvSpPr/>
            <p:nvPr/>
          </p:nvSpPr>
          <p:spPr>
            <a:xfrm>
              <a:off x="1399309" y="4403037"/>
              <a:ext cx="3947504" cy="864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83,7 млн </a:t>
              </a:r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руб.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125">
              <a:extLst>
                <a:ext uri="{FF2B5EF4-FFF2-40B4-BE49-F238E27FC236}">
                  <a16:creationId xmlns:a16="http://schemas.microsoft.com/office/drawing/2014/main" xmlns="" id="{C238980C-FE4B-4CD4-A878-9399E0DFE361}"/>
                </a:ext>
              </a:extLst>
            </p:cNvPr>
            <p:cNvSpPr/>
            <p:nvPr/>
          </p:nvSpPr>
          <p:spPr>
            <a:xfrm>
              <a:off x="7313446" y="2109598"/>
              <a:ext cx="349794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77,9 млн. руб</a:t>
              </a:r>
              <a:r>
                <a:rPr lang="ru-RU" sz="2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ame 1">
              <a:extLst>
                <a:ext uri="{FF2B5EF4-FFF2-40B4-BE49-F238E27FC236}">
                  <a16:creationId xmlns:a16="http://schemas.microsoft.com/office/drawing/2014/main" xmlns="" id="{9FB0B1F6-5929-47FA-A448-8E0E55DD1FE7}"/>
                </a:ext>
              </a:extLst>
            </p:cNvPr>
            <p:cNvSpPr/>
            <p:nvPr/>
          </p:nvSpPr>
          <p:spPr>
            <a:xfrm>
              <a:off x="914400" y="1587635"/>
              <a:ext cx="10351214" cy="2160000"/>
            </a:xfrm>
            <a:custGeom>
              <a:avLst/>
              <a:gdLst>
                <a:gd name="connsiteX0" fmla="*/ 8031741 w 8031741"/>
                <a:gd name="connsiteY0" fmla="*/ 2592286 h 2592286"/>
                <a:gd name="connsiteX1" fmla="*/ 7761741 w 8031741"/>
                <a:gd name="connsiteY1" fmla="*/ 2592286 h 2592286"/>
                <a:gd name="connsiteX2" fmla="*/ 7761741 w 8031741"/>
                <a:gd name="connsiteY2" fmla="*/ 1584174 h 2592286"/>
                <a:gd name="connsiteX3" fmla="*/ 7767070 w 8031741"/>
                <a:gd name="connsiteY3" fmla="*/ 1584174 h 2592286"/>
                <a:gd name="connsiteX4" fmla="*/ 7767070 w 8031741"/>
                <a:gd name="connsiteY4" fmla="*/ 308783 h 2592286"/>
                <a:gd name="connsiteX5" fmla="*/ 264671 w 8031741"/>
                <a:gd name="connsiteY5" fmla="*/ 308783 h 2592286"/>
                <a:gd name="connsiteX6" fmla="*/ 264671 w 8031741"/>
                <a:gd name="connsiteY6" fmla="*/ 1764560 h 2592286"/>
                <a:gd name="connsiteX7" fmla="*/ 3529965 w 8031741"/>
                <a:gd name="connsiteY7" fmla="*/ 1764560 h 2592286"/>
                <a:gd name="connsiteX8" fmla="*/ 3311448 w 8031741"/>
                <a:gd name="connsiteY8" fmla="*/ 2073343 h 2592286"/>
                <a:gd name="connsiteX9" fmla="*/ 0 w 8031741"/>
                <a:gd name="connsiteY9" fmla="*/ 2073343 h 2592286"/>
                <a:gd name="connsiteX10" fmla="*/ 0 w 8031741"/>
                <a:gd name="connsiteY10" fmla="*/ 0 h 2592286"/>
                <a:gd name="connsiteX11" fmla="*/ 8031741 w 8031741"/>
                <a:gd name="connsiteY11" fmla="*/ 0 h 2592286"/>
                <a:gd name="connsiteX12" fmla="*/ 8031741 w 8031741"/>
                <a:gd name="connsiteY12" fmla="*/ 1584174 h 2592286"/>
                <a:gd name="connsiteX13" fmla="*/ 8031741 w 8031741"/>
                <a:gd name="connsiteY13" fmla="*/ 2592286 h 2592286"/>
                <a:gd name="connsiteX0" fmla="*/ 8031741 w 8031741"/>
                <a:gd name="connsiteY0" fmla="*/ 2592286 h 2592286"/>
                <a:gd name="connsiteX1" fmla="*/ 7761741 w 8031741"/>
                <a:gd name="connsiteY1" fmla="*/ 2592286 h 2592286"/>
                <a:gd name="connsiteX2" fmla="*/ 7761741 w 8031741"/>
                <a:gd name="connsiteY2" fmla="*/ 1584174 h 2592286"/>
                <a:gd name="connsiteX3" fmla="*/ 7767070 w 8031741"/>
                <a:gd name="connsiteY3" fmla="*/ 1584174 h 2592286"/>
                <a:gd name="connsiteX4" fmla="*/ 7767070 w 8031741"/>
                <a:gd name="connsiteY4" fmla="*/ 308783 h 2592286"/>
                <a:gd name="connsiteX5" fmla="*/ 264671 w 8031741"/>
                <a:gd name="connsiteY5" fmla="*/ 308783 h 2592286"/>
                <a:gd name="connsiteX6" fmla="*/ 264671 w 8031741"/>
                <a:gd name="connsiteY6" fmla="*/ 1764560 h 2592286"/>
                <a:gd name="connsiteX7" fmla="*/ 3529965 w 8031741"/>
                <a:gd name="connsiteY7" fmla="*/ 1764560 h 2592286"/>
                <a:gd name="connsiteX8" fmla="*/ 3311448 w 8031741"/>
                <a:gd name="connsiteY8" fmla="*/ 2073343 h 2592286"/>
                <a:gd name="connsiteX9" fmla="*/ 0 w 8031741"/>
                <a:gd name="connsiteY9" fmla="*/ 2073343 h 2592286"/>
                <a:gd name="connsiteX10" fmla="*/ 0 w 8031741"/>
                <a:gd name="connsiteY10" fmla="*/ 0 h 2592286"/>
                <a:gd name="connsiteX11" fmla="*/ 8031741 w 8031741"/>
                <a:gd name="connsiteY11" fmla="*/ 0 h 2592286"/>
                <a:gd name="connsiteX12" fmla="*/ 8031741 w 8031741"/>
                <a:gd name="connsiteY12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761741 w 8031741"/>
                <a:gd name="connsiteY2" fmla="*/ 1584174 h 2592286"/>
                <a:gd name="connsiteX3" fmla="*/ 7767070 w 8031741"/>
                <a:gd name="connsiteY3" fmla="*/ 1584174 h 2592286"/>
                <a:gd name="connsiteX4" fmla="*/ 7767070 w 8031741"/>
                <a:gd name="connsiteY4" fmla="*/ 308783 h 2592286"/>
                <a:gd name="connsiteX5" fmla="*/ 264671 w 8031741"/>
                <a:gd name="connsiteY5" fmla="*/ 308783 h 2592286"/>
                <a:gd name="connsiteX6" fmla="*/ 264671 w 8031741"/>
                <a:gd name="connsiteY6" fmla="*/ 1764560 h 2592286"/>
                <a:gd name="connsiteX7" fmla="*/ 3529965 w 8031741"/>
                <a:gd name="connsiteY7" fmla="*/ 1764560 h 2592286"/>
                <a:gd name="connsiteX8" fmla="*/ 3311448 w 8031741"/>
                <a:gd name="connsiteY8" fmla="*/ 2073343 h 2592286"/>
                <a:gd name="connsiteX9" fmla="*/ 0 w 8031741"/>
                <a:gd name="connsiteY9" fmla="*/ 2073343 h 2592286"/>
                <a:gd name="connsiteX10" fmla="*/ 0 w 8031741"/>
                <a:gd name="connsiteY10" fmla="*/ 0 h 2592286"/>
                <a:gd name="connsiteX11" fmla="*/ 8031741 w 8031741"/>
                <a:gd name="connsiteY11" fmla="*/ 0 h 2592286"/>
                <a:gd name="connsiteX12" fmla="*/ 8031741 w 8031741"/>
                <a:gd name="connsiteY12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761741 w 8031741"/>
                <a:gd name="connsiteY2" fmla="*/ 1584174 h 2592286"/>
                <a:gd name="connsiteX3" fmla="*/ 7767070 w 8031741"/>
                <a:gd name="connsiteY3" fmla="*/ 308783 h 2592286"/>
                <a:gd name="connsiteX4" fmla="*/ 264671 w 8031741"/>
                <a:gd name="connsiteY4" fmla="*/ 308783 h 2592286"/>
                <a:gd name="connsiteX5" fmla="*/ 264671 w 8031741"/>
                <a:gd name="connsiteY5" fmla="*/ 1764560 h 2592286"/>
                <a:gd name="connsiteX6" fmla="*/ 3529965 w 8031741"/>
                <a:gd name="connsiteY6" fmla="*/ 1764560 h 2592286"/>
                <a:gd name="connsiteX7" fmla="*/ 3311448 w 8031741"/>
                <a:gd name="connsiteY7" fmla="*/ 2073343 h 2592286"/>
                <a:gd name="connsiteX8" fmla="*/ 0 w 8031741"/>
                <a:gd name="connsiteY8" fmla="*/ 2073343 h 2592286"/>
                <a:gd name="connsiteX9" fmla="*/ 0 w 8031741"/>
                <a:gd name="connsiteY9" fmla="*/ 0 h 2592286"/>
                <a:gd name="connsiteX10" fmla="*/ 8031741 w 8031741"/>
                <a:gd name="connsiteY10" fmla="*/ 0 h 2592286"/>
                <a:gd name="connsiteX11" fmla="*/ 8031741 w 8031741"/>
                <a:gd name="connsiteY11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767070 w 8031741"/>
                <a:gd name="connsiteY2" fmla="*/ 308783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529965 w 8031741"/>
                <a:gd name="connsiteY5" fmla="*/ 1764560 h 2592286"/>
                <a:gd name="connsiteX6" fmla="*/ 3311448 w 8031741"/>
                <a:gd name="connsiteY6" fmla="*/ 2073343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529965 w 8031741"/>
                <a:gd name="connsiteY5" fmla="*/ 1764560 h 2592286"/>
                <a:gd name="connsiteX6" fmla="*/ 3311448 w 8031741"/>
                <a:gd name="connsiteY6" fmla="*/ 2073343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529965 w 8031741"/>
                <a:gd name="connsiteY5" fmla="*/ 1764560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283673 w 8031741"/>
                <a:gd name="connsiteY5" fmla="*/ 1768054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283673 w 8031741"/>
                <a:gd name="connsiteY5" fmla="*/ 1768054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290452 w 8031741"/>
                <a:gd name="connsiteY5" fmla="*/ 1768054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290452 w 8031741"/>
                <a:gd name="connsiteY5" fmla="*/ 1764559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1741" h="2592286">
                  <a:moveTo>
                    <a:pt x="8031741" y="2592286"/>
                  </a:moveTo>
                  <a:lnTo>
                    <a:pt x="7829528" y="2592286"/>
                  </a:lnTo>
                  <a:cubicBezTo>
                    <a:pt x="7829045" y="1829953"/>
                    <a:pt x="7828561" y="1067621"/>
                    <a:pt x="7828078" y="305288"/>
                  </a:cubicBezTo>
                  <a:lnTo>
                    <a:pt x="264671" y="308783"/>
                  </a:lnTo>
                  <a:lnTo>
                    <a:pt x="264671" y="1764560"/>
                  </a:lnTo>
                  <a:lnTo>
                    <a:pt x="3290452" y="1764559"/>
                  </a:lnTo>
                  <a:lnTo>
                    <a:pt x="3085492" y="2076838"/>
                  </a:lnTo>
                  <a:lnTo>
                    <a:pt x="0" y="2073343"/>
                  </a:lnTo>
                  <a:lnTo>
                    <a:pt x="0" y="0"/>
                  </a:lnTo>
                  <a:lnTo>
                    <a:pt x="8031741" y="0"/>
                  </a:lnTo>
                  <a:lnTo>
                    <a:pt x="8031741" y="259228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125">
              <a:extLst>
                <a:ext uri="{FF2B5EF4-FFF2-40B4-BE49-F238E27FC236}">
                  <a16:creationId xmlns:a16="http://schemas.microsoft.com/office/drawing/2014/main" xmlns="" id="{C238980C-FE4B-4CD4-A878-9399E0DFE361}"/>
                </a:ext>
              </a:extLst>
            </p:cNvPr>
            <p:cNvSpPr/>
            <p:nvPr/>
          </p:nvSpPr>
          <p:spPr>
            <a:xfrm>
              <a:off x="7332156" y="2109841"/>
              <a:ext cx="349794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77,9 </a:t>
              </a:r>
              <a:r>
                <a:rPr lang="ru-RU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</a:t>
              </a:r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r>
                <a:rPr lang="ru-RU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ame 1">
              <a:extLst>
                <a:ext uri="{FF2B5EF4-FFF2-40B4-BE49-F238E27FC236}">
                  <a16:creationId xmlns:a16="http://schemas.microsoft.com/office/drawing/2014/main" xmlns="" id="{9FB0B1F6-5929-47FA-A448-8E0E55DD1FE7}"/>
                </a:ext>
              </a:extLst>
            </p:cNvPr>
            <p:cNvSpPr/>
            <p:nvPr/>
          </p:nvSpPr>
          <p:spPr>
            <a:xfrm>
              <a:off x="933110" y="1587878"/>
              <a:ext cx="10351214" cy="2160000"/>
            </a:xfrm>
            <a:custGeom>
              <a:avLst/>
              <a:gdLst>
                <a:gd name="connsiteX0" fmla="*/ 8031741 w 8031741"/>
                <a:gd name="connsiteY0" fmla="*/ 2592286 h 2592286"/>
                <a:gd name="connsiteX1" fmla="*/ 7761741 w 8031741"/>
                <a:gd name="connsiteY1" fmla="*/ 2592286 h 2592286"/>
                <a:gd name="connsiteX2" fmla="*/ 7761741 w 8031741"/>
                <a:gd name="connsiteY2" fmla="*/ 1584174 h 2592286"/>
                <a:gd name="connsiteX3" fmla="*/ 7767070 w 8031741"/>
                <a:gd name="connsiteY3" fmla="*/ 1584174 h 2592286"/>
                <a:gd name="connsiteX4" fmla="*/ 7767070 w 8031741"/>
                <a:gd name="connsiteY4" fmla="*/ 308783 h 2592286"/>
                <a:gd name="connsiteX5" fmla="*/ 264671 w 8031741"/>
                <a:gd name="connsiteY5" fmla="*/ 308783 h 2592286"/>
                <a:gd name="connsiteX6" fmla="*/ 264671 w 8031741"/>
                <a:gd name="connsiteY6" fmla="*/ 1764560 h 2592286"/>
                <a:gd name="connsiteX7" fmla="*/ 3529965 w 8031741"/>
                <a:gd name="connsiteY7" fmla="*/ 1764560 h 2592286"/>
                <a:gd name="connsiteX8" fmla="*/ 3311448 w 8031741"/>
                <a:gd name="connsiteY8" fmla="*/ 2073343 h 2592286"/>
                <a:gd name="connsiteX9" fmla="*/ 0 w 8031741"/>
                <a:gd name="connsiteY9" fmla="*/ 2073343 h 2592286"/>
                <a:gd name="connsiteX10" fmla="*/ 0 w 8031741"/>
                <a:gd name="connsiteY10" fmla="*/ 0 h 2592286"/>
                <a:gd name="connsiteX11" fmla="*/ 8031741 w 8031741"/>
                <a:gd name="connsiteY11" fmla="*/ 0 h 2592286"/>
                <a:gd name="connsiteX12" fmla="*/ 8031741 w 8031741"/>
                <a:gd name="connsiteY12" fmla="*/ 1584174 h 2592286"/>
                <a:gd name="connsiteX13" fmla="*/ 8031741 w 8031741"/>
                <a:gd name="connsiteY13" fmla="*/ 2592286 h 2592286"/>
                <a:gd name="connsiteX0" fmla="*/ 8031741 w 8031741"/>
                <a:gd name="connsiteY0" fmla="*/ 2592286 h 2592286"/>
                <a:gd name="connsiteX1" fmla="*/ 7761741 w 8031741"/>
                <a:gd name="connsiteY1" fmla="*/ 2592286 h 2592286"/>
                <a:gd name="connsiteX2" fmla="*/ 7761741 w 8031741"/>
                <a:gd name="connsiteY2" fmla="*/ 1584174 h 2592286"/>
                <a:gd name="connsiteX3" fmla="*/ 7767070 w 8031741"/>
                <a:gd name="connsiteY3" fmla="*/ 1584174 h 2592286"/>
                <a:gd name="connsiteX4" fmla="*/ 7767070 w 8031741"/>
                <a:gd name="connsiteY4" fmla="*/ 308783 h 2592286"/>
                <a:gd name="connsiteX5" fmla="*/ 264671 w 8031741"/>
                <a:gd name="connsiteY5" fmla="*/ 308783 h 2592286"/>
                <a:gd name="connsiteX6" fmla="*/ 264671 w 8031741"/>
                <a:gd name="connsiteY6" fmla="*/ 1764560 h 2592286"/>
                <a:gd name="connsiteX7" fmla="*/ 3529965 w 8031741"/>
                <a:gd name="connsiteY7" fmla="*/ 1764560 h 2592286"/>
                <a:gd name="connsiteX8" fmla="*/ 3311448 w 8031741"/>
                <a:gd name="connsiteY8" fmla="*/ 2073343 h 2592286"/>
                <a:gd name="connsiteX9" fmla="*/ 0 w 8031741"/>
                <a:gd name="connsiteY9" fmla="*/ 2073343 h 2592286"/>
                <a:gd name="connsiteX10" fmla="*/ 0 w 8031741"/>
                <a:gd name="connsiteY10" fmla="*/ 0 h 2592286"/>
                <a:gd name="connsiteX11" fmla="*/ 8031741 w 8031741"/>
                <a:gd name="connsiteY11" fmla="*/ 0 h 2592286"/>
                <a:gd name="connsiteX12" fmla="*/ 8031741 w 8031741"/>
                <a:gd name="connsiteY12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761741 w 8031741"/>
                <a:gd name="connsiteY2" fmla="*/ 1584174 h 2592286"/>
                <a:gd name="connsiteX3" fmla="*/ 7767070 w 8031741"/>
                <a:gd name="connsiteY3" fmla="*/ 1584174 h 2592286"/>
                <a:gd name="connsiteX4" fmla="*/ 7767070 w 8031741"/>
                <a:gd name="connsiteY4" fmla="*/ 308783 h 2592286"/>
                <a:gd name="connsiteX5" fmla="*/ 264671 w 8031741"/>
                <a:gd name="connsiteY5" fmla="*/ 308783 h 2592286"/>
                <a:gd name="connsiteX6" fmla="*/ 264671 w 8031741"/>
                <a:gd name="connsiteY6" fmla="*/ 1764560 h 2592286"/>
                <a:gd name="connsiteX7" fmla="*/ 3529965 w 8031741"/>
                <a:gd name="connsiteY7" fmla="*/ 1764560 h 2592286"/>
                <a:gd name="connsiteX8" fmla="*/ 3311448 w 8031741"/>
                <a:gd name="connsiteY8" fmla="*/ 2073343 h 2592286"/>
                <a:gd name="connsiteX9" fmla="*/ 0 w 8031741"/>
                <a:gd name="connsiteY9" fmla="*/ 2073343 h 2592286"/>
                <a:gd name="connsiteX10" fmla="*/ 0 w 8031741"/>
                <a:gd name="connsiteY10" fmla="*/ 0 h 2592286"/>
                <a:gd name="connsiteX11" fmla="*/ 8031741 w 8031741"/>
                <a:gd name="connsiteY11" fmla="*/ 0 h 2592286"/>
                <a:gd name="connsiteX12" fmla="*/ 8031741 w 8031741"/>
                <a:gd name="connsiteY12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761741 w 8031741"/>
                <a:gd name="connsiteY2" fmla="*/ 1584174 h 2592286"/>
                <a:gd name="connsiteX3" fmla="*/ 7767070 w 8031741"/>
                <a:gd name="connsiteY3" fmla="*/ 308783 h 2592286"/>
                <a:gd name="connsiteX4" fmla="*/ 264671 w 8031741"/>
                <a:gd name="connsiteY4" fmla="*/ 308783 h 2592286"/>
                <a:gd name="connsiteX5" fmla="*/ 264671 w 8031741"/>
                <a:gd name="connsiteY5" fmla="*/ 1764560 h 2592286"/>
                <a:gd name="connsiteX6" fmla="*/ 3529965 w 8031741"/>
                <a:gd name="connsiteY6" fmla="*/ 1764560 h 2592286"/>
                <a:gd name="connsiteX7" fmla="*/ 3311448 w 8031741"/>
                <a:gd name="connsiteY7" fmla="*/ 2073343 h 2592286"/>
                <a:gd name="connsiteX8" fmla="*/ 0 w 8031741"/>
                <a:gd name="connsiteY8" fmla="*/ 2073343 h 2592286"/>
                <a:gd name="connsiteX9" fmla="*/ 0 w 8031741"/>
                <a:gd name="connsiteY9" fmla="*/ 0 h 2592286"/>
                <a:gd name="connsiteX10" fmla="*/ 8031741 w 8031741"/>
                <a:gd name="connsiteY10" fmla="*/ 0 h 2592286"/>
                <a:gd name="connsiteX11" fmla="*/ 8031741 w 8031741"/>
                <a:gd name="connsiteY11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767070 w 8031741"/>
                <a:gd name="connsiteY2" fmla="*/ 308783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529965 w 8031741"/>
                <a:gd name="connsiteY5" fmla="*/ 1764560 h 2592286"/>
                <a:gd name="connsiteX6" fmla="*/ 3311448 w 8031741"/>
                <a:gd name="connsiteY6" fmla="*/ 2073343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529965 w 8031741"/>
                <a:gd name="connsiteY5" fmla="*/ 1764560 h 2592286"/>
                <a:gd name="connsiteX6" fmla="*/ 3311448 w 8031741"/>
                <a:gd name="connsiteY6" fmla="*/ 2073343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529965 w 8031741"/>
                <a:gd name="connsiteY5" fmla="*/ 1764560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283673 w 8031741"/>
                <a:gd name="connsiteY5" fmla="*/ 1768054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283673 w 8031741"/>
                <a:gd name="connsiteY5" fmla="*/ 1768054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290452 w 8031741"/>
                <a:gd name="connsiteY5" fmla="*/ 1768054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  <a:gd name="connsiteX0" fmla="*/ 8031741 w 8031741"/>
                <a:gd name="connsiteY0" fmla="*/ 2592286 h 2592286"/>
                <a:gd name="connsiteX1" fmla="*/ 7829528 w 8031741"/>
                <a:gd name="connsiteY1" fmla="*/ 2592286 h 2592286"/>
                <a:gd name="connsiteX2" fmla="*/ 7828078 w 8031741"/>
                <a:gd name="connsiteY2" fmla="*/ 305288 h 2592286"/>
                <a:gd name="connsiteX3" fmla="*/ 264671 w 8031741"/>
                <a:gd name="connsiteY3" fmla="*/ 308783 h 2592286"/>
                <a:gd name="connsiteX4" fmla="*/ 264671 w 8031741"/>
                <a:gd name="connsiteY4" fmla="*/ 1764560 h 2592286"/>
                <a:gd name="connsiteX5" fmla="*/ 3290452 w 8031741"/>
                <a:gd name="connsiteY5" fmla="*/ 1764559 h 2592286"/>
                <a:gd name="connsiteX6" fmla="*/ 3085492 w 8031741"/>
                <a:gd name="connsiteY6" fmla="*/ 2076838 h 2592286"/>
                <a:gd name="connsiteX7" fmla="*/ 0 w 8031741"/>
                <a:gd name="connsiteY7" fmla="*/ 2073343 h 2592286"/>
                <a:gd name="connsiteX8" fmla="*/ 0 w 8031741"/>
                <a:gd name="connsiteY8" fmla="*/ 0 h 2592286"/>
                <a:gd name="connsiteX9" fmla="*/ 8031741 w 8031741"/>
                <a:gd name="connsiteY9" fmla="*/ 0 h 2592286"/>
                <a:gd name="connsiteX10" fmla="*/ 8031741 w 8031741"/>
                <a:gd name="connsiteY10" fmla="*/ 2592286 h 259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1741" h="2592286">
                  <a:moveTo>
                    <a:pt x="8031741" y="2592286"/>
                  </a:moveTo>
                  <a:lnTo>
                    <a:pt x="7829528" y="2592286"/>
                  </a:lnTo>
                  <a:cubicBezTo>
                    <a:pt x="7829045" y="1829953"/>
                    <a:pt x="7828561" y="1067621"/>
                    <a:pt x="7828078" y="305288"/>
                  </a:cubicBezTo>
                  <a:lnTo>
                    <a:pt x="264671" y="308783"/>
                  </a:lnTo>
                  <a:lnTo>
                    <a:pt x="264671" y="1764560"/>
                  </a:lnTo>
                  <a:lnTo>
                    <a:pt x="3290452" y="1764559"/>
                  </a:lnTo>
                  <a:lnTo>
                    <a:pt x="3085492" y="2076838"/>
                  </a:lnTo>
                  <a:lnTo>
                    <a:pt x="0" y="2073343"/>
                  </a:lnTo>
                  <a:lnTo>
                    <a:pt x="0" y="0"/>
                  </a:lnTo>
                  <a:lnTo>
                    <a:pt x="8031741" y="0"/>
                  </a:lnTo>
                  <a:lnTo>
                    <a:pt x="8031741" y="259228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Freeform 128">
            <a:extLst>
              <a:ext uri="{FF2B5EF4-FFF2-40B4-BE49-F238E27FC236}">
                <a16:creationId xmlns:a16="http://schemas.microsoft.com/office/drawing/2014/main" xmlns="" id="{1DBE6E72-5273-4B58-B1EA-FA812BEF628E}"/>
              </a:ext>
            </a:extLst>
          </p:cNvPr>
          <p:cNvSpPr>
            <a:spLocks/>
          </p:cNvSpPr>
          <p:nvPr/>
        </p:nvSpPr>
        <p:spPr bwMode="auto">
          <a:xfrm>
            <a:off x="4389649" y="2357163"/>
            <a:ext cx="96595" cy="77601"/>
          </a:xfrm>
          <a:custGeom>
            <a:avLst/>
            <a:gdLst>
              <a:gd name="T0" fmla="*/ 62 w 126"/>
              <a:gd name="T1" fmla="*/ 128 h 128"/>
              <a:gd name="T2" fmla="*/ 0 w 126"/>
              <a:gd name="T3" fmla="*/ 62 h 128"/>
              <a:gd name="T4" fmla="*/ 67 w 126"/>
              <a:gd name="T5" fmla="*/ 1 h 128"/>
              <a:gd name="T6" fmla="*/ 126 w 126"/>
              <a:gd name="T7" fmla="*/ 66 h 128"/>
              <a:gd name="T8" fmla="*/ 62 w 126"/>
              <a:gd name="T9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28">
                <a:moveTo>
                  <a:pt x="62" y="128"/>
                </a:moveTo>
                <a:cubicBezTo>
                  <a:pt x="27" y="127"/>
                  <a:pt x="0" y="98"/>
                  <a:pt x="0" y="62"/>
                </a:cubicBezTo>
                <a:cubicBezTo>
                  <a:pt x="1" y="31"/>
                  <a:pt x="33" y="0"/>
                  <a:pt x="67" y="1"/>
                </a:cubicBezTo>
                <a:cubicBezTo>
                  <a:pt x="98" y="3"/>
                  <a:pt x="126" y="30"/>
                  <a:pt x="126" y="66"/>
                </a:cubicBezTo>
                <a:cubicBezTo>
                  <a:pt x="126" y="100"/>
                  <a:pt x="97" y="128"/>
                  <a:pt x="62" y="128"/>
                </a:cubicBezTo>
                <a:close/>
              </a:path>
            </a:pathLst>
          </a:custGeom>
          <a:solidFill>
            <a:srgbClr val="418BC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ker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48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7F2BA83-E72C-47F5-8B57-71DD6DEAD971}"/>
              </a:ext>
            </a:extLst>
          </p:cNvPr>
          <p:cNvSpPr txBox="1"/>
          <p:nvPr/>
        </p:nvSpPr>
        <p:spPr>
          <a:xfrm>
            <a:off x="76852" y="2044268"/>
            <a:ext cx="3041395" cy="1092607"/>
          </a:xfrm>
          <a:prstGeom prst="rect">
            <a:avLst/>
          </a:prstGeom>
          <a:noFill/>
        </p:spPr>
        <p:txBody>
          <a:bodyPr wrap="square" lIns="36000" rIns="54000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АНО «Ассоциация «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Санрайз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и Благотворительный фонд «Солнце в ладошке»: организация групп кратковременного пребывания  детей. Услуги получают 100 детей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FZShuTi" pitchFamily="2" charset="-122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E60AA0F-E074-49BF-B6B6-398BC0E87421}"/>
              </a:ext>
            </a:extLst>
          </p:cNvPr>
          <p:cNvSpPr txBox="1"/>
          <p:nvPr/>
        </p:nvSpPr>
        <p:spPr>
          <a:xfrm>
            <a:off x="2613221" y="744207"/>
            <a:ext cx="3271149" cy="938719"/>
          </a:xfrm>
          <a:prstGeom prst="rect">
            <a:avLst/>
          </a:prstGeom>
          <a:noFill/>
        </p:spPr>
        <p:txBody>
          <a:bodyPr wrap="square" lIns="36000" rIns="54000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НМООИ «Ассоциация «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Интегрция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»: внедрение технологии «сопровождаемое проживание» </a:t>
            </a:r>
          </a:p>
          <a:p>
            <a:pPr algn="ctr"/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году получателями более 20 тыс. услуг стали 42 молодых человека с особенностями развития и 60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</a:t>
            </a:r>
            <a:endParaRPr lang="en-US" altLang="ko-KR" sz="11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FZShuTi" pitchFamily="2" charset="-122"/>
              <a:cs typeface="Arial" panose="020B0604020202020204" pitchFamily="34" charset="0"/>
            </a:endParaRPr>
          </a:p>
        </p:txBody>
      </p:sp>
      <p:grpSp>
        <p:nvGrpSpPr>
          <p:cNvPr id="56" name="그룹 53">
            <a:extLst>
              <a:ext uri="{FF2B5EF4-FFF2-40B4-BE49-F238E27FC236}">
                <a16:creationId xmlns="" xmlns:a16="http://schemas.microsoft.com/office/drawing/2014/main" id="{B6FBEDBA-E746-4341-9E19-2D71935B31D1}"/>
              </a:ext>
            </a:extLst>
          </p:cNvPr>
          <p:cNvGrpSpPr/>
          <p:nvPr/>
        </p:nvGrpSpPr>
        <p:grpSpPr>
          <a:xfrm>
            <a:off x="3162300" y="1816888"/>
            <a:ext cx="2273796" cy="2123014"/>
            <a:chOff x="4469532" y="2292871"/>
            <a:chExt cx="3277174" cy="3152353"/>
          </a:xfrm>
        </p:grpSpPr>
        <p:sp>
          <p:nvSpPr>
            <p:cNvPr id="57" name="Oval 14">
              <a:extLst>
                <a:ext uri="{FF2B5EF4-FFF2-40B4-BE49-F238E27FC236}">
                  <a16:creationId xmlns="" xmlns:a16="http://schemas.microsoft.com/office/drawing/2014/main" id="{341733CB-684A-435A-8A7C-EF226E00A1A1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58" name="Oval 14">
              <a:extLst>
                <a:ext uri="{FF2B5EF4-FFF2-40B4-BE49-F238E27FC236}">
                  <a16:creationId xmlns="" xmlns:a16="http://schemas.microsoft.com/office/drawing/2014/main" id="{0CFCF375-50C7-40D9-80DB-879625F1BDCE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59" name="Oval 14">
              <a:extLst>
                <a:ext uri="{FF2B5EF4-FFF2-40B4-BE49-F238E27FC236}">
                  <a16:creationId xmlns="" xmlns:a16="http://schemas.microsoft.com/office/drawing/2014/main" id="{93150AE6-0B7D-4041-9302-3B94FBD80CB1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60" name="Oval 14">
              <a:extLst>
                <a:ext uri="{FF2B5EF4-FFF2-40B4-BE49-F238E27FC236}">
                  <a16:creationId xmlns="" xmlns:a16="http://schemas.microsoft.com/office/drawing/2014/main" id="{6BD053FA-0163-4DD3-8944-4E0C768EA4E7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61" name="Oval 14">
              <a:extLst>
                <a:ext uri="{FF2B5EF4-FFF2-40B4-BE49-F238E27FC236}">
                  <a16:creationId xmlns="" xmlns:a16="http://schemas.microsoft.com/office/drawing/2014/main" id="{88F713F3-C9BA-47EA-9695-A74C0ACB44AF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62" name="Oval 8">
              <a:extLst>
                <a:ext uri="{FF2B5EF4-FFF2-40B4-BE49-F238E27FC236}">
                  <a16:creationId xmlns="" xmlns:a16="http://schemas.microsoft.com/office/drawing/2014/main" id="{0E8928B4-102D-43D2-A50A-A2D0BE5718A5}"/>
                </a:ext>
              </a:extLst>
            </p:cNvPr>
            <p:cNvSpPr/>
            <p:nvPr/>
          </p:nvSpPr>
          <p:spPr>
            <a:xfrm>
              <a:off x="5763754" y="2292871"/>
              <a:ext cx="648072" cy="648072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63" name="Oval 20">
              <a:extLst>
                <a:ext uri="{FF2B5EF4-FFF2-40B4-BE49-F238E27FC236}">
                  <a16:creationId xmlns="" xmlns:a16="http://schemas.microsoft.com/office/drawing/2014/main" id="{885B6D64-A2AF-465B-BD7B-4721C559D851}"/>
                </a:ext>
              </a:extLst>
            </p:cNvPr>
            <p:cNvSpPr/>
            <p:nvPr/>
          </p:nvSpPr>
          <p:spPr>
            <a:xfrm>
              <a:off x="7098634" y="3225713"/>
              <a:ext cx="648072" cy="6480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64" name="Oval 22">
              <a:extLst>
                <a:ext uri="{FF2B5EF4-FFF2-40B4-BE49-F238E27FC236}">
                  <a16:creationId xmlns="" xmlns:a16="http://schemas.microsoft.com/office/drawing/2014/main" id="{AC515146-AF3D-4FB1-89A3-F3F4816F1F83}"/>
                </a:ext>
              </a:extLst>
            </p:cNvPr>
            <p:cNvSpPr/>
            <p:nvPr/>
          </p:nvSpPr>
          <p:spPr>
            <a:xfrm>
              <a:off x="4954538" y="4797152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65" name="Oval 23">
              <a:extLst>
                <a:ext uri="{FF2B5EF4-FFF2-40B4-BE49-F238E27FC236}">
                  <a16:creationId xmlns="" xmlns:a16="http://schemas.microsoft.com/office/drawing/2014/main" id="{EE1F285C-2319-4651-A7C5-7A2307233979}"/>
                </a:ext>
              </a:extLst>
            </p:cNvPr>
            <p:cNvSpPr/>
            <p:nvPr/>
          </p:nvSpPr>
          <p:spPr>
            <a:xfrm>
              <a:off x="4469532" y="3225713"/>
              <a:ext cx="648072" cy="6480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66" name="Oval 26">
              <a:extLst>
                <a:ext uri="{FF2B5EF4-FFF2-40B4-BE49-F238E27FC236}">
                  <a16:creationId xmlns="" xmlns:a16="http://schemas.microsoft.com/office/drawing/2014/main" id="{DB5909D0-5483-4EBD-B0DD-A5441F5F32CF}"/>
                </a:ext>
              </a:extLst>
            </p:cNvPr>
            <p:cNvSpPr/>
            <p:nvPr/>
          </p:nvSpPr>
          <p:spPr>
            <a:xfrm>
              <a:off x="6639731" y="4797152"/>
              <a:ext cx="648072" cy="64807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5EB2D4D1-F4AA-41B2-897B-4B89E5D28415}"/>
                </a:ext>
              </a:extLst>
            </p:cNvPr>
            <p:cNvSpPr txBox="1"/>
            <p:nvPr/>
          </p:nvSpPr>
          <p:spPr>
            <a:xfrm>
              <a:off x="5779452" y="2416852"/>
              <a:ext cx="616678" cy="400925"/>
            </a:xfrm>
            <a:prstGeom prst="rect">
              <a:avLst/>
            </a:prstGeom>
            <a:noFill/>
          </p:spPr>
          <p:txBody>
            <a:bodyPr wrap="square" lIns="45000" rIns="54000" rtlCol="0">
              <a:spAutoFit/>
            </a:bodyPr>
            <a:lstStyle/>
            <a:p>
              <a:pPr algn="ctr"/>
              <a:r>
                <a:rPr lang="en-US" altLang="ko-KR" sz="1000" b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ko-KR" altLang="en-US" sz="1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351A5F57-2FD9-4D15-B226-91C7F62AC44D}"/>
                </a:ext>
              </a:extLst>
            </p:cNvPr>
            <p:cNvSpPr txBox="1"/>
            <p:nvPr/>
          </p:nvSpPr>
          <p:spPr>
            <a:xfrm>
              <a:off x="7114334" y="3349694"/>
              <a:ext cx="616678" cy="400925"/>
            </a:xfrm>
            <a:prstGeom prst="rect">
              <a:avLst/>
            </a:prstGeom>
            <a:noFill/>
          </p:spPr>
          <p:txBody>
            <a:bodyPr wrap="square" lIns="45000" rIns="54000" rtlCol="0">
              <a:spAutoFit/>
            </a:bodyPr>
            <a:lstStyle/>
            <a:p>
              <a:pPr algn="ctr"/>
              <a:r>
                <a:rPr lang="en-US" altLang="ko-KR" sz="1000" b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ko-KR" altLang="en-US" sz="1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52E4A412-3C9F-430F-A7A3-9ED999F5DA71}"/>
                </a:ext>
              </a:extLst>
            </p:cNvPr>
            <p:cNvSpPr txBox="1"/>
            <p:nvPr/>
          </p:nvSpPr>
          <p:spPr>
            <a:xfrm>
              <a:off x="6653012" y="4920725"/>
              <a:ext cx="616679" cy="400925"/>
            </a:xfrm>
            <a:prstGeom prst="rect">
              <a:avLst/>
            </a:prstGeom>
            <a:noFill/>
          </p:spPr>
          <p:txBody>
            <a:bodyPr wrap="square" lIns="45000" rIns="54000" rtlCol="0">
              <a:spAutoFit/>
            </a:bodyPr>
            <a:lstStyle/>
            <a:p>
              <a:pPr algn="ctr"/>
              <a:r>
                <a:rPr lang="en-US" altLang="ko-KR" sz="1000" b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ko-KR" altLang="en-US" sz="1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D633EB53-04F8-42A4-A1BE-932340CC4CFE}"/>
                </a:ext>
              </a:extLst>
            </p:cNvPr>
            <p:cNvSpPr txBox="1"/>
            <p:nvPr/>
          </p:nvSpPr>
          <p:spPr>
            <a:xfrm>
              <a:off x="4970238" y="4921133"/>
              <a:ext cx="616678" cy="400925"/>
            </a:xfrm>
            <a:prstGeom prst="rect">
              <a:avLst/>
            </a:prstGeom>
            <a:noFill/>
          </p:spPr>
          <p:txBody>
            <a:bodyPr wrap="square" lIns="45000" rIns="54000" rtlCol="0">
              <a:spAutoFit/>
            </a:bodyPr>
            <a:lstStyle/>
            <a:p>
              <a:pPr algn="ctr"/>
              <a:r>
                <a:rPr lang="en-US" altLang="ko-KR" sz="1000" b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ko-KR" altLang="en-US" sz="1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C9B38313-4283-46C7-A04C-AFA4EB2B811F}"/>
                </a:ext>
              </a:extLst>
            </p:cNvPr>
            <p:cNvSpPr txBox="1"/>
            <p:nvPr/>
          </p:nvSpPr>
          <p:spPr>
            <a:xfrm>
              <a:off x="4485232" y="3349694"/>
              <a:ext cx="616678" cy="400925"/>
            </a:xfrm>
            <a:prstGeom prst="rect">
              <a:avLst/>
            </a:prstGeom>
            <a:noFill/>
          </p:spPr>
          <p:txBody>
            <a:bodyPr wrap="square" lIns="45000" rIns="54000" rtlCol="0">
              <a:spAutoFit/>
            </a:bodyPr>
            <a:lstStyle/>
            <a:p>
              <a:pPr algn="ctr"/>
              <a:r>
                <a:rPr lang="en-US" altLang="ko-KR" sz="1000" b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ko-KR" altLang="en-US" sz="1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lowchart: Connector 58">
              <a:extLst>
                <a:ext uri="{FF2B5EF4-FFF2-40B4-BE49-F238E27FC236}">
                  <a16:creationId xmlns="" xmlns:a16="http://schemas.microsoft.com/office/drawing/2014/main" id="{BDE835C4-22D0-4C8B-900D-398264C9FB7C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73" name="Flowchart: Connector 71">
              <a:extLst>
                <a:ext uri="{FF2B5EF4-FFF2-40B4-BE49-F238E27FC236}">
                  <a16:creationId xmlns="" xmlns:a16="http://schemas.microsoft.com/office/drawing/2014/main" id="{34B2F3F5-6EDE-47DD-A483-6FDFDAD3E745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74" name="Flowchart: Connector 72">
              <a:extLst>
                <a:ext uri="{FF2B5EF4-FFF2-40B4-BE49-F238E27FC236}">
                  <a16:creationId xmlns="" xmlns:a16="http://schemas.microsoft.com/office/drawing/2014/main" id="{F03BCB30-E33F-4718-8CFB-3DBE75A62EF3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75" name="Flowchart: Connector 75">
              <a:extLst>
                <a:ext uri="{FF2B5EF4-FFF2-40B4-BE49-F238E27FC236}">
                  <a16:creationId xmlns="" xmlns:a16="http://schemas.microsoft.com/office/drawing/2014/main" id="{05B0D1B5-7ECF-435C-9BC5-529DC5CB8916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76" name="Flowchart: Connector 76">
              <a:extLst>
                <a:ext uri="{FF2B5EF4-FFF2-40B4-BE49-F238E27FC236}">
                  <a16:creationId xmlns="" xmlns:a16="http://schemas.microsoft.com/office/drawing/2014/main" id="{59C444EA-B70D-469A-B0BC-5D46A44930EC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77" name="Freeform 60">
              <a:extLst>
                <a:ext uri="{FF2B5EF4-FFF2-40B4-BE49-F238E27FC236}">
                  <a16:creationId xmlns="" xmlns:a16="http://schemas.microsoft.com/office/drawing/2014/main" id="{35B8ED58-5262-4B11-935C-D98D684C2794}"/>
                </a:ext>
              </a:extLst>
            </p:cNvPr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503802" y="2146189"/>
            <a:ext cx="31942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Благотворительный фонд «Защити жизнь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 паллиативной помощи семьям с детьми, страдающими неизлечимыми заболеваниями.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оказана 30 семьям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9736" y="3543472"/>
            <a:ext cx="33126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Негосударственный центр поддержки семей и детей «Вместе» и Ассоциация «Агентство культурно-социальной работы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услуги по профилактике социального сиротства. Оказаны услуги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 женщинам, в том числе </a:t>
            </a:r>
            <a:endParaRPr lang="ru-RU" sz="11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женщина получила услуги с обеспечением проживания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29632" y="3582431"/>
            <a:ext cx="3669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ветеранов Новосибирской области: услуги по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формированию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 к ведению здорового образа жизни, социально-трудовые услуги, услуги по профилактике социально значимых заболеваний, услуги по поддержанию жизненной активности граждан пожилого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возраста.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Оказано 300 тыс. услуг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852" y="82321"/>
            <a:ext cx="900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СУБСИДИЙ НА ОКАЗАНИЕ ОБЩЕСТВЕННО ПОЛЕЗНЫХ УСЛУГ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18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788024" y="4015632"/>
            <a:ext cx="108012" cy="1214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53262" y="1018108"/>
            <a:ext cx="3569676" cy="3267654"/>
            <a:chOff x="825581" y="1752600"/>
            <a:chExt cx="3495866" cy="3614067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 rot="16200000" flipV="1">
              <a:off x="2801144" y="3763169"/>
              <a:ext cx="2125663" cy="727075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8DC765">
                    <a:gamma/>
                    <a:shade val="46275"/>
                    <a:invGamma/>
                  </a:srgbClr>
                </a:gs>
                <a:gs pos="100000">
                  <a:srgbClr val="8DC765">
                    <a:alpha val="7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 rot="16200000" flipV="1">
              <a:off x="3313906" y="2291557"/>
              <a:ext cx="1109663" cy="717550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0070C0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 rot="16200000" flipV="1">
              <a:off x="1869922" y="4123990"/>
              <a:ext cx="1631949" cy="725487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8DC765">
                    <a:gamma/>
                    <a:shade val="46275"/>
                    <a:invGamma/>
                  </a:srgbClr>
                </a:gs>
                <a:gs pos="100000">
                  <a:srgbClr val="8DC765">
                    <a:alpha val="7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gray">
            <a:xfrm rot="16200000" flipV="1">
              <a:off x="2135829" y="2899233"/>
              <a:ext cx="1109663" cy="715962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0070C0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gray">
            <a:xfrm rot="16200000" flipV="1">
              <a:off x="864156" y="4455066"/>
              <a:ext cx="1099300" cy="723901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8DC765">
                    <a:gamma/>
                    <a:shade val="46275"/>
                    <a:invGamma/>
                  </a:srgbClr>
                </a:gs>
                <a:gs pos="100000">
                  <a:srgbClr val="8DC765">
                    <a:alpha val="7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gray">
            <a:xfrm rot="16200000" flipV="1">
              <a:off x="986769" y="3584576"/>
              <a:ext cx="860424" cy="717550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0070C0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gray">
            <a:xfrm flipH="1">
              <a:off x="960438" y="2674938"/>
              <a:ext cx="3022600" cy="2432050"/>
            </a:xfrm>
            <a:custGeom>
              <a:avLst/>
              <a:gdLst/>
              <a:ahLst/>
              <a:cxnLst>
                <a:cxn ang="0">
                  <a:pos x="120" y="288"/>
                </a:cxn>
                <a:cxn ang="0">
                  <a:pos x="546" y="945"/>
                </a:cxn>
                <a:cxn ang="0">
                  <a:pos x="1257" y="972"/>
                </a:cxn>
                <a:cxn ang="0">
                  <a:pos x="1755" y="1413"/>
                </a:cxn>
                <a:cxn ang="0">
                  <a:pos x="1287" y="924"/>
                </a:cxn>
                <a:cxn ang="0">
                  <a:pos x="600" y="867"/>
                </a:cxn>
                <a:cxn ang="0">
                  <a:pos x="237" y="210"/>
                </a:cxn>
                <a:cxn ang="0">
                  <a:pos x="354" y="129"/>
                </a:cxn>
                <a:cxn ang="0">
                  <a:pos x="6" y="0"/>
                </a:cxn>
                <a:cxn ang="0">
                  <a:pos x="0" y="393"/>
                </a:cxn>
                <a:cxn ang="0">
                  <a:pos x="120" y="288"/>
                </a:cxn>
              </a:cxnLst>
              <a:rect l="0" t="0" r="r" b="b"/>
              <a:pathLst>
                <a:path w="1755" h="1413">
                  <a:moveTo>
                    <a:pt x="120" y="288"/>
                  </a:moveTo>
                  <a:lnTo>
                    <a:pt x="546" y="945"/>
                  </a:lnTo>
                  <a:lnTo>
                    <a:pt x="1257" y="972"/>
                  </a:lnTo>
                  <a:lnTo>
                    <a:pt x="1755" y="1413"/>
                  </a:lnTo>
                  <a:lnTo>
                    <a:pt x="1287" y="924"/>
                  </a:lnTo>
                  <a:lnTo>
                    <a:pt x="600" y="867"/>
                  </a:lnTo>
                  <a:lnTo>
                    <a:pt x="237" y="210"/>
                  </a:lnTo>
                  <a:lnTo>
                    <a:pt x="354" y="129"/>
                  </a:lnTo>
                  <a:lnTo>
                    <a:pt x="6" y="0"/>
                  </a:lnTo>
                  <a:lnTo>
                    <a:pt x="0" y="393"/>
                  </a:lnTo>
                  <a:lnTo>
                    <a:pt x="120" y="288"/>
                  </a:lnTo>
                  <a:close/>
                </a:path>
              </a:pathLst>
            </a:custGeom>
            <a:solidFill>
              <a:srgbClr val="4F271C">
                <a:alpha val="3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gray">
            <a:xfrm>
              <a:off x="825581" y="3152381"/>
              <a:ext cx="1010737" cy="3744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latin typeface="Arial" charset="0"/>
                </a:rPr>
                <a:t>2018 год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gray">
            <a:xfrm>
              <a:off x="2071453" y="2236788"/>
              <a:ext cx="1010737" cy="3744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latin typeface="Arial" charset="0"/>
                </a:rPr>
                <a:t>2019 год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gray">
            <a:xfrm>
              <a:off x="3310710" y="1752600"/>
              <a:ext cx="1010737" cy="3744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latin typeface="Arial" charset="0"/>
                </a:rPr>
                <a:t>2020 год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gray">
            <a:xfrm>
              <a:off x="1039846" y="3709873"/>
              <a:ext cx="638175" cy="5786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  <a:latin typeface="Arial" charset="0"/>
                </a:rPr>
                <a:t>37</a:t>
              </a:r>
            </a:p>
            <a:p>
              <a:pPr algn="ctr"/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  <a:latin typeface="Arial" charset="0"/>
                </a:rPr>
                <a:t>НКО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2312731" y="2971902"/>
              <a:ext cx="639762" cy="5786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  <a:latin typeface="Arial" charset="0"/>
                </a:rPr>
                <a:t>52 НКО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gray">
            <a:xfrm>
              <a:off x="3474141" y="2334768"/>
              <a:ext cx="638175" cy="5786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  <a:latin typeface="Arial" charset="0"/>
                </a:rPr>
                <a:t>57 НКО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9552" y="4404836"/>
            <a:ext cx="1265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126 организаций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65537" y="4309791"/>
            <a:ext cx="1265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141 организация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68487" y="4227934"/>
            <a:ext cx="1265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146 организаций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154150"/>
            <a:ext cx="8849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ПОСТАВЩИКОВ СОЦИАЛЬНЫХ УСЛУГ В НОВОСИБИРСКОЙ ОБЛАСТИ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4372" y="3870216"/>
            <a:ext cx="2669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Негосударственные организации социального обслуживания</a:t>
            </a:r>
          </a:p>
          <a:p>
            <a:endParaRPr lang="ru-RU" sz="1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 муниципальные организации социального обслуживания</a:t>
            </a:r>
            <a:endParaRPr lang="ru-RU" sz="1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4456025"/>
            <a:ext cx="108012" cy="11040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19982" y="984982"/>
            <a:ext cx="4610063" cy="24173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5875" cap="flat" cmpd="sng" algn="ctr">
            <a:solidFill>
              <a:srgbClr val="87362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92080" y="1323428"/>
            <a:ext cx="3698020" cy="39311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noFill/>
            <a:prstDash val="solid"/>
          </a:ln>
          <a:effectLst>
            <a:softEdge rad="1016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www.m</a:t>
            </a:r>
            <a:r>
              <a:rPr lang="en-US" sz="2000" b="1" u="sng" kern="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sr.nso.ru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page/1382</a:t>
            </a:r>
            <a:endPara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47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84355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Компенсации поставщикам социальных услуг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87560329"/>
              </p:ext>
            </p:extLst>
          </p:nvPr>
        </p:nvGraphicFramePr>
        <p:xfrm>
          <a:off x="827584" y="591220"/>
          <a:ext cx="756084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382" y="95719"/>
            <a:ext cx="929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ВЗАИМОДЕЙСТВИЕ С НЕКОММЕРЧЕСКИМИ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1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331640" y="4155926"/>
            <a:ext cx="7716179" cy="987574"/>
          </a:xfrm>
          <a:prstGeom prst="round2DiagRect">
            <a:avLst/>
          </a:prstGeom>
          <a:solidFill>
            <a:srgbClr val="68D6D8">
              <a:alpha val="3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40293434"/>
              </p:ext>
            </p:extLst>
          </p:nvPr>
        </p:nvGraphicFramePr>
        <p:xfrm>
          <a:off x="107504" y="555526"/>
          <a:ext cx="554314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5616" y="137191"/>
            <a:ext cx="6859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ИСПОЛНИТЕЛИ ОБЩЕСТВЕННО ПОЛЕЗНЫХ УСЛУГ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2560" y="226003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НКО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125991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НКО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1469" y="73347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НКО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4168989"/>
            <a:ext cx="74191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Министерством труда и социального развития Новосибирской области принят Приказ от </a:t>
            </a:r>
            <a:r>
              <a:rPr lang="ru-RU" sz="1100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13.02.2020 </a:t>
            </a:r>
            <a:r>
              <a:rPr lang="ru-RU" sz="1100" dirty="0" smtClean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115 «Об </a:t>
            </a:r>
            <a:r>
              <a:rPr lang="ru-RU" sz="1100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Административного регламента предоставления государственной услуги по оценке качества оказания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</a:t>
            </a:r>
            <a:r>
              <a:rPr lang="ru-RU" sz="1100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полезных услуг социально ориентированной некоммерческой организацией на территории Новосибирской области в сфере, относящейся к компетенции министерства труда и социального развития Новосибирской </a:t>
            </a:r>
            <a:r>
              <a:rPr lang="ru-RU" sz="1100" dirty="0" smtClean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области»</a:t>
            </a:r>
            <a:endParaRPr lang="ru-RU" sz="1100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0" r="23451" b="4407"/>
          <a:stretch/>
        </p:blipFill>
        <p:spPr bwMode="auto">
          <a:xfrm>
            <a:off x="5510392" y="991017"/>
            <a:ext cx="3456384" cy="2177335"/>
          </a:xfrm>
          <a:prstGeom prst="rect">
            <a:avLst/>
          </a:prstGeom>
          <a:noFill/>
          <a:ln w="12700">
            <a:solidFill>
              <a:srgbClr val="873624">
                <a:shade val="50000"/>
              </a:srgb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120113" y="1444577"/>
            <a:ext cx="2936865" cy="54349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www.unro.minjust.ru</a:t>
            </a:r>
            <a:endParaRPr lang="ru-RU" sz="2000" b="1" u="sng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53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35554"/>
            <a:ext cx="2875014" cy="161719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93" y="566231"/>
            <a:ext cx="2744426" cy="1573471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5124" y="-2773"/>
            <a:ext cx="6327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БЛАГОТВОРИТЕЛЬНЫХ АКЦИЙ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44890" y="566231"/>
            <a:ext cx="1767802" cy="1237404"/>
          </a:xfrm>
          <a:custGeom>
            <a:avLst/>
            <a:gdLst>
              <a:gd name="connsiteX0" fmla="*/ 0 w 1767802"/>
              <a:gd name="connsiteY0" fmla="*/ 206275 h 1237404"/>
              <a:gd name="connsiteX1" fmla="*/ 206275 w 1767802"/>
              <a:gd name="connsiteY1" fmla="*/ 0 h 1237404"/>
              <a:gd name="connsiteX2" fmla="*/ 1561527 w 1767802"/>
              <a:gd name="connsiteY2" fmla="*/ 0 h 1237404"/>
              <a:gd name="connsiteX3" fmla="*/ 1767802 w 1767802"/>
              <a:gd name="connsiteY3" fmla="*/ 206275 h 1237404"/>
              <a:gd name="connsiteX4" fmla="*/ 1767802 w 1767802"/>
              <a:gd name="connsiteY4" fmla="*/ 1031129 h 1237404"/>
              <a:gd name="connsiteX5" fmla="*/ 1561527 w 1767802"/>
              <a:gd name="connsiteY5" fmla="*/ 1237404 h 1237404"/>
              <a:gd name="connsiteX6" fmla="*/ 206275 w 1767802"/>
              <a:gd name="connsiteY6" fmla="*/ 1237404 h 1237404"/>
              <a:gd name="connsiteX7" fmla="*/ 0 w 1767802"/>
              <a:gd name="connsiteY7" fmla="*/ 1031129 h 1237404"/>
              <a:gd name="connsiteX8" fmla="*/ 0 w 1767802"/>
              <a:gd name="connsiteY8" fmla="*/ 206275 h 123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802" h="1237404">
                <a:moveTo>
                  <a:pt x="0" y="206275"/>
                </a:moveTo>
                <a:cubicBezTo>
                  <a:pt x="0" y="92352"/>
                  <a:pt x="92352" y="0"/>
                  <a:pt x="206275" y="0"/>
                </a:cubicBezTo>
                <a:lnTo>
                  <a:pt x="1561527" y="0"/>
                </a:lnTo>
                <a:cubicBezTo>
                  <a:pt x="1675450" y="0"/>
                  <a:pt x="1767802" y="92352"/>
                  <a:pt x="1767802" y="206275"/>
                </a:cubicBezTo>
                <a:lnTo>
                  <a:pt x="1767802" y="1031129"/>
                </a:lnTo>
                <a:cubicBezTo>
                  <a:pt x="1767802" y="1145052"/>
                  <a:pt x="1675450" y="1237404"/>
                  <a:pt x="1561527" y="1237404"/>
                </a:cubicBezTo>
                <a:lnTo>
                  <a:pt x="206275" y="1237404"/>
                </a:lnTo>
                <a:cubicBezTo>
                  <a:pt x="92352" y="1237404"/>
                  <a:pt x="0" y="1145052"/>
                  <a:pt x="0" y="1031129"/>
                </a:cubicBezTo>
                <a:lnTo>
                  <a:pt x="0" y="20627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376" tIns="121376" rIns="121376" bIns="12137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тысяч граждан</a:t>
            </a:r>
            <a:endPara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112692" y="608017"/>
            <a:ext cx="3937301" cy="1000125"/>
          </a:xfrm>
          <a:custGeom>
            <a:avLst/>
            <a:gdLst>
              <a:gd name="connsiteX0" fmla="*/ 0 w 1285731"/>
              <a:gd name="connsiteY0" fmla="*/ 0 h 1000125"/>
              <a:gd name="connsiteX1" fmla="*/ 1285731 w 1285731"/>
              <a:gd name="connsiteY1" fmla="*/ 0 h 1000125"/>
              <a:gd name="connsiteX2" fmla="*/ 1285731 w 1285731"/>
              <a:gd name="connsiteY2" fmla="*/ 1000125 h 1000125"/>
              <a:gd name="connsiteX3" fmla="*/ 0 w 1285731"/>
              <a:gd name="connsiteY3" fmla="*/ 1000125 h 1000125"/>
              <a:gd name="connsiteX4" fmla="*/ 0 w 1285731"/>
              <a:gd name="connsiteY4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731" h="1000125">
                <a:moveTo>
                  <a:pt x="0" y="0"/>
                </a:moveTo>
                <a:lnTo>
                  <a:pt x="1285731" y="0"/>
                </a:lnTo>
                <a:lnTo>
                  <a:pt x="1285731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Предоставлены продуктовые наборы гражданам старше 65 лет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810585" y="1880016"/>
            <a:ext cx="1767802" cy="1237404"/>
          </a:xfrm>
          <a:custGeom>
            <a:avLst/>
            <a:gdLst>
              <a:gd name="connsiteX0" fmla="*/ 0 w 1767802"/>
              <a:gd name="connsiteY0" fmla="*/ 206275 h 1237404"/>
              <a:gd name="connsiteX1" fmla="*/ 206275 w 1767802"/>
              <a:gd name="connsiteY1" fmla="*/ 0 h 1237404"/>
              <a:gd name="connsiteX2" fmla="*/ 1561527 w 1767802"/>
              <a:gd name="connsiteY2" fmla="*/ 0 h 1237404"/>
              <a:gd name="connsiteX3" fmla="*/ 1767802 w 1767802"/>
              <a:gd name="connsiteY3" fmla="*/ 206275 h 1237404"/>
              <a:gd name="connsiteX4" fmla="*/ 1767802 w 1767802"/>
              <a:gd name="connsiteY4" fmla="*/ 1031129 h 1237404"/>
              <a:gd name="connsiteX5" fmla="*/ 1561527 w 1767802"/>
              <a:gd name="connsiteY5" fmla="*/ 1237404 h 1237404"/>
              <a:gd name="connsiteX6" fmla="*/ 206275 w 1767802"/>
              <a:gd name="connsiteY6" fmla="*/ 1237404 h 1237404"/>
              <a:gd name="connsiteX7" fmla="*/ 0 w 1767802"/>
              <a:gd name="connsiteY7" fmla="*/ 1031129 h 1237404"/>
              <a:gd name="connsiteX8" fmla="*/ 0 w 1767802"/>
              <a:gd name="connsiteY8" fmla="*/ 206275 h 123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802" h="1237404">
                <a:moveTo>
                  <a:pt x="0" y="206275"/>
                </a:moveTo>
                <a:cubicBezTo>
                  <a:pt x="0" y="92352"/>
                  <a:pt x="92352" y="0"/>
                  <a:pt x="206275" y="0"/>
                </a:cubicBezTo>
                <a:lnTo>
                  <a:pt x="1561527" y="0"/>
                </a:lnTo>
                <a:cubicBezTo>
                  <a:pt x="1675450" y="0"/>
                  <a:pt x="1767802" y="92352"/>
                  <a:pt x="1767802" y="206275"/>
                </a:cubicBezTo>
                <a:lnTo>
                  <a:pt x="1767802" y="1031129"/>
                </a:lnTo>
                <a:cubicBezTo>
                  <a:pt x="1767802" y="1145052"/>
                  <a:pt x="1675450" y="1237404"/>
                  <a:pt x="1561527" y="1237404"/>
                </a:cubicBezTo>
                <a:lnTo>
                  <a:pt x="206275" y="1237404"/>
                </a:lnTo>
                <a:cubicBezTo>
                  <a:pt x="92352" y="1237404"/>
                  <a:pt x="0" y="1145052"/>
                  <a:pt x="0" y="1031129"/>
                </a:cubicBezTo>
                <a:lnTo>
                  <a:pt x="0" y="20627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376" tIns="121376" rIns="121376" bIns="12137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775 человек</a:t>
            </a:r>
            <a:endPara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578388" y="1998031"/>
            <a:ext cx="3335701" cy="1000125"/>
          </a:xfrm>
          <a:custGeom>
            <a:avLst/>
            <a:gdLst>
              <a:gd name="connsiteX0" fmla="*/ 0 w 1285731"/>
              <a:gd name="connsiteY0" fmla="*/ 0 h 1000125"/>
              <a:gd name="connsiteX1" fmla="*/ 1285731 w 1285731"/>
              <a:gd name="connsiteY1" fmla="*/ 0 h 1000125"/>
              <a:gd name="connsiteX2" fmla="*/ 1285731 w 1285731"/>
              <a:gd name="connsiteY2" fmla="*/ 1000125 h 1000125"/>
              <a:gd name="connsiteX3" fmla="*/ 0 w 1285731"/>
              <a:gd name="connsiteY3" fmla="*/ 1000125 h 1000125"/>
              <a:gd name="connsiteX4" fmla="*/ 0 w 1285731"/>
              <a:gd name="connsiteY4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731" h="1000125">
                <a:moveTo>
                  <a:pt x="0" y="0"/>
                </a:moveTo>
                <a:lnTo>
                  <a:pt x="1285731" y="0"/>
                </a:lnTo>
                <a:lnTo>
                  <a:pt x="1285731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Предоставлены продуктовые наборы ветеранам Великой Отечественной войны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276282" y="3335554"/>
            <a:ext cx="1767802" cy="1237404"/>
          </a:xfrm>
          <a:custGeom>
            <a:avLst/>
            <a:gdLst>
              <a:gd name="connsiteX0" fmla="*/ 0 w 1767802"/>
              <a:gd name="connsiteY0" fmla="*/ 206275 h 1237404"/>
              <a:gd name="connsiteX1" fmla="*/ 206275 w 1767802"/>
              <a:gd name="connsiteY1" fmla="*/ 0 h 1237404"/>
              <a:gd name="connsiteX2" fmla="*/ 1561527 w 1767802"/>
              <a:gd name="connsiteY2" fmla="*/ 0 h 1237404"/>
              <a:gd name="connsiteX3" fmla="*/ 1767802 w 1767802"/>
              <a:gd name="connsiteY3" fmla="*/ 206275 h 1237404"/>
              <a:gd name="connsiteX4" fmla="*/ 1767802 w 1767802"/>
              <a:gd name="connsiteY4" fmla="*/ 1031129 h 1237404"/>
              <a:gd name="connsiteX5" fmla="*/ 1561527 w 1767802"/>
              <a:gd name="connsiteY5" fmla="*/ 1237404 h 1237404"/>
              <a:gd name="connsiteX6" fmla="*/ 206275 w 1767802"/>
              <a:gd name="connsiteY6" fmla="*/ 1237404 h 1237404"/>
              <a:gd name="connsiteX7" fmla="*/ 0 w 1767802"/>
              <a:gd name="connsiteY7" fmla="*/ 1031129 h 1237404"/>
              <a:gd name="connsiteX8" fmla="*/ 0 w 1767802"/>
              <a:gd name="connsiteY8" fmla="*/ 206275 h 123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802" h="1237404">
                <a:moveTo>
                  <a:pt x="0" y="206275"/>
                </a:moveTo>
                <a:cubicBezTo>
                  <a:pt x="0" y="92352"/>
                  <a:pt x="92352" y="0"/>
                  <a:pt x="206275" y="0"/>
                </a:cubicBezTo>
                <a:lnTo>
                  <a:pt x="1561527" y="0"/>
                </a:lnTo>
                <a:cubicBezTo>
                  <a:pt x="1675450" y="0"/>
                  <a:pt x="1767802" y="92352"/>
                  <a:pt x="1767802" y="206275"/>
                </a:cubicBezTo>
                <a:lnTo>
                  <a:pt x="1767802" y="1031129"/>
                </a:lnTo>
                <a:cubicBezTo>
                  <a:pt x="1767802" y="1145052"/>
                  <a:pt x="1675450" y="1237404"/>
                  <a:pt x="1561527" y="1237404"/>
                </a:cubicBezTo>
                <a:lnTo>
                  <a:pt x="206275" y="1237404"/>
                </a:lnTo>
                <a:cubicBezTo>
                  <a:pt x="92352" y="1237404"/>
                  <a:pt x="0" y="1145052"/>
                  <a:pt x="0" y="1031129"/>
                </a:cubicBezTo>
                <a:lnTo>
                  <a:pt x="0" y="20627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376" tIns="121376" rIns="121376" bIns="12137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тысяч граждан</a:t>
            </a:r>
            <a:endPara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044085" y="3389294"/>
            <a:ext cx="3094140" cy="1000125"/>
          </a:xfrm>
          <a:custGeom>
            <a:avLst/>
            <a:gdLst>
              <a:gd name="connsiteX0" fmla="*/ 0 w 1285731"/>
              <a:gd name="connsiteY0" fmla="*/ 0 h 1000125"/>
              <a:gd name="connsiteX1" fmla="*/ 1285731 w 1285731"/>
              <a:gd name="connsiteY1" fmla="*/ 0 h 1000125"/>
              <a:gd name="connsiteX2" fmla="*/ 1285731 w 1285731"/>
              <a:gd name="connsiteY2" fmla="*/ 1000125 h 1000125"/>
              <a:gd name="connsiteX3" fmla="*/ 0 w 1285731"/>
              <a:gd name="connsiteY3" fmla="*/ 1000125 h 1000125"/>
              <a:gd name="connsiteX4" fmla="*/ 0 w 1285731"/>
              <a:gd name="connsiteY4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731" h="1000125">
                <a:moveTo>
                  <a:pt x="0" y="0"/>
                </a:moveTo>
                <a:lnTo>
                  <a:pt x="1285731" y="0"/>
                </a:lnTo>
                <a:lnTo>
                  <a:pt x="1285731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Предоставлены продуктовые наборы в рамках Декады пожилого человека 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16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2" y="132562"/>
            <a:ext cx="8728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ПОЛОЖЕНИЯ ФЕДЕРАЛЬНОГО ЗАКОНА ОТ 13.07.2020 № 189-ФЗ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767" y="549935"/>
            <a:ext cx="8917554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50"/>
              </a:spcAft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 новый термин в законодательстве: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«государственный (муниципальный) социальный заказ» – документ, устанавливающий основные показатели объема и качества гарантированных услуг в социальной сфере, которые оказывают гражданам.</a:t>
            </a:r>
          </a:p>
          <a:p>
            <a:pPr algn="just">
              <a:spcAft>
                <a:spcPts val="450"/>
              </a:spcAft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Федеральным законом определены: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права потребителей услуг; обязанности  исполнителей услуг; обязанности уполномоченных органов.</a:t>
            </a:r>
          </a:p>
          <a:p>
            <a:pPr algn="just">
              <a:spcAft>
                <a:spcPts val="450"/>
              </a:spcAft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исполнителей услуг расширится.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Согласно Федеральному закону предоставление услуг организуется на конкурентной основе с привлечением государственных, негосударственных (коммерческих и некоммерческих) организаций. В области предоставления государственных (муниципальных) услуг в </a:t>
            </a:r>
            <a:r>
              <a:rPr lang="ru-RU" sz="105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соцсфере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будут созданы равные условия для государственных и негосударственных организаций. </a:t>
            </a:r>
          </a:p>
          <a:p>
            <a:pPr algn="just">
              <a:spcAft>
                <a:spcPts val="450"/>
              </a:spcAft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Деньги последуют за потребителем.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предусматривает возможность участия потребителя услуг в выборе исполнителя услуги. Этим обеспечивается реализация правила "деньги следуют за потребителем".</a:t>
            </a:r>
          </a:p>
          <a:p>
            <a:pPr algn="just">
              <a:spcAft>
                <a:spcPts val="450"/>
              </a:spcAft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Государственный (муниципальный) заказ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реализуется в двух формах: в форме государственного задания и в форме конкурентного отбора поставщика услуг.</a:t>
            </a:r>
          </a:p>
          <a:p>
            <a:pPr algn="just">
              <a:spcAft>
                <a:spcPts val="450"/>
              </a:spcAft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Органы исполнительной власти будут сами принимать решения.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Четко определены полномочия и ответственность органов исполнительной власти разных уровней. Каждый субъект РФ (муниципалитет) должен самостоятельно принимать решение о формировании </a:t>
            </a:r>
            <a:r>
              <a:rPr lang="ru-RU" sz="105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госзадания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либо об использовании конкурентных способов отбора исполнителей в целях оказания той или иной услуги.</a:t>
            </a:r>
          </a:p>
          <a:p>
            <a:pPr algn="just">
              <a:spcAft>
                <a:spcPts val="450"/>
              </a:spcAft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Органы исполнительной власти обязаны ежегодно определять объем государственного или муниципального заказа по конкретным услугам и способ его выполнения. Появляется возможность предусмотреть объем оказания услуги на период, следующий за годом формирования заказа. Его должны корректировать с учетом распределения по результатам отбора исполнителей услуг.</a:t>
            </a:r>
          </a:p>
          <a:p>
            <a:pPr algn="just"/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оказании услуг будут использовать конкурсы и сертификаты.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исполнения государственного (муниципального) социального заказа (наряду со сложившимся механизмом утверждения </a:t>
            </a:r>
            <a:r>
              <a:rPr lang="ru-RU" sz="105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госзадания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подведомственным учреждениям) предусмотрено использование:</a:t>
            </a:r>
          </a:p>
          <a:p>
            <a:pPr algn="just"/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конкурса, в том числе с участием негосударственных организаций;</a:t>
            </a:r>
          </a:p>
          <a:p>
            <a:pPr algn="just"/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сертификата, дающего гражданам право самостоятельно выбрать организацию, которая окажет ту или иную услугу за счет бюджетных 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средств.</a:t>
            </a:r>
            <a:endParaRPr lang="ru-RU" sz="10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05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719" y="163710"/>
            <a:ext cx="839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ИСПОЛНИТЕЛИ ГОСУДАРСТВЕННЫХ УСЛУГ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4422" y="1047397"/>
            <a:ext cx="813618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юридическое лицо, в том числе государственное (муниципальное) учреждение, либо, если иное не установлено федеральными законами, индивидуальный предприниматель или физическое лицо - производитель товаров, работ, услуг, оказывающий государственные (муниципальные) услуги в социальной сфере потребителям государственных (муниципальных) услуг в социальной сфере на основании соглашения, заключенного в соответствии с настоящим Федеральным законом</a:t>
            </a:r>
          </a:p>
        </p:txBody>
      </p:sp>
      <p:grpSp>
        <p:nvGrpSpPr>
          <p:cNvPr id="6" name="그룹 4">
            <a:extLst>
              <a:ext uri="{FF2B5EF4-FFF2-40B4-BE49-F238E27FC236}">
                <a16:creationId xmlns:a16="http://schemas.microsoft.com/office/drawing/2014/main" xmlns="" id="{6FBEB6F8-7186-40D4-9CC5-9A639D58369C}"/>
              </a:ext>
            </a:extLst>
          </p:cNvPr>
          <p:cNvGrpSpPr/>
          <p:nvPr/>
        </p:nvGrpSpPr>
        <p:grpSpPr>
          <a:xfrm>
            <a:off x="293914" y="717266"/>
            <a:ext cx="8671382" cy="1628613"/>
            <a:chOff x="277291" y="1886244"/>
            <a:chExt cx="11245338" cy="2562749"/>
          </a:xfrm>
          <a:solidFill>
            <a:schemeClr val="accent2">
              <a:lumMod val="50000"/>
            </a:schemeClr>
          </a:solidFill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xmlns="" id="{79229F21-6A42-4726-9743-5F20579753B1}"/>
                </a:ext>
              </a:extLst>
            </p:cNvPr>
            <p:cNvSpPr/>
            <p:nvPr userDrawn="1"/>
          </p:nvSpPr>
          <p:spPr>
            <a:xfrm>
              <a:off x="277291" y="2014291"/>
              <a:ext cx="11245338" cy="2434702"/>
            </a:xfrm>
            <a:custGeom>
              <a:avLst/>
              <a:gdLst>
                <a:gd name="connsiteX0" fmla="*/ 722914 w 11245338"/>
                <a:gd name="connsiteY0" fmla="*/ 0 h 872809"/>
                <a:gd name="connsiteX1" fmla="*/ 11147573 w 11245338"/>
                <a:gd name="connsiteY1" fmla="*/ 0 h 872809"/>
                <a:gd name="connsiteX2" fmla="*/ 11147573 w 11245338"/>
                <a:gd name="connsiteY2" fmla="*/ 97809 h 872809"/>
                <a:gd name="connsiteX3" fmla="*/ 722914 w 11245338"/>
                <a:gd name="connsiteY3" fmla="*/ 97809 h 872809"/>
                <a:gd name="connsiteX4" fmla="*/ 145471 w 11245338"/>
                <a:gd name="connsiteY4" fmla="*/ 0 h 872809"/>
                <a:gd name="connsiteX5" fmla="*/ 217947 w 11245338"/>
                <a:gd name="connsiteY5" fmla="*/ 0 h 872809"/>
                <a:gd name="connsiteX6" fmla="*/ 217947 w 11245338"/>
                <a:gd name="connsiteY6" fmla="*/ 98534 h 872809"/>
                <a:gd name="connsiteX7" fmla="*/ 177603 w 11245338"/>
                <a:gd name="connsiteY7" fmla="*/ 106679 h 872809"/>
                <a:gd name="connsiteX8" fmla="*/ 108669 w 11245338"/>
                <a:gd name="connsiteY8" fmla="*/ 210676 h 872809"/>
                <a:gd name="connsiteX9" fmla="*/ 108669 w 11245338"/>
                <a:gd name="connsiteY9" fmla="*/ 662131 h 872809"/>
                <a:gd name="connsiteX10" fmla="*/ 221536 w 11245338"/>
                <a:gd name="connsiteY10" fmla="*/ 774998 h 872809"/>
                <a:gd name="connsiteX11" fmla="*/ 11245338 w 11245338"/>
                <a:gd name="connsiteY11" fmla="*/ 774998 h 872809"/>
                <a:gd name="connsiteX12" fmla="*/ 11245338 w 11245338"/>
                <a:gd name="connsiteY12" fmla="*/ 872809 h 872809"/>
                <a:gd name="connsiteX13" fmla="*/ 145471 w 11245338"/>
                <a:gd name="connsiteY13" fmla="*/ 872809 h 872809"/>
                <a:gd name="connsiteX14" fmla="*/ 0 w 11245338"/>
                <a:gd name="connsiteY14" fmla="*/ 727338 h 872809"/>
                <a:gd name="connsiteX15" fmla="*/ 0 w 11245338"/>
                <a:gd name="connsiteY15" fmla="*/ 145471 h 872809"/>
                <a:gd name="connsiteX16" fmla="*/ 145471 w 11245338"/>
                <a:gd name="connsiteY16" fmla="*/ 0 h 87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45338" h="872809">
                  <a:moveTo>
                    <a:pt x="722914" y="0"/>
                  </a:moveTo>
                  <a:lnTo>
                    <a:pt x="11147573" y="0"/>
                  </a:lnTo>
                  <a:lnTo>
                    <a:pt x="11147573" y="97809"/>
                  </a:lnTo>
                  <a:lnTo>
                    <a:pt x="722914" y="97809"/>
                  </a:lnTo>
                  <a:close/>
                  <a:moveTo>
                    <a:pt x="145471" y="0"/>
                  </a:moveTo>
                  <a:lnTo>
                    <a:pt x="217947" y="0"/>
                  </a:lnTo>
                  <a:lnTo>
                    <a:pt x="217947" y="98534"/>
                  </a:lnTo>
                  <a:lnTo>
                    <a:pt x="177603" y="106679"/>
                  </a:lnTo>
                  <a:cubicBezTo>
                    <a:pt x="137093" y="123813"/>
                    <a:pt x="108669" y="163925"/>
                    <a:pt x="108669" y="210676"/>
                  </a:cubicBezTo>
                  <a:lnTo>
                    <a:pt x="108669" y="662131"/>
                  </a:lnTo>
                  <a:cubicBezTo>
                    <a:pt x="108669" y="724466"/>
                    <a:pt x="159201" y="774998"/>
                    <a:pt x="221536" y="774998"/>
                  </a:cubicBezTo>
                  <a:lnTo>
                    <a:pt x="11245338" y="774998"/>
                  </a:lnTo>
                  <a:lnTo>
                    <a:pt x="11245338" y="872809"/>
                  </a:lnTo>
                  <a:lnTo>
                    <a:pt x="145471" y="872809"/>
                  </a:lnTo>
                  <a:cubicBezTo>
                    <a:pt x="65130" y="872809"/>
                    <a:pt x="0" y="807679"/>
                    <a:pt x="0" y="727338"/>
                  </a:cubicBezTo>
                  <a:lnTo>
                    <a:pt x="0" y="145471"/>
                  </a:lnTo>
                  <a:cubicBezTo>
                    <a:pt x="0" y="65130"/>
                    <a:pt x="65130" y="0"/>
                    <a:pt x="14547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endParaRP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xmlns="" id="{1C35F532-9FE4-49F6-8C2D-4B749EAFC31D}"/>
                </a:ext>
              </a:extLst>
            </p:cNvPr>
            <p:cNvGrpSpPr/>
            <p:nvPr userDrawn="1"/>
          </p:nvGrpSpPr>
          <p:grpSpPr>
            <a:xfrm>
              <a:off x="522900" y="1886244"/>
              <a:ext cx="429445" cy="395806"/>
              <a:chOff x="-654726" y="1955532"/>
              <a:chExt cx="429445" cy="395806"/>
            </a:xfrm>
            <a:grpFill/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xmlns="" id="{FA89A42A-C7E0-4F30-8EB9-B093C9A07D39}"/>
                  </a:ext>
                </a:extLst>
              </p:cNvPr>
              <p:cNvSpPr/>
              <p:nvPr userDrawn="1"/>
            </p:nvSpPr>
            <p:spPr>
              <a:xfrm>
                <a:off x="-409117" y="1962260"/>
                <a:ext cx="183836" cy="389078"/>
              </a:xfrm>
              <a:custGeom>
                <a:avLst/>
                <a:gdLst>
                  <a:gd name="connsiteX0" fmla="*/ 188798 w 1132764"/>
                  <a:gd name="connsiteY0" fmla="*/ 0 h 2397435"/>
                  <a:gd name="connsiteX1" fmla="*/ 943966 w 1132764"/>
                  <a:gd name="connsiteY1" fmla="*/ 0 h 2397435"/>
                  <a:gd name="connsiteX2" fmla="*/ 1132764 w 1132764"/>
                  <a:gd name="connsiteY2" fmla="*/ 188798 h 2397435"/>
                  <a:gd name="connsiteX3" fmla="*/ 1132764 w 1132764"/>
                  <a:gd name="connsiteY3" fmla="*/ 1035815 h 2397435"/>
                  <a:gd name="connsiteX4" fmla="*/ 943966 w 1132764"/>
                  <a:gd name="connsiteY4" fmla="*/ 1224613 h 2397435"/>
                  <a:gd name="connsiteX5" fmla="*/ 555971 w 1132764"/>
                  <a:gd name="connsiteY5" fmla="*/ 1224613 h 2397435"/>
                  <a:gd name="connsiteX6" fmla="*/ 556177 w 1132764"/>
                  <a:gd name="connsiteY6" fmla="*/ 1225922 h 2397435"/>
                  <a:gd name="connsiteX7" fmla="*/ 983506 w 1132764"/>
                  <a:gd name="connsiteY7" fmla="*/ 1928815 h 2397435"/>
                  <a:gd name="connsiteX8" fmla="*/ 1132764 w 1132764"/>
                  <a:gd name="connsiteY8" fmla="*/ 2051963 h 2397435"/>
                  <a:gd name="connsiteX9" fmla="*/ 1064525 w 1132764"/>
                  <a:gd name="connsiteY9" fmla="*/ 2397435 h 2397435"/>
                  <a:gd name="connsiteX10" fmla="*/ 865938 w 1132764"/>
                  <a:gd name="connsiteY10" fmla="*/ 2313437 h 2397435"/>
                  <a:gd name="connsiteX11" fmla="*/ 16118 w 1132764"/>
                  <a:gd name="connsiteY11" fmla="*/ 1178727 h 2397435"/>
                  <a:gd name="connsiteX12" fmla="*/ 5759 w 1132764"/>
                  <a:gd name="connsiteY12" fmla="*/ 1080058 h 2397435"/>
                  <a:gd name="connsiteX13" fmla="*/ 3836 w 1132764"/>
                  <a:gd name="connsiteY13" fmla="*/ 1073864 h 2397435"/>
                  <a:gd name="connsiteX14" fmla="*/ 0 w 1132764"/>
                  <a:gd name="connsiteY14" fmla="*/ 1035815 h 2397435"/>
                  <a:gd name="connsiteX15" fmla="*/ 0 w 1132764"/>
                  <a:gd name="connsiteY15" fmla="*/ 942490 h 2397435"/>
                  <a:gd name="connsiteX16" fmla="*/ 0 w 1132764"/>
                  <a:gd name="connsiteY16" fmla="*/ 317733 h 2397435"/>
                  <a:gd name="connsiteX17" fmla="*/ 0 w 1132764"/>
                  <a:gd name="connsiteY17" fmla="*/ 188798 h 2397435"/>
                  <a:gd name="connsiteX18" fmla="*/ 188798 w 1132764"/>
                  <a:gd name="connsiteY18" fmla="*/ 0 h 239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32764" h="2397435">
                    <a:moveTo>
                      <a:pt x="188798" y="0"/>
                    </a:moveTo>
                    <a:lnTo>
                      <a:pt x="943966" y="0"/>
                    </a:lnTo>
                    <a:cubicBezTo>
                      <a:pt x="1048236" y="0"/>
                      <a:pt x="1132764" y="84528"/>
                      <a:pt x="1132764" y="188798"/>
                    </a:cubicBezTo>
                    <a:lnTo>
                      <a:pt x="1132764" y="1035815"/>
                    </a:lnTo>
                    <a:cubicBezTo>
                      <a:pt x="1132764" y="1140085"/>
                      <a:pt x="1048236" y="1224613"/>
                      <a:pt x="943966" y="1224613"/>
                    </a:cubicBezTo>
                    <a:lnTo>
                      <a:pt x="555971" y="1224613"/>
                    </a:lnTo>
                    <a:lnTo>
                      <a:pt x="556177" y="1225922"/>
                    </a:lnTo>
                    <a:cubicBezTo>
                      <a:pt x="629881" y="1592732"/>
                      <a:pt x="759260" y="1704569"/>
                      <a:pt x="983506" y="1928815"/>
                    </a:cubicBezTo>
                    <a:lnTo>
                      <a:pt x="1132764" y="2051963"/>
                    </a:lnTo>
                    <a:lnTo>
                      <a:pt x="1064525" y="2397435"/>
                    </a:lnTo>
                    <a:lnTo>
                      <a:pt x="865938" y="2313437"/>
                    </a:lnTo>
                    <a:cubicBezTo>
                      <a:pt x="416006" y="2009468"/>
                      <a:pt x="90471" y="1698688"/>
                      <a:pt x="16118" y="1178727"/>
                    </a:cubicBezTo>
                    <a:lnTo>
                      <a:pt x="5759" y="1080058"/>
                    </a:lnTo>
                    <a:lnTo>
                      <a:pt x="3836" y="1073864"/>
                    </a:lnTo>
                    <a:cubicBezTo>
                      <a:pt x="1321" y="1061574"/>
                      <a:pt x="0" y="1048849"/>
                      <a:pt x="0" y="1035815"/>
                    </a:cubicBezTo>
                    <a:lnTo>
                      <a:pt x="0" y="942490"/>
                    </a:lnTo>
                    <a:lnTo>
                      <a:pt x="0" y="317733"/>
                    </a:lnTo>
                    <a:lnTo>
                      <a:pt x="0" y="188798"/>
                    </a:lnTo>
                    <a:cubicBezTo>
                      <a:pt x="0" y="84528"/>
                      <a:pt x="84528" y="0"/>
                      <a:pt x="188798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783">
                  <a:defRPr/>
                </a:pPr>
                <a:endParaRPr lang="en-US" sz="1350" ker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xmlns="" id="{E8997562-B5CD-45FF-A048-C955EFE49C99}"/>
                  </a:ext>
                </a:extLst>
              </p:cNvPr>
              <p:cNvSpPr/>
              <p:nvPr userDrawn="1"/>
            </p:nvSpPr>
            <p:spPr>
              <a:xfrm>
                <a:off x="-654726" y="1955532"/>
                <a:ext cx="183836" cy="389079"/>
              </a:xfrm>
              <a:custGeom>
                <a:avLst/>
                <a:gdLst>
                  <a:gd name="connsiteX0" fmla="*/ 188798 w 1132764"/>
                  <a:gd name="connsiteY0" fmla="*/ 0 h 2397435"/>
                  <a:gd name="connsiteX1" fmla="*/ 943966 w 1132764"/>
                  <a:gd name="connsiteY1" fmla="*/ 0 h 2397435"/>
                  <a:gd name="connsiteX2" fmla="*/ 1132764 w 1132764"/>
                  <a:gd name="connsiteY2" fmla="*/ 188798 h 2397435"/>
                  <a:gd name="connsiteX3" fmla="*/ 1132764 w 1132764"/>
                  <a:gd name="connsiteY3" fmla="*/ 1035815 h 2397435"/>
                  <a:gd name="connsiteX4" fmla="*/ 943966 w 1132764"/>
                  <a:gd name="connsiteY4" fmla="*/ 1224613 h 2397435"/>
                  <a:gd name="connsiteX5" fmla="*/ 555971 w 1132764"/>
                  <a:gd name="connsiteY5" fmla="*/ 1224613 h 2397435"/>
                  <a:gd name="connsiteX6" fmla="*/ 556177 w 1132764"/>
                  <a:gd name="connsiteY6" fmla="*/ 1225922 h 2397435"/>
                  <a:gd name="connsiteX7" fmla="*/ 983506 w 1132764"/>
                  <a:gd name="connsiteY7" fmla="*/ 1928815 h 2397435"/>
                  <a:gd name="connsiteX8" fmla="*/ 1132764 w 1132764"/>
                  <a:gd name="connsiteY8" fmla="*/ 2051963 h 2397435"/>
                  <a:gd name="connsiteX9" fmla="*/ 1064525 w 1132764"/>
                  <a:gd name="connsiteY9" fmla="*/ 2397435 h 2397435"/>
                  <a:gd name="connsiteX10" fmla="*/ 865938 w 1132764"/>
                  <a:gd name="connsiteY10" fmla="*/ 2313437 h 2397435"/>
                  <a:gd name="connsiteX11" fmla="*/ 16118 w 1132764"/>
                  <a:gd name="connsiteY11" fmla="*/ 1178727 h 2397435"/>
                  <a:gd name="connsiteX12" fmla="*/ 5759 w 1132764"/>
                  <a:gd name="connsiteY12" fmla="*/ 1080058 h 2397435"/>
                  <a:gd name="connsiteX13" fmla="*/ 3836 w 1132764"/>
                  <a:gd name="connsiteY13" fmla="*/ 1073864 h 2397435"/>
                  <a:gd name="connsiteX14" fmla="*/ 0 w 1132764"/>
                  <a:gd name="connsiteY14" fmla="*/ 1035815 h 2397435"/>
                  <a:gd name="connsiteX15" fmla="*/ 0 w 1132764"/>
                  <a:gd name="connsiteY15" fmla="*/ 942490 h 2397435"/>
                  <a:gd name="connsiteX16" fmla="*/ 0 w 1132764"/>
                  <a:gd name="connsiteY16" fmla="*/ 317733 h 2397435"/>
                  <a:gd name="connsiteX17" fmla="*/ 0 w 1132764"/>
                  <a:gd name="connsiteY17" fmla="*/ 188798 h 2397435"/>
                  <a:gd name="connsiteX18" fmla="*/ 188798 w 1132764"/>
                  <a:gd name="connsiteY18" fmla="*/ 0 h 239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32764" h="2397435">
                    <a:moveTo>
                      <a:pt x="188798" y="0"/>
                    </a:moveTo>
                    <a:lnTo>
                      <a:pt x="943966" y="0"/>
                    </a:lnTo>
                    <a:cubicBezTo>
                      <a:pt x="1048236" y="0"/>
                      <a:pt x="1132764" y="84528"/>
                      <a:pt x="1132764" y="188798"/>
                    </a:cubicBezTo>
                    <a:lnTo>
                      <a:pt x="1132764" y="1035815"/>
                    </a:lnTo>
                    <a:cubicBezTo>
                      <a:pt x="1132764" y="1140085"/>
                      <a:pt x="1048236" y="1224613"/>
                      <a:pt x="943966" y="1224613"/>
                    </a:cubicBezTo>
                    <a:lnTo>
                      <a:pt x="555971" y="1224613"/>
                    </a:lnTo>
                    <a:lnTo>
                      <a:pt x="556177" y="1225922"/>
                    </a:lnTo>
                    <a:cubicBezTo>
                      <a:pt x="629881" y="1592732"/>
                      <a:pt x="759260" y="1704569"/>
                      <a:pt x="983506" y="1928815"/>
                    </a:cubicBezTo>
                    <a:lnTo>
                      <a:pt x="1132764" y="2051963"/>
                    </a:lnTo>
                    <a:lnTo>
                      <a:pt x="1064525" y="2397435"/>
                    </a:lnTo>
                    <a:lnTo>
                      <a:pt x="865938" y="2313437"/>
                    </a:lnTo>
                    <a:cubicBezTo>
                      <a:pt x="416006" y="2009468"/>
                      <a:pt x="90471" y="1698688"/>
                      <a:pt x="16118" y="1178727"/>
                    </a:cubicBezTo>
                    <a:lnTo>
                      <a:pt x="5759" y="1080058"/>
                    </a:lnTo>
                    <a:lnTo>
                      <a:pt x="3836" y="1073864"/>
                    </a:lnTo>
                    <a:cubicBezTo>
                      <a:pt x="1321" y="1061574"/>
                      <a:pt x="0" y="1048849"/>
                      <a:pt x="0" y="1035815"/>
                    </a:cubicBezTo>
                    <a:lnTo>
                      <a:pt x="0" y="942490"/>
                    </a:lnTo>
                    <a:lnTo>
                      <a:pt x="0" y="317733"/>
                    </a:lnTo>
                    <a:lnTo>
                      <a:pt x="0" y="188798"/>
                    </a:lnTo>
                    <a:cubicBezTo>
                      <a:pt x="0" y="84528"/>
                      <a:pt x="84528" y="0"/>
                      <a:pt x="188798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783">
                  <a:defRPr/>
                </a:pPr>
                <a:endParaRPr lang="en-US" sz="1350" ker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261922" y="2340527"/>
            <a:ext cx="51008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 Федерального закона от 13.07.2020 № 1</a:t>
            </a:r>
            <a:r>
              <a:rPr lang="en-US" sz="1350" i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89-</a:t>
            </a:r>
            <a:r>
              <a:rPr lang="ru-RU" sz="1350" i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5009" y="2805468"/>
            <a:ext cx="681847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u="sng" dirty="0">
                <a:solidFill>
                  <a:srgbClr val="085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ОТБОРА ИСПОЛНИТЕЛЕЙ </a:t>
            </a:r>
            <a:r>
              <a:rPr lang="ru-RU" sz="1350" b="1" u="sng" dirty="0" smtClean="0">
                <a:solidFill>
                  <a:srgbClr val="085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sz="1350" b="1" u="sng" dirty="0">
              <a:solidFill>
                <a:srgbClr val="0853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8139" y="3259111"/>
            <a:ext cx="425102" cy="425102"/>
            <a:chOff x="391886" y="5022805"/>
            <a:chExt cx="566802" cy="566802"/>
          </a:xfrm>
        </p:grpSpPr>
        <p:sp>
          <p:nvSpPr>
            <p:cNvPr id="16" name="Oval 18">
              <a:extLst>
                <a:ext uri="{FF2B5EF4-FFF2-40B4-BE49-F238E27FC236}">
                  <a16:creationId xmlns:a16="http://schemas.microsoft.com/office/drawing/2014/main" xmlns="" id="{7C798604-0F42-4B3D-BE3D-B83479EECE6D}"/>
                </a:ext>
              </a:extLst>
            </p:cNvPr>
            <p:cNvSpPr/>
            <p:nvPr/>
          </p:nvSpPr>
          <p:spPr>
            <a:xfrm>
              <a:off x="391886" y="5022805"/>
              <a:ext cx="566802" cy="56680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ko-KR" altLang="en-US" sz="1200" kern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2EAFEDF-76B2-43F7-9B4C-D8ACDB78AF7E}"/>
                </a:ext>
              </a:extLst>
            </p:cNvPr>
            <p:cNvSpPr txBox="1"/>
            <p:nvPr/>
          </p:nvSpPr>
          <p:spPr>
            <a:xfrm>
              <a:off x="391886" y="5121540"/>
              <a:ext cx="56680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83">
                <a:defRPr/>
              </a:pPr>
              <a:r>
                <a:rPr lang="ru-RU" altLang="ko-KR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1</a:t>
              </a:r>
              <a:endParaRPr lang="ko-KR" altLang="en-US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 rot="10800000">
            <a:off x="386198" y="4057976"/>
            <a:ext cx="4833873" cy="599929"/>
            <a:chOff x="-3227630" y="4354252"/>
            <a:chExt cx="7557926" cy="1805733"/>
          </a:xfrm>
        </p:grpSpPr>
        <p:sp>
          <p:nvSpPr>
            <p:cNvPr id="14" name="Down Arrow 3">
              <a:extLst>
                <a:ext uri="{FF2B5EF4-FFF2-40B4-BE49-F238E27FC236}">
                  <a16:creationId xmlns:a16="http://schemas.microsoft.com/office/drawing/2014/main" xmlns="" id="{6632C0AB-7DFB-4C8D-8B66-E837106BCC73}"/>
                </a:ext>
              </a:extLst>
            </p:cNvPr>
            <p:cNvSpPr/>
            <p:nvPr/>
          </p:nvSpPr>
          <p:spPr>
            <a:xfrm rot="10800000" flipH="1" flipV="1">
              <a:off x="3184750" y="4358367"/>
              <a:ext cx="1145546" cy="1801618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ko-KR" altLang="en-US" sz="1350" ker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20" name="직사각형 31">
              <a:extLst>
                <a:ext uri="{FF2B5EF4-FFF2-40B4-BE49-F238E27FC236}">
                  <a16:creationId xmlns:a16="http://schemas.microsoft.com/office/drawing/2014/main" xmlns="" id="{82E945B3-23A8-43B2-BF36-311470C9A390}"/>
                </a:ext>
              </a:extLst>
            </p:cNvPr>
            <p:cNvSpPr/>
            <p:nvPr/>
          </p:nvSpPr>
          <p:spPr>
            <a:xfrm>
              <a:off x="-3227630" y="4354252"/>
              <a:ext cx="6705593" cy="766802"/>
            </a:xfrm>
            <a:prstGeom prst="rect">
              <a:avLst/>
            </a:prstGeom>
            <a:gradFill flip="none" rotWithShape="1">
              <a:gsLst>
                <a:gs pos="0">
                  <a:srgbClr val="58CCFE">
                    <a:lumMod val="18000"/>
                  </a:srgbClr>
                </a:gs>
                <a:gs pos="26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ko-KR" altLang="en-US" sz="1350" kern="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C766D87-F3DB-4AE2-890D-95B1C2952E0B}"/>
              </a:ext>
            </a:extLst>
          </p:cNvPr>
          <p:cNvSpPr txBox="1"/>
          <p:nvPr/>
        </p:nvSpPr>
        <p:spPr>
          <a:xfrm>
            <a:off x="503240" y="3176011"/>
            <a:ext cx="435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обозначенным в социальном сертификате потребителем услуг либо его законным представителем исполнителя (исполнителей) услуг из реестра исполнителей услуг по социальному сертификату</a:t>
            </a:r>
            <a:endParaRPr lang="ko-KR" altLang="en-US" sz="1200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C766D87-F3DB-4AE2-890D-95B1C2952E0B}"/>
              </a:ext>
            </a:extLst>
          </p:cNvPr>
          <p:cNvSpPr txBox="1"/>
          <p:nvPr/>
        </p:nvSpPr>
        <p:spPr>
          <a:xfrm>
            <a:off x="5646464" y="3176010"/>
            <a:ext cx="295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на заключение соглашения об оказании государственных (муниципальных) услуг в социальной сфере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221362" y="3259110"/>
            <a:ext cx="425102" cy="425102"/>
            <a:chOff x="391886" y="5022805"/>
            <a:chExt cx="566802" cy="566802"/>
          </a:xfrm>
        </p:grpSpPr>
        <p:sp>
          <p:nvSpPr>
            <p:cNvPr id="25" name="Oval 18">
              <a:extLst>
                <a:ext uri="{FF2B5EF4-FFF2-40B4-BE49-F238E27FC236}">
                  <a16:creationId xmlns:a16="http://schemas.microsoft.com/office/drawing/2014/main" xmlns="" id="{7C798604-0F42-4B3D-BE3D-B83479EECE6D}"/>
                </a:ext>
              </a:extLst>
            </p:cNvPr>
            <p:cNvSpPr/>
            <p:nvPr/>
          </p:nvSpPr>
          <p:spPr>
            <a:xfrm>
              <a:off x="391886" y="5022805"/>
              <a:ext cx="566802" cy="56680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ko-KR" altLang="en-US" sz="1200" ker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2EAFEDF-76B2-43F7-9B4C-D8ACDB78AF7E}"/>
                </a:ext>
              </a:extLst>
            </p:cNvPr>
            <p:cNvSpPr txBox="1"/>
            <p:nvPr/>
          </p:nvSpPr>
          <p:spPr>
            <a:xfrm>
              <a:off x="391886" y="5121540"/>
              <a:ext cx="56680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83">
                <a:defRPr/>
              </a:pPr>
              <a:r>
                <a:rPr lang="ru-RU" altLang="ko-KR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2</a:t>
              </a:r>
              <a:endParaRPr lang="ko-KR" altLang="en-US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65341" y="4363858"/>
            <a:ext cx="3839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СПОСОБ, ВЫБРАННЫЙ ДЛЯ АПРОБАЦИИ</a:t>
            </a:r>
          </a:p>
        </p:txBody>
      </p:sp>
    </p:spTree>
    <p:extLst>
      <p:ext uri="{BB962C8B-B14F-4D97-AF65-F5344CB8AC3E}">
        <p14:creationId xmlns:p14="http://schemas.microsoft.com/office/powerpoint/2010/main" val="2587360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5">
      <a:dk1>
        <a:srgbClr val="A5A5A5"/>
      </a:dk1>
      <a:lt1>
        <a:srgbClr val="FFFFFF"/>
      </a:lt1>
      <a:dk2>
        <a:srgbClr val="B4E4FD"/>
      </a:dk2>
      <a:lt2>
        <a:srgbClr val="E6F6FE"/>
      </a:lt2>
      <a:accent1>
        <a:srgbClr val="C6E7FC"/>
      </a:accent1>
      <a:accent2>
        <a:srgbClr val="0B87D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4887</TotalTime>
  <Words>1261</Words>
  <Application>Microsoft Office PowerPoint</Application>
  <PresentationFormat>Экран (16:9)</PresentationFormat>
  <Paragraphs>200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 Unicode MS</vt:lpstr>
      <vt:lpstr>Arial</vt:lpstr>
      <vt:lpstr>Arial Narrow</vt:lpstr>
      <vt:lpstr>Calibri</vt:lpstr>
      <vt:lpstr>Century Gothic</vt:lpstr>
      <vt:lpstr>FZShuTi</vt:lpstr>
      <vt:lpstr>HY중고딕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Вивденко Зоя Олеговна</dc:creator>
  <cp:lastModifiedBy>Попова Анна Владимировна</cp:lastModifiedBy>
  <cp:revision>621</cp:revision>
  <cp:lastPrinted>2021-05-17T09:01:06Z</cp:lastPrinted>
  <dcterms:modified xsi:type="dcterms:W3CDTF">2021-05-17T09:02:35Z</dcterms:modified>
</cp:coreProperties>
</file>