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80" r:id="rId1"/>
  </p:sldMasterIdLst>
  <p:notesMasterIdLst>
    <p:notesMasterId r:id="rId21"/>
  </p:notesMasterIdLst>
  <p:sldIdLst>
    <p:sldId id="268" r:id="rId2"/>
    <p:sldId id="353" r:id="rId3"/>
    <p:sldId id="435" r:id="rId4"/>
    <p:sldId id="445" r:id="rId5"/>
    <p:sldId id="430" r:id="rId6"/>
    <p:sldId id="431" r:id="rId7"/>
    <p:sldId id="433" r:id="rId8"/>
    <p:sldId id="446" r:id="rId9"/>
    <p:sldId id="452" r:id="rId10"/>
    <p:sldId id="428" r:id="rId11"/>
    <p:sldId id="447" r:id="rId12"/>
    <p:sldId id="429" r:id="rId13"/>
    <p:sldId id="410" r:id="rId14"/>
    <p:sldId id="439" r:id="rId15"/>
    <p:sldId id="454" r:id="rId16"/>
    <p:sldId id="442" r:id="rId17"/>
    <p:sldId id="441" r:id="rId18"/>
    <p:sldId id="444" r:id="rId19"/>
    <p:sldId id="453" r:id="rId2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657"/>
    <a:srgbClr val="E3BDED"/>
    <a:srgbClr val="E2DAE2"/>
    <a:srgbClr val="7A0000"/>
    <a:srgbClr val="B6DCC0"/>
    <a:srgbClr val="D3E8F5"/>
    <a:srgbClr val="8BD58B"/>
    <a:srgbClr val="C87EDC"/>
    <a:srgbClr val="56AE8A"/>
    <a:srgbClr val="506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9" autoAdjust="0"/>
    <p:restoredTop sz="91879" autoAdjust="0"/>
  </p:normalViewPr>
  <p:slideViewPr>
    <p:cSldViewPr>
      <p:cViewPr varScale="1">
        <p:scale>
          <a:sx n="111" d="100"/>
          <a:sy n="111" d="100"/>
        </p:scale>
        <p:origin x="68" y="2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65113709096232"/>
          <c:y val="0.10670210019262943"/>
          <c:w val="0.30552332926626641"/>
          <c:h val="0.786595799614741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explosion val="6"/>
            <c:spPr>
              <a:solidFill>
                <a:srgbClr val="C87EDC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explosion val="7"/>
            <c:spPr>
              <a:solidFill>
                <a:srgbClr val="00B050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explosion val="15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explosion val="11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explosion val="11"/>
            <c:spPr>
              <a:solidFill>
                <a:srgbClr val="F76657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1092794016004122"/>
                  <c:y val="-4.805294905317939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0525831446456789E-2"/>
                  <c:y val="-7.2330968285749725E-2"/>
                </c:manualLayout>
              </c:layout>
              <c:tx>
                <c:rich>
                  <a:bodyPr/>
                  <a:lstStyle/>
                  <a:p>
                    <a:fld id="{5E00BBB3-1603-4E4B-9DE3-3806796B340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6.2545779082560149E-2"/>
                  <c:y val="0.132502360406926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Социальная защита</c:v>
                </c:pt>
                <c:pt idx="1">
                  <c:v>Культура</c:v>
                </c:pt>
                <c:pt idx="2">
                  <c:v>Здравоохранение</c:v>
                </c:pt>
                <c:pt idx="3">
                  <c:v>Образование</c:v>
                </c:pt>
                <c:pt idx="4">
                  <c:v>Физкультура и массовый спорт</c:v>
                </c:pt>
                <c:pt idx="5">
                  <c:v>Молодежная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18180.099999999999</c:v>
                </c:pt>
                <c:pt idx="1">
                  <c:v>3050.7</c:v>
                </c:pt>
                <c:pt idx="2" formatCode="General">
                  <c:v>311</c:v>
                </c:pt>
                <c:pt idx="3">
                  <c:v>8145.4</c:v>
                </c:pt>
                <c:pt idx="4">
                  <c:v>7548.3</c:v>
                </c:pt>
                <c:pt idx="5">
                  <c:v>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500" spc="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500" spc="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500" spc="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991404101609159"/>
          <c:y val="0.19395837077499814"/>
          <c:w val="0.37981841742264622"/>
          <c:h val="0.79956664700715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500" spc="0" baseline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c:spPr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87EDC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2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8BD58B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2.83107911381494E-2"/>
                  <c:y val="-3.287552647788376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78331526381571E-3"/>
                  <c:y val="-7.358204731225757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5441244076328689E-2"/>
                  <c:y val="-0.14110006825484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7.7642474590945837E-2"/>
                  <c:y val="-4.21049126837470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3306423807316395E-2"/>
                  <c:y val="0.159951722186152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Министерство образования Новосибиркой области</c:v>
                </c:pt>
                <c:pt idx="1">
                  <c:v>Министерство культуры Новосибирской области</c:v>
                </c:pt>
                <c:pt idx="2">
                  <c:v>Министерство здравоохранения Новосибирской области</c:v>
                </c:pt>
                <c:pt idx="3">
                  <c:v>Министерство труда и социального развития Новосибиркой области</c:v>
                </c:pt>
                <c:pt idx="4">
                  <c:v>Министерство физической культуры и спорта Новосибирской области</c:v>
                </c:pt>
                <c:pt idx="5">
                  <c:v>Министерство региональной политики Новосибирской области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201835.3</c:v>
                </c:pt>
                <c:pt idx="1">
                  <c:v>6950</c:v>
                </c:pt>
                <c:pt idx="2" formatCode="General">
                  <c:v>912.4</c:v>
                </c:pt>
                <c:pt idx="3">
                  <c:v>64803</c:v>
                </c:pt>
                <c:pt idx="4">
                  <c:v>18243.900000000001</c:v>
                </c:pt>
                <c:pt idx="5">
                  <c:v>87846.9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500" spc="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500" spc="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500" spc="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040220626826908"/>
          <c:y val="0.1090213221718881"/>
          <c:w val="0.43933025640829182"/>
          <c:h val="0.85362274697880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500" spc="0" baseline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6507639104928"/>
          <c:y val="0.26902802232838763"/>
          <c:w val="0.57324158427205441"/>
          <c:h val="0.320915038263810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переданных средств бюджета Новосибирской области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Компенсации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переданных средств бюджета Новосибирской области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Закупка услуг в соотвествии с треборваниями 44-ФЗ</c:v>
                </c:pt>
              </c:strCache>
            </c:strRef>
          </c:tx>
          <c:spPr>
            <a:solidFill>
              <a:srgbClr val="7AC9BC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переданных средств бюджета Новосибирской области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7102032"/>
        <c:axId val="-147104752"/>
      </c:barChart>
      <c:catAx>
        <c:axId val="-147102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47104752"/>
        <c:crosses val="autoZero"/>
        <c:auto val="1"/>
        <c:lblAlgn val="ctr"/>
        <c:lblOffset val="100"/>
        <c:noMultiLvlLbl val="0"/>
      </c:catAx>
      <c:valAx>
        <c:axId val="-147104752"/>
        <c:scaling>
          <c:orientation val="minMax"/>
          <c:max val="390"/>
          <c:min val="350"/>
        </c:scaling>
        <c:delete val="1"/>
        <c:axPos val="b"/>
        <c:numFmt formatCode="#,##0.0" sourceLinked="0"/>
        <c:majorTickMark val="none"/>
        <c:minorTickMark val="none"/>
        <c:tickLblPos val="nextTo"/>
        <c:crossAx val="-14710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 smtClean="0"/>
              <a:t>Количество поставщиков социальных</a:t>
            </a:r>
            <a:r>
              <a:rPr lang="ru-RU" sz="1600" baseline="0" dirty="0" smtClean="0"/>
              <a:t> услуг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33742435579447E-2"/>
          <c:y val="0.12134207310298854"/>
          <c:w val="0.95325151288411059"/>
          <c:h val="0.569332851905343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и муниципальные организации социального облсуживания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991470083570958E-3"/>
                  <c:y val="1.83718012813391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83718012813391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49573504178593E-3"/>
                  <c:y val="1.83718012813391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991470083570958E-3"/>
                  <c:y val="3.67436025626782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</c:v>
                </c:pt>
                <c:pt idx="1">
                  <c:v>89</c:v>
                </c:pt>
                <c:pt idx="2">
                  <c:v>89</c:v>
                </c:pt>
                <c:pt idx="3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негосударственные организации социального обслуживания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3487205125356446E-3"/>
                  <c:y val="2.20461615376069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495735041784581E-3"/>
                  <c:y val="3.30692423064103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3489133923391224E-3"/>
                  <c:y val="3.30692423064103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</c:v>
                </c:pt>
                <c:pt idx="1">
                  <c:v>52</c:v>
                </c:pt>
                <c:pt idx="2">
                  <c:v>57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7105840"/>
        <c:axId val="-147100400"/>
      </c:barChart>
      <c:catAx>
        <c:axId val="-14710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47100400"/>
        <c:crosses val="autoZero"/>
        <c:auto val="1"/>
        <c:lblAlgn val="ctr"/>
        <c:lblOffset val="100"/>
        <c:tickLblSkip val="1"/>
        <c:noMultiLvlLbl val="0"/>
      </c:catAx>
      <c:valAx>
        <c:axId val="-147100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471058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1977216721569089"/>
          <c:y val="0.80172869681146541"/>
          <c:w val="0.76045566556861821"/>
          <c:h val="0.19827130318853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20</c:v>
                </c:pt>
                <c:pt idx="2">
                  <c:v>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47098224"/>
        <c:axId val="-147111280"/>
      </c:barChart>
      <c:catAx>
        <c:axId val="-14709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47111280"/>
        <c:crosses val="autoZero"/>
        <c:auto val="1"/>
        <c:lblAlgn val="ctr"/>
        <c:lblOffset val="100"/>
        <c:noMultiLvlLbl val="0"/>
      </c:catAx>
      <c:valAx>
        <c:axId val="-147111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470982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3811149410529"/>
          <c:y val="6.7548289618800453E-2"/>
          <c:w val="0.42433795234872895"/>
          <c:h val="0.893852687741884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explosion val="21"/>
            <c:spPr>
              <a:solidFill>
                <a:srgbClr val="92D050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субсидии на оказание услуг </c:v>
                </c:pt>
                <c:pt idx="1">
                  <c:v>компенсации за оказанные социальные услуги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62.6</c:v>
                </c:pt>
                <c:pt idx="1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500" spc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500" spc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212259520631639"/>
          <c:y val="0.35871219057448683"/>
          <c:w val="0.38760990026983305"/>
          <c:h val="0.4057647633040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500" spc="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0.43318</cdr:x>
      <cdr:y>0.42284</cdr:y>
    </cdr:from>
    <cdr:to>
      <cdr:x>0.49984</cdr:x>
      <cdr:y>0.49026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4767" y="1336370"/>
          <a:ext cx="542406" cy="213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0.24336</cdr:x>
      <cdr:y>0.26757</cdr:y>
    </cdr:from>
    <cdr:to>
      <cdr:x>0.31003</cdr:x>
      <cdr:y>0.33499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80220" y="845641"/>
          <a:ext cx="542488" cy="213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0.31416</cdr:x>
      <cdr:y>0.044</cdr:y>
    </cdr:from>
    <cdr:to>
      <cdr:x>0.38083</cdr:x>
      <cdr:y>0.11141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56284" y="139051"/>
          <a:ext cx="542487" cy="213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0.22566</cdr:x>
      <cdr:y>0.56376</cdr:y>
    </cdr:from>
    <cdr:to>
      <cdr:x>0.29233</cdr:x>
      <cdr:y>0.63117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36204" y="1781745"/>
          <a:ext cx="542487" cy="213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0.24336</cdr:x>
      <cdr:y>0.90552</cdr:y>
    </cdr:from>
    <cdr:to>
      <cdr:x>0.31002</cdr:x>
      <cdr:y>0.97294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80220" y="2861865"/>
          <a:ext cx="542406" cy="213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0.31416</cdr:x>
      <cdr:y>0.76881</cdr:y>
    </cdr:from>
    <cdr:to>
      <cdr:x>0.38082</cdr:x>
      <cdr:y>0.83623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56284" y="2429817"/>
          <a:ext cx="542406" cy="213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0.25714</cdr:x>
      <cdr:y>0.2672</cdr:y>
    </cdr:from>
    <cdr:to>
      <cdr:x>0.32381</cdr:x>
      <cdr:y>0.33462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44216" y="856216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0.34917</cdr:x>
      <cdr:y>0.19555</cdr:y>
    </cdr:from>
    <cdr:to>
      <cdr:x>0.40002</cdr:x>
      <cdr:y>0.34054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359" y="389435"/>
          <a:ext cx="374534" cy="28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99,1</a:t>
          </a:r>
          <a:r>
            <a:rPr lang="ru-RU" sz="800" dirty="0" smtClean="0"/>
            <a:t>%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0.68761</cdr:x>
      <cdr:y>0.19242</cdr:y>
    </cdr:from>
    <cdr:to>
      <cdr:x>0.73846</cdr:x>
      <cdr:y>0.33741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30725" y="350435"/>
          <a:ext cx="342507" cy="26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0,4%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0.6437</cdr:x>
      <cdr:y>0.19418</cdr:y>
    </cdr:from>
    <cdr:to>
      <cdr:x>0.69456</cdr:x>
      <cdr:y>0.33918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335021" y="353655"/>
          <a:ext cx="342507" cy="26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0,5%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0.20779</cdr:x>
      <cdr:y>0.68747</cdr:y>
    </cdr:from>
    <cdr:to>
      <cdr:x>0.27446</cdr:x>
      <cdr:y>0.75488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52128" y="1908514"/>
          <a:ext cx="369659" cy="187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62,6 мл 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0.35065</cdr:x>
      <cdr:y>0</cdr:y>
    </cdr:from>
    <cdr:to>
      <cdr:x>0.41731</cdr:x>
      <cdr:y>0.06742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44216" y="-1455324"/>
          <a:ext cx="369604" cy="187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3,3 млн 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D664C-0BD4-4677-92F9-FBCC3D75E914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A2152-B842-4064-B7D1-5F62D80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2152-B842-4064-B7D1-5F62D803D1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6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2152-B842-4064-B7D1-5F62D803D1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2152-B842-4064-B7D1-5F62D803D1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6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59C4-6B75-4ABC-A28B-B24045772F3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6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59C4-6B75-4ABC-A28B-B24045772F3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1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59C4-6B75-4ABC-A28B-B24045772F3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5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900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16.12.2021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16.12.2021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16.12.2021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99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16.12.2021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4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16.12.2021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38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16.12.2021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0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63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59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06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38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90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46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30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44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22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5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/>
            </a:gs>
            <a:gs pos="100000">
              <a:schemeClr val="bg2">
                <a:lumMod val="20000"/>
                <a:lumOff val="8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16.12.2021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91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21BD0A5EB455B3BAC509215A84B057A1CA4BA66221E7614AE81843064056D1BD27DFA932872F4450E3C957B5A38577F7DA59F7099AB88353BB89782DEf6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95486"/>
            <a:ext cx="8856984" cy="3024336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оказании социальных услуг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взаимодействии с социально ориентированными некоммерческими организациями</a:t>
            </a:r>
            <a:endParaRPr lang="ru-RU" sz="3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57986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Елена Викторовна Бахарева</a:t>
            </a:r>
          </a:p>
          <a:p>
            <a:pPr algn="r">
              <a:spcBef>
                <a:spcPct val="0"/>
              </a:spcBef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министр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труда 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социального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развития </a:t>
            </a:r>
          </a:p>
          <a:p>
            <a:pPr algn="r">
              <a:spcBef>
                <a:spcPct val="0"/>
              </a:spcBef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Новосибирской области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229" y="0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ПЛАН НОВОСИБИРСКОЙ ОБЛАСТИ ПО ОБЕСПЕЧЕНИЮ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ОЭТАПНОГО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ДОСТУПА НЕГОСУДАРСТВЕННЫХ ОРГАНИЗАЦИЙ, ОСУЩЕСТВЛЯЮЩИХ ДЕЯТЕЛЬНОСТЬ В СОЦИАЛЬНОЙ СФЕРЕ, К БЮДЖЕТНЫМ СРЕДСТВАМ, ВЫДЕЛЯЕМЫМ НА ПРЕДОСТАВЛЕНИЕ СОЦИАЛЬНЫХ УСЛУГ НАСЕЛЕНИЮ, НА 2021 - 2024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ГОДЫ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  <a:hlinkClick r:id="rId2"/>
            </a:endParaRPr>
          </a:p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58690"/>
              </p:ext>
            </p:extLst>
          </p:nvPr>
        </p:nvGraphicFramePr>
        <p:xfrm>
          <a:off x="320882" y="1059582"/>
          <a:ext cx="8491654" cy="4030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676"/>
                <a:gridCol w="6596934"/>
                <a:gridCol w="1416044"/>
              </a:tblGrid>
              <a:tr h="125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 мероприятия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мониторинга состояния и развития конкуренции на товарных рынках Новосибирской области, в том числе на рынке социальных услуг, рынках услуг дошкольного образования и услуг общего образования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квартал 2021 г., далее - ежегодно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</a:tr>
              <a:tr h="646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выполнения мероприятий по поддержке негосударственных организаций и соответствующих показателей в планах по реализации государственных программ Новосибирской области и региональных проектах национальных проектов в социальной сфере (социальная защита граждан, образование, здравоохранение, физическая культура и массовый спорт, культура)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квартал 2022 г., далее - ежегодно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</a:tr>
              <a:tr h="311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работы по цифровизации взаимодействия ОИОГВ НСО с негосударственными организациями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квартал 2022 г., далее - ежегодно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</a:tr>
              <a:tr h="757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работы по определению услуг, оказываемых негосударственными организациями, не включенных в региональный </a:t>
                      </a:r>
                      <a:r>
                        <a:rPr lang="ru-RU" sz="100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</a:t>
                      </a: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(классификатор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государственных (муниципальных) услуг и работ Новосибирской области (постановление Губернатора Новосибирской области от 15.01.2018 N 8), с описанием (разработкой технологии (стандарта) и дальнейшим включением данных услуг в мероприятия по передаче субсидий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квартал 2022 г.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</a:tr>
              <a:tr h="311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негосударственных организаций о предоставляемых мерах поддержки, действующих на территории Новосибирской области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квартал 2021 г., далее - ежегодно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</a:tr>
              <a:tr h="42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развитию кадрового потенциала негосударственных организаций, в том числе оказание им поддержки в области подготовки, переподготовки и повышения квалификации работников и волонтеров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квартал 2021 г., далее - ежегодно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</a:tr>
              <a:tr h="311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3.10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Распространение лучших практик негосударственных организаций, осуществляющих деятельность в социальной сфере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квартал 2021 г., далее - ежегодно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878" marR="20878" marT="34348" marB="3434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9036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3478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ПО УРОВНЮ И КАЧЕСТВУ РАЗВИТИЯ НЕКОММЕРЧЕСКОГО СЕКТОРА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51069"/>
            <a:ext cx="2173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ОЦЕНКИ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12160" y="410703"/>
            <a:ext cx="2961560" cy="738664"/>
            <a:chOff x="6012160" y="555526"/>
            <a:chExt cx="2961560" cy="738664"/>
          </a:xfrm>
        </p:grpSpPr>
        <p:pic>
          <p:nvPicPr>
            <p:cNvPr id="7" name="Picture 2" descr="Смотреть исходное изображени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14" r="22065"/>
            <a:stretch/>
          </p:blipFill>
          <p:spPr bwMode="auto">
            <a:xfrm>
              <a:off x="6012160" y="602507"/>
              <a:ext cx="630520" cy="6221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021392" y="555526"/>
              <a:ext cx="29523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Мониторинг проводит Общественная палата Российской Федерации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5536" y="1158755"/>
            <a:ext cx="8578184" cy="3982828"/>
            <a:chOff x="395536" y="1158755"/>
            <a:chExt cx="7416823" cy="3982828"/>
          </a:xfrm>
        </p:grpSpPr>
        <p:sp>
          <p:nvSpPr>
            <p:cNvPr id="24" name="Полилиния 23"/>
            <p:cNvSpPr/>
            <p:nvPr/>
          </p:nvSpPr>
          <p:spPr>
            <a:xfrm>
              <a:off x="395536" y="1158755"/>
              <a:ext cx="317151" cy="453073"/>
            </a:xfrm>
            <a:custGeom>
              <a:avLst/>
              <a:gdLst>
                <a:gd name="connsiteX0" fmla="*/ 0 w 453073"/>
                <a:gd name="connsiteY0" fmla="*/ 0 h 317151"/>
                <a:gd name="connsiteX1" fmla="*/ 294498 w 453073"/>
                <a:gd name="connsiteY1" fmla="*/ 0 h 317151"/>
                <a:gd name="connsiteX2" fmla="*/ 453073 w 453073"/>
                <a:gd name="connsiteY2" fmla="*/ 158576 h 317151"/>
                <a:gd name="connsiteX3" fmla="*/ 294498 w 453073"/>
                <a:gd name="connsiteY3" fmla="*/ 317151 h 317151"/>
                <a:gd name="connsiteX4" fmla="*/ 0 w 453073"/>
                <a:gd name="connsiteY4" fmla="*/ 317151 h 317151"/>
                <a:gd name="connsiteX5" fmla="*/ 158576 w 453073"/>
                <a:gd name="connsiteY5" fmla="*/ 158576 h 317151"/>
                <a:gd name="connsiteX6" fmla="*/ 0 w 453073"/>
                <a:gd name="connsiteY6" fmla="*/ 0 h 31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073" h="317151">
                  <a:moveTo>
                    <a:pt x="453073" y="0"/>
                  </a:moveTo>
                  <a:lnTo>
                    <a:pt x="453073" y="206149"/>
                  </a:lnTo>
                  <a:lnTo>
                    <a:pt x="226536" y="317151"/>
                  </a:lnTo>
                  <a:lnTo>
                    <a:pt x="0" y="206149"/>
                  </a:lnTo>
                  <a:lnTo>
                    <a:pt x="0" y="0"/>
                  </a:lnTo>
                  <a:lnTo>
                    <a:pt x="226536" y="111003"/>
                  </a:lnTo>
                  <a:lnTo>
                    <a:pt x="45307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163656" rIns="5079" bIns="16365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1</a:t>
              </a:r>
              <a:endParaRPr lang="ru-RU" sz="1200" b="1" kern="1200" dirty="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2686" y="1158755"/>
              <a:ext cx="7099673" cy="294498"/>
            </a:xfrm>
            <a:custGeom>
              <a:avLst/>
              <a:gdLst>
                <a:gd name="connsiteX0" fmla="*/ 49084 w 294497"/>
                <a:gd name="connsiteY0" fmla="*/ 0 h 7099672"/>
                <a:gd name="connsiteX1" fmla="*/ 245413 w 294497"/>
                <a:gd name="connsiteY1" fmla="*/ 0 h 7099672"/>
                <a:gd name="connsiteX2" fmla="*/ 294497 w 294497"/>
                <a:gd name="connsiteY2" fmla="*/ 49084 h 7099672"/>
                <a:gd name="connsiteX3" fmla="*/ 294497 w 294497"/>
                <a:gd name="connsiteY3" fmla="*/ 7099672 h 7099672"/>
                <a:gd name="connsiteX4" fmla="*/ 294497 w 294497"/>
                <a:gd name="connsiteY4" fmla="*/ 7099672 h 7099672"/>
                <a:gd name="connsiteX5" fmla="*/ 0 w 294497"/>
                <a:gd name="connsiteY5" fmla="*/ 7099672 h 7099672"/>
                <a:gd name="connsiteX6" fmla="*/ 0 w 294497"/>
                <a:gd name="connsiteY6" fmla="*/ 7099672 h 7099672"/>
                <a:gd name="connsiteX7" fmla="*/ 0 w 294497"/>
                <a:gd name="connsiteY7" fmla="*/ 49084 h 7099672"/>
                <a:gd name="connsiteX8" fmla="*/ 49084 w 294497"/>
                <a:gd name="connsiteY8" fmla="*/ 0 h 70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497" h="7099672">
                  <a:moveTo>
                    <a:pt x="294497" y="1183315"/>
                  </a:moveTo>
                  <a:lnTo>
                    <a:pt x="294497" y="5916357"/>
                  </a:lnTo>
                  <a:cubicBezTo>
                    <a:pt x="294497" y="6569869"/>
                    <a:pt x="293585" y="7099660"/>
                    <a:pt x="292461" y="7099660"/>
                  </a:cubicBezTo>
                  <a:lnTo>
                    <a:pt x="0" y="7099660"/>
                  </a:lnTo>
                  <a:lnTo>
                    <a:pt x="0" y="709966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92461" y="12"/>
                  </a:lnTo>
                  <a:cubicBezTo>
                    <a:pt x="293585" y="12"/>
                    <a:pt x="294497" y="529803"/>
                    <a:pt x="294497" y="1183315"/>
                  </a:cubicBez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9" tIns="20091" rIns="20091" bIns="20092" numCol="1" spcCol="1270" anchor="ctr" anchorCtr="0">
              <a:noAutofit/>
            </a:bodyPr>
            <a:lstStyle/>
            <a:p>
              <a:pPr marL="0" lvl="1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экономическая значимость некоммерческого сектора в регионе</a:t>
              </a:r>
              <a:endParaRPr lang="ru-RU" sz="1200" kern="1200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95536" y="1550950"/>
              <a:ext cx="317151" cy="453073"/>
            </a:xfrm>
            <a:custGeom>
              <a:avLst/>
              <a:gdLst>
                <a:gd name="connsiteX0" fmla="*/ 0 w 453073"/>
                <a:gd name="connsiteY0" fmla="*/ 0 h 317151"/>
                <a:gd name="connsiteX1" fmla="*/ 294498 w 453073"/>
                <a:gd name="connsiteY1" fmla="*/ 0 h 317151"/>
                <a:gd name="connsiteX2" fmla="*/ 453073 w 453073"/>
                <a:gd name="connsiteY2" fmla="*/ 158576 h 317151"/>
                <a:gd name="connsiteX3" fmla="*/ 294498 w 453073"/>
                <a:gd name="connsiteY3" fmla="*/ 317151 h 317151"/>
                <a:gd name="connsiteX4" fmla="*/ 0 w 453073"/>
                <a:gd name="connsiteY4" fmla="*/ 317151 h 317151"/>
                <a:gd name="connsiteX5" fmla="*/ 158576 w 453073"/>
                <a:gd name="connsiteY5" fmla="*/ 158576 h 317151"/>
                <a:gd name="connsiteX6" fmla="*/ 0 w 453073"/>
                <a:gd name="connsiteY6" fmla="*/ 0 h 31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073" h="317151">
                  <a:moveTo>
                    <a:pt x="453073" y="0"/>
                  </a:moveTo>
                  <a:lnTo>
                    <a:pt x="453073" y="206149"/>
                  </a:lnTo>
                  <a:lnTo>
                    <a:pt x="226536" y="317151"/>
                  </a:lnTo>
                  <a:lnTo>
                    <a:pt x="0" y="206149"/>
                  </a:lnTo>
                  <a:lnTo>
                    <a:pt x="0" y="0"/>
                  </a:lnTo>
                  <a:lnTo>
                    <a:pt x="226536" y="111003"/>
                  </a:lnTo>
                  <a:lnTo>
                    <a:pt x="45307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163656" rIns="5079" bIns="16365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2</a:t>
              </a:r>
              <a:endParaRPr lang="ru-RU" sz="1200" b="1" kern="1200" dirty="0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712686" y="1550950"/>
              <a:ext cx="7099673" cy="294498"/>
            </a:xfrm>
            <a:custGeom>
              <a:avLst/>
              <a:gdLst>
                <a:gd name="connsiteX0" fmla="*/ 49084 w 294497"/>
                <a:gd name="connsiteY0" fmla="*/ 0 h 7099672"/>
                <a:gd name="connsiteX1" fmla="*/ 245413 w 294497"/>
                <a:gd name="connsiteY1" fmla="*/ 0 h 7099672"/>
                <a:gd name="connsiteX2" fmla="*/ 294497 w 294497"/>
                <a:gd name="connsiteY2" fmla="*/ 49084 h 7099672"/>
                <a:gd name="connsiteX3" fmla="*/ 294497 w 294497"/>
                <a:gd name="connsiteY3" fmla="*/ 7099672 h 7099672"/>
                <a:gd name="connsiteX4" fmla="*/ 294497 w 294497"/>
                <a:gd name="connsiteY4" fmla="*/ 7099672 h 7099672"/>
                <a:gd name="connsiteX5" fmla="*/ 0 w 294497"/>
                <a:gd name="connsiteY5" fmla="*/ 7099672 h 7099672"/>
                <a:gd name="connsiteX6" fmla="*/ 0 w 294497"/>
                <a:gd name="connsiteY6" fmla="*/ 7099672 h 7099672"/>
                <a:gd name="connsiteX7" fmla="*/ 0 w 294497"/>
                <a:gd name="connsiteY7" fmla="*/ 49084 h 7099672"/>
                <a:gd name="connsiteX8" fmla="*/ 49084 w 294497"/>
                <a:gd name="connsiteY8" fmla="*/ 0 h 70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497" h="7099672">
                  <a:moveTo>
                    <a:pt x="294497" y="1183315"/>
                  </a:moveTo>
                  <a:lnTo>
                    <a:pt x="294497" y="5916357"/>
                  </a:lnTo>
                  <a:cubicBezTo>
                    <a:pt x="294497" y="6569869"/>
                    <a:pt x="293585" y="7099660"/>
                    <a:pt x="292461" y="7099660"/>
                  </a:cubicBezTo>
                  <a:lnTo>
                    <a:pt x="0" y="7099660"/>
                  </a:lnTo>
                  <a:lnTo>
                    <a:pt x="0" y="709966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92461" y="12"/>
                  </a:lnTo>
                  <a:cubicBezTo>
                    <a:pt x="293585" y="12"/>
                    <a:pt x="294497" y="529803"/>
                    <a:pt x="294497" y="1183315"/>
                  </a:cubicBez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9" tIns="20091" rIns="20091" bIns="20092" numCol="1" spcCol="1270" anchor="ctr" anchorCtr="0">
              <a:noAutofit/>
            </a:bodyPr>
            <a:lstStyle/>
            <a:p>
              <a:pPr marL="0" lvl="1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устойчивость существования некоммерческого сектора в регионе</a:t>
              </a:r>
              <a:endParaRPr lang="ru-RU" sz="1200" kern="1200" dirty="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95536" y="1943145"/>
              <a:ext cx="317151" cy="453073"/>
            </a:xfrm>
            <a:custGeom>
              <a:avLst/>
              <a:gdLst>
                <a:gd name="connsiteX0" fmla="*/ 0 w 453073"/>
                <a:gd name="connsiteY0" fmla="*/ 0 h 317151"/>
                <a:gd name="connsiteX1" fmla="*/ 294498 w 453073"/>
                <a:gd name="connsiteY1" fmla="*/ 0 h 317151"/>
                <a:gd name="connsiteX2" fmla="*/ 453073 w 453073"/>
                <a:gd name="connsiteY2" fmla="*/ 158576 h 317151"/>
                <a:gd name="connsiteX3" fmla="*/ 294498 w 453073"/>
                <a:gd name="connsiteY3" fmla="*/ 317151 h 317151"/>
                <a:gd name="connsiteX4" fmla="*/ 0 w 453073"/>
                <a:gd name="connsiteY4" fmla="*/ 317151 h 317151"/>
                <a:gd name="connsiteX5" fmla="*/ 158576 w 453073"/>
                <a:gd name="connsiteY5" fmla="*/ 158576 h 317151"/>
                <a:gd name="connsiteX6" fmla="*/ 0 w 453073"/>
                <a:gd name="connsiteY6" fmla="*/ 0 h 31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073" h="317151">
                  <a:moveTo>
                    <a:pt x="453073" y="0"/>
                  </a:moveTo>
                  <a:lnTo>
                    <a:pt x="453073" y="206149"/>
                  </a:lnTo>
                  <a:lnTo>
                    <a:pt x="226536" y="317151"/>
                  </a:lnTo>
                  <a:lnTo>
                    <a:pt x="0" y="206149"/>
                  </a:lnTo>
                  <a:lnTo>
                    <a:pt x="0" y="0"/>
                  </a:lnTo>
                  <a:lnTo>
                    <a:pt x="226536" y="111003"/>
                  </a:lnTo>
                  <a:lnTo>
                    <a:pt x="45307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163656" rIns="5079" bIns="16365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3</a:t>
              </a:r>
              <a:endParaRPr lang="ru-RU" sz="1200" b="1" kern="1200" dirty="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712686" y="1943145"/>
              <a:ext cx="7099673" cy="294498"/>
            </a:xfrm>
            <a:custGeom>
              <a:avLst/>
              <a:gdLst>
                <a:gd name="connsiteX0" fmla="*/ 49084 w 294497"/>
                <a:gd name="connsiteY0" fmla="*/ 0 h 7099672"/>
                <a:gd name="connsiteX1" fmla="*/ 245413 w 294497"/>
                <a:gd name="connsiteY1" fmla="*/ 0 h 7099672"/>
                <a:gd name="connsiteX2" fmla="*/ 294497 w 294497"/>
                <a:gd name="connsiteY2" fmla="*/ 49084 h 7099672"/>
                <a:gd name="connsiteX3" fmla="*/ 294497 w 294497"/>
                <a:gd name="connsiteY3" fmla="*/ 7099672 h 7099672"/>
                <a:gd name="connsiteX4" fmla="*/ 294497 w 294497"/>
                <a:gd name="connsiteY4" fmla="*/ 7099672 h 7099672"/>
                <a:gd name="connsiteX5" fmla="*/ 0 w 294497"/>
                <a:gd name="connsiteY5" fmla="*/ 7099672 h 7099672"/>
                <a:gd name="connsiteX6" fmla="*/ 0 w 294497"/>
                <a:gd name="connsiteY6" fmla="*/ 7099672 h 7099672"/>
                <a:gd name="connsiteX7" fmla="*/ 0 w 294497"/>
                <a:gd name="connsiteY7" fmla="*/ 49084 h 7099672"/>
                <a:gd name="connsiteX8" fmla="*/ 49084 w 294497"/>
                <a:gd name="connsiteY8" fmla="*/ 0 h 70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497" h="7099672">
                  <a:moveTo>
                    <a:pt x="294497" y="1183315"/>
                  </a:moveTo>
                  <a:lnTo>
                    <a:pt x="294497" y="5916357"/>
                  </a:lnTo>
                  <a:cubicBezTo>
                    <a:pt x="294497" y="6569869"/>
                    <a:pt x="293585" y="7099660"/>
                    <a:pt x="292461" y="7099660"/>
                  </a:cubicBezTo>
                  <a:lnTo>
                    <a:pt x="0" y="7099660"/>
                  </a:lnTo>
                  <a:lnTo>
                    <a:pt x="0" y="709966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92461" y="12"/>
                  </a:lnTo>
                  <a:cubicBezTo>
                    <a:pt x="293585" y="12"/>
                    <a:pt x="294497" y="529803"/>
                    <a:pt x="294497" y="1183315"/>
                  </a:cubicBez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9" tIns="20091" rIns="20091" bIns="20092" numCol="1" spcCol="1270" anchor="ctr" anchorCtr="0">
              <a:noAutofit/>
            </a:bodyPr>
            <a:lstStyle/>
            <a:p>
              <a:pPr marL="0" lvl="1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активность деятельности некоммерческого сектора в регионе</a:t>
              </a:r>
              <a:endParaRPr lang="ru-RU" sz="1200" kern="1200" dirty="0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395536" y="2335340"/>
              <a:ext cx="317151" cy="453073"/>
            </a:xfrm>
            <a:custGeom>
              <a:avLst/>
              <a:gdLst>
                <a:gd name="connsiteX0" fmla="*/ 0 w 453073"/>
                <a:gd name="connsiteY0" fmla="*/ 0 h 317151"/>
                <a:gd name="connsiteX1" fmla="*/ 294498 w 453073"/>
                <a:gd name="connsiteY1" fmla="*/ 0 h 317151"/>
                <a:gd name="connsiteX2" fmla="*/ 453073 w 453073"/>
                <a:gd name="connsiteY2" fmla="*/ 158576 h 317151"/>
                <a:gd name="connsiteX3" fmla="*/ 294498 w 453073"/>
                <a:gd name="connsiteY3" fmla="*/ 317151 h 317151"/>
                <a:gd name="connsiteX4" fmla="*/ 0 w 453073"/>
                <a:gd name="connsiteY4" fmla="*/ 317151 h 317151"/>
                <a:gd name="connsiteX5" fmla="*/ 158576 w 453073"/>
                <a:gd name="connsiteY5" fmla="*/ 158576 h 317151"/>
                <a:gd name="connsiteX6" fmla="*/ 0 w 453073"/>
                <a:gd name="connsiteY6" fmla="*/ 0 h 31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073" h="317151">
                  <a:moveTo>
                    <a:pt x="453073" y="0"/>
                  </a:moveTo>
                  <a:lnTo>
                    <a:pt x="453073" y="206149"/>
                  </a:lnTo>
                  <a:lnTo>
                    <a:pt x="226536" y="317151"/>
                  </a:lnTo>
                  <a:lnTo>
                    <a:pt x="0" y="206149"/>
                  </a:lnTo>
                  <a:lnTo>
                    <a:pt x="0" y="0"/>
                  </a:lnTo>
                  <a:lnTo>
                    <a:pt x="226536" y="111003"/>
                  </a:lnTo>
                  <a:lnTo>
                    <a:pt x="45307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163656" rIns="5079" bIns="16365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4</a:t>
              </a:r>
              <a:endParaRPr lang="ru-RU" sz="1200" b="1" kern="1200" dirty="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712686" y="2335340"/>
              <a:ext cx="7099673" cy="294498"/>
            </a:xfrm>
            <a:custGeom>
              <a:avLst/>
              <a:gdLst>
                <a:gd name="connsiteX0" fmla="*/ 49084 w 294497"/>
                <a:gd name="connsiteY0" fmla="*/ 0 h 7099672"/>
                <a:gd name="connsiteX1" fmla="*/ 245413 w 294497"/>
                <a:gd name="connsiteY1" fmla="*/ 0 h 7099672"/>
                <a:gd name="connsiteX2" fmla="*/ 294497 w 294497"/>
                <a:gd name="connsiteY2" fmla="*/ 49084 h 7099672"/>
                <a:gd name="connsiteX3" fmla="*/ 294497 w 294497"/>
                <a:gd name="connsiteY3" fmla="*/ 7099672 h 7099672"/>
                <a:gd name="connsiteX4" fmla="*/ 294497 w 294497"/>
                <a:gd name="connsiteY4" fmla="*/ 7099672 h 7099672"/>
                <a:gd name="connsiteX5" fmla="*/ 0 w 294497"/>
                <a:gd name="connsiteY5" fmla="*/ 7099672 h 7099672"/>
                <a:gd name="connsiteX6" fmla="*/ 0 w 294497"/>
                <a:gd name="connsiteY6" fmla="*/ 7099672 h 7099672"/>
                <a:gd name="connsiteX7" fmla="*/ 0 w 294497"/>
                <a:gd name="connsiteY7" fmla="*/ 49084 h 7099672"/>
                <a:gd name="connsiteX8" fmla="*/ 49084 w 294497"/>
                <a:gd name="connsiteY8" fmla="*/ 0 h 70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497" h="7099672">
                  <a:moveTo>
                    <a:pt x="294497" y="1183315"/>
                  </a:moveTo>
                  <a:lnTo>
                    <a:pt x="294497" y="5916357"/>
                  </a:lnTo>
                  <a:cubicBezTo>
                    <a:pt x="294497" y="6569869"/>
                    <a:pt x="293585" y="7099660"/>
                    <a:pt x="292461" y="7099660"/>
                  </a:cubicBezTo>
                  <a:lnTo>
                    <a:pt x="0" y="7099660"/>
                  </a:lnTo>
                  <a:lnTo>
                    <a:pt x="0" y="709966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92461" y="12"/>
                  </a:lnTo>
                  <a:cubicBezTo>
                    <a:pt x="293585" y="12"/>
                    <a:pt x="294497" y="529803"/>
                    <a:pt x="294497" y="1183315"/>
                  </a:cubicBez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9" tIns="20091" rIns="20091" bIns="20092" numCol="1" spcCol="1270" anchor="ctr" anchorCtr="0">
              <a:noAutofit/>
            </a:bodyPr>
            <a:lstStyle/>
            <a:p>
              <a:pPr marL="0" lvl="1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err="1" smtClean="0">
                  <a:solidFill>
                    <a:srgbClr val="226292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медиаактивность</a:t>
              </a:r>
              <a:r>
                <a:rPr lang="ru-RU" sz="1200" kern="1200" dirty="0" smtClean="0">
                  <a:solidFill>
                    <a:srgbClr val="226292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региональных НКО</a:t>
              </a:r>
              <a:endParaRPr lang="ru-RU" sz="1200" kern="1200" dirty="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395536" y="2727535"/>
              <a:ext cx="317151" cy="453073"/>
            </a:xfrm>
            <a:custGeom>
              <a:avLst/>
              <a:gdLst>
                <a:gd name="connsiteX0" fmla="*/ 0 w 453073"/>
                <a:gd name="connsiteY0" fmla="*/ 0 h 317151"/>
                <a:gd name="connsiteX1" fmla="*/ 294498 w 453073"/>
                <a:gd name="connsiteY1" fmla="*/ 0 h 317151"/>
                <a:gd name="connsiteX2" fmla="*/ 453073 w 453073"/>
                <a:gd name="connsiteY2" fmla="*/ 158576 h 317151"/>
                <a:gd name="connsiteX3" fmla="*/ 294498 w 453073"/>
                <a:gd name="connsiteY3" fmla="*/ 317151 h 317151"/>
                <a:gd name="connsiteX4" fmla="*/ 0 w 453073"/>
                <a:gd name="connsiteY4" fmla="*/ 317151 h 317151"/>
                <a:gd name="connsiteX5" fmla="*/ 158576 w 453073"/>
                <a:gd name="connsiteY5" fmla="*/ 158576 h 317151"/>
                <a:gd name="connsiteX6" fmla="*/ 0 w 453073"/>
                <a:gd name="connsiteY6" fmla="*/ 0 h 31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073" h="317151">
                  <a:moveTo>
                    <a:pt x="453073" y="0"/>
                  </a:moveTo>
                  <a:lnTo>
                    <a:pt x="453073" y="206149"/>
                  </a:lnTo>
                  <a:lnTo>
                    <a:pt x="226536" y="317151"/>
                  </a:lnTo>
                  <a:lnTo>
                    <a:pt x="0" y="206149"/>
                  </a:lnTo>
                  <a:lnTo>
                    <a:pt x="0" y="0"/>
                  </a:lnTo>
                  <a:lnTo>
                    <a:pt x="226536" y="111003"/>
                  </a:lnTo>
                  <a:lnTo>
                    <a:pt x="45307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163656" rIns="5079" bIns="16365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5</a:t>
              </a:r>
              <a:endParaRPr lang="ru-RU" sz="1200" b="1" kern="1200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712686" y="2727535"/>
              <a:ext cx="7099673" cy="294498"/>
            </a:xfrm>
            <a:custGeom>
              <a:avLst/>
              <a:gdLst>
                <a:gd name="connsiteX0" fmla="*/ 49084 w 294497"/>
                <a:gd name="connsiteY0" fmla="*/ 0 h 7099672"/>
                <a:gd name="connsiteX1" fmla="*/ 245413 w 294497"/>
                <a:gd name="connsiteY1" fmla="*/ 0 h 7099672"/>
                <a:gd name="connsiteX2" fmla="*/ 294497 w 294497"/>
                <a:gd name="connsiteY2" fmla="*/ 49084 h 7099672"/>
                <a:gd name="connsiteX3" fmla="*/ 294497 w 294497"/>
                <a:gd name="connsiteY3" fmla="*/ 7099672 h 7099672"/>
                <a:gd name="connsiteX4" fmla="*/ 294497 w 294497"/>
                <a:gd name="connsiteY4" fmla="*/ 7099672 h 7099672"/>
                <a:gd name="connsiteX5" fmla="*/ 0 w 294497"/>
                <a:gd name="connsiteY5" fmla="*/ 7099672 h 7099672"/>
                <a:gd name="connsiteX6" fmla="*/ 0 w 294497"/>
                <a:gd name="connsiteY6" fmla="*/ 7099672 h 7099672"/>
                <a:gd name="connsiteX7" fmla="*/ 0 w 294497"/>
                <a:gd name="connsiteY7" fmla="*/ 49084 h 7099672"/>
                <a:gd name="connsiteX8" fmla="*/ 49084 w 294497"/>
                <a:gd name="connsiteY8" fmla="*/ 0 h 70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497" h="7099672">
                  <a:moveTo>
                    <a:pt x="294497" y="1183315"/>
                  </a:moveTo>
                  <a:lnTo>
                    <a:pt x="294497" y="5916357"/>
                  </a:lnTo>
                  <a:cubicBezTo>
                    <a:pt x="294497" y="6569869"/>
                    <a:pt x="293585" y="7099660"/>
                    <a:pt x="292461" y="7099660"/>
                  </a:cubicBezTo>
                  <a:lnTo>
                    <a:pt x="0" y="7099660"/>
                  </a:lnTo>
                  <a:lnTo>
                    <a:pt x="0" y="709966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92461" y="12"/>
                  </a:lnTo>
                  <a:cubicBezTo>
                    <a:pt x="293585" y="12"/>
                    <a:pt x="294497" y="529803"/>
                    <a:pt x="294497" y="1183315"/>
                  </a:cubicBez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9" tIns="20091" rIns="20091" bIns="20092" numCol="1" spcCol="1270" anchor="ctr" anchorCtr="0">
              <a:noAutofit/>
            </a:bodyPr>
            <a:lstStyle/>
            <a:p>
              <a:pPr marL="0" lvl="1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>
                  <a:solidFill>
                    <a:srgbClr val="226292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уровень поддержки НКО со стороны государства</a:t>
              </a:r>
              <a:endParaRPr lang="ru-RU" sz="1200" kern="1200" dirty="0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395536" y="3109259"/>
              <a:ext cx="317151" cy="453073"/>
            </a:xfrm>
            <a:custGeom>
              <a:avLst/>
              <a:gdLst>
                <a:gd name="connsiteX0" fmla="*/ 0 w 453073"/>
                <a:gd name="connsiteY0" fmla="*/ 0 h 317151"/>
                <a:gd name="connsiteX1" fmla="*/ 294498 w 453073"/>
                <a:gd name="connsiteY1" fmla="*/ 0 h 317151"/>
                <a:gd name="connsiteX2" fmla="*/ 453073 w 453073"/>
                <a:gd name="connsiteY2" fmla="*/ 158576 h 317151"/>
                <a:gd name="connsiteX3" fmla="*/ 294498 w 453073"/>
                <a:gd name="connsiteY3" fmla="*/ 317151 h 317151"/>
                <a:gd name="connsiteX4" fmla="*/ 0 w 453073"/>
                <a:gd name="connsiteY4" fmla="*/ 317151 h 317151"/>
                <a:gd name="connsiteX5" fmla="*/ 158576 w 453073"/>
                <a:gd name="connsiteY5" fmla="*/ 158576 h 317151"/>
                <a:gd name="connsiteX6" fmla="*/ 0 w 453073"/>
                <a:gd name="connsiteY6" fmla="*/ 0 h 31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073" h="317151">
                  <a:moveTo>
                    <a:pt x="453073" y="0"/>
                  </a:moveTo>
                  <a:lnTo>
                    <a:pt x="453073" y="206149"/>
                  </a:lnTo>
                  <a:lnTo>
                    <a:pt x="226536" y="317151"/>
                  </a:lnTo>
                  <a:lnTo>
                    <a:pt x="0" y="206149"/>
                  </a:lnTo>
                  <a:lnTo>
                    <a:pt x="0" y="0"/>
                  </a:lnTo>
                  <a:lnTo>
                    <a:pt x="226536" y="111003"/>
                  </a:lnTo>
                  <a:lnTo>
                    <a:pt x="45307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163656" rIns="5079" bIns="16365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6</a:t>
              </a:r>
              <a:endParaRPr lang="ru-RU" sz="1200" b="1" kern="1200" dirty="0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712686" y="3119730"/>
              <a:ext cx="7099673" cy="294498"/>
            </a:xfrm>
            <a:custGeom>
              <a:avLst/>
              <a:gdLst>
                <a:gd name="connsiteX0" fmla="*/ 49084 w 294497"/>
                <a:gd name="connsiteY0" fmla="*/ 0 h 7099672"/>
                <a:gd name="connsiteX1" fmla="*/ 245413 w 294497"/>
                <a:gd name="connsiteY1" fmla="*/ 0 h 7099672"/>
                <a:gd name="connsiteX2" fmla="*/ 294497 w 294497"/>
                <a:gd name="connsiteY2" fmla="*/ 49084 h 7099672"/>
                <a:gd name="connsiteX3" fmla="*/ 294497 w 294497"/>
                <a:gd name="connsiteY3" fmla="*/ 7099672 h 7099672"/>
                <a:gd name="connsiteX4" fmla="*/ 294497 w 294497"/>
                <a:gd name="connsiteY4" fmla="*/ 7099672 h 7099672"/>
                <a:gd name="connsiteX5" fmla="*/ 0 w 294497"/>
                <a:gd name="connsiteY5" fmla="*/ 7099672 h 7099672"/>
                <a:gd name="connsiteX6" fmla="*/ 0 w 294497"/>
                <a:gd name="connsiteY6" fmla="*/ 7099672 h 7099672"/>
                <a:gd name="connsiteX7" fmla="*/ 0 w 294497"/>
                <a:gd name="connsiteY7" fmla="*/ 49084 h 7099672"/>
                <a:gd name="connsiteX8" fmla="*/ 49084 w 294497"/>
                <a:gd name="connsiteY8" fmla="*/ 0 h 70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497" h="7099672">
                  <a:moveTo>
                    <a:pt x="294497" y="1183315"/>
                  </a:moveTo>
                  <a:lnTo>
                    <a:pt x="294497" y="5916357"/>
                  </a:lnTo>
                  <a:cubicBezTo>
                    <a:pt x="294497" y="6569869"/>
                    <a:pt x="293585" y="7099660"/>
                    <a:pt x="292461" y="7099660"/>
                  </a:cubicBezTo>
                  <a:lnTo>
                    <a:pt x="0" y="7099660"/>
                  </a:lnTo>
                  <a:lnTo>
                    <a:pt x="0" y="709966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92461" y="12"/>
                  </a:lnTo>
                  <a:cubicBezTo>
                    <a:pt x="293585" y="12"/>
                    <a:pt x="294497" y="529803"/>
                    <a:pt x="294497" y="1183315"/>
                  </a:cubicBez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9" tIns="20091" rIns="20091" bIns="20092" numCol="1" spcCol="1270" anchor="ctr" anchorCtr="0">
              <a:noAutofit/>
            </a:bodyPr>
            <a:lstStyle/>
            <a:p>
              <a:pPr marL="0" lvl="1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>
                  <a:solidFill>
                    <a:srgbClr val="226292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онлайн-доступность информации о поддержке СО НКО</a:t>
              </a:r>
              <a:endParaRPr lang="ru-RU" sz="1200" kern="1200" dirty="0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395536" y="3511925"/>
              <a:ext cx="317151" cy="453073"/>
            </a:xfrm>
            <a:custGeom>
              <a:avLst/>
              <a:gdLst>
                <a:gd name="connsiteX0" fmla="*/ 0 w 453073"/>
                <a:gd name="connsiteY0" fmla="*/ 0 h 317151"/>
                <a:gd name="connsiteX1" fmla="*/ 294498 w 453073"/>
                <a:gd name="connsiteY1" fmla="*/ 0 h 317151"/>
                <a:gd name="connsiteX2" fmla="*/ 453073 w 453073"/>
                <a:gd name="connsiteY2" fmla="*/ 158576 h 317151"/>
                <a:gd name="connsiteX3" fmla="*/ 294498 w 453073"/>
                <a:gd name="connsiteY3" fmla="*/ 317151 h 317151"/>
                <a:gd name="connsiteX4" fmla="*/ 0 w 453073"/>
                <a:gd name="connsiteY4" fmla="*/ 317151 h 317151"/>
                <a:gd name="connsiteX5" fmla="*/ 158576 w 453073"/>
                <a:gd name="connsiteY5" fmla="*/ 158576 h 317151"/>
                <a:gd name="connsiteX6" fmla="*/ 0 w 453073"/>
                <a:gd name="connsiteY6" fmla="*/ 0 h 31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073" h="317151">
                  <a:moveTo>
                    <a:pt x="453073" y="0"/>
                  </a:moveTo>
                  <a:lnTo>
                    <a:pt x="453073" y="206149"/>
                  </a:lnTo>
                  <a:lnTo>
                    <a:pt x="226536" y="317151"/>
                  </a:lnTo>
                  <a:lnTo>
                    <a:pt x="0" y="206149"/>
                  </a:lnTo>
                  <a:lnTo>
                    <a:pt x="0" y="0"/>
                  </a:lnTo>
                  <a:lnTo>
                    <a:pt x="226536" y="111003"/>
                  </a:lnTo>
                  <a:lnTo>
                    <a:pt x="45307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163656" rIns="5079" bIns="16365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7</a:t>
              </a:r>
              <a:endParaRPr lang="ru-RU" sz="1200" b="1" kern="1200" dirty="0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712686" y="3511925"/>
              <a:ext cx="7099673" cy="294498"/>
            </a:xfrm>
            <a:custGeom>
              <a:avLst/>
              <a:gdLst>
                <a:gd name="connsiteX0" fmla="*/ 49084 w 294497"/>
                <a:gd name="connsiteY0" fmla="*/ 0 h 7099672"/>
                <a:gd name="connsiteX1" fmla="*/ 245413 w 294497"/>
                <a:gd name="connsiteY1" fmla="*/ 0 h 7099672"/>
                <a:gd name="connsiteX2" fmla="*/ 294497 w 294497"/>
                <a:gd name="connsiteY2" fmla="*/ 49084 h 7099672"/>
                <a:gd name="connsiteX3" fmla="*/ 294497 w 294497"/>
                <a:gd name="connsiteY3" fmla="*/ 7099672 h 7099672"/>
                <a:gd name="connsiteX4" fmla="*/ 294497 w 294497"/>
                <a:gd name="connsiteY4" fmla="*/ 7099672 h 7099672"/>
                <a:gd name="connsiteX5" fmla="*/ 0 w 294497"/>
                <a:gd name="connsiteY5" fmla="*/ 7099672 h 7099672"/>
                <a:gd name="connsiteX6" fmla="*/ 0 w 294497"/>
                <a:gd name="connsiteY6" fmla="*/ 7099672 h 7099672"/>
                <a:gd name="connsiteX7" fmla="*/ 0 w 294497"/>
                <a:gd name="connsiteY7" fmla="*/ 49084 h 7099672"/>
                <a:gd name="connsiteX8" fmla="*/ 49084 w 294497"/>
                <a:gd name="connsiteY8" fmla="*/ 0 h 70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497" h="7099672">
                  <a:moveTo>
                    <a:pt x="294497" y="1183315"/>
                  </a:moveTo>
                  <a:lnTo>
                    <a:pt x="294497" y="5916357"/>
                  </a:lnTo>
                  <a:cubicBezTo>
                    <a:pt x="294497" y="6569869"/>
                    <a:pt x="293585" y="7099660"/>
                    <a:pt x="292461" y="7099660"/>
                  </a:cubicBezTo>
                  <a:lnTo>
                    <a:pt x="0" y="7099660"/>
                  </a:lnTo>
                  <a:lnTo>
                    <a:pt x="0" y="709966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92461" y="12"/>
                  </a:lnTo>
                  <a:cubicBezTo>
                    <a:pt x="293585" y="12"/>
                    <a:pt x="294497" y="529803"/>
                    <a:pt x="294497" y="1183315"/>
                  </a:cubicBez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9" tIns="20091" rIns="20091" bIns="20092" numCol="1" spcCol="1270" anchor="ctr" anchorCtr="0">
              <a:noAutofit/>
            </a:bodyPr>
            <a:lstStyle/>
            <a:p>
              <a:pPr marL="0" lvl="1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>
                  <a:solidFill>
                    <a:srgbClr val="226292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социальная значимость некоммерческого сектора в регионе</a:t>
              </a:r>
              <a:endParaRPr lang="ru-RU" sz="1200" kern="1200" dirty="0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395536" y="3904120"/>
              <a:ext cx="317151" cy="453073"/>
            </a:xfrm>
            <a:custGeom>
              <a:avLst/>
              <a:gdLst>
                <a:gd name="connsiteX0" fmla="*/ 0 w 453073"/>
                <a:gd name="connsiteY0" fmla="*/ 0 h 317151"/>
                <a:gd name="connsiteX1" fmla="*/ 294498 w 453073"/>
                <a:gd name="connsiteY1" fmla="*/ 0 h 317151"/>
                <a:gd name="connsiteX2" fmla="*/ 453073 w 453073"/>
                <a:gd name="connsiteY2" fmla="*/ 158576 h 317151"/>
                <a:gd name="connsiteX3" fmla="*/ 294498 w 453073"/>
                <a:gd name="connsiteY3" fmla="*/ 317151 h 317151"/>
                <a:gd name="connsiteX4" fmla="*/ 0 w 453073"/>
                <a:gd name="connsiteY4" fmla="*/ 317151 h 317151"/>
                <a:gd name="connsiteX5" fmla="*/ 158576 w 453073"/>
                <a:gd name="connsiteY5" fmla="*/ 158576 h 317151"/>
                <a:gd name="connsiteX6" fmla="*/ 0 w 453073"/>
                <a:gd name="connsiteY6" fmla="*/ 0 h 31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073" h="317151">
                  <a:moveTo>
                    <a:pt x="453073" y="0"/>
                  </a:moveTo>
                  <a:lnTo>
                    <a:pt x="453073" y="206149"/>
                  </a:lnTo>
                  <a:lnTo>
                    <a:pt x="226536" y="317151"/>
                  </a:lnTo>
                  <a:lnTo>
                    <a:pt x="0" y="206149"/>
                  </a:lnTo>
                  <a:lnTo>
                    <a:pt x="0" y="0"/>
                  </a:lnTo>
                  <a:lnTo>
                    <a:pt x="226536" y="111003"/>
                  </a:lnTo>
                  <a:lnTo>
                    <a:pt x="45307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163656" rIns="5079" bIns="16365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8</a:t>
              </a:r>
              <a:endParaRPr lang="ru-RU" sz="1200" b="1" kern="1200" dirty="0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712686" y="3904120"/>
              <a:ext cx="7099673" cy="294498"/>
            </a:xfrm>
            <a:custGeom>
              <a:avLst/>
              <a:gdLst>
                <a:gd name="connsiteX0" fmla="*/ 49084 w 294497"/>
                <a:gd name="connsiteY0" fmla="*/ 0 h 7099672"/>
                <a:gd name="connsiteX1" fmla="*/ 245413 w 294497"/>
                <a:gd name="connsiteY1" fmla="*/ 0 h 7099672"/>
                <a:gd name="connsiteX2" fmla="*/ 294497 w 294497"/>
                <a:gd name="connsiteY2" fmla="*/ 49084 h 7099672"/>
                <a:gd name="connsiteX3" fmla="*/ 294497 w 294497"/>
                <a:gd name="connsiteY3" fmla="*/ 7099672 h 7099672"/>
                <a:gd name="connsiteX4" fmla="*/ 294497 w 294497"/>
                <a:gd name="connsiteY4" fmla="*/ 7099672 h 7099672"/>
                <a:gd name="connsiteX5" fmla="*/ 0 w 294497"/>
                <a:gd name="connsiteY5" fmla="*/ 7099672 h 7099672"/>
                <a:gd name="connsiteX6" fmla="*/ 0 w 294497"/>
                <a:gd name="connsiteY6" fmla="*/ 7099672 h 7099672"/>
                <a:gd name="connsiteX7" fmla="*/ 0 w 294497"/>
                <a:gd name="connsiteY7" fmla="*/ 49084 h 7099672"/>
                <a:gd name="connsiteX8" fmla="*/ 49084 w 294497"/>
                <a:gd name="connsiteY8" fmla="*/ 0 h 70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497" h="7099672">
                  <a:moveTo>
                    <a:pt x="294497" y="1183315"/>
                  </a:moveTo>
                  <a:lnTo>
                    <a:pt x="294497" y="5916357"/>
                  </a:lnTo>
                  <a:cubicBezTo>
                    <a:pt x="294497" y="6569869"/>
                    <a:pt x="293585" y="7099660"/>
                    <a:pt x="292461" y="7099660"/>
                  </a:cubicBezTo>
                  <a:lnTo>
                    <a:pt x="0" y="7099660"/>
                  </a:lnTo>
                  <a:lnTo>
                    <a:pt x="0" y="709966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92461" y="12"/>
                  </a:lnTo>
                  <a:cubicBezTo>
                    <a:pt x="293585" y="12"/>
                    <a:pt x="294497" y="529803"/>
                    <a:pt x="294497" y="1183315"/>
                  </a:cubicBez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9" tIns="20091" rIns="20091" bIns="20092" numCol="1" spcCol="1270" anchor="ctr" anchorCtr="0">
              <a:noAutofit/>
            </a:bodyPr>
            <a:lstStyle/>
            <a:p>
              <a:pPr marL="0" lvl="1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>
                  <a:solidFill>
                    <a:srgbClr val="226292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значимость ресурсных центров СО НКО</a:t>
              </a:r>
              <a:endParaRPr lang="ru-RU" sz="1200" kern="1200" dirty="0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395536" y="4296315"/>
              <a:ext cx="317151" cy="453073"/>
            </a:xfrm>
            <a:custGeom>
              <a:avLst/>
              <a:gdLst>
                <a:gd name="connsiteX0" fmla="*/ 0 w 453073"/>
                <a:gd name="connsiteY0" fmla="*/ 0 h 317151"/>
                <a:gd name="connsiteX1" fmla="*/ 294498 w 453073"/>
                <a:gd name="connsiteY1" fmla="*/ 0 h 317151"/>
                <a:gd name="connsiteX2" fmla="*/ 453073 w 453073"/>
                <a:gd name="connsiteY2" fmla="*/ 158576 h 317151"/>
                <a:gd name="connsiteX3" fmla="*/ 294498 w 453073"/>
                <a:gd name="connsiteY3" fmla="*/ 317151 h 317151"/>
                <a:gd name="connsiteX4" fmla="*/ 0 w 453073"/>
                <a:gd name="connsiteY4" fmla="*/ 317151 h 317151"/>
                <a:gd name="connsiteX5" fmla="*/ 158576 w 453073"/>
                <a:gd name="connsiteY5" fmla="*/ 158576 h 317151"/>
                <a:gd name="connsiteX6" fmla="*/ 0 w 453073"/>
                <a:gd name="connsiteY6" fmla="*/ 0 h 31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073" h="317151">
                  <a:moveTo>
                    <a:pt x="453073" y="0"/>
                  </a:moveTo>
                  <a:lnTo>
                    <a:pt x="453073" y="206149"/>
                  </a:lnTo>
                  <a:lnTo>
                    <a:pt x="226536" y="317151"/>
                  </a:lnTo>
                  <a:lnTo>
                    <a:pt x="0" y="206149"/>
                  </a:lnTo>
                  <a:lnTo>
                    <a:pt x="0" y="0"/>
                  </a:lnTo>
                  <a:lnTo>
                    <a:pt x="226536" y="111003"/>
                  </a:lnTo>
                  <a:lnTo>
                    <a:pt x="45307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163656" rIns="5079" bIns="16365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9</a:t>
              </a:r>
              <a:endParaRPr lang="ru-RU" sz="1200" b="1" kern="1200" dirty="0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712686" y="4296315"/>
              <a:ext cx="7099673" cy="294498"/>
            </a:xfrm>
            <a:custGeom>
              <a:avLst/>
              <a:gdLst>
                <a:gd name="connsiteX0" fmla="*/ 49084 w 294497"/>
                <a:gd name="connsiteY0" fmla="*/ 0 h 7099672"/>
                <a:gd name="connsiteX1" fmla="*/ 245413 w 294497"/>
                <a:gd name="connsiteY1" fmla="*/ 0 h 7099672"/>
                <a:gd name="connsiteX2" fmla="*/ 294497 w 294497"/>
                <a:gd name="connsiteY2" fmla="*/ 49084 h 7099672"/>
                <a:gd name="connsiteX3" fmla="*/ 294497 w 294497"/>
                <a:gd name="connsiteY3" fmla="*/ 7099672 h 7099672"/>
                <a:gd name="connsiteX4" fmla="*/ 294497 w 294497"/>
                <a:gd name="connsiteY4" fmla="*/ 7099672 h 7099672"/>
                <a:gd name="connsiteX5" fmla="*/ 0 w 294497"/>
                <a:gd name="connsiteY5" fmla="*/ 7099672 h 7099672"/>
                <a:gd name="connsiteX6" fmla="*/ 0 w 294497"/>
                <a:gd name="connsiteY6" fmla="*/ 7099672 h 7099672"/>
                <a:gd name="connsiteX7" fmla="*/ 0 w 294497"/>
                <a:gd name="connsiteY7" fmla="*/ 49084 h 7099672"/>
                <a:gd name="connsiteX8" fmla="*/ 49084 w 294497"/>
                <a:gd name="connsiteY8" fmla="*/ 0 h 70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497" h="7099672">
                  <a:moveTo>
                    <a:pt x="294497" y="1183315"/>
                  </a:moveTo>
                  <a:lnTo>
                    <a:pt x="294497" y="5916357"/>
                  </a:lnTo>
                  <a:cubicBezTo>
                    <a:pt x="294497" y="6569869"/>
                    <a:pt x="293585" y="7099660"/>
                    <a:pt x="292461" y="7099660"/>
                  </a:cubicBezTo>
                  <a:lnTo>
                    <a:pt x="0" y="7099660"/>
                  </a:lnTo>
                  <a:lnTo>
                    <a:pt x="0" y="709966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92461" y="12"/>
                  </a:lnTo>
                  <a:cubicBezTo>
                    <a:pt x="293585" y="12"/>
                    <a:pt x="294497" y="529803"/>
                    <a:pt x="294497" y="1183315"/>
                  </a:cubicBez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9" tIns="20091" rIns="20091" bIns="20092" numCol="1" spcCol="1270" anchor="ctr" anchorCtr="0">
              <a:noAutofit/>
            </a:bodyPr>
            <a:lstStyle/>
            <a:p>
              <a:pPr marL="0" lvl="1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>
                  <a:solidFill>
                    <a:srgbClr val="226292">
                      <a:lumMod val="50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значимость региональных общественных палат как институциональных площадок развития третьего сектора в регионе</a:t>
              </a:r>
              <a:endParaRPr lang="ru-RU" sz="1200" kern="1200" dirty="0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95536" y="4688510"/>
              <a:ext cx="317151" cy="453073"/>
            </a:xfrm>
            <a:custGeom>
              <a:avLst/>
              <a:gdLst>
                <a:gd name="connsiteX0" fmla="*/ 0 w 453073"/>
                <a:gd name="connsiteY0" fmla="*/ 0 h 317151"/>
                <a:gd name="connsiteX1" fmla="*/ 294498 w 453073"/>
                <a:gd name="connsiteY1" fmla="*/ 0 h 317151"/>
                <a:gd name="connsiteX2" fmla="*/ 453073 w 453073"/>
                <a:gd name="connsiteY2" fmla="*/ 158576 h 317151"/>
                <a:gd name="connsiteX3" fmla="*/ 294498 w 453073"/>
                <a:gd name="connsiteY3" fmla="*/ 317151 h 317151"/>
                <a:gd name="connsiteX4" fmla="*/ 0 w 453073"/>
                <a:gd name="connsiteY4" fmla="*/ 317151 h 317151"/>
                <a:gd name="connsiteX5" fmla="*/ 158576 w 453073"/>
                <a:gd name="connsiteY5" fmla="*/ 158576 h 317151"/>
                <a:gd name="connsiteX6" fmla="*/ 0 w 453073"/>
                <a:gd name="connsiteY6" fmla="*/ 0 h 31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073" h="317151">
                  <a:moveTo>
                    <a:pt x="453073" y="0"/>
                  </a:moveTo>
                  <a:lnTo>
                    <a:pt x="453073" y="206149"/>
                  </a:lnTo>
                  <a:lnTo>
                    <a:pt x="226536" y="317151"/>
                  </a:lnTo>
                  <a:lnTo>
                    <a:pt x="0" y="206149"/>
                  </a:lnTo>
                  <a:lnTo>
                    <a:pt x="0" y="0"/>
                  </a:lnTo>
                  <a:lnTo>
                    <a:pt x="226536" y="111003"/>
                  </a:lnTo>
                  <a:lnTo>
                    <a:pt x="45307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163656" rIns="5079" bIns="16365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10</a:t>
              </a:r>
              <a:endParaRPr lang="ru-RU" sz="1200" b="1" kern="1200" dirty="0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12686" y="4688509"/>
              <a:ext cx="7099673" cy="294498"/>
            </a:xfrm>
            <a:custGeom>
              <a:avLst/>
              <a:gdLst>
                <a:gd name="connsiteX0" fmla="*/ 49084 w 294497"/>
                <a:gd name="connsiteY0" fmla="*/ 0 h 7099672"/>
                <a:gd name="connsiteX1" fmla="*/ 245413 w 294497"/>
                <a:gd name="connsiteY1" fmla="*/ 0 h 7099672"/>
                <a:gd name="connsiteX2" fmla="*/ 294497 w 294497"/>
                <a:gd name="connsiteY2" fmla="*/ 49084 h 7099672"/>
                <a:gd name="connsiteX3" fmla="*/ 294497 w 294497"/>
                <a:gd name="connsiteY3" fmla="*/ 7099672 h 7099672"/>
                <a:gd name="connsiteX4" fmla="*/ 294497 w 294497"/>
                <a:gd name="connsiteY4" fmla="*/ 7099672 h 7099672"/>
                <a:gd name="connsiteX5" fmla="*/ 0 w 294497"/>
                <a:gd name="connsiteY5" fmla="*/ 7099672 h 7099672"/>
                <a:gd name="connsiteX6" fmla="*/ 0 w 294497"/>
                <a:gd name="connsiteY6" fmla="*/ 7099672 h 7099672"/>
                <a:gd name="connsiteX7" fmla="*/ 0 w 294497"/>
                <a:gd name="connsiteY7" fmla="*/ 49084 h 7099672"/>
                <a:gd name="connsiteX8" fmla="*/ 49084 w 294497"/>
                <a:gd name="connsiteY8" fmla="*/ 0 h 70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497" h="7099672">
                  <a:moveTo>
                    <a:pt x="294497" y="1183315"/>
                  </a:moveTo>
                  <a:lnTo>
                    <a:pt x="294497" y="5916357"/>
                  </a:lnTo>
                  <a:cubicBezTo>
                    <a:pt x="294497" y="6569869"/>
                    <a:pt x="293585" y="7099660"/>
                    <a:pt x="292461" y="7099660"/>
                  </a:cubicBezTo>
                  <a:lnTo>
                    <a:pt x="0" y="7099660"/>
                  </a:lnTo>
                  <a:lnTo>
                    <a:pt x="0" y="709966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92461" y="12"/>
                  </a:lnTo>
                  <a:cubicBezTo>
                    <a:pt x="293585" y="12"/>
                    <a:pt x="294497" y="529803"/>
                    <a:pt x="294497" y="1183315"/>
                  </a:cubicBez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9" tIns="20091" rIns="20091" bIns="20092" numCol="1" spcCol="1270" anchor="ctr" anchorCtr="0">
              <a:noAutofit/>
            </a:bodyPr>
            <a:lstStyle/>
            <a:p>
              <a:pPr marL="0" lvl="1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результаты экспертного опроса членов региональных общественных палат и других региональных экспертов</a:t>
              </a:r>
              <a:endParaRPr lang="ru-RU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16432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48" y="144964"/>
            <a:ext cx="9008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ПО УРОВНЮ И КАЧЕСТВУ РАЗВИТИЯ НЕКОММЕРЧЕСКОГО СЕКТОРА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383745"/>
              </p:ext>
            </p:extLst>
          </p:nvPr>
        </p:nvGraphicFramePr>
        <p:xfrm>
          <a:off x="611560" y="1342251"/>
          <a:ext cx="6938775" cy="3353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4579854"/>
                <a:gridCol w="1350809"/>
              </a:tblGrid>
              <a:tr h="77968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в рейтинге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Российской Федерации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Рейтинговое число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chemeClr val="accent3"/>
                    </a:solidFill>
                  </a:tcPr>
                </a:tc>
              </a:tr>
              <a:tr h="2661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</a:tr>
              <a:tr h="1609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Вологодская область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64,44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</a:tr>
              <a:tr h="1609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62,34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</a:tr>
              <a:tr h="1609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 автономный округ - Югра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61,85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</a:tr>
              <a:tr h="1609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Челябинская область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61,71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</a:tr>
              <a:tr h="1609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60,45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</a:tr>
              <a:tr h="1609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Тульская область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59,05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</a:tr>
              <a:tr h="1609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Санкт-Петербург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</a:tr>
              <a:tr h="1609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55,11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B6DCC0"/>
                    </a:solidFill>
                  </a:tcPr>
                </a:tc>
              </a:tr>
              <a:tr h="18906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</a:tr>
              <a:tr h="18906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Ингушетия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29,09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812" marR="32812" marT="6771" marB="0" anchor="ctr">
                    <a:solidFill>
                      <a:srgbClr val="D3E8F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20728" y="511265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проводит Общественная палата Российской Федерации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Смотреть исходно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r="22065"/>
          <a:stretch/>
        </p:blipFill>
        <p:spPr bwMode="auto">
          <a:xfrm>
            <a:off x="6012160" y="587875"/>
            <a:ext cx="630520" cy="6221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29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28726" y="154150"/>
            <a:ext cx="700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НЕКОММЕРЧЕСКИЕ ОРГАНИЗАЦИИ НОВОСИБИРСКОЙ ОБЛАСТИ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81450736"/>
              </p:ext>
            </p:extLst>
          </p:nvPr>
        </p:nvGraphicFramePr>
        <p:xfrm>
          <a:off x="251520" y="1419622"/>
          <a:ext cx="51845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95536" y="654003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НОВОСИБИРСКОЙ ОБЛАСТИ </a:t>
            </a:r>
          </a:p>
          <a:p>
            <a:r>
              <a:rPr lang="ru-RU" sz="1400" b="1" dirty="0" smtClean="0">
                <a:solidFill>
                  <a:srgbClr val="7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4 263 НЕКОММРЕЧЕСКИХ ОРГАНИЗАЦИИ </a:t>
            </a:r>
            <a:endParaRPr lang="ru-RU" sz="1400" b="1" dirty="0">
              <a:solidFill>
                <a:srgbClr val="7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77784" y="132815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НКО в реестре исполнителей общественно-полезных услуг 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074797675"/>
              </p:ext>
            </p:extLst>
          </p:nvPr>
        </p:nvGraphicFramePr>
        <p:xfrm>
          <a:off x="5181740" y="1923678"/>
          <a:ext cx="40324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83475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07679208"/>
              </p:ext>
            </p:extLst>
          </p:nvPr>
        </p:nvGraphicFramePr>
        <p:xfrm>
          <a:off x="35496" y="1455324"/>
          <a:ext cx="5544616" cy="277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2347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МИНИСТЕРСТВА ТРУДА И СОЦИАЛЬНОГО РАЗВИТИЯ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С СО НКО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58678"/>
            <a:ext cx="6388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ПЕРЕДАННЫЕ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НКО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 НА ОКАЗАНИЕ УСЛУГ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2477" y="4237226"/>
            <a:ext cx="4714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ru-RU" kern="0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Arial Unicode MS"/>
              </a:rPr>
              <a:t>Всего выделено </a:t>
            </a:r>
            <a:r>
              <a:rPr lang="ru-RU" b="1" kern="0" dirty="0" smtClean="0">
                <a:solidFill>
                  <a:srgbClr val="7A0000"/>
                </a:solidFill>
                <a:latin typeface="Arial"/>
                <a:ea typeface="Arial Unicode MS"/>
              </a:rPr>
              <a:t>65,9 миллионов </a:t>
            </a:r>
            <a:r>
              <a:rPr lang="ru-RU" b="1" kern="0" dirty="0">
                <a:solidFill>
                  <a:srgbClr val="7A0000"/>
                </a:solidFill>
                <a:latin typeface="Arial"/>
                <a:ea typeface="Arial Unicode MS"/>
              </a:rPr>
              <a:t>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038" y="199568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СО НКО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субсидию на оказание услуг </a:t>
            </a:r>
          </a:p>
          <a:p>
            <a:endParaRPr lang="ru-RU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7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СО НКО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поставщиков социальных услуг получили компенсацию за оказанные социальные услуги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32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153" y="458706"/>
            <a:ext cx="8794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ФЕДЕРАЛЬНОГО ЗАКОНА  ОТ 13.07.2020 № 189-ФЗ </a:t>
            </a:r>
          </a:p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ГОСУДАРСТВЕННОМ (МУНИЦИПАЛЬНОМ) СОЦИАЛЬНОМ ЗАКАЗЕ </a:t>
            </a:r>
          </a:p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ОКАЗАНИЕ ГОСУДАРСТВЕННЫХ (МУНИЦИПАЛЬНЫХ) УСЛУГ В СОЦИАЛЬНОЙ СФЕРЕ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83448"/>
            <a:ext cx="47095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43153" y="1419622"/>
            <a:ext cx="8605311" cy="1573889"/>
          </a:xfrm>
          <a:custGeom>
            <a:avLst/>
            <a:gdLst>
              <a:gd name="connsiteX0" fmla="*/ 0 w 7416824"/>
              <a:gd name="connsiteY0" fmla="*/ 161121 h 1611214"/>
              <a:gd name="connsiteX1" fmla="*/ 161121 w 7416824"/>
              <a:gd name="connsiteY1" fmla="*/ 0 h 1611214"/>
              <a:gd name="connsiteX2" fmla="*/ 7255703 w 7416824"/>
              <a:gd name="connsiteY2" fmla="*/ 0 h 1611214"/>
              <a:gd name="connsiteX3" fmla="*/ 7416824 w 7416824"/>
              <a:gd name="connsiteY3" fmla="*/ 161121 h 1611214"/>
              <a:gd name="connsiteX4" fmla="*/ 7416824 w 7416824"/>
              <a:gd name="connsiteY4" fmla="*/ 1450093 h 1611214"/>
              <a:gd name="connsiteX5" fmla="*/ 7255703 w 7416824"/>
              <a:gd name="connsiteY5" fmla="*/ 1611214 h 1611214"/>
              <a:gd name="connsiteX6" fmla="*/ 161121 w 7416824"/>
              <a:gd name="connsiteY6" fmla="*/ 1611214 h 1611214"/>
              <a:gd name="connsiteX7" fmla="*/ 0 w 7416824"/>
              <a:gd name="connsiteY7" fmla="*/ 1450093 h 1611214"/>
              <a:gd name="connsiteX8" fmla="*/ 0 w 7416824"/>
              <a:gd name="connsiteY8" fmla="*/ 161121 h 161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1611214">
                <a:moveTo>
                  <a:pt x="0" y="161121"/>
                </a:moveTo>
                <a:cubicBezTo>
                  <a:pt x="0" y="72136"/>
                  <a:pt x="72136" y="0"/>
                  <a:pt x="161121" y="0"/>
                </a:cubicBezTo>
                <a:lnTo>
                  <a:pt x="7255703" y="0"/>
                </a:lnTo>
                <a:cubicBezTo>
                  <a:pt x="7344688" y="0"/>
                  <a:pt x="7416824" y="72136"/>
                  <a:pt x="7416824" y="161121"/>
                </a:cubicBezTo>
                <a:lnTo>
                  <a:pt x="7416824" y="1450093"/>
                </a:lnTo>
                <a:cubicBezTo>
                  <a:pt x="7416824" y="1539078"/>
                  <a:pt x="7344688" y="1611214"/>
                  <a:pt x="7255703" y="1611214"/>
                </a:cubicBezTo>
                <a:lnTo>
                  <a:pt x="161121" y="1611214"/>
                </a:lnTo>
                <a:cubicBezTo>
                  <a:pt x="72136" y="1611214"/>
                  <a:pt x="0" y="1539078"/>
                  <a:pt x="0" y="1450093"/>
                </a:cubicBezTo>
                <a:lnTo>
                  <a:pt x="0" y="161121"/>
                </a:lnTo>
                <a:close/>
              </a:path>
            </a:pathLst>
          </a:custGeom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016" tIns="49530" rIns="49531" bIns="49530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 отношений в области социальных заказов на оказание государственных (муниципальных) </a:t>
            </a:r>
            <a:r>
              <a:rPr lang="ru-RU" sz="13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sz="13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189-ФЗ затронет только услуги, которые организации социальной сферы оказывают физлицам за счет субсидий</a:t>
            </a:r>
            <a:endParaRPr lang="ru-RU" sz="1300" kern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491630"/>
            <a:ext cx="1518618" cy="1399013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143153" y="3147814"/>
            <a:ext cx="8605311" cy="1748766"/>
          </a:xfrm>
          <a:custGeom>
            <a:avLst/>
            <a:gdLst>
              <a:gd name="connsiteX0" fmla="*/ 0 w 7416824"/>
              <a:gd name="connsiteY0" fmla="*/ 161121 h 1611214"/>
              <a:gd name="connsiteX1" fmla="*/ 161121 w 7416824"/>
              <a:gd name="connsiteY1" fmla="*/ 0 h 1611214"/>
              <a:gd name="connsiteX2" fmla="*/ 7255703 w 7416824"/>
              <a:gd name="connsiteY2" fmla="*/ 0 h 1611214"/>
              <a:gd name="connsiteX3" fmla="*/ 7416824 w 7416824"/>
              <a:gd name="connsiteY3" fmla="*/ 161121 h 1611214"/>
              <a:gd name="connsiteX4" fmla="*/ 7416824 w 7416824"/>
              <a:gd name="connsiteY4" fmla="*/ 1450093 h 1611214"/>
              <a:gd name="connsiteX5" fmla="*/ 7255703 w 7416824"/>
              <a:gd name="connsiteY5" fmla="*/ 1611214 h 1611214"/>
              <a:gd name="connsiteX6" fmla="*/ 161121 w 7416824"/>
              <a:gd name="connsiteY6" fmla="*/ 1611214 h 1611214"/>
              <a:gd name="connsiteX7" fmla="*/ 0 w 7416824"/>
              <a:gd name="connsiteY7" fmla="*/ 1450093 h 1611214"/>
              <a:gd name="connsiteX8" fmla="*/ 0 w 7416824"/>
              <a:gd name="connsiteY8" fmla="*/ 161121 h 161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1611214">
                <a:moveTo>
                  <a:pt x="0" y="161121"/>
                </a:moveTo>
                <a:cubicBezTo>
                  <a:pt x="0" y="72136"/>
                  <a:pt x="72136" y="0"/>
                  <a:pt x="161121" y="0"/>
                </a:cubicBezTo>
                <a:lnTo>
                  <a:pt x="7255703" y="0"/>
                </a:lnTo>
                <a:cubicBezTo>
                  <a:pt x="7344688" y="0"/>
                  <a:pt x="7416824" y="72136"/>
                  <a:pt x="7416824" y="161121"/>
                </a:cubicBezTo>
                <a:lnTo>
                  <a:pt x="7416824" y="1450093"/>
                </a:lnTo>
                <a:cubicBezTo>
                  <a:pt x="7416824" y="1539078"/>
                  <a:pt x="7344688" y="1611214"/>
                  <a:pt x="7255703" y="1611214"/>
                </a:cubicBezTo>
                <a:lnTo>
                  <a:pt x="161121" y="1611214"/>
                </a:lnTo>
                <a:cubicBezTo>
                  <a:pt x="72136" y="1611214"/>
                  <a:pt x="0" y="1539078"/>
                  <a:pt x="0" y="1450093"/>
                </a:cubicBezTo>
                <a:lnTo>
                  <a:pt x="0" y="161121"/>
                </a:lnTo>
                <a:close/>
              </a:path>
            </a:pathLst>
          </a:cu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016" tIns="49530" rIns="49531" bIns="49530" numCol="1" spcCol="1270" anchor="t" anchorCtr="0">
            <a:noAutofit/>
          </a:bodyPr>
          <a:lstStyle/>
          <a:p>
            <a:pPr marL="171450" lvl="0" indent="-171450" algn="l" defTabSz="5778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2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обслуживание (за исключением услуг в сфере социального обслуживания в стационарной форме)</a:t>
            </a:r>
            <a:endParaRPr lang="ru-RU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l" defTabSz="444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2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санаторно-курортное лечение (за исключением услуг, предоставляемых в рамках государственной социальной помощи)</a:t>
            </a:r>
            <a:endParaRPr lang="ru-RU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l" defTabSz="444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2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паллиативной медицинской помощи</a:t>
            </a:r>
            <a:endParaRPr lang="ru-RU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l" defTabSz="444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2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благоприятных условий для развития туристской индустрии в субъектах Российской Федерации</a:t>
            </a:r>
            <a:endParaRPr lang="ru-RU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l" defTabSz="444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2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спортивная подготовка</a:t>
            </a:r>
            <a:endParaRPr lang="ru-RU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l" defTabSz="444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2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занятости населения</a:t>
            </a:r>
            <a:endParaRPr lang="ru-RU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22690"/>
            <a:ext cx="1518618" cy="1399013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5444" y="1779662"/>
            <a:ext cx="1620252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</a:t>
            </a:r>
            <a:endParaRPr lang="ru-RU" sz="1600" b="1" dirty="0" smtClean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711" y="3367569"/>
            <a:ext cx="1626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НАПРАВЛЕНИЯ,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которым применяются положения Федерального </a:t>
            </a:r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51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0049" y="217115"/>
            <a:ext cx="728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ИСПОЛНИТЕЛИ ГОСУДАРСТВЕННЫХ УСЛУГ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4422" y="1047397"/>
            <a:ext cx="813618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юридическое лицо, в том числе государственное (муниципальное) учреждение, либо, если иное не установлено федеральными законами, индивидуальный предприниматель или физическое лицо - производитель товаров, работ, услуг, оказывающий государственные (муниципальные) услуги в социальной сфере потребителям государственных (муниципальных) услуг в социальной сфере на основании соглашения, заключенного в соответствии с настоящим Федеральным законом</a:t>
            </a:r>
          </a:p>
        </p:txBody>
      </p:sp>
      <p:grpSp>
        <p:nvGrpSpPr>
          <p:cNvPr id="6" name="그룹 4">
            <a:extLst>
              <a:ext uri="{FF2B5EF4-FFF2-40B4-BE49-F238E27FC236}">
                <a16:creationId xmlns:a16="http://schemas.microsoft.com/office/drawing/2014/main" xmlns="" id="{6FBEB6F8-7186-40D4-9CC5-9A639D58369C}"/>
              </a:ext>
            </a:extLst>
          </p:cNvPr>
          <p:cNvGrpSpPr/>
          <p:nvPr/>
        </p:nvGrpSpPr>
        <p:grpSpPr>
          <a:xfrm>
            <a:off x="293914" y="717266"/>
            <a:ext cx="8671382" cy="1628613"/>
            <a:chOff x="277291" y="1886244"/>
            <a:chExt cx="11245338" cy="2562749"/>
          </a:xfrm>
          <a:solidFill>
            <a:schemeClr val="accent2">
              <a:lumMod val="50000"/>
            </a:schemeClr>
          </a:solidFill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xmlns="" id="{79229F21-6A42-4726-9743-5F20579753B1}"/>
                </a:ext>
              </a:extLst>
            </p:cNvPr>
            <p:cNvSpPr/>
            <p:nvPr userDrawn="1"/>
          </p:nvSpPr>
          <p:spPr>
            <a:xfrm>
              <a:off x="277291" y="2014291"/>
              <a:ext cx="11245338" cy="2434702"/>
            </a:xfrm>
            <a:custGeom>
              <a:avLst/>
              <a:gdLst>
                <a:gd name="connsiteX0" fmla="*/ 722914 w 11245338"/>
                <a:gd name="connsiteY0" fmla="*/ 0 h 872809"/>
                <a:gd name="connsiteX1" fmla="*/ 11147573 w 11245338"/>
                <a:gd name="connsiteY1" fmla="*/ 0 h 872809"/>
                <a:gd name="connsiteX2" fmla="*/ 11147573 w 11245338"/>
                <a:gd name="connsiteY2" fmla="*/ 97809 h 872809"/>
                <a:gd name="connsiteX3" fmla="*/ 722914 w 11245338"/>
                <a:gd name="connsiteY3" fmla="*/ 97809 h 872809"/>
                <a:gd name="connsiteX4" fmla="*/ 145471 w 11245338"/>
                <a:gd name="connsiteY4" fmla="*/ 0 h 872809"/>
                <a:gd name="connsiteX5" fmla="*/ 217947 w 11245338"/>
                <a:gd name="connsiteY5" fmla="*/ 0 h 872809"/>
                <a:gd name="connsiteX6" fmla="*/ 217947 w 11245338"/>
                <a:gd name="connsiteY6" fmla="*/ 98534 h 872809"/>
                <a:gd name="connsiteX7" fmla="*/ 177603 w 11245338"/>
                <a:gd name="connsiteY7" fmla="*/ 106679 h 872809"/>
                <a:gd name="connsiteX8" fmla="*/ 108669 w 11245338"/>
                <a:gd name="connsiteY8" fmla="*/ 210676 h 872809"/>
                <a:gd name="connsiteX9" fmla="*/ 108669 w 11245338"/>
                <a:gd name="connsiteY9" fmla="*/ 662131 h 872809"/>
                <a:gd name="connsiteX10" fmla="*/ 221536 w 11245338"/>
                <a:gd name="connsiteY10" fmla="*/ 774998 h 872809"/>
                <a:gd name="connsiteX11" fmla="*/ 11245338 w 11245338"/>
                <a:gd name="connsiteY11" fmla="*/ 774998 h 872809"/>
                <a:gd name="connsiteX12" fmla="*/ 11245338 w 11245338"/>
                <a:gd name="connsiteY12" fmla="*/ 872809 h 872809"/>
                <a:gd name="connsiteX13" fmla="*/ 145471 w 11245338"/>
                <a:gd name="connsiteY13" fmla="*/ 872809 h 872809"/>
                <a:gd name="connsiteX14" fmla="*/ 0 w 11245338"/>
                <a:gd name="connsiteY14" fmla="*/ 727338 h 872809"/>
                <a:gd name="connsiteX15" fmla="*/ 0 w 11245338"/>
                <a:gd name="connsiteY15" fmla="*/ 145471 h 872809"/>
                <a:gd name="connsiteX16" fmla="*/ 145471 w 11245338"/>
                <a:gd name="connsiteY16" fmla="*/ 0 h 87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45338" h="872809">
                  <a:moveTo>
                    <a:pt x="722914" y="0"/>
                  </a:moveTo>
                  <a:lnTo>
                    <a:pt x="11147573" y="0"/>
                  </a:lnTo>
                  <a:lnTo>
                    <a:pt x="11147573" y="97809"/>
                  </a:lnTo>
                  <a:lnTo>
                    <a:pt x="722914" y="97809"/>
                  </a:lnTo>
                  <a:close/>
                  <a:moveTo>
                    <a:pt x="145471" y="0"/>
                  </a:moveTo>
                  <a:lnTo>
                    <a:pt x="217947" y="0"/>
                  </a:lnTo>
                  <a:lnTo>
                    <a:pt x="217947" y="98534"/>
                  </a:lnTo>
                  <a:lnTo>
                    <a:pt x="177603" y="106679"/>
                  </a:lnTo>
                  <a:cubicBezTo>
                    <a:pt x="137093" y="123813"/>
                    <a:pt x="108669" y="163925"/>
                    <a:pt x="108669" y="210676"/>
                  </a:cubicBezTo>
                  <a:lnTo>
                    <a:pt x="108669" y="662131"/>
                  </a:lnTo>
                  <a:cubicBezTo>
                    <a:pt x="108669" y="724466"/>
                    <a:pt x="159201" y="774998"/>
                    <a:pt x="221536" y="774998"/>
                  </a:cubicBezTo>
                  <a:lnTo>
                    <a:pt x="11245338" y="774998"/>
                  </a:lnTo>
                  <a:lnTo>
                    <a:pt x="11245338" y="872809"/>
                  </a:lnTo>
                  <a:lnTo>
                    <a:pt x="145471" y="872809"/>
                  </a:lnTo>
                  <a:cubicBezTo>
                    <a:pt x="65130" y="872809"/>
                    <a:pt x="0" y="807679"/>
                    <a:pt x="0" y="727338"/>
                  </a:cubicBezTo>
                  <a:lnTo>
                    <a:pt x="0" y="145471"/>
                  </a:lnTo>
                  <a:cubicBezTo>
                    <a:pt x="0" y="65130"/>
                    <a:pt x="65130" y="0"/>
                    <a:pt x="14547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xmlns="" id="{1C35F532-9FE4-49F6-8C2D-4B749EAFC31D}"/>
                </a:ext>
              </a:extLst>
            </p:cNvPr>
            <p:cNvGrpSpPr/>
            <p:nvPr userDrawn="1"/>
          </p:nvGrpSpPr>
          <p:grpSpPr>
            <a:xfrm>
              <a:off x="522900" y="1886244"/>
              <a:ext cx="429445" cy="395806"/>
              <a:chOff x="-654726" y="1955532"/>
              <a:chExt cx="429445" cy="395806"/>
            </a:xfrm>
            <a:grpFill/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xmlns="" id="{FA89A42A-C7E0-4F30-8EB9-B093C9A07D39}"/>
                  </a:ext>
                </a:extLst>
              </p:cNvPr>
              <p:cNvSpPr/>
              <p:nvPr userDrawn="1"/>
            </p:nvSpPr>
            <p:spPr>
              <a:xfrm>
                <a:off x="-409117" y="1962260"/>
                <a:ext cx="183836" cy="389078"/>
              </a:xfrm>
              <a:custGeom>
                <a:avLst/>
                <a:gdLst>
                  <a:gd name="connsiteX0" fmla="*/ 188798 w 1132764"/>
                  <a:gd name="connsiteY0" fmla="*/ 0 h 2397435"/>
                  <a:gd name="connsiteX1" fmla="*/ 943966 w 1132764"/>
                  <a:gd name="connsiteY1" fmla="*/ 0 h 2397435"/>
                  <a:gd name="connsiteX2" fmla="*/ 1132764 w 1132764"/>
                  <a:gd name="connsiteY2" fmla="*/ 188798 h 2397435"/>
                  <a:gd name="connsiteX3" fmla="*/ 1132764 w 1132764"/>
                  <a:gd name="connsiteY3" fmla="*/ 1035815 h 2397435"/>
                  <a:gd name="connsiteX4" fmla="*/ 943966 w 1132764"/>
                  <a:gd name="connsiteY4" fmla="*/ 1224613 h 2397435"/>
                  <a:gd name="connsiteX5" fmla="*/ 555971 w 1132764"/>
                  <a:gd name="connsiteY5" fmla="*/ 1224613 h 2397435"/>
                  <a:gd name="connsiteX6" fmla="*/ 556177 w 1132764"/>
                  <a:gd name="connsiteY6" fmla="*/ 1225922 h 2397435"/>
                  <a:gd name="connsiteX7" fmla="*/ 983506 w 1132764"/>
                  <a:gd name="connsiteY7" fmla="*/ 1928815 h 2397435"/>
                  <a:gd name="connsiteX8" fmla="*/ 1132764 w 1132764"/>
                  <a:gd name="connsiteY8" fmla="*/ 2051963 h 2397435"/>
                  <a:gd name="connsiteX9" fmla="*/ 1064525 w 1132764"/>
                  <a:gd name="connsiteY9" fmla="*/ 2397435 h 2397435"/>
                  <a:gd name="connsiteX10" fmla="*/ 865938 w 1132764"/>
                  <a:gd name="connsiteY10" fmla="*/ 2313437 h 2397435"/>
                  <a:gd name="connsiteX11" fmla="*/ 16118 w 1132764"/>
                  <a:gd name="connsiteY11" fmla="*/ 1178727 h 2397435"/>
                  <a:gd name="connsiteX12" fmla="*/ 5759 w 1132764"/>
                  <a:gd name="connsiteY12" fmla="*/ 1080058 h 2397435"/>
                  <a:gd name="connsiteX13" fmla="*/ 3836 w 1132764"/>
                  <a:gd name="connsiteY13" fmla="*/ 1073864 h 2397435"/>
                  <a:gd name="connsiteX14" fmla="*/ 0 w 1132764"/>
                  <a:gd name="connsiteY14" fmla="*/ 1035815 h 2397435"/>
                  <a:gd name="connsiteX15" fmla="*/ 0 w 1132764"/>
                  <a:gd name="connsiteY15" fmla="*/ 942490 h 2397435"/>
                  <a:gd name="connsiteX16" fmla="*/ 0 w 1132764"/>
                  <a:gd name="connsiteY16" fmla="*/ 317733 h 2397435"/>
                  <a:gd name="connsiteX17" fmla="*/ 0 w 1132764"/>
                  <a:gd name="connsiteY17" fmla="*/ 188798 h 2397435"/>
                  <a:gd name="connsiteX18" fmla="*/ 188798 w 1132764"/>
                  <a:gd name="connsiteY18" fmla="*/ 0 h 239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32764" h="2397435">
                    <a:moveTo>
                      <a:pt x="188798" y="0"/>
                    </a:moveTo>
                    <a:lnTo>
                      <a:pt x="943966" y="0"/>
                    </a:lnTo>
                    <a:cubicBezTo>
                      <a:pt x="1048236" y="0"/>
                      <a:pt x="1132764" y="84528"/>
                      <a:pt x="1132764" y="188798"/>
                    </a:cubicBezTo>
                    <a:lnTo>
                      <a:pt x="1132764" y="1035815"/>
                    </a:lnTo>
                    <a:cubicBezTo>
                      <a:pt x="1132764" y="1140085"/>
                      <a:pt x="1048236" y="1224613"/>
                      <a:pt x="943966" y="1224613"/>
                    </a:cubicBezTo>
                    <a:lnTo>
                      <a:pt x="555971" y="1224613"/>
                    </a:lnTo>
                    <a:lnTo>
                      <a:pt x="556177" y="1225922"/>
                    </a:lnTo>
                    <a:cubicBezTo>
                      <a:pt x="629881" y="1592732"/>
                      <a:pt x="759260" y="1704569"/>
                      <a:pt x="983506" y="1928815"/>
                    </a:cubicBezTo>
                    <a:lnTo>
                      <a:pt x="1132764" y="2051963"/>
                    </a:lnTo>
                    <a:lnTo>
                      <a:pt x="1064525" y="2397435"/>
                    </a:lnTo>
                    <a:lnTo>
                      <a:pt x="865938" y="2313437"/>
                    </a:lnTo>
                    <a:cubicBezTo>
                      <a:pt x="416006" y="2009468"/>
                      <a:pt x="90471" y="1698688"/>
                      <a:pt x="16118" y="1178727"/>
                    </a:cubicBezTo>
                    <a:lnTo>
                      <a:pt x="5759" y="1080058"/>
                    </a:lnTo>
                    <a:lnTo>
                      <a:pt x="3836" y="1073864"/>
                    </a:lnTo>
                    <a:cubicBezTo>
                      <a:pt x="1321" y="1061574"/>
                      <a:pt x="0" y="1048849"/>
                      <a:pt x="0" y="1035815"/>
                    </a:cubicBezTo>
                    <a:lnTo>
                      <a:pt x="0" y="942490"/>
                    </a:lnTo>
                    <a:lnTo>
                      <a:pt x="0" y="317733"/>
                    </a:lnTo>
                    <a:lnTo>
                      <a:pt x="0" y="188798"/>
                    </a:lnTo>
                    <a:cubicBezTo>
                      <a:pt x="0" y="84528"/>
                      <a:pt x="84528" y="0"/>
                      <a:pt x="188798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783">
                  <a:defRPr/>
                </a:pPr>
                <a:endParaRPr lang="en-US" sz="135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xmlns="" id="{E8997562-B5CD-45FF-A048-C955EFE49C99}"/>
                  </a:ext>
                </a:extLst>
              </p:cNvPr>
              <p:cNvSpPr/>
              <p:nvPr userDrawn="1"/>
            </p:nvSpPr>
            <p:spPr>
              <a:xfrm>
                <a:off x="-654726" y="1955532"/>
                <a:ext cx="183836" cy="389079"/>
              </a:xfrm>
              <a:custGeom>
                <a:avLst/>
                <a:gdLst>
                  <a:gd name="connsiteX0" fmla="*/ 188798 w 1132764"/>
                  <a:gd name="connsiteY0" fmla="*/ 0 h 2397435"/>
                  <a:gd name="connsiteX1" fmla="*/ 943966 w 1132764"/>
                  <a:gd name="connsiteY1" fmla="*/ 0 h 2397435"/>
                  <a:gd name="connsiteX2" fmla="*/ 1132764 w 1132764"/>
                  <a:gd name="connsiteY2" fmla="*/ 188798 h 2397435"/>
                  <a:gd name="connsiteX3" fmla="*/ 1132764 w 1132764"/>
                  <a:gd name="connsiteY3" fmla="*/ 1035815 h 2397435"/>
                  <a:gd name="connsiteX4" fmla="*/ 943966 w 1132764"/>
                  <a:gd name="connsiteY4" fmla="*/ 1224613 h 2397435"/>
                  <a:gd name="connsiteX5" fmla="*/ 555971 w 1132764"/>
                  <a:gd name="connsiteY5" fmla="*/ 1224613 h 2397435"/>
                  <a:gd name="connsiteX6" fmla="*/ 556177 w 1132764"/>
                  <a:gd name="connsiteY6" fmla="*/ 1225922 h 2397435"/>
                  <a:gd name="connsiteX7" fmla="*/ 983506 w 1132764"/>
                  <a:gd name="connsiteY7" fmla="*/ 1928815 h 2397435"/>
                  <a:gd name="connsiteX8" fmla="*/ 1132764 w 1132764"/>
                  <a:gd name="connsiteY8" fmla="*/ 2051963 h 2397435"/>
                  <a:gd name="connsiteX9" fmla="*/ 1064525 w 1132764"/>
                  <a:gd name="connsiteY9" fmla="*/ 2397435 h 2397435"/>
                  <a:gd name="connsiteX10" fmla="*/ 865938 w 1132764"/>
                  <a:gd name="connsiteY10" fmla="*/ 2313437 h 2397435"/>
                  <a:gd name="connsiteX11" fmla="*/ 16118 w 1132764"/>
                  <a:gd name="connsiteY11" fmla="*/ 1178727 h 2397435"/>
                  <a:gd name="connsiteX12" fmla="*/ 5759 w 1132764"/>
                  <a:gd name="connsiteY12" fmla="*/ 1080058 h 2397435"/>
                  <a:gd name="connsiteX13" fmla="*/ 3836 w 1132764"/>
                  <a:gd name="connsiteY13" fmla="*/ 1073864 h 2397435"/>
                  <a:gd name="connsiteX14" fmla="*/ 0 w 1132764"/>
                  <a:gd name="connsiteY14" fmla="*/ 1035815 h 2397435"/>
                  <a:gd name="connsiteX15" fmla="*/ 0 w 1132764"/>
                  <a:gd name="connsiteY15" fmla="*/ 942490 h 2397435"/>
                  <a:gd name="connsiteX16" fmla="*/ 0 w 1132764"/>
                  <a:gd name="connsiteY16" fmla="*/ 317733 h 2397435"/>
                  <a:gd name="connsiteX17" fmla="*/ 0 w 1132764"/>
                  <a:gd name="connsiteY17" fmla="*/ 188798 h 2397435"/>
                  <a:gd name="connsiteX18" fmla="*/ 188798 w 1132764"/>
                  <a:gd name="connsiteY18" fmla="*/ 0 h 239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32764" h="2397435">
                    <a:moveTo>
                      <a:pt x="188798" y="0"/>
                    </a:moveTo>
                    <a:lnTo>
                      <a:pt x="943966" y="0"/>
                    </a:lnTo>
                    <a:cubicBezTo>
                      <a:pt x="1048236" y="0"/>
                      <a:pt x="1132764" y="84528"/>
                      <a:pt x="1132764" y="188798"/>
                    </a:cubicBezTo>
                    <a:lnTo>
                      <a:pt x="1132764" y="1035815"/>
                    </a:lnTo>
                    <a:cubicBezTo>
                      <a:pt x="1132764" y="1140085"/>
                      <a:pt x="1048236" y="1224613"/>
                      <a:pt x="943966" y="1224613"/>
                    </a:cubicBezTo>
                    <a:lnTo>
                      <a:pt x="555971" y="1224613"/>
                    </a:lnTo>
                    <a:lnTo>
                      <a:pt x="556177" y="1225922"/>
                    </a:lnTo>
                    <a:cubicBezTo>
                      <a:pt x="629881" y="1592732"/>
                      <a:pt x="759260" y="1704569"/>
                      <a:pt x="983506" y="1928815"/>
                    </a:cubicBezTo>
                    <a:lnTo>
                      <a:pt x="1132764" y="2051963"/>
                    </a:lnTo>
                    <a:lnTo>
                      <a:pt x="1064525" y="2397435"/>
                    </a:lnTo>
                    <a:lnTo>
                      <a:pt x="865938" y="2313437"/>
                    </a:lnTo>
                    <a:cubicBezTo>
                      <a:pt x="416006" y="2009468"/>
                      <a:pt x="90471" y="1698688"/>
                      <a:pt x="16118" y="1178727"/>
                    </a:cubicBezTo>
                    <a:lnTo>
                      <a:pt x="5759" y="1080058"/>
                    </a:lnTo>
                    <a:lnTo>
                      <a:pt x="3836" y="1073864"/>
                    </a:lnTo>
                    <a:cubicBezTo>
                      <a:pt x="1321" y="1061574"/>
                      <a:pt x="0" y="1048849"/>
                      <a:pt x="0" y="1035815"/>
                    </a:cubicBezTo>
                    <a:lnTo>
                      <a:pt x="0" y="942490"/>
                    </a:lnTo>
                    <a:lnTo>
                      <a:pt x="0" y="317733"/>
                    </a:lnTo>
                    <a:lnTo>
                      <a:pt x="0" y="188798"/>
                    </a:lnTo>
                    <a:cubicBezTo>
                      <a:pt x="0" y="84528"/>
                      <a:pt x="84528" y="0"/>
                      <a:pt x="188798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783">
                  <a:defRPr/>
                </a:pPr>
                <a:endParaRPr lang="en-US" sz="135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261922" y="2340527"/>
            <a:ext cx="4630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 Федерального закона от 13.07.2020 № 1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89-</a:t>
            </a:r>
            <a:r>
              <a:rPr lang="ru-RU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0684" y="2744915"/>
            <a:ext cx="417646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085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ОТБОРА ИСПОЛНИТЕЛЕЙ </a:t>
            </a:r>
            <a:r>
              <a:rPr lang="ru-RU" sz="1350" b="1" dirty="0" smtClean="0">
                <a:solidFill>
                  <a:srgbClr val="085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sz="1350" b="1" dirty="0">
              <a:solidFill>
                <a:srgbClr val="0853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 rot="10800000">
            <a:off x="911124" y="4177472"/>
            <a:ext cx="4149433" cy="602080"/>
            <a:chOff x="-3227630" y="4347776"/>
            <a:chExt cx="7557926" cy="1812209"/>
          </a:xfrm>
        </p:grpSpPr>
        <p:sp>
          <p:nvSpPr>
            <p:cNvPr id="14" name="Down Arrow 3">
              <a:extLst>
                <a:ext uri="{FF2B5EF4-FFF2-40B4-BE49-F238E27FC236}">
                  <a16:creationId xmlns:a16="http://schemas.microsoft.com/office/drawing/2014/main" xmlns="" id="{6632C0AB-7DFB-4C8D-8B66-E837106BCC73}"/>
                </a:ext>
              </a:extLst>
            </p:cNvPr>
            <p:cNvSpPr/>
            <p:nvPr/>
          </p:nvSpPr>
          <p:spPr>
            <a:xfrm rot="10800000" flipH="1" flipV="1">
              <a:off x="3184750" y="4358367"/>
              <a:ext cx="1145546" cy="1801618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ko-KR" altLang="en-US" sz="135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직사각형 31">
              <a:extLst>
                <a:ext uri="{FF2B5EF4-FFF2-40B4-BE49-F238E27FC236}">
                  <a16:creationId xmlns:a16="http://schemas.microsoft.com/office/drawing/2014/main" xmlns="" id="{82E945B3-23A8-43B2-BF36-311470C9A390}"/>
                </a:ext>
              </a:extLst>
            </p:cNvPr>
            <p:cNvSpPr/>
            <p:nvPr/>
          </p:nvSpPr>
          <p:spPr>
            <a:xfrm>
              <a:off x="-3227630" y="4347776"/>
              <a:ext cx="6705592" cy="766802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26000">
                  <a:schemeClr val="accent1">
                    <a:lumMod val="60000"/>
                    <a:lumOff val="40000"/>
                  </a:schemeClr>
                </a:gs>
                <a:gs pos="100000">
                  <a:schemeClr val="accent6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ko-KR" altLang="en-US" sz="135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C766D87-F3DB-4AE2-890D-95B1C2952E0B}"/>
              </a:ext>
            </a:extLst>
          </p:cNvPr>
          <p:cNvSpPr txBox="1"/>
          <p:nvPr/>
        </p:nvSpPr>
        <p:spPr>
          <a:xfrm>
            <a:off x="708850" y="3139373"/>
            <a:ext cx="435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обозначенным в социальном сертификате потребителем услуг либо его законным представителем исполнителя (исполнителей) услуг из реестра исполнителей услуг по социальному сертификату</a:t>
            </a:r>
            <a:endParaRPr lang="ko-KR" altLang="en-US" sz="1200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766D87-F3DB-4AE2-890D-95B1C2952E0B}"/>
              </a:ext>
            </a:extLst>
          </p:cNvPr>
          <p:cNvSpPr txBox="1"/>
          <p:nvPr/>
        </p:nvSpPr>
        <p:spPr>
          <a:xfrm>
            <a:off x="5580112" y="3139373"/>
            <a:ext cx="295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на заключение соглашения об оказании государственных (муниципальных) услуг в социальной сфере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0712" y="4487793"/>
            <a:ext cx="34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СПОСОБ, ВЫБРАННЫЙ ДЛЯ АПРОБАЦИИ</a:t>
            </a:r>
          </a:p>
        </p:txBody>
      </p:sp>
      <p:sp>
        <p:nvSpPr>
          <p:cNvPr id="27" name="Oval 4"/>
          <p:cNvSpPr/>
          <p:nvPr/>
        </p:nvSpPr>
        <p:spPr>
          <a:xfrm>
            <a:off x="323265" y="3121741"/>
            <a:ext cx="429790" cy="433130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4"/>
          <p:cNvSpPr/>
          <p:nvPr/>
        </p:nvSpPr>
        <p:spPr>
          <a:xfrm>
            <a:off x="5150322" y="3121741"/>
            <a:ext cx="429790" cy="415983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06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165235" y="1528736"/>
            <a:ext cx="57856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предусмотренных ст. 9 Федерального закона № 189-ФЗ способов отбора исполнителей государственных услуг в социальной сфере осуществляется министерством труда и социального развития Новосибирской области </a:t>
            </a:r>
            <a:r>
              <a:rPr lang="ru-RU" sz="13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следующих государственных услуг в социальной сфере:</a:t>
            </a:r>
          </a:p>
          <a:p>
            <a:pPr algn="just"/>
            <a:endParaRPr lang="ru-RU" sz="13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социальных услуг, предоставляемых гражданам при отсутствии определенного места жительства и занятий в полустационарной </a:t>
            </a:r>
            <a:r>
              <a:rPr lang="ru-RU" sz="135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</a:t>
            </a:r>
            <a:endParaRPr lang="ru-RU" sz="135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q"/>
            </a:pPr>
            <a:endParaRPr lang="ru-RU" sz="135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сопровождения при содействии занятости </a:t>
            </a:r>
            <a:r>
              <a:rPr lang="ru-RU" sz="135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</a:t>
            </a:r>
            <a:endParaRPr lang="ru-RU" sz="13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1718" y="123883"/>
            <a:ext cx="885008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АПРОБАЦИИ </a:t>
            </a:r>
          </a:p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ОТ 13.07.2020 № 189-ФЗ</a:t>
            </a:r>
          </a:p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НОВОСИБИРСКОЙ ОБЛАСТИ </a:t>
            </a:r>
          </a:p>
          <a:p>
            <a:pPr algn="ctr"/>
            <a:endParaRPr lang="ru-RU" sz="13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10">
            <a:extLst>
              <a:ext uri="{FF2B5EF4-FFF2-40B4-BE49-F238E27FC236}">
                <a16:creationId xmlns:a16="http://schemas.microsoft.com/office/drawing/2014/main" xmlns="" id="{63301642-9D0C-4CED-B970-D2B95709C24B}"/>
              </a:ext>
            </a:extLst>
          </p:cNvPr>
          <p:cNvGrpSpPr/>
          <p:nvPr/>
        </p:nvGrpSpPr>
        <p:grpSpPr>
          <a:xfrm>
            <a:off x="293914" y="1099457"/>
            <a:ext cx="2693909" cy="3222171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xmlns="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xmlns="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1240" y="1831672"/>
            <a:ext cx="2270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ОСУЩЕСТВЛЯЕТСЯ 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ДВУХ ГОСУДАРСТВЕННЫХ УСЛУГ С 2022 ГОДА</a:t>
            </a:r>
          </a:p>
        </p:txBody>
      </p:sp>
    </p:spTree>
    <p:extLst>
      <p:ext uri="{BB962C8B-B14F-4D97-AF65-F5344CB8AC3E}">
        <p14:creationId xmlns:p14="http://schemas.microsoft.com/office/powerpoint/2010/main" val="39644890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8820" t="24990" r="38211" b="59593"/>
          <a:stretch/>
        </p:blipFill>
        <p:spPr>
          <a:xfrm>
            <a:off x="4467712" y="3801761"/>
            <a:ext cx="2100263" cy="7929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31490"/>
            <a:ext cx="82809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РАЗДЕЛ «ГОСУДАРСТВЕННЫЙ СОЦИАЛЬНЫЙ ЗАКАЗ»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8778" t="28234" r="38573" b="38483"/>
          <a:stretch/>
        </p:blipFill>
        <p:spPr>
          <a:xfrm>
            <a:off x="64943" y="722123"/>
            <a:ext cx="2985439" cy="1711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8807" t="39711" r="38068" b="29315"/>
          <a:stretch/>
        </p:blipFill>
        <p:spPr>
          <a:xfrm>
            <a:off x="955306" y="1313195"/>
            <a:ext cx="2325615" cy="1752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8699" t="13607" r="38561" b="55903"/>
          <a:stretch/>
        </p:blipFill>
        <p:spPr>
          <a:xfrm>
            <a:off x="613802" y="3147814"/>
            <a:ext cx="2275609" cy="1716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8700" t="46239" r="37706" b="5027"/>
          <a:stretch/>
        </p:blipFill>
        <p:spPr>
          <a:xfrm>
            <a:off x="3511461" y="967209"/>
            <a:ext cx="2339785" cy="2718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9085" t="23451" r="38078" b="42024"/>
          <a:stretch/>
        </p:blipFill>
        <p:spPr>
          <a:xfrm>
            <a:off x="6312325" y="967209"/>
            <a:ext cx="2289779" cy="1947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9077" y="644044"/>
            <a:ext cx="27837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https://mtsr.nso.ru/page/10265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38438" t="20646" r="37734" b="51468"/>
          <a:stretch/>
        </p:blipFill>
        <p:spPr>
          <a:xfrm>
            <a:off x="6732240" y="3065409"/>
            <a:ext cx="2360686" cy="155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90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215" y="113690"/>
            <a:ext cx="8850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НИФИ МИНФИНА РОССИИ 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предоставления услуг, выбранных для апробации в Новосибирской области</a:t>
            </a:r>
          </a:p>
        </p:txBody>
      </p:sp>
      <p:pic>
        <p:nvPicPr>
          <p:cNvPr id="1027" name="Picture 3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ort_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19" cy="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sort_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19" cy="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ort_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19" cy="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ort_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19" cy="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sort_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19" cy="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19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114103" y="895227"/>
            <a:ext cx="5057695" cy="4258917"/>
            <a:chOff x="2528986" y="726030"/>
            <a:chExt cx="4774142" cy="425891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528986" y="1386573"/>
              <a:ext cx="4673918" cy="24907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2528987" y="726030"/>
              <a:ext cx="4025846" cy="636978"/>
            </a:xfrm>
            <a:custGeom>
              <a:avLst/>
              <a:gdLst>
                <a:gd name="connsiteX0" fmla="*/ 0 w 2117128"/>
                <a:gd name="connsiteY0" fmla="*/ 0 h 447441"/>
                <a:gd name="connsiteX1" fmla="*/ 2117128 w 2117128"/>
                <a:gd name="connsiteY1" fmla="*/ 0 h 447441"/>
                <a:gd name="connsiteX2" fmla="*/ 2117128 w 2117128"/>
                <a:gd name="connsiteY2" fmla="*/ 447441 h 447441"/>
                <a:gd name="connsiteX3" fmla="*/ 0 w 2117128"/>
                <a:gd name="connsiteY3" fmla="*/ 447441 h 447441"/>
                <a:gd name="connsiteX4" fmla="*/ 0 w 2117128"/>
                <a:gd name="connsiteY4" fmla="*/ 0 h 44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128" h="447441">
                  <a:moveTo>
                    <a:pt x="0" y="0"/>
                  </a:moveTo>
                  <a:lnTo>
                    <a:pt x="2117128" y="0"/>
                  </a:lnTo>
                  <a:lnTo>
                    <a:pt x="2117128" y="447441"/>
                  </a:lnTo>
                  <a:lnTo>
                    <a:pt x="0" y="4474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0160" rIns="15240" bIns="10160" numCol="1" spcCol="1270" anchor="ctr" anchorCtr="0">
              <a:noAutofit/>
            </a:bodyPr>
            <a:lstStyle/>
            <a:p>
              <a:pPr lvl="0" algn="ctr" defTabSz="355600">
                <a:spcBef>
                  <a:spcPct val="0"/>
                </a:spcBef>
              </a:pPr>
              <a:r>
                <a:rPr lang="ru-RU" sz="1400" b="1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Информационная база </a:t>
              </a:r>
            </a:p>
            <a:p>
              <a:pPr lvl="0" algn="ctr" defTabSz="355600">
                <a:spcBef>
                  <a:spcPct val="0"/>
                </a:spcBef>
              </a:pPr>
              <a:r>
                <a:rPr lang="ru-RU" sz="1400" b="1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определения базовых значений и значений целевых ориентиров показателей </a:t>
              </a:r>
              <a:endParaRPr lang="ru-RU" sz="1400" b="1" kern="1200" dirty="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2677185" y="1682473"/>
              <a:ext cx="4525719" cy="362536"/>
            </a:xfrm>
            <a:custGeom>
              <a:avLst/>
              <a:gdLst>
                <a:gd name="connsiteX0" fmla="*/ 0 w 1968929"/>
                <a:gd name="connsiteY0" fmla="*/ 0 h 362536"/>
                <a:gd name="connsiteX1" fmla="*/ 1968929 w 1968929"/>
                <a:gd name="connsiteY1" fmla="*/ 0 h 362536"/>
                <a:gd name="connsiteX2" fmla="*/ 1968929 w 1968929"/>
                <a:gd name="connsiteY2" fmla="*/ 362536 h 362536"/>
                <a:gd name="connsiteX3" fmla="*/ 0 w 1968929"/>
                <a:gd name="connsiteY3" fmla="*/ 362536 h 362536"/>
                <a:gd name="connsiteX4" fmla="*/ 0 w 1968929"/>
                <a:gd name="connsiteY4" fmla="*/ 0 h 36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29" h="362536">
                  <a:moveTo>
                    <a:pt x="0" y="0"/>
                  </a:moveTo>
                  <a:lnTo>
                    <a:pt x="1968929" y="0"/>
                  </a:lnTo>
                  <a:lnTo>
                    <a:pt x="1968929" y="362536"/>
                  </a:lnTo>
                  <a:lnTo>
                    <a:pt x="0" y="362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расширенного анализа потенциала негосударственных организаций (потенциальных исполнителей апробируемой услуги), проведенного на основании анкетирования</a:t>
              </a:r>
              <a:endParaRPr lang="ru-RU" sz="1000" kern="1200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677186" y="2258537"/>
              <a:ext cx="4525718" cy="362536"/>
            </a:xfrm>
            <a:custGeom>
              <a:avLst/>
              <a:gdLst>
                <a:gd name="connsiteX0" fmla="*/ 0 w 1968929"/>
                <a:gd name="connsiteY0" fmla="*/ 0 h 362536"/>
                <a:gd name="connsiteX1" fmla="*/ 1968929 w 1968929"/>
                <a:gd name="connsiteY1" fmla="*/ 0 h 362536"/>
                <a:gd name="connsiteX2" fmla="*/ 1968929 w 1968929"/>
                <a:gd name="connsiteY2" fmla="*/ 362536 h 362536"/>
                <a:gd name="connsiteX3" fmla="*/ 0 w 1968929"/>
                <a:gd name="connsiteY3" fmla="*/ 362536 h 362536"/>
                <a:gd name="connsiteX4" fmla="*/ 0 w 1968929"/>
                <a:gd name="connsiteY4" fmla="*/ 0 h 36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29" h="362536">
                  <a:moveTo>
                    <a:pt x="0" y="0"/>
                  </a:moveTo>
                  <a:lnTo>
                    <a:pt x="1968929" y="0"/>
                  </a:lnTo>
                  <a:lnTo>
                    <a:pt x="1968929" y="362536"/>
                  </a:lnTo>
                  <a:lnTo>
                    <a:pt x="0" y="362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анализа данных бухгалтерской (финансовой) отчетности негосударственных организаций (потенциальных исполнителей апробируемой услуги), проведенного на основании данных Государственного информационного ресурса бухгалтерской (финансовой) отчетности</a:t>
              </a:r>
              <a:endParaRPr lang="ru-RU" sz="1000" kern="1200" dirty="0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668791" y="2715339"/>
              <a:ext cx="4199070" cy="362536"/>
            </a:xfrm>
            <a:custGeom>
              <a:avLst/>
              <a:gdLst>
                <a:gd name="connsiteX0" fmla="*/ 0 w 1968929"/>
                <a:gd name="connsiteY0" fmla="*/ 0 h 362536"/>
                <a:gd name="connsiteX1" fmla="*/ 1968929 w 1968929"/>
                <a:gd name="connsiteY1" fmla="*/ 0 h 362536"/>
                <a:gd name="connsiteX2" fmla="*/ 1968929 w 1968929"/>
                <a:gd name="connsiteY2" fmla="*/ 362536 h 362536"/>
                <a:gd name="connsiteX3" fmla="*/ 0 w 1968929"/>
                <a:gd name="connsiteY3" fmla="*/ 362536 h 362536"/>
                <a:gd name="connsiteX4" fmla="*/ 0 w 1968929"/>
                <a:gd name="connsiteY4" fmla="*/ 0 h 36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29" h="362536">
                  <a:moveTo>
                    <a:pt x="0" y="0"/>
                  </a:moveTo>
                  <a:lnTo>
                    <a:pt x="1968929" y="0"/>
                  </a:lnTo>
                  <a:lnTo>
                    <a:pt x="1968929" y="362536"/>
                  </a:lnTo>
                  <a:lnTo>
                    <a:pt x="0" y="362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барьеров выхода негосударственных организаций на рынок апробируемой услуги</a:t>
              </a:r>
              <a:endParaRPr lang="ru-RU" sz="1000" kern="1200" dirty="0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677186" y="3122633"/>
              <a:ext cx="4199070" cy="362536"/>
            </a:xfrm>
            <a:custGeom>
              <a:avLst/>
              <a:gdLst>
                <a:gd name="connsiteX0" fmla="*/ 0 w 1968929"/>
                <a:gd name="connsiteY0" fmla="*/ 0 h 362536"/>
                <a:gd name="connsiteX1" fmla="*/ 1968929 w 1968929"/>
                <a:gd name="connsiteY1" fmla="*/ 0 h 362536"/>
                <a:gd name="connsiteX2" fmla="*/ 1968929 w 1968929"/>
                <a:gd name="connsiteY2" fmla="*/ 362536 h 362536"/>
                <a:gd name="connsiteX3" fmla="*/ 0 w 1968929"/>
                <a:gd name="connsiteY3" fmla="*/ 362536 h 362536"/>
                <a:gd name="connsiteX4" fmla="*/ 0 w 1968929"/>
                <a:gd name="connsiteY4" fmla="*/ 0 h 36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29" h="362536">
                  <a:moveTo>
                    <a:pt x="0" y="0"/>
                  </a:moveTo>
                  <a:lnTo>
                    <a:pt x="1968929" y="0"/>
                  </a:lnTo>
                  <a:lnTo>
                    <a:pt x="1968929" y="362536"/>
                  </a:lnTo>
                  <a:lnTo>
                    <a:pt x="0" y="362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экосистемы (рынка трудовых ресурсов, инфраструктуры, доступности финансовых ресурсов, мер поддержки, осуществляемых органами власти)</a:t>
              </a:r>
              <a:endParaRPr lang="ru-RU" sz="1000" kern="1200" dirty="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677186" y="3448207"/>
              <a:ext cx="4199070" cy="362536"/>
            </a:xfrm>
            <a:custGeom>
              <a:avLst/>
              <a:gdLst>
                <a:gd name="connsiteX0" fmla="*/ 0 w 1968929"/>
                <a:gd name="connsiteY0" fmla="*/ 0 h 362536"/>
                <a:gd name="connsiteX1" fmla="*/ 1968929 w 1968929"/>
                <a:gd name="connsiteY1" fmla="*/ 0 h 362536"/>
                <a:gd name="connsiteX2" fmla="*/ 1968929 w 1968929"/>
                <a:gd name="connsiteY2" fmla="*/ 362536 h 362536"/>
                <a:gd name="connsiteX3" fmla="*/ 0 w 1968929"/>
                <a:gd name="connsiteY3" fmla="*/ 362536 h 362536"/>
                <a:gd name="connsiteX4" fmla="*/ 0 w 1968929"/>
                <a:gd name="connsiteY4" fmla="*/ 0 h 36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29" h="362536">
                  <a:moveTo>
                    <a:pt x="0" y="0"/>
                  </a:moveTo>
                  <a:lnTo>
                    <a:pt x="1968929" y="0"/>
                  </a:lnTo>
                  <a:lnTo>
                    <a:pt x="1968929" y="362536"/>
                  </a:lnTo>
                  <a:lnTo>
                    <a:pt x="0" y="362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фокус-групп с получателями апробируемой услуги</a:t>
              </a:r>
              <a:endParaRPr lang="ru-RU" sz="1000" kern="1200" dirty="0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2677186" y="3711485"/>
              <a:ext cx="4199070" cy="362536"/>
            </a:xfrm>
            <a:custGeom>
              <a:avLst/>
              <a:gdLst>
                <a:gd name="connsiteX0" fmla="*/ 0 w 1968929"/>
                <a:gd name="connsiteY0" fmla="*/ 0 h 362536"/>
                <a:gd name="connsiteX1" fmla="*/ 1968929 w 1968929"/>
                <a:gd name="connsiteY1" fmla="*/ 0 h 362536"/>
                <a:gd name="connsiteX2" fmla="*/ 1968929 w 1968929"/>
                <a:gd name="connsiteY2" fmla="*/ 362536 h 362536"/>
                <a:gd name="connsiteX3" fmla="*/ 0 w 1968929"/>
                <a:gd name="connsiteY3" fmla="*/ 362536 h 362536"/>
                <a:gd name="connsiteX4" fmla="*/ 0 w 1968929"/>
                <a:gd name="connsiteY4" fmla="*/ 0 h 36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29" h="362536">
                  <a:moveTo>
                    <a:pt x="0" y="0"/>
                  </a:moveTo>
                  <a:lnTo>
                    <a:pt x="1968929" y="0"/>
                  </a:lnTo>
                  <a:lnTo>
                    <a:pt x="1968929" y="362536"/>
                  </a:lnTo>
                  <a:lnTo>
                    <a:pt x="0" y="362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интервью с государственными (муниципальными) служащими, курирующими оказание апробируемых услуг</a:t>
              </a:r>
              <a:endParaRPr lang="ru-RU" sz="1000" kern="1200" dirty="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2677186" y="4128249"/>
              <a:ext cx="4199070" cy="362536"/>
            </a:xfrm>
            <a:custGeom>
              <a:avLst/>
              <a:gdLst>
                <a:gd name="connsiteX0" fmla="*/ 0 w 1968929"/>
                <a:gd name="connsiteY0" fmla="*/ 0 h 362536"/>
                <a:gd name="connsiteX1" fmla="*/ 1968929 w 1968929"/>
                <a:gd name="connsiteY1" fmla="*/ 0 h 362536"/>
                <a:gd name="connsiteX2" fmla="*/ 1968929 w 1968929"/>
                <a:gd name="connsiteY2" fmla="*/ 362536 h 362536"/>
                <a:gd name="connsiteX3" fmla="*/ 0 w 1968929"/>
                <a:gd name="connsiteY3" fmla="*/ 362536 h 362536"/>
                <a:gd name="connsiteX4" fmla="*/ 0 w 1968929"/>
                <a:gd name="connsiteY4" fmla="*/ 0 h 36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29" h="362536">
                  <a:moveTo>
                    <a:pt x="0" y="0"/>
                  </a:moveTo>
                  <a:lnTo>
                    <a:pt x="1968929" y="0"/>
                  </a:lnTo>
                  <a:lnTo>
                    <a:pt x="1968929" y="362536"/>
                  </a:lnTo>
                  <a:lnTo>
                    <a:pt x="0" y="362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утвержденные регионами-пилотами государственные социальные заказы на оказание государственных (муниципальных) услуг в социальной сфере</a:t>
              </a:r>
              <a:endParaRPr lang="ru-RU" sz="1000" kern="1200" dirty="0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2684151" y="4444353"/>
              <a:ext cx="4618977" cy="362536"/>
            </a:xfrm>
            <a:custGeom>
              <a:avLst/>
              <a:gdLst>
                <a:gd name="connsiteX0" fmla="*/ 0 w 1968929"/>
                <a:gd name="connsiteY0" fmla="*/ 0 h 362536"/>
                <a:gd name="connsiteX1" fmla="*/ 1968929 w 1968929"/>
                <a:gd name="connsiteY1" fmla="*/ 0 h 362536"/>
                <a:gd name="connsiteX2" fmla="*/ 1968929 w 1968929"/>
                <a:gd name="connsiteY2" fmla="*/ 362536 h 362536"/>
                <a:gd name="connsiteX3" fmla="*/ 0 w 1968929"/>
                <a:gd name="connsiteY3" fmla="*/ 362536 h 362536"/>
                <a:gd name="connsiteX4" fmla="*/ 0 w 1968929"/>
                <a:gd name="connsiteY4" fmla="*/ 0 h 36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29" h="362536">
                  <a:moveTo>
                    <a:pt x="0" y="0"/>
                  </a:moveTo>
                  <a:lnTo>
                    <a:pt x="1968929" y="0"/>
                  </a:lnTo>
                  <a:lnTo>
                    <a:pt x="1968929" y="362536"/>
                  </a:lnTo>
                  <a:lnTo>
                    <a:pt x="0" y="362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данные, полученные от регионов-пилотов в рамках запроса информации</a:t>
              </a:r>
              <a:endParaRPr lang="ru-RU" sz="1000" kern="1200" dirty="0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2689606" y="4725915"/>
              <a:ext cx="4199070" cy="259032"/>
            </a:xfrm>
            <a:custGeom>
              <a:avLst/>
              <a:gdLst>
                <a:gd name="connsiteX0" fmla="*/ 0 w 1968929"/>
                <a:gd name="connsiteY0" fmla="*/ 0 h 362536"/>
                <a:gd name="connsiteX1" fmla="*/ 1968929 w 1968929"/>
                <a:gd name="connsiteY1" fmla="*/ 0 h 362536"/>
                <a:gd name="connsiteX2" fmla="*/ 1968929 w 1968929"/>
                <a:gd name="connsiteY2" fmla="*/ 362536 h 362536"/>
                <a:gd name="connsiteX3" fmla="*/ 0 w 1968929"/>
                <a:gd name="connsiteY3" fmla="*/ 362536 h 362536"/>
                <a:gd name="connsiteX4" fmla="*/ 0 w 1968929"/>
                <a:gd name="connsiteY4" fmla="*/ 0 h 36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29" h="362536">
                  <a:moveTo>
                    <a:pt x="0" y="0"/>
                  </a:moveTo>
                  <a:lnTo>
                    <a:pt x="1968929" y="0"/>
                  </a:lnTo>
                  <a:lnTo>
                    <a:pt x="1968929" y="362536"/>
                  </a:lnTo>
                  <a:lnTo>
                    <a:pt x="0" y="362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информация, содержащаяся в открытых источниках</a:t>
              </a:r>
              <a:endParaRPr lang="ru-RU" sz="1000" kern="1200" dirty="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5334582" y="869272"/>
            <a:ext cx="36823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Вносятся изменения в таблицы показателей эффективности реализации мероприятий, проводимых в рамках апробации механизмов организации оказания государственных услуг в социальной сфере «Оказание социальных услуг, предоставляемых гражданам при отсутствии определенного места жительства и занятий в полустационарной форме» и «Организация сопровождения при содействии занятости инвалидов», утвержденные постановлением </a:t>
            </a: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Новосибирской </a:t>
            </a: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«Об организации оказания государственных услуг в социальной сфере на территории Новосибирской области» </a:t>
            </a: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28.12.2020 № 558-п.</a:t>
            </a: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18" y="3582042"/>
            <a:ext cx="2332683" cy="14308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5191">
            <a:off x="4580453" y="3218668"/>
            <a:ext cx="2240438" cy="13674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23967" y="1829541"/>
            <a:ext cx="265816" cy="3327284"/>
            <a:chOff x="23967" y="1829541"/>
            <a:chExt cx="265816" cy="3327284"/>
          </a:xfrm>
        </p:grpSpPr>
        <p:sp>
          <p:nvSpPr>
            <p:cNvPr id="69" name="AutoShape 8"/>
            <p:cNvSpPr>
              <a:spLocks noChangeArrowheads="1"/>
            </p:cNvSpPr>
            <p:nvPr/>
          </p:nvSpPr>
          <p:spPr bwMode="gray">
            <a:xfrm>
              <a:off x="37482" y="2356503"/>
              <a:ext cx="234587" cy="230420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AutoShape 9"/>
            <p:cNvSpPr>
              <a:spLocks noChangeArrowheads="1"/>
            </p:cNvSpPr>
            <p:nvPr/>
          </p:nvSpPr>
          <p:spPr bwMode="gray">
            <a:xfrm>
              <a:off x="35497" y="2352513"/>
              <a:ext cx="234587" cy="230420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AutoShape 10"/>
            <p:cNvSpPr>
              <a:spLocks noChangeArrowheads="1"/>
            </p:cNvSpPr>
            <p:nvPr/>
          </p:nvSpPr>
          <p:spPr bwMode="gray">
            <a:xfrm>
              <a:off x="49243" y="2366393"/>
              <a:ext cx="206180" cy="20265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AutoShape 4"/>
            <p:cNvSpPr>
              <a:spLocks noChangeArrowheads="1"/>
            </p:cNvSpPr>
            <p:nvPr/>
          </p:nvSpPr>
          <p:spPr bwMode="gray">
            <a:xfrm>
              <a:off x="39137" y="1836407"/>
              <a:ext cx="234587" cy="230420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AutoShape 5"/>
            <p:cNvSpPr>
              <a:spLocks noChangeArrowheads="1"/>
            </p:cNvSpPr>
            <p:nvPr/>
          </p:nvSpPr>
          <p:spPr bwMode="gray">
            <a:xfrm>
              <a:off x="37152" y="1832416"/>
              <a:ext cx="234587" cy="230420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AutoShape 6"/>
            <p:cNvSpPr>
              <a:spLocks noChangeArrowheads="1"/>
            </p:cNvSpPr>
            <p:nvPr/>
          </p:nvSpPr>
          <p:spPr bwMode="gray">
            <a:xfrm>
              <a:off x="50898" y="1846297"/>
              <a:ext cx="206180" cy="20265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 Box 13"/>
            <p:cNvSpPr txBox="1">
              <a:spLocks noChangeArrowheads="1"/>
            </p:cNvSpPr>
            <p:nvPr/>
          </p:nvSpPr>
          <p:spPr bwMode="gray">
            <a:xfrm>
              <a:off x="98161" y="1829541"/>
              <a:ext cx="112943" cy="2454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gray">
            <a:xfrm>
              <a:off x="111951" y="2350741"/>
              <a:ext cx="79229" cy="86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4" name="AutoShape 18"/>
            <p:cNvSpPr>
              <a:spLocks noChangeArrowheads="1"/>
            </p:cNvSpPr>
            <p:nvPr/>
          </p:nvSpPr>
          <p:spPr bwMode="gray">
            <a:xfrm>
              <a:off x="40684" y="2924977"/>
              <a:ext cx="234587" cy="230420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AutoShape 19"/>
            <p:cNvSpPr>
              <a:spLocks noChangeArrowheads="1"/>
            </p:cNvSpPr>
            <p:nvPr/>
          </p:nvSpPr>
          <p:spPr bwMode="gray">
            <a:xfrm>
              <a:off x="38699" y="2920987"/>
              <a:ext cx="234587" cy="230420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AutoShape 20"/>
            <p:cNvSpPr>
              <a:spLocks noChangeArrowheads="1"/>
            </p:cNvSpPr>
            <p:nvPr/>
          </p:nvSpPr>
          <p:spPr bwMode="gray">
            <a:xfrm>
              <a:off x="52445" y="2934867"/>
              <a:ext cx="206180" cy="20265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AutoShape 22"/>
            <p:cNvSpPr>
              <a:spLocks noChangeArrowheads="1"/>
            </p:cNvSpPr>
            <p:nvPr/>
          </p:nvSpPr>
          <p:spPr bwMode="gray">
            <a:xfrm>
              <a:off x="43895" y="3284051"/>
              <a:ext cx="234587" cy="230420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AutoShape 23"/>
            <p:cNvSpPr>
              <a:spLocks noChangeArrowheads="1"/>
            </p:cNvSpPr>
            <p:nvPr/>
          </p:nvSpPr>
          <p:spPr bwMode="gray">
            <a:xfrm>
              <a:off x="41910" y="3280060"/>
              <a:ext cx="234587" cy="230420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 noChangeArrowheads="1"/>
            </p:cNvSpPr>
            <p:nvPr/>
          </p:nvSpPr>
          <p:spPr bwMode="gray">
            <a:xfrm>
              <a:off x="55656" y="3293940"/>
              <a:ext cx="206180" cy="20265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 Box 27"/>
            <p:cNvSpPr txBox="1">
              <a:spLocks noChangeArrowheads="1"/>
            </p:cNvSpPr>
            <p:nvPr/>
          </p:nvSpPr>
          <p:spPr bwMode="gray">
            <a:xfrm>
              <a:off x="115153" y="2913436"/>
              <a:ext cx="79229" cy="86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1" name="Text Box 30"/>
            <p:cNvSpPr txBox="1">
              <a:spLocks noChangeArrowheads="1"/>
            </p:cNvSpPr>
            <p:nvPr/>
          </p:nvSpPr>
          <p:spPr bwMode="gray">
            <a:xfrm>
              <a:off x="118364" y="3271402"/>
              <a:ext cx="79229" cy="86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2" name="AutoShape 18"/>
            <p:cNvSpPr>
              <a:spLocks noChangeArrowheads="1"/>
            </p:cNvSpPr>
            <p:nvPr/>
          </p:nvSpPr>
          <p:spPr bwMode="gray">
            <a:xfrm>
              <a:off x="37481" y="3665887"/>
              <a:ext cx="234587" cy="230420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AutoShape 19"/>
            <p:cNvSpPr>
              <a:spLocks noChangeArrowheads="1"/>
            </p:cNvSpPr>
            <p:nvPr/>
          </p:nvSpPr>
          <p:spPr bwMode="gray">
            <a:xfrm>
              <a:off x="35496" y="3661897"/>
              <a:ext cx="234587" cy="230420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AutoShape 20"/>
            <p:cNvSpPr>
              <a:spLocks noChangeArrowheads="1"/>
            </p:cNvSpPr>
            <p:nvPr/>
          </p:nvSpPr>
          <p:spPr bwMode="gray">
            <a:xfrm>
              <a:off x="49242" y="3675778"/>
              <a:ext cx="206180" cy="20265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gray">
            <a:xfrm>
              <a:off x="23967" y="3659045"/>
              <a:ext cx="25519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6" name="Group 7"/>
            <p:cNvGrpSpPr>
              <a:grpSpLocks/>
            </p:cNvGrpSpPr>
            <p:nvPr/>
          </p:nvGrpSpPr>
          <p:grpSpPr bwMode="auto">
            <a:xfrm>
              <a:off x="39925" y="3937533"/>
              <a:ext cx="236573" cy="234411"/>
              <a:chOff x="3174" y="2656"/>
              <a:chExt cx="1549" cy="1351"/>
            </a:xfrm>
          </p:grpSpPr>
          <p:sp>
            <p:nvSpPr>
              <p:cNvPr id="87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Text Box 16"/>
            <p:cNvSpPr txBox="1">
              <a:spLocks noChangeArrowheads="1"/>
            </p:cNvSpPr>
            <p:nvPr/>
          </p:nvSpPr>
          <p:spPr bwMode="gray">
            <a:xfrm>
              <a:off x="28831" y="3925077"/>
              <a:ext cx="25519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1" name="Group 3"/>
            <p:cNvGrpSpPr>
              <a:grpSpLocks/>
            </p:cNvGrpSpPr>
            <p:nvPr/>
          </p:nvGrpSpPr>
          <p:grpSpPr bwMode="auto">
            <a:xfrm>
              <a:off x="41910" y="4293181"/>
              <a:ext cx="236573" cy="234411"/>
              <a:chOff x="1110" y="2656"/>
              <a:chExt cx="1549" cy="1351"/>
            </a:xfrm>
          </p:grpSpPr>
          <p:sp>
            <p:nvSpPr>
              <p:cNvPr id="92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8" name="Text Box 13"/>
            <p:cNvSpPr txBox="1">
              <a:spLocks noChangeArrowheads="1"/>
            </p:cNvSpPr>
            <p:nvPr/>
          </p:nvSpPr>
          <p:spPr bwMode="gray">
            <a:xfrm>
              <a:off x="34585" y="4295644"/>
              <a:ext cx="25519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9" name="Group 7"/>
            <p:cNvGrpSpPr>
              <a:grpSpLocks/>
            </p:cNvGrpSpPr>
            <p:nvPr/>
          </p:nvGrpSpPr>
          <p:grpSpPr bwMode="auto">
            <a:xfrm>
              <a:off x="37997" y="4651325"/>
              <a:ext cx="236573" cy="234411"/>
              <a:chOff x="3174" y="2656"/>
              <a:chExt cx="1549" cy="1351"/>
            </a:xfrm>
          </p:grpSpPr>
          <p:sp>
            <p:nvSpPr>
              <p:cNvPr id="10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" name="Text Box 16"/>
            <p:cNvSpPr txBox="1">
              <a:spLocks noChangeArrowheads="1"/>
            </p:cNvSpPr>
            <p:nvPr/>
          </p:nvSpPr>
          <p:spPr bwMode="gray">
            <a:xfrm>
              <a:off x="28172" y="4637059"/>
              <a:ext cx="25519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AutoShape 4"/>
            <p:cNvSpPr>
              <a:spLocks noChangeArrowheads="1"/>
            </p:cNvSpPr>
            <p:nvPr/>
          </p:nvSpPr>
          <p:spPr bwMode="gray">
            <a:xfrm>
              <a:off x="43896" y="4913080"/>
              <a:ext cx="234587" cy="230420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AutoShape 5"/>
            <p:cNvSpPr>
              <a:spLocks noChangeArrowheads="1"/>
            </p:cNvSpPr>
            <p:nvPr/>
          </p:nvSpPr>
          <p:spPr bwMode="gray">
            <a:xfrm>
              <a:off x="41911" y="4909089"/>
              <a:ext cx="234587" cy="230420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AutoShape 6"/>
            <p:cNvSpPr>
              <a:spLocks noChangeArrowheads="1"/>
            </p:cNvSpPr>
            <p:nvPr/>
          </p:nvSpPr>
          <p:spPr bwMode="gray">
            <a:xfrm>
              <a:off x="55656" y="4922971"/>
              <a:ext cx="206180" cy="20265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Text Box 13"/>
            <p:cNvSpPr txBox="1">
              <a:spLocks noChangeArrowheads="1"/>
            </p:cNvSpPr>
            <p:nvPr/>
          </p:nvSpPr>
          <p:spPr bwMode="gray">
            <a:xfrm>
              <a:off x="34585" y="4910604"/>
              <a:ext cx="25519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 Box 13"/>
            <p:cNvSpPr txBox="1">
              <a:spLocks noChangeArrowheads="1"/>
            </p:cNvSpPr>
            <p:nvPr/>
          </p:nvSpPr>
          <p:spPr bwMode="gray">
            <a:xfrm>
              <a:off x="102366" y="1838200"/>
              <a:ext cx="112943" cy="2454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 Box 16"/>
            <p:cNvSpPr txBox="1">
              <a:spLocks noChangeArrowheads="1"/>
            </p:cNvSpPr>
            <p:nvPr/>
          </p:nvSpPr>
          <p:spPr bwMode="gray">
            <a:xfrm>
              <a:off x="28172" y="2359400"/>
              <a:ext cx="25519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0" name="Text Box 27"/>
            <p:cNvSpPr txBox="1">
              <a:spLocks noChangeArrowheads="1"/>
            </p:cNvSpPr>
            <p:nvPr/>
          </p:nvSpPr>
          <p:spPr bwMode="gray">
            <a:xfrm>
              <a:off x="31373" y="2922095"/>
              <a:ext cx="25519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11" name="Text Box 30"/>
            <p:cNvSpPr txBox="1">
              <a:spLocks noChangeArrowheads="1"/>
            </p:cNvSpPr>
            <p:nvPr/>
          </p:nvSpPr>
          <p:spPr bwMode="gray">
            <a:xfrm>
              <a:off x="34585" y="3280060"/>
              <a:ext cx="25519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15" name="Рисунок 1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5243"/>
            <a:ext cx="633905" cy="48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840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3478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3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РЕЙТИНГА СУБЪЕКТОВ РОССИЙСКОЙ ФЕДЕРАЦИИ ПО ИТОГАМ РЕАЛИЗАЦИИ МЕХАНИЗМОВ ПОДДЕРЖКИ СОЦИАЛЬНО ОРИЕНТИРОВАННЫХ НЕКОММЕРЧЕСКИХ ОРГАНИЗАЦИЙ И СОЦИАЛЬНОГО ПРЕДПРИНИМАТЕЛЬСТВА, ОБЕСПЕЧЕНИЯ ДОСТУПА НЕГОСУДАРСТВЕННЫХ (НЕМУНИЦИПАЛЬНЫХ) ПОСТАВЩИКОВ К ПРЕДОСТАВЛЕНИЮ УСЛУГ В СОЦИАЛЬНОЙ СФЕРЕ И ВНЕДРЕНИЯ КОНКУРЕНТНЫХ СПОСОБОВ ОКАЗАНИЯ ГОСУДАРСТВЕННЫХ (МУНИЦИПАЛЬНЫХ) УСЛУГ В СОЦИАЛЬНОЙ СФЕРЕ ЗА 2020 ГОД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5315"/>
              </p:ext>
            </p:extLst>
          </p:nvPr>
        </p:nvGraphicFramePr>
        <p:xfrm>
          <a:off x="683568" y="1563638"/>
          <a:ext cx="7632847" cy="309634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01942"/>
                <a:gridCol w="5250106"/>
                <a:gridCol w="1480799"/>
              </a:tblGrid>
              <a:tr h="95070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в рейтинге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Российской Федерации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Итоговое количество рейтинговых баллов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chemeClr val="accent3"/>
                    </a:solidFill>
                  </a:tcPr>
                </a:tc>
              </a:tr>
              <a:tr h="215255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 - лидеры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2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 автономный округ – Югра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</a:tr>
              <a:tr h="1959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41,83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</a:tr>
              <a:tr h="1959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автономный округ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41,67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</a:tr>
              <a:tr h="1959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</a:tr>
              <a:tr h="1959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37,08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</a:tr>
              <a:tr h="200076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Регионы-кандидаты на лидерство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9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Пермский край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28,75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</a:tr>
              <a:tr h="1959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28,28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rgbClr val="B6DCC0"/>
                    </a:solidFill>
                  </a:tcPr>
                </a:tc>
              </a:tr>
              <a:tr h="2304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Челябинская область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27,98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76" marR="40076" marT="846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9826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548" y="1323807"/>
            <a:ext cx="2083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социально ориентированных некоммерческих организаций на 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тыс</a:t>
            </a:r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населения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7096" y="1302087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Удельный вес негосударственных организаций социального обслуживания в общем количестве организаций социального обслуживания всех форм собственности, включенных в реестр поставщиков социальных услуг субъекта </a:t>
            </a:r>
            <a:endParaRPr lang="ru-RU" sz="10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(%)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9709" y="12347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РЕЙТИНГА СУБЪЕКТОВ РОССИЙСКОЙ ФЕДЕРАЦИИ ПО ИТОГАМ РЕАЛИЗАЦИИ МЕХАНИЗМОВ ПОДДЕРЖКИ СОЦИАЛЬНО ОРИЕНТИРОВАННЫХ НЕКОММЕРЧЕСКИХ ОРГАНИЗАЦИЙ И СОЦИАЛЬНОГО ПРЕДПРИНИМАТЕЛЬСТВА, ОБЕСПЕЧЕНИЯ ДОСТУПА НЕГОСУДАРСТВЕННЫХ (НЕМУНИЦИПАЛЬНЫХ) ПОСТАВЩИКОВ К ПРЕДОСТАВЛЕНИЮ УСЛУГ В СОЦИАЛЬНОЙ СФЕРЕ И ВНЕДРЕНИЯ КОНКУРЕНТНЫХ СПОСОБОВ ОКАЗАНИЯ ГОСУДАРСТВЕННЫХ (МУНИЦИПАЛЬНЫХ) УСЛУГ В СОЦИАЛЬНОЙ СФЕРЕ ЗА 2020 ГОД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4270" y="1280127"/>
            <a:ext cx="20161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муниципальных районов и городских округов, реализующих муниципальные программы по поддержке СО НКО, в общем количестве муниципальных районов и городских у округов в субъекте Российской Федерации (%) 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79290"/>
              </p:ext>
            </p:extLst>
          </p:nvPr>
        </p:nvGraphicFramePr>
        <p:xfrm>
          <a:off x="2164908" y="2959833"/>
          <a:ext cx="1975044" cy="1844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143"/>
                <a:gridCol w="1404828"/>
                <a:gridCol w="306073"/>
              </a:tblGrid>
              <a:tr h="211122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лидеры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7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7912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7912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Липецкая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25829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 автономный округ - Югра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7912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Ярославская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25829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автономный округ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92,31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2026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кандидаты на лидерство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65,71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B6DC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8852"/>
              </p:ext>
            </p:extLst>
          </p:nvPr>
        </p:nvGraphicFramePr>
        <p:xfrm>
          <a:off x="61936" y="2120377"/>
          <a:ext cx="1952597" cy="2639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84"/>
                <a:gridCol w="65405"/>
                <a:gridCol w="1333659"/>
                <a:gridCol w="363949"/>
              </a:tblGrid>
              <a:tr h="148590"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лидеры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Ненецкий автономный округ 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33,57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Чукотский автономный округ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28,07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6215"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кандидаты на лидерство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2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Камчатский край 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21,43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62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Алтай 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19,64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62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Магаданская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17,91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62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Сахалинская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17,46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62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Саха (Якутия)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16,57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62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Карелия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15,81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62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Хабаровский край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14,16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6215"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 со средним уровнем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2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B6DC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13,31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B6DCC0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15298" y="1323807"/>
            <a:ext cx="2716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бюджетных ассигнований, направляемых на предоставление субсидий на реализацию мероприятий по формированию инфраструктуры поддержки СО НКО, включая центры инноваций социальной 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сферы, </a:t>
            </a:r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общем объеме расходов субъекта Российской 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(%) </a:t>
            </a:r>
            <a:endParaRPr lang="ru-RU" sz="1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06286"/>
              </p:ext>
            </p:extLst>
          </p:nvPr>
        </p:nvGraphicFramePr>
        <p:xfrm>
          <a:off x="4303191" y="2693412"/>
          <a:ext cx="2069009" cy="1841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675"/>
                <a:gridCol w="1354475"/>
                <a:gridCol w="453859"/>
              </a:tblGrid>
              <a:tr h="21602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лидеры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 автономный округ - Югра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0,11%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Красноярский край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0,08%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Астраханская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0,08%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Ульяновская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0,07%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0,06%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Удмуртская Республика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0,06%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962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кандидаты на лидерство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0,03%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B6DC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75352"/>
              </p:ext>
            </p:extLst>
          </p:nvPr>
        </p:nvGraphicFramePr>
        <p:xfrm>
          <a:off x="6660232" y="2983452"/>
          <a:ext cx="2308967" cy="1964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738"/>
                <a:gridCol w="1470752"/>
                <a:gridCol w="442477"/>
              </a:tblGrid>
              <a:tr h="1637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лидеры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 автономный округ - Югра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80,53%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72,64%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</a:t>
                      </a:r>
                      <a:r>
                        <a:rPr lang="ru-RU" sz="800" spc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Hенецкий</a:t>
                      </a: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автономный округ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72,13%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Севастополь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56,25%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55,29%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Пермский край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53,33%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Бурятия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53,33%</a:t>
                      </a:r>
                      <a:endParaRPr lang="ru-RU" sz="80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Мурманская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53,19%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962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кандидаты на лидерство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215"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39,73%</a:t>
                      </a:r>
                      <a:endParaRPr lang="ru-RU" sz="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B6DC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0633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2931" y="1222856"/>
            <a:ext cx="2350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работников в негосударственных организациях в общей численности 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занятых в социальной сфере (%)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3182" y="1286973"/>
            <a:ext cx="2960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Удельный вес численности детей частных образовательных организаций, осуществляющих образовательную деятельность по программам дошкольного образования, в 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численности </a:t>
            </a:r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организаций, осуществляющих образовательную деятельность по программам дошкольного образования (%)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252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РЕЙТИНГА СУБЪЕКТОВ РОССИЙСКОЙ ФЕДЕРАЦИИ ПО ИТОГАМ РЕАЛИЗАЦИИ МЕХАНИЗМОВ ПОДДЕРЖКИ СОЦИАЛЬНО ОРИЕНТИРОВАННЫХ НЕКОММЕРЧЕСКИХ ОРГАНИЗАЦИЙ И СОЦИАЛЬНОГО ПРЕДПРИНИМАТЕЛЬСТВА, ОБЕСПЕЧЕНИЯ ДОСТУПА НЕГОСУДАРСТВЕННЫХ (НЕМУНИЦИПАЛЬНЫХ) ПОСТАВЩИКОВ К ПРЕДОСТАВЛЕНИЮ УСЛУГ В СОЦИАЛЬНОЙ СФЕРЕ И ВНЕДРЕНИЯ КОНКУРЕНТНЫХ СПОСОБОВ ОКАЗАНИЯ ГОСУДАРСТВЕННЫХ (МУНИЦИПАЛЬНЫХ) УСЛУГ В СОЦИАЛЬНОЙ СФЕРЕ ЗА 2020 ГОД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75458"/>
              </p:ext>
            </p:extLst>
          </p:nvPr>
        </p:nvGraphicFramePr>
        <p:xfrm>
          <a:off x="189856" y="2082684"/>
          <a:ext cx="2192142" cy="2721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060"/>
                <a:gridCol w="1389008"/>
                <a:gridCol w="536074"/>
              </a:tblGrid>
              <a:tr h="17549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лидеры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2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Москва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25,60%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14,44%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14,36%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Пермский край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13,61%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Калининградская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13,55%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835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кандидаты на лидерство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Севастополь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11,78%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Санкт-Петербург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11,65%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11,26%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8F5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10,64%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ctr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10,28%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8F5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Ярославская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8,81%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835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 со средним уровнем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416" marR="37416" marT="7721" marB="0" anchor="b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7,64%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B6DC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09035"/>
              </p:ext>
            </p:extLst>
          </p:nvPr>
        </p:nvGraphicFramePr>
        <p:xfrm>
          <a:off x="2731224" y="2734601"/>
          <a:ext cx="2848887" cy="2267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683"/>
                <a:gridCol w="1803133"/>
                <a:gridCol w="699071"/>
              </a:tblGrid>
              <a:tr h="14859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лидеры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11,92%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Бурятия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7,63%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Саха (Якутия)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7,29%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22776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кандидаты на лидерство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Алтай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4,99%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4,41%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4,17%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</a:t>
                      </a:r>
                      <a:r>
                        <a:rPr lang="ru-RU" sz="800" spc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Hенецкий</a:t>
                      </a: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автономный округ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3,61%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2,94%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3E8F5"/>
                    </a:solidFill>
                  </a:tcPr>
                </a:tc>
              </a:tr>
              <a:tr h="1962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 со средним уровнем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005" marR="40005" marT="8255" marB="0" anchor="b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B6DCC0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868144" y="1248311"/>
            <a:ext cx="32149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негосударственных медицинских организаций, участвующих в реализации территориальной программы обязательного медицинского страхования, в общем количестве медицинских организаций, участвующих в реализации территориальной программы обязательного медицинского страхования (%)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35509"/>
              </p:ext>
            </p:extLst>
          </p:nvPr>
        </p:nvGraphicFramePr>
        <p:xfrm>
          <a:off x="6043593" y="2584027"/>
          <a:ext cx="2848887" cy="2408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683"/>
                <a:gridCol w="1803133"/>
                <a:gridCol w="699071"/>
              </a:tblGrid>
              <a:tr h="17477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лидеры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Магаданская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68,18%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49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55,42%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49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53,40%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684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</a:t>
                      </a:r>
                      <a:r>
                        <a:rPr lang="ru-RU" sz="800" spc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Hенецкий</a:t>
                      </a: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автономный округ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53,19%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49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Севастополь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51,11%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49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50,55%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910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Ненецкий автономный округ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8275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Регионы- кандидаты на лидерство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Еврейская автономная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48,65%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82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Калужская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48,48%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82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Костромская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46,27%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3E8F5"/>
                    </a:solidFill>
                  </a:tcPr>
                </a:tc>
              </a:tr>
              <a:tr h="18275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 со средним уровнем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261" marR="37261" marT="7689" marB="0">
                    <a:solidFill>
                      <a:srgbClr val="B6D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36,20%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B6DC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6162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80896" y="1131589"/>
            <a:ext cx="8325046" cy="3384377"/>
            <a:chOff x="693452" y="689070"/>
            <a:chExt cx="7984724" cy="3503130"/>
          </a:xfrm>
        </p:grpSpPr>
        <p:sp>
          <p:nvSpPr>
            <p:cNvPr id="6" name="Полилиния 5"/>
            <p:cNvSpPr/>
            <p:nvPr/>
          </p:nvSpPr>
          <p:spPr>
            <a:xfrm>
              <a:off x="700127" y="2342613"/>
              <a:ext cx="2286490" cy="341760"/>
            </a:xfrm>
            <a:custGeom>
              <a:avLst/>
              <a:gdLst>
                <a:gd name="connsiteX0" fmla="*/ 0 w 1857374"/>
                <a:gd name="connsiteY0" fmla="*/ 0 h 478054"/>
                <a:gd name="connsiteX1" fmla="*/ 1857374 w 1857374"/>
                <a:gd name="connsiteY1" fmla="*/ 0 h 478054"/>
                <a:gd name="connsiteX2" fmla="*/ 1857374 w 1857374"/>
                <a:gd name="connsiteY2" fmla="*/ 478054 h 478054"/>
                <a:gd name="connsiteX3" fmla="*/ 0 w 1857374"/>
                <a:gd name="connsiteY3" fmla="*/ 478054 h 478054"/>
                <a:gd name="connsiteX4" fmla="*/ 0 w 1857374"/>
                <a:gd name="connsiteY4" fmla="*/ 0 h 47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478054">
                  <a:moveTo>
                    <a:pt x="0" y="0"/>
                  </a:moveTo>
                  <a:lnTo>
                    <a:pt x="1857374" y="0"/>
                  </a:lnTo>
                  <a:lnTo>
                    <a:pt x="1857374" y="478054"/>
                  </a:lnTo>
                  <a:lnTo>
                    <a:pt x="0" y="478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Представлены 15 регионов</a:t>
              </a:r>
              <a:endParaRPr lang="ru-RU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93452" y="689070"/>
              <a:ext cx="2293165" cy="1645476"/>
            </a:xfrm>
            <a:custGeom>
              <a:avLst/>
              <a:gdLst>
                <a:gd name="connsiteX0" fmla="*/ 0 w 1857374"/>
                <a:gd name="connsiteY0" fmla="*/ 0 h 2957394"/>
                <a:gd name="connsiteX1" fmla="*/ 1857374 w 1857374"/>
                <a:gd name="connsiteY1" fmla="*/ 0 h 2957394"/>
                <a:gd name="connsiteX2" fmla="*/ 1857374 w 1857374"/>
                <a:gd name="connsiteY2" fmla="*/ 2957394 h 2957394"/>
                <a:gd name="connsiteX3" fmla="*/ 0 w 1857374"/>
                <a:gd name="connsiteY3" fmla="*/ 2957394 h 2957394"/>
                <a:gd name="connsiteX4" fmla="*/ 0 w 1857374"/>
                <a:gd name="connsiteY4" fmla="*/ 0 h 295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2957394">
                  <a:moveTo>
                    <a:pt x="0" y="0"/>
                  </a:moveTo>
                  <a:lnTo>
                    <a:pt x="1857374" y="0"/>
                  </a:lnTo>
                  <a:lnTo>
                    <a:pt x="1857374" y="2957394"/>
                  </a:lnTo>
                  <a:lnTo>
                    <a:pt x="0" y="2957394"/>
                  </a:lnTo>
                  <a:lnTo>
                    <a:pt x="0" y="0"/>
                  </a:lnTo>
                  <a:close/>
                </a:path>
              </a:pathLst>
            </a:custGeom>
            <a:effectLst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Доля выпадающих доходов бюджета субъекта Российской Федерации в связи с применением СО НКО региональных налоговых льгот, в общем размере налоговых доходов бюджета субъекта Российской Федерации</a:t>
              </a:r>
              <a:endParaRPr lang="ru-RU" sz="12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419872" y="3136325"/>
              <a:ext cx="2260256" cy="310529"/>
            </a:xfrm>
            <a:custGeom>
              <a:avLst/>
              <a:gdLst>
                <a:gd name="connsiteX0" fmla="*/ 0 w 1857374"/>
                <a:gd name="connsiteY0" fmla="*/ 0 h 478054"/>
                <a:gd name="connsiteX1" fmla="*/ 1857374 w 1857374"/>
                <a:gd name="connsiteY1" fmla="*/ 0 h 478054"/>
                <a:gd name="connsiteX2" fmla="*/ 1857374 w 1857374"/>
                <a:gd name="connsiteY2" fmla="*/ 478054 h 478054"/>
                <a:gd name="connsiteX3" fmla="*/ 0 w 1857374"/>
                <a:gd name="connsiteY3" fmla="*/ 478054 h 478054"/>
                <a:gd name="connsiteX4" fmla="*/ 0 w 1857374"/>
                <a:gd name="connsiteY4" fmla="*/ 0 h 47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478054">
                  <a:moveTo>
                    <a:pt x="0" y="0"/>
                  </a:moveTo>
                  <a:lnTo>
                    <a:pt x="1857374" y="0"/>
                  </a:lnTo>
                  <a:lnTo>
                    <a:pt x="1857374" y="478054"/>
                  </a:lnTo>
                  <a:lnTo>
                    <a:pt x="0" y="478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Представлены 4 региона</a:t>
              </a:r>
              <a:endParaRPr lang="ru-RU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419872" y="1212812"/>
              <a:ext cx="2260256" cy="1905847"/>
            </a:xfrm>
            <a:custGeom>
              <a:avLst/>
              <a:gdLst>
                <a:gd name="connsiteX0" fmla="*/ 0 w 1857374"/>
                <a:gd name="connsiteY0" fmla="*/ 0 h 2957394"/>
                <a:gd name="connsiteX1" fmla="*/ 1857374 w 1857374"/>
                <a:gd name="connsiteY1" fmla="*/ 0 h 2957394"/>
                <a:gd name="connsiteX2" fmla="*/ 1857374 w 1857374"/>
                <a:gd name="connsiteY2" fmla="*/ 2957394 h 2957394"/>
                <a:gd name="connsiteX3" fmla="*/ 0 w 1857374"/>
                <a:gd name="connsiteY3" fmla="*/ 2957394 h 2957394"/>
                <a:gd name="connsiteX4" fmla="*/ 0 w 1857374"/>
                <a:gd name="connsiteY4" fmla="*/ 0 h 295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2957394">
                  <a:moveTo>
                    <a:pt x="0" y="0"/>
                  </a:moveTo>
                  <a:lnTo>
                    <a:pt x="1857374" y="0"/>
                  </a:lnTo>
                  <a:lnTo>
                    <a:pt x="1857374" y="2957394"/>
                  </a:lnTo>
                  <a:lnTo>
                    <a:pt x="0" y="2957394"/>
                  </a:lnTo>
                  <a:lnTo>
                    <a:pt x="0" y="0"/>
                  </a:lnTo>
                  <a:close/>
                </a:path>
              </a:pathLst>
            </a:custGeom>
            <a:effectLst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Доля выпадающих доходов бюджета субъекта Российской Федерации в связи с применением организациями, осуществляющими пожертвования региональных налоговых льгот, в общем размере налоговых доходов бюджета субъекта Российской Федерации</a:t>
              </a:r>
              <a:endParaRPr lang="ru-RU" sz="12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132942" y="3894061"/>
              <a:ext cx="2545233" cy="298139"/>
            </a:xfrm>
            <a:custGeom>
              <a:avLst/>
              <a:gdLst>
                <a:gd name="connsiteX0" fmla="*/ 0 w 1857374"/>
                <a:gd name="connsiteY0" fmla="*/ 0 h 478054"/>
                <a:gd name="connsiteX1" fmla="*/ 1857374 w 1857374"/>
                <a:gd name="connsiteY1" fmla="*/ 0 h 478054"/>
                <a:gd name="connsiteX2" fmla="*/ 1857374 w 1857374"/>
                <a:gd name="connsiteY2" fmla="*/ 478054 h 478054"/>
                <a:gd name="connsiteX3" fmla="*/ 0 w 1857374"/>
                <a:gd name="connsiteY3" fmla="*/ 478054 h 478054"/>
                <a:gd name="connsiteX4" fmla="*/ 0 w 1857374"/>
                <a:gd name="connsiteY4" fmla="*/ 0 h 47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478054">
                  <a:moveTo>
                    <a:pt x="0" y="0"/>
                  </a:moveTo>
                  <a:lnTo>
                    <a:pt x="1857374" y="0"/>
                  </a:lnTo>
                  <a:lnTo>
                    <a:pt x="1857374" y="478054"/>
                  </a:lnTo>
                  <a:lnTo>
                    <a:pt x="0" y="478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Представлено 45 регионов</a:t>
              </a:r>
              <a:endParaRPr lang="ru-RU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132943" y="1496804"/>
              <a:ext cx="2545233" cy="2403634"/>
            </a:xfrm>
            <a:custGeom>
              <a:avLst/>
              <a:gdLst>
                <a:gd name="connsiteX0" fmla="*/ 0 w 1857374"/>
                <a:gd name="connsiteY0" fmla="*/ 0 h 2957394"/>
                <a:gd name="connsiteX1" fmla="*/ 1857374 w 1857374"/>
                <a:gd name="connsiteY1" fmla="*/ 0 h 2957394"/>
                <a:gd name="connsiteX2" fmla="*/ 1857374 w 1857374"/>
                <a:gd name="connsiteY2" fmla="*/ 2957394 h 2957394"/>
                <a:gd name="connsiteX3" fmla="*/ 0 w 1857374"/>
                <a:gd name="connsiteY3" fmla="*/ 2957394 h 2957394"/>
                <a:gd name="connsiteX4" fmla="*/ 0 w 1857374"/>
                <a:gd name="connsiteY4" fmla="*/ 0 h 295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4" h="2957394">
                  <a:moveTo>
                    <a:pt x="0" y="0"/>
                  </a:moveTo>
                  <a:lnTo>
                    <a:pt x="1857374" y="0"/>
                  </a:lnTo>
                  <a:lnTo>
                    <a:pt x="1857374" y="2957394"/>
                  </a:lnTo>
                  <a:lnTo>
                    <a:pt x="0" y="2957394"/>
                  </a:lnTo>
                  <a:lnTo>
                    <a:pt x="0" y="0"/>
                  </a:lnTo>
                  <a:close/>
                </a:path>
              </a:pathLst>
            </a:custGeom>
            <a:effectLst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Доля муниципальных районов и городских округов, реализующих меры по поддержке социального предпринимательства в рамках муниципальных программ по поддержке малого и среднего предпринимательства, в общем количестве муниципальных районов и городских округов в субъекте Российской Федерации, утвердивших муниципальные программы по поддержке малого и среднего предпринимательства</a:t>
              </a:r>
              <a:endParaRPr lang="ru-RU" sz="12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7855" y="4515966"/>
            <a:ext cx="848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Новосибирская область не представлена в рейтинге по данным показателям</a:t>
            </a:r>
            <a:endParaRPr lang="ru-RU" dirty="0">
              <a:solidFill>
                <a:srgbClr val="7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731" y="61255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РЕЙТИНГА СУБЪЕКТОВ РОССИЙСКОЙ ФЕДЕРАЦИИ ПО ИТОГАМ РЕАЛИЗАЦИИ МЕХАНИЗМОВ ПОДДЕРЖКИ СОЦИАЛЬНО ОРИЕНТИРОВАННЫХ НЕКОММЕРЧЕСКИХ ОРГАНИЗАЦИЙ И СОЦИАЛЬНОГО ПРЕДПРИНИМАТЕЛЬСТВА, ОБЕСПЕЧЕНИЯ ДОСТУПА НЕГОСУДАРСТВЕННЫХ (НЕМУНИЦИПАЛЬНЫХ) ПОСТАВЩИКОВ К ПРЕДОСТАВЛЕНИЮ УСЛУГ В СОЦИАЛЬНОЙ СФЕРЕ И ВНЕДРЕНИЯ КОНКУРЕНТНЫХ СПОСОБОВ ОКАЗАНИЯ ГОСУДАРСТВЕННЫХ (МУНИЦИПАЛЬНЫХ) УСЛУГ В СОЦИАЛЬНОЙ СФЕРЕ ЗА 2020 ГОД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280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910441"/>
              </p:ext>
            </p:extLst>
          </p:nvPr>
        </p:nvGraphicFramePr>
        <p:xfrm>
          <a:off x="359532" y="862013"/>
          <a:ext cx="8136904" cy="316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21451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СРЕДСТВА, ПЕРЕДАННЫЕ СО НКО В РОССИЙСКОЙ ФЕДЕРАЦИИ В 2020 ГОДУ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6101" y="4515966"/>
            <a:ext cx="5578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ru-RU" kern="0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Arial Unicode MS"/>
              </a:rPr>
              <a:t>Всего передано СО НКО </a:t>
            </a:r>
            <a:r>
              <a:rPr lang="ru-RU" b="1" kern="0" dirty="0" smtClean="0">
                <a:solidFill>
                  <a:srgbClr val="7A0000"/>
                </a:solidFill>
                <a:latin typeface="Arial"/>
                <a:ea typeface="Arial Unicode MS"/>
              </a:rPr>
              <a:t>38,2 миллиарда </a:t>
            </a:r>
            <a:r>
              <a:rPr lang="ru-RU" b="1" kern="0" dirty="0">
                <a:solidFill>
                  <a:srgbClr val="7A0000"/>
                </a:solidFill>
                <a:latin typeface="Arial"/>
                <a:ea typeface="Arial Unicode MS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41666152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0420694"/>
              </p:ext>
            </p:extLst>
          </p:nvPr>
        </p:nvGraphicFramePr>
        <p:xfrm>
          <a:off x="611560" y="864445"/>
          <a:ext cx="8352928" cy="30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21451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СРЕДСТВА, ПЕРЕДАННЫЕ СО НКО В НОВОСИБИРСКОЙ ОБЛАСТИ В 2020 ГОДУ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044785"/>
              </p:ext>
            </p:extLst>
          </p:nvPr>
        </p:nvGraphicFramePr>
        <p:xfrm>
          <a:off x="2841959" y="3849110"/>
          <a:ext cx="6264696" cy="128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988" y="3939902"/>
            <a:ext cx="3168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kern="0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Arial Unicode MS"/>
              </a:rPr>
              <a:t>Всего передано СО НКО </a:t>
            </a:r>
            <a:r>
              <a:rPr lang="ru-RU" b="1" kern="0" dirty="0" smtClean="0">
                <a:solidFill>
                  <a:srgbClr val="7A0000"/>
                </a:solidFill>
                <a:latin typeface="Arial"/>
                <a:ea typeface="Arial Unicode MS"/>
              </a:rPr>
              <a:t>380,6 миллионов </a:t>
            </a:r>
            <a:r>
              <a:rPr lang="ru-RU" b="1" kern="0" dirty="0">
                <a:solidFill>
                  <a:srgbClr val="7A0000"/>
                </a:solidFill>
                <a:latin typeface="Arial"/>
                <a:ea typeface="Arial Unicode MS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7348476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740" y="199950"/>
            <a:ext cx="739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УСЛУГИ, ПЕРЕДАННЫЕ СО НКО В РОССИЙСКОЙ ФЕДЕРАЦИИ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52999"/>
            <a:ext cx="8866455" cy="4190978"/>
            <a:chOff x="54073" y="1018077"/>
            <a:chExt cx="8866455" cy="3711778"/>
          </a:xfrm>
        </p:grpSpPr>
        <p:sp>
          <p:nvSpPr>
            <p:cNvPr id="29" name="Полилиния 28"/>
            <p:cNvSpPr/>
            <p:nvPr/>
          </p:nvSpPr>
          <p:spPr>
            <a:xfrm>
              <a:off x="54073" y="1018077"/>
              <a:ext cx="2301810" cy="324371"/>
            </a:xfrm>
            <a:custGeom>
              <a:avLst/>
              <a:gdLst>
                <a:gd name="connsiteX0" fmla="*/ 0 w 1299712"/>
                <a:gd name="connsiteY0" fmla="*/ 0 h 324371"/>
                <a:gd name="connsiteX1" fmla="*/ 1299712 w 1299712"/>
                <a:gd name="connsiteY1" fmla="*/ 0 h 324371"/>
                <a:gd name="connsiteX2" fmla="*/ 1299712 w 1299712"/>
                <a:gd name="connsiteY2" fmla="*/ 324371 h 324371"/>
                <a:gd name="connsiteX3" fmla="*/ 0 w 1299712"/>
                <a:gd name="connsiteY3" fmla="*/ 324371 h 324371"/>
                <a:gd name="connsiteX4" fmla="*/ 0 w 1299712"/>
                <a:gd name="connsiteY4" fmla="*/ 0 h 32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712" h="324371">
                  <a:moveTo>
                    <a:pt x="0" y="0"/>
                  </a:moveTo>
                  <a:lnTo>
                    <a:pt x="1299712" y="0"/>
                  </a:lnTo>
                  <a:lnTo>
                    <a:pt x="1299712" y="324371"/>
                  </a:lnTo>
                  <a:lnTo>
                    <a:pt x="0" y="324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36576" rIns="64008" bIns="3657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Социальное обслуживание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4073" y="1383668"/>
              <a:ext cx="2301810" cy="327102"/>
            </a:xfrm>
            <a:custGeom>
              <a:avLst/>
              <a:gdLst>
                <a:gd name="connsiteX0" fmla="*/ 0 w 1299712"/>
                <a:gd name="connsiteY0" fmla="*/ 0 h 1383480"/>
                <a:gd name="connsiteX1" fmla="*/ 1299712 w 1299712"/>
                <a:gd name="connsiteY1" fmla="*/ 0 h 1383480"/>
                <a:gd name="connsiteX2" fmla="*/ 1299712 w 1299712"/>
                <a:gd name="connsiteY2" fmla="*/ 1383480 h 1383480"/>
                <a:gd name="connsiteX3" fmla="*/ 0 w 1299712"/>
                <a:gd name="connsiteY3" fmla="*/ 1383480 h 1383480"/>
                <a:gd name="connsiteX4" fmla="*/ 0 w 1299712"/>
                <a:gd name="connsiteY4" fmla="*/ 0 h 13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712" h="1383480">
                  <a:moveTo>
                    <a:pt x="0" y="0"/>
                  </a:moveTo>
                  <a:lnTo>
                    <a:pt x="1299712" y="0"/>
                  </a:lnTo>
                  <a:lnTo>
                    <a:pt x="1299712" y="1383480"/>
                  </a:lnTo>
                  <a:lnTo>
                    <a:pt x="0" y="1383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48006" rIns="64008" bIns="72009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 виды социальных услуг</a:t>
              </a:r>
              <a:endParaRPr lang="ru-RU" sz="1200" kern="1200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539552" y="1868054"/>
              <a:ext cx="3456384" cy="297669"/>
            </a:xfrm>
            <a:custGeom>
              <a:avLst/>
              <a:gdLst>
                <a:gd name="connsiteX0" fmla="*/ 0 w 1299712"/>
                <a:gd name="connsiteY0" fmla="*/ 0 h 324371"/>
                <a:gd name="connsiteX1" fmla="*/ 1299712 w 1299712"/>
                <a:gd name="connsiteY1" fmla="*/ 0 h 324371"/>
                <a:gd name="connsiteX2" fmla="*/ 1299712 w 1299712"/>
                <a:gd name="connsiteY2" fmla="*/ 324371 h 324371"/>
                <a:gd name="connsiteX3" fmla="*/ 0 w 1299712"/>
                <a:gd name="connsiteY3" fmla="*/ 324371 h 324371"/>
                <a:gd name="connsiteX4" fmla="*/ 0 w 1299712"/>
                <a:gd name="connsiteY4" fmla="*/ 0 h 32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712" h="324371">
                  <a:moveTo>
                    <a:pt x="0" y="0"/>
                  </a:moveTo>
                  <a:lnTo>
                    <a:pt x="1299712" y="0"/>
                  </a:lnTo>
                  <a:lnTo>
                    <a:pt x="1299712" y="324371"/>
                  </a:lnTo>
                  <a:lnTo>
                    <a:pt x="0" y="324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36576" rIns="64008" bIns="3657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539552" y="2278101"/>
              <a:ext cx="3456384" cy="857391"/>
            </a:xfrm>
            <a:custGeom>
              <a:avLst/>
              <a:gdLst>
                <a:gd name="connsiteX0" fmla="*/ 0 w 1299712"/>
                <a:gd name="connsiteY0" fmla="*/ 0 h 1383480"/>
                <a:gd name="connsiteX1" fmla="*/ 1299712 w 1299712"/>
                <a:gd name="connsiteY1" fmla="*/ 0 h 1383480"/>
                <a:gd name="connsiteX2" fmla="*/ 1299712 w 1299712"/>
                <a:gd name="connsiteY2" fmla="*/ 1383480 h 1383480"/>
                <a:gd name="connsiteX3" fmla="*/ 0 w 1299712"/>
                <a:gd name="connsiteY3" fmla="*/ 1383480 h 1383480"/>
                <a:gd name="connsiteX4" fmla="*/ 0 w 1299712"/>
                <a:gd name="connsiteY4" fmla="*/ 0 h 13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712" h="1383480">
                  <a:moveTo>
                    <a:pt x="0" y="0"/>
                  </a:moveTo>
                  <a:lnTo>
                    <a:pt x="1299712" y="0"/>
                  </a:lnTo>
                  <a:lnTo>
                    <a:pt x="1299712" y="1383480"/>
                  </a:lnTo>
                  <a:lnTo>
                    <a:pt x="0" y="1383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48006" rIns="64008" bIns="72009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услуги дошкольного образования</a:t>
              </a:r>
              <a:endParaRPr lang="ru-RU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услуги начального и среднего образования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дополнительное образование детей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дополнительное профессиональное образование</a:t>
              </a:r>
              <a:endParaRPr lang="ru-RU" sz="120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691680" y="3221822"/>
              <a:ext cx="2523848" cy="324371"/>
            </a:xfrm>
            <a:custGeom>
              <a:avLst/>
              <a:gdLst>
                <a:gd name="connsiteX0" fmla="*/ 0 w 1299712"/>
                <a:gd name="connsiteY0" fmla="*/ 0 h 324371"/>
                <a:gd name="connsiteX1" fmla="*/ 1299712 w 1299712"/>
                <a:gd name="connsiteY1" fmla="*/ 0 h 324371"/>
                <a:gd name="connsiteX2" fmla="*/ 1299712 w 1299712"/>
                <a:gd name="connsiteY2" fmla="*/ 324371 h 324371"/>
                <a:gd name="connsiteX3" fmla="*/ 0 w 1299712"/>
                <a:gd name="connsiteY3" fmla="*/ 324371 h 324371"/>
                <a:gd name="connsiteX4" fmla="*/ 0 w 1299712"/>
                <a:gd name="connsiteY4" fmla="*/ 0 h 32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712" h="324371">
                  <a:moveTo>
                    <a:pt x="0" y="0"/>
                  </a:moveTo>
                  <a:lnTo>
                    <a:pt x="1299712" y="0"/>
                  </a:lnTo>
                  <a:lnTo>
                    <a:pt x="1299712" y="324371"/>
                  </a:lnTo>
                  <a:lnTo>
                    <a:pt x="0" y="324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36576" rIns="64008" bIns="3657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1691680" y="3587413"/>
              <a:ext cx="2523848" cy="327102"/>
            </a:xfrm>
            <a:custGeom>
              <a:avLst/>
              <a:gdLst>
                <a:gd name="connsiteX0" fmla="*/ 0 w 1299712"/>
                <a:gd name="connsiteY0" fmla="*/ 0 h 1383480"/>
                <a:gd name="connsiteX1" fmla="*/ 1299712 w 1299712"/>
                <a:gd name="connsiteY1" fmla="*/ 0 h 1383480"/>
                <a:gd name="connsiteX2" fmla="*/ 1299712 w 1299712"/>
                <a:gd name="connsiteY2" fmla="*/ 1383480 h 1383480"/>
                <a:gd name="connsiteX3" fmla="*/ 0 w 1299712"/>
                <a:gd name="connsiteY3" fmla="*/ 1383480 h 1383480"/>
                <a:gd name="connsiteX4" fmla="*/ 0 w 1299712"/>
                <a:gd name="connsiteY4" fmla="*/ 0 h 13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712" h="1383480">
                  <a:moveTo>
                    <a:pt x="0" y="0"/>
                  </a:moveTo>
                  <a:lnTo>
                    <a:pt x="1299712" y="0"/>
                  </a:lnTo>
                  <a:lnTo>
                    <a:pt x="1299712" y="1383480"/>
                  </a:lnTo>
                  <a:lnTo>
                    <a:pt x="0" y="1383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48006" rIns="64008" bIns="72009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услуги по профилактике ВИЧ</a:t>
              </a:r>
              <a:endParaRPr lang="ru-RU" sz="1200" kern="1200" dirty="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771800" y="3955735"/>
              <a:ext cx="4896544" cy="324371"/>
            </a:xfrm>
            <a:custGeom>
              <a:avLst/>
              <a:gdLst>
                <a:gd name="connsiteX0" fmla="*/ 0 w 1299712"/>
                <a:gd name="connsiteY0" fmla="*/ 0 h 324371"/>
                <a:gd name="connsiteX1" fmla="*/ 1299712 w 1299712"/>
                <a:gd name="connsiteY1" fmla="*/ 0 h 324371"/>
                <a:gd name="connsiteX2" fmla="*/ 1299712 w 1299712"/>
                <a:gd name="connsiteY2" fmla="*/ 324371 h 324371"/>
                <a:gd name="connsiteX3" fmla="*/ 0 w 1299712"/>
                <a:gd name="connsiteY3" fmla="*/ 324371 h 324371"/>
                <a:gd name="connsiteX4" fmla="*/ 0 w 1299712"/>
                <a:gd name="connsiteY4" fmla="*/ 0 h 32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712" h="324371">
                  <a:moveTo>
                    <a:pt x="0" y="0"/>
                  </a:moveTo>
                  <a:lnTo>
                    <a:pt x="1299712" y="0"/>
                  </a:lnTo>
                  <a:lnTo>
                    <a:pt x="1299712" y="324371"/>
                  </a:lnTo>
                  <a:lnTo>
                    <a:pt x="0" y="324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36576" rIns="64008" bIns="3657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Культура</a:t>
              </a:r>
              <a:endParaRPr lang="ru-RU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2771800" y="4321326"/>
              <a:ext cx="4896544" cy="408529"/>
            </a:xfrm>
            <a:custGeom>
              <a:avLst/>
              <a:gdLst>
                <a:gd name="connsiteX0" fmla="*/ 0 w 1299712"/>
                <a:gd name="connsiteY0" fmla="*/ 0 h 1383480"/>
                <a:gd name="connsiteX1" fmla="*/ 1299712 w 1299712"/>
                <a:gd name="connsiteY1" fmla="*/ 0 h 1383480"/>
                <a:gd name="connsiteX2" fmla="*/ 1299712 w 1299712"/>
                <a:gd name="connsiteY2" fmla="*/ 1383480 h 1383480"/>
                <a:gd name="connsiteX3" fmla="*/ 0 w 1299712"/>
                <a:gd name="connsiteY3" fmla="*/ 1383480 h 1383480"/>
                <a:gd name="connsiteX4" fmla="*/ 0 w 1299712"/>
                <a:gd name="connsiteY4" fmla="*/ 0 h 13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712" h="1383480">
                  <a:moveTo>
                    <a:pt x="0" y="0"/>
                  </a:moveTo>
                  <a:lnTo>
                    <a:pt x="1299712" y="0"/>
                  </a:lnTo>
                  <a:lnTo>
                    <a:pt x="1299712" y="1383480"/>
                  </a:lnTo>
                  <a:lnTo>
                    <a:pt x="0" y="1383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48006" rIns="64008" bIns="72009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и проведение культурно-массовых мероприятий</a:t>
              </a:r>
              <a:endParaRPr lang="ru-RU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патриотическое воспитание граждан</a:t>
              </a: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940152" y="1018077"/>
              <a:ext cx="2980376" cy="324371"/>
            </a:xfrm>
            <a:custGeom>
              <a:avLst/>
              <a:gdLst>
                <a:gd name="connsiteX0" fmla="*/ 0 w 1299712"/>
                <a:gd name="connsiteY0" fmla="*/ 0 h 324371"/>
                <a:gd name="connsiteX1" fmla="*/ 1299712 w 1299712"/>
                <a:gd name="connsiteY1" fmla="*/ 0 h 324371"/>
                <a:gd name="connsiteX2" fmla="*/ 1299712 w 1299712"/>
                <a:gd name="connsiteY2" fmla="*/ 324371 h 324371"/>
                <a:gd name="connsiteX3" fmla="*/ 0 w 1299712"/>
                <a:gd name="connsiteY3" fmla="*/ 324371 h 324371"/>
                <a:gd name="connsiteX4" fmla="*/ 0 w 1299712"/>
                <a:gd name="connsiteY4" fmla="*/ 0 h 32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712" h="324371">
                  <a:moveTo>
                    <a:pt x="0" y="0"/>
                  </a:moveTo>
                  <a:lnTo>
                    <a:pt x="1299712" y="0"/>
                  </a:lnTo>
                  <a:lnTo>
                    <a:pt x="1299712" y="324371"/>
                  </a:lnTo>
                  <a:lnTo>
                    <a:pt x="0" y="324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36576" rIns="64008" bIns="3657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940152" y="1389009"/>
              <a:ext cx="2980376" cy="570220"/>
            </a:xfrm>
            <a:custGeom>
              <a:avLst/>
              <a:gdLst>
                <a:gd name="connsiteX0" fmla="*/ 0 w 1299712"/>
                <a:gd name="connsiteY0" fmla="*/ 0 h 1383480"/>
                <a:gd name="connsiteX1" fmla="*/ 1299712 w 1299712"/>
                <a:gd name="connsiteY1" fmla="*/ 0 h 1383480"/>
                <a:gd name="connsiteX2" fmla="*/ 1299712 w 1299712"/>
                <a:gd name="connsiteY2" fmla="*/ 1383480 h 1383480"/>
                <a:gd name="connsiteX3" fmla="*/ 0 w 1299712"/>
                <a:gd name="connsiteY3" fmla="*/ 1383480 h 1383480"/>
                <a:gd name="connsiteX4" fmla="*/ 0 w 1299712"/>
                <a:gd name="connsiteY4" fmla="*/ 0 h 13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712" h="1383480">
                  <a:moveTo>
                    <a:pt x="0" y="0"/>
                  </a:moveTo>
                  <a:lnTo>
                    <a:pt x="1299712" y="0"/>
                  </a:lnTo>
                  <a:lnTo>
                    <a:pt x="1299712" y="1383480"/>
                  </a:lnTo>
                  <a:lnTo>
                    <a:pt x="0" y="1383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48006" rIns="64008" bIns="72009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сборных команд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спортивных мероприятий и соревнований</a:t>
              </a: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4788024" y="2146070"/>
              <a:ext cx="3888432" cy="324371"/>
            </a:xfrm>
            <a:custGeom>
              <a:avLst/>
              <a:gdLst>
                <a:gd name="connsiteX0" fmla="*/ 0 w 1299712"/>
                <a:gd name="connsiteY0" fmla="*/ 0 h 324371"/>
                <a:gd name="connsiteX1" fmla="*/ 1299712 w 1299712"/>
                <a:gd name="connsiteY1" fmla="*/ 0 h 324371"/>
                <a:gd name="connsiteX2" fmla="*/ 1299712 w 1299712"/>
                <a:gd name="connsiteY2" fmla="*/ 324371 h 324371"/>
                <a:gd name="connsiteX3" fmla="*/ 0 w 1299712"/>
                <a:gd name="connsiteY3" fmla="*/ 324371 h 324371"/>
                <a:gd name="connsiteX4" fmla="*/ 0 w 1299712"/>
                <a:gd name="connsiteY4" fmla="*/ 0 h 32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712" h="324371">
                  <a:moveTo>
                    <a:pt x="0" y="0"/>
                  </a:moveTo>
                  <a:lnTo>
                    <a:pt x="1299712" y="0"/>
                  </a:lnTo>
                  <a:lnTo>
                    <a:pt x="1299712" y="324371"/>
                  </a:lnTo>
                  <a:lnTo>
                    <a:pt x="0" y="324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36576" rIns="64008" bIns="3657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Молодежная политика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4788024" y="2503245"/>
              <a:ext cx="3888432" cy="530407"/>
            </a:xfrm>
            <a:custGeom>
              <a:avLst/>
              <a:gdLst>
                <a:gd name="connsiteX0" fmla="*/ 0 w 1299712"/>
                <a:gd name="connsiteY0" fmla="*/ 0 h 1383480"/>
                <a:gd name="connsiteX1" fmla="*/ 1299712 w 1299712"/>
                <a:gd name="connsiteY1" fmla="*/ 0 h 1383480"/>
                <a:gd name="connsiteX2" fmla="*/ 1299712 w 1299712"/>
                <a:gd name="connsiteY2" fmla="*/ 1383480 h 1383480"/>
                <a:gd name="connsiteX3" fmla="*/ 0 w 1299712"/>
                <a:gd name="connsiteY3" fmla="*/ 1383480 h 1383480"/>
                <a:gd name="connsiteX4" fmla="*/ 0 w 1299712"/>
                <a:gd name="connsiteY4" fmla="*/ 0 h 13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712" h="1383480">
                  <a:moveTo>
                    <a:pt x="0" y="0"/>
                  </a:moveTo>
                  <a:lnTo>
                    <a:pt x="1299712" y="0"/>
                  </a:lnTo>
                  <a:lnTo>
                    <a:pt x="1299712" y="1383480"/>
                  </a:lnTo>
                  <a:lnTo>
                    <a:pt x="0" y="1383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48006" rIns="64008" bIns="72009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конкурсов, олимпиад, мероприятий, направленных на выявление и развитие интеллектуальных и творческих способностей</a:t>
              </a:r>
              <a:endParaRPr lang="ru-RU" sz="12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7435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6186" y="267527"/>
            <a:ext cx="5008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НОВОСИБИРСКАЯ ОБЛАСТЬ - ЛИДЕР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06258" y="1067454"/>
            <a:ext cx="7510158" cy="3520520"/>
            <a:chOff x="485111" y="843558"/>
            <a:chExt cx="7510158" cy="3520520"/>
          </a:xfrm>
        </p:grpSpPr>
        <p:grpSp>
          <p:nvGrpSpPr>
            <p:cNvPr id="30" name="Group 3"/>
            <p:cNvGrpSpPr>
              <a:grpSpLocks/>
            </p:cNvGrpSpPr>
            <p:nvPr/>
          </p:nvGrpSpPr>
          <p:grpSpPr bwMode="auto">
            <a:xfrm>
              <a:off x="485111" y="970293"/>
              <a:ext cx="5599057" cy="877919"/>
              <a:chOff x="816" y="2208"/>
              <a:chExt cx="2919" cy="819"/>
            </a:xfrm>
          </p:grpSpPr>
          <p:sp>
            <p:nvSpPr>
              <p:cNvPr id="43" name="Freeform 4"/>
              <p:cNvSpPr>
                <a:spLocks/>
              </p:cNvSpPr>
              <p:nvPr/>
            </p:nvSpPr>
            <p:spPr bwMode="gray">
              <a:xfrm>
                <a:off x="901" y="2787"/>
                <a:ext cx="2738" cy="240"/>
              </a:xfrm>
              <a:custGeom>
                <a:avLst/>
                <a:gdLst/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5"/>
              <p:cNvSpPr>
                <a:spLocks noChangeArrowheads="1"/>
              </p:cNvSpPr>
              <p:nvPr/>
            </p:nvSpPr>
            <p:spPr bwMode="gray">
              <a:xfrm>
                <a:off x="816" y="2208"/>
                <a:ext cx="2919" cy="677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57647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Предоставление социальных услуг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населению</a:t>
                </a:r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1" name="Group 6"/>
            <p:cNvGrpSpPr>
              <a:grpSpLocks/>
            </p:cNvGrpSpPr>
            <p:nvPr/>
          </p:nvGrpSpPr>
          <p:grpSpPr bwMode="auto">
            <a:xfrm>
              <a:off x="485111" y="2170302"/>
              <a:ext cx="5599057" cy="859068"/>
              <a:chOff x="816" y="2218"/>
              <a:chExt cx="2919" cy="670"/>
            </a:xfrm>
          </p:grpSpPr>
          <p:sp>
            <p:nvSpPr>
              <p:cNvPr id="41" name="Freeform 7"/>
              <p:cNvSpPr>
                <a:spLocks/>
              </p:cNvSpPr>
              <p:nvPr/>
            </p:nvSpPr>
            <p:spPr bwMode="gray">
              <a:xfrm>
                <a:off x="901" y="2698"/>
                <a:ext cx="2574" cy="190"/>
              </a:xfrm>
              <a:custGeom>
                <a:avLst/>
                <a:gdLst/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8"/>
              <p:cNvSpPr>
                <a:spLocks noChangeArrowheads="1"/>
              </p:cNvSpPr>
              <p:nvPr/>
            </p:nvSpPr>
            <p:spPr bwMode="gray">
              <a:xfrm>
                <a:off x="816" y="2218"/>
                <a:ext cx="2919" cy="542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tint val="57647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Предоставление услуг в сфере культуры</a:t>
                </a:r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2" name="Group 9"/>
            <p:cNvGrpSpPr>
              <a:grpSpLocks/>
            </p:cNvGrpSpPr>
            <p:nvPr/>
          </p:nvGrpSpPr>
          <p:grpSpPr bwMode="auto">
            <a:xfrm>
              <a:off x="485111" y="3480702"/>
              <a:ext cx="5599057" cy="883373"/>
              <a:chOff x="816" y="2040"/>
              <a:chExt cx="2919" cy="692"/>
            </a:xfrm>
          </p:grpSpPr>
          <p:sp>
            <p:nvSpPr>
              <p:cNvPr id="39" name="Freeform 10"/>
              <p:cNvSpPr>
                <a:spLocks/>
              </p:cNvSpPr>
              <p:nvPr/>
            </p:nvSpPr>
            <p:spPr bwMode="gray">
              <a:xfrm>
                <a:off x="901" y="2542"/>
                <a:ext cx="2574" cy="190"/>
              </a:xfrm>
              <a:custGeom>
                <a:avLst/>
                <a:gdLst/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11"/>
              <p:cNvSpPr>
                <a:spLocks noChangeArrowheads="1"/>
              </p:cNvSpPr>
              <p:nvPr/>
            </p:nvSpPr>
            <p:spPr bwMode="gray">
              <a:xfrm>
                <a:off x="816" y="2040"/>
                <a:ext cx="2919" cy="57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vl="0" algn="ctr" defTabSz="889000">
                  <a:spcBef>
                    <a:spcPct val="0"/>
                  </a:spcBef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Проинформировано СО НКО о ВИЧ/СПИД </a:t>
                </a:r>
                <a:endParaRPr lang="ru-RU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889000">
                  <a:spcBef>
                    <a:spcPct val="0"/>
                  </a:spcBef>
                </a:pP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проведение экспресс тестирования на ВИЧ</a:t>
                </a:r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5" name="Rounded Rectangl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8C8F80-AC32-433D-9A7B-47BE04558A6F}"/>
                </a:ext>
              </a:extLst>
            </p:cNvPr>
            <p:cNvSpPr/>
            <p:nvPr/>
          </p:nvSpPr>
          <p:spPr>
            <a:xfrm rot="16200000">
              <a:off x="6538896" y="3391838"/>
              <a:ext cx="589521" cy="1066928"/>
            </a:xfrm>
            <a:prstGeom prst="roundRect">
              <a:avLst>
                <a:gd name="adj" fmla="val 806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ounded Rectangle 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B6B21E1-5DD0-4537-9970-BF317462BBBB}"/>
                </a:ext>
              </a:extLst>
            </p:cNvPr>
            <p:cNvSpPr/>
            <p:nvPr/>
          </p:nvSpPr>
          <p:spPr>
            <a:xfrm rot="16200000">
              <a:off x="6786818" y="3189404"/>
              <a:ext cx="856223" cy="1493125"/>
            </a:xfrm>
            <a:custGeom>
              <a:avLst/>
              <a:gdLst/>
              <a:ahLst/>
              <a:cxnLst/>
              <a:rect l="l" t="t" r="r" b="b"/>
              <a:pathLst>
                <a:path w="1728192" h="2558376">
                  <a:moveTo>
                    <a:pt x="85738" y="0"/>
                  </a:moveTo>
                  <a:lnTo>
                    <a:pt x="432048" y="0"/>
                  </a:lnTo>
                  <a:cubicBezTo>
                    <a:pt x="432048" y="238614"/>
                    <a:pt x="625482" y="432048"/>
                    <a:pt x="864096" y="432048"/>
                  </a:cubicBezTo>
                  <a:cubicBezTo>
                    <a:pt x="1102710" y="432048"/>
                    <a:pt x="1296144" y="238614"/>
                    <a:pt x="1296144" y="0"/>
                  </a:cubicBezTo>
                  <a:lnTo>
                    <a:pt x="1642454" y="0"/>
                  </a:lnTo>
                  <a:cubicBezTo>
                    <a:pt x="1689806" y="0"/>
                    <a:pt x="1728192" y="38386"/>
                    <a:pt x="1728192" y="85738"/>
                  </a:cubicBezTo>
                  <a:lnTo>
                    <a:pt x="1728192" y="995943"/>
                  </a:lnTo>
                  <a:lnTo>
                    <a:pt x="1728192" y="1562433"/>
                  </a:lnTo>
                  <a:lnTo>
                    <a:pt x="1728192" y="2472638"/>
                  </a:lnTo>
                  <a:cubicBezTo>
                    <a:pt x="1728192" y="2519990"/>
                    <a:pt x="1689806" y="2558376"/>
                    <a:pt x="1642454" y="2558376"/>
                  </a:cubicBezTo>
                  <a:lnTo>
                    <a:pt x="85738" y="2558376"/>
                  </a:lnTo>
                  <a:cubicBezTo>
                    <a:pt x="38386" y="2558376"/>
                    <a:pt x="0" y="2519990"/>
                    <a:pt x="0" y="2472638"/>
                  </a:cubicBezTo>
                  <a:lnTo>
                    <a:pt x="0" y="1562433"/>
                  </a:lnTo>
                  <a:lnTo>
                    <a:pt x="0" y="995943"/>
                  </a:lnTo>
                  <a:lnTo>
                    <a:pt x="0" y="85738"/>
                  </a:lnTo>
                  <a:cubicBezTo>
                    <a:pt x="0" y="38386"/>
                    <a:pt x="38386" y="0"/>
                    <a:pt x="8573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643180" y="3573732"/>
              <a:ext cx="1318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849 тыс. человек 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333969" y="2139702"/>
              <a:ext cx="1661299" cy="856223"/>
              <a:chOff x="7239565" y="4100174"/>
              <a:chExt cx="1661299" cy="856223"/>
            </a:xfrm>
          </p:grpSpPr>
          <p:sp>
            <p:nvSpPr>
              <p:cNvPr id="58" name="Rounded Rectangle 24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F48C8F80-AC32-433D-9A7B-47BE04558A6F}"/>
                  </a:ext>
                </a:extLst>
              </p:cNvPr>
              <p:cNvSpPr/>
              <p:nvPr/>
            </p:nvSpPr>
            <p:spPr>
              <a:xfrm rot="16200000">
                <a:off x="7478268" y="4005245"/>
                <a:ext cx="589521" cy="1066928"/>
              </a:xfrm>
              <a:prstGeom prst="roundRect">
                <a:avLst>
                  <a:gd name="adj" fmla="val 8069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ounded Rectangle 5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8B6B21E1-5DD0-4537-9970-BF317462BBBB}"/>
                  </a:ext>
                </a:extLst>
              </p:cNvPr>
              <p:cNvSpPr/>
              <p:nvPr/>
            </p:nvSpPr>
            <p:spPr>
              <a:xfrm rot="16200000">
                <a:off x="7726190" y="3781723"/>
                <a:ext cx="856223" cy="1493125"/>
              </a:xfrm>
              <a:custGeom>
                <a:avLst/>
                <a:gdLst/>
                <a:ahLst/>
                <a:cxnLst/>
                <a:rect l="l" t="t" r="r" b="b"/>
                <a:pathLst>
                  <a:path w="1728192" h="2558376">
                    <a:moveTo>
                      <a:pt x="85738" y="0"/>
                    </a:moveTo>
                    <a:lnTo>
                      <a:pt x="432048" y="0"/>
                    </a:lnTo>
                    <a:cubicBezTo>
                      <a:pt x="432048" y="238614"/>
                      <a:pt x="625482" y="432048"/>
                      <a:pt x="864096" y="432048"/>
                    </a:cubicBezTo>
                    <a:cubicBezTo>
                      <a:pt x="1102710" y="432048"/>
                      <a:pt x="1296144" y="238614"/>
                      <a:pt x="1296144" y="0"/>
                    </a:cubicBezTo>
                    <a:lnTo>
                      <a:pt x="1642454" y="0"/>
                    </a:lnTo>
                    <a:cubicBezTo>
                      <a:pt x="1689806" y="0"/>
                      <a:pt x="1728192" y="38386"/>
                      <a:pt x="1728192" y="85738"/>
                    </a:cubicBezTo>
                    <a:lnTo>
                      <a:pt x="1728192" y="995943"/>
                    </a:lnTo>
                    <a:lnTo>
                      <a:pt x="1728192" y="1562433"/>
                    </a:lnTo>
                    <a:lnTo>
                      <a:pt x="1728192" y="2472638"/>
                    </a:lnTo>
                    <a:cubicBezTo>
                      <a:pt x="1728192" y="2519990"/>
                      <a:pt x="1689806" y="2558376"/>
                      <a:pt x="1642454" y="2558376"/>
                    </a:cubicBezTo>
                    <a:lnTo>
                      <a:pt x="85738" y="2558376"/>
                    </a:lnTo>
                    <a:cubicBezTo>
                      <a:pt x="38386" y="2558376"/>
                      <a:pt x="0" y="2519990"/>
                      <a:pt x="0" y="2472638"/>
                    </a:cubicBezTo>
                    <a:lnTo>
                      <a:pt x="0" y="1562433"/>
                    </a:lnTo>
                    <a:lnTo>
                      <a:pt x="0" y="995943"/>
                    </a:lnTo>
                    <a:lnTo>
                      <a:pt x="0" y="85738"/>
                    </a:lnTo>
                    <a:cubicBezTo>
                      <a:pt x="0" y="38386"/>
                      <a:pt x="38386" y="0"/>
                      <a:pt x="8573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7438536" y="4166051"/>
                <a:ext cx="14623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СО НКО</a:t>
                </a: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6333970" y="843558"/>
              <a:ext cx="1661299" cy="856223"/>
              <a:chOff x="7391965" y="4252574"/>
              <a:chExt cx="1661299" cy="85622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Rounded Rectangle 24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F48C8F80-AC32-433D-9A7B-47BE04558A6F}"/>
                  </a:ext>
                </a:extLst>
              </p:cNvPr>
              <p:cNvSpPr/>
              <p:nvPr/>
            </p:nvSpPr>
            <p:spPr>
              <a:xfrm rot="16200000">
                <a:off x="7630668" y="4138724"/>
                <a:ext cx="589521" cy="1066928"/>
              </a:xfrm>
              <a:prstGeom prst="roundRect">
                <a:avLst>
                  <a:gd name="adj" fmla="val 8069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ounded Rectangle 5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8B6B21E1-5DD0-4537-9970-BF317462BBBB}"/>
                  </a:ext>
                </a:extLst>
              </p:cNvPr>
              <p:cNvSpPr/>
              <p:nvPr/>
            </p:nvSpPr>
            <p:spPr>
              <a:xfrm rot="16200000">
                <a:off x="7878590" y="3934123"/>
                <a:ext cx="856223" cy="1493125"/>
              </a:xfrm>
              <a:custGeom>
                <a:avLst/>
                <a:gdLst/>
                <a:ahLst/>
                <a:cxnLst/>
                <a:rect l="l" t="t" r="r" b="b"/>
                <a:pathLst>
                  <a:path w="1728192" h="2558376">
                    <a:moveTo>
                      <a:pt x="85738" y="0"/>
                    </a:moveTo>
                    <a:lnTo>
                      <a:pt x="432048" y="0"/>
                    </a:lnTo>
                    <a:cubicBezTo>
                      <a:pt x="432048" y="238614"/>
                      <a:pt x="625482" y="432048"/>
                      <a:pt x="864096" y="432048"/>
                    </a:cubicBezTo>
                    <a:cubicBezTo>
                      <a:pt x="1102710" y="432048"/>
                      <a:pt x="1296144" y="238614"/>
                      <a:pt x="1296144" y="0"/>
                    </a:cubicBezTo>
                    <a:lnTo>
                      <a:pt x="1642454" y="0"/>
                    </a:lnTo>
                    <a:cubicBezTo>
                      <a:pt x="1689806" y="0"/>
                      <a:pt x="1728192" y="38386"/>
                      <a:pt x="1728192" y="85738"/>
                    </a:cubicBezTo>
                    <a:lnTo>
                      <a:pt x="1728192" y="995943"/>
                    </a:lnTo>
                    <a:lnTo>
                      <a:pt x="1728192" y="1562433"/>
                    </a:lnTo>
                    <a:lnTo>
                      <a:pt x="1728192" y="2472638"/>
                    </a:lnTo>
                    <a:cubicBezTo>
                      <a:pt x="1728192" y="2519990"/>
                      <a:pt x="1689806" y="2558376"/>
                      <a:pt x="1642454" y="2558376"/>
                    </a:cubicBezTo>
                    <a:lnTo>
                      <a:pt x="85738" y="2558376"/>
                    </a:lnTo>
                    <a:cubicBezTo>
                      <a:pt x="38386" y="2558376"/>
                      <a:pt x="0" y="2519990"/>
                      <a:pt x="0" y="2472638"/>
                    </a:cubicBezTo>
                    <a:lnTo>
                      <a:pt x="0" y="1562433"/>
                    </a:lnTo>
                    <a:lnTo>
                      <a:pt x="0" y="995943"/>
                    </a:lnTo>
                    <a:lnTo>
                      <a:pt x="0" y="85738"/>
                    </a:lnTo>
                    <a:cubicBezTo>
                      <a:pt x="0" y="38386"/>
                      <a:pt x="38386" y="0"/>
                      <a:pt x="8573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7575536" y="4306618"/>
                <a:ext cx="14623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82</a:t>
                </a:r>
              </a:p>
              <a:p>
                <a:pPr algn="ct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СО НКО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10268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6">
      <a:dk1>
        <a:sysClr val="windowText" lastClr="000000"/>
      </a:dk1>
      <a:lt1>
        <a:sysClr val="window" lastClr="FFFFFF"/>
      </a:lt1>
      <a:dk2>
        <a:srgbClr val="226292"/>
      </a:dk2>
      <a:lt2>
        <a:srgbClr val="EBEBEB"/>
      </a:lt2>
      <a:accent1>
        <a:srgbClr val="9FDFF5"/>
      </a:accent1>
      <a:accent2>
        <a:srgbClr val="BFEAF8"/>
      </a:accent2>
      <a:accent3>
        <a:srgbClr val="A7CDEA"/>
      </a:accent3>
      <a:accent4>
        <a:srgbClr val="D3E6F4"/>
      </a:accent4>
      <a:accent5>
        <a:srgbClr val="B2EBF5"/>
      </a:accent5>
      <a:accent6>
        <a:srgbClr val="EDF6F9"/>
      </a:accent6>
      <a:hlink>
        <a:srgbClr val="3FCDE7"/>
      </a:hlink>
      <a:folHlink>
        <a:srgbClr val="A9D3E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5963</TotalTime>
  <Words>2255</Words>
  <Application>Microsoft Office PowerPoint</Application>
  <PresentationFormat>Экран (16:9)</PresentationFormat>
  <Paragraphs>487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 Unicode MS</vt:lpstr>
      <vt:lpstr>Arial</vt:lpstr>
      <vt:lpstr>Arial Narrow</vt:lpstr>
      <vt:lpstr>Calibri</vt:lpstr>
      <vt:lpstr>Century Gothic</vt:lpstr>
      <vt:lpstr>HY중고딕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Вивденко Зоя Олеговна</dc:creator>
  <cp:lastModifiedBy>Попова Анна Владимировна</cp:lastModifiedBy>
  <cp:revision>706</cp:revision>
  <cp:lastPrinted>2021-12-14T08:43:24Z</cp:lastPrinted>
  <dcterms:modified xsi:type="dcterms:W3CDTF">2021-12-16T09:38:55Z</dcterms:modified>
</cp:coreProperties>
</file>