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73" r:id="rId4"/>
    <p:sldId id="274" r:id="rId5"/>
    <p:sldId id="263" r:id="rId6"/>
    <p:sldId id="264" r:id="rId7"/>
    <p:sldId id="265" r:id="rId8"/>
    <p:sldId id="277" r:id="rId9"/>
    <p:sldId id="279" r:id="rId10"/>
    <p:sldId id="267" r:id="rId11"/>
    <p:sldId id="272" r:id="rId12"/>
    <p:sldId id="269" r:id="rId13"/>
    <p:sldId id="278" r:id="rId14"/>
    <p:sldId id="275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C"/>
    <a:srgbClr val="E7F9FF"/>
    <a:srgbClr val="5E9286"/>
    <a:srgbClr val="79DCFF"/>
    <a:srgbClr val="75DBFF"/>
    <a:srgbClr val="4BD0FF"/>
    <a:srgbClr val="A8A0C6"/>
    <a:srgbClr val="B39DC9"/>
    <a:srgbClr val="3786CD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2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</a:t>
            </a:r>
            <a:r>
              <a:rPr lang="ru-RU" sz="1800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 Новосибирской области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2.7899358446563619E-2"/>
                  <c:y val="-0.143486546836946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529550912594708E-2"/>
                  <c:y val="-9.18313899756457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86973093673892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Ограничений для оплаты услуг нет</c:v>
                </c:pt>
                <c:pt idx="1">
                  <c:v>Оплата координатору не предусмотрена</c:v>
                </c:pt>
                <c:pt idx="2">
                  <c:v>Внесение изменений в программы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0.629</c:v>
                </c:pt>
                <c:pt idx="1">
                  <c:v>0.25700000000000001</c:v>
                </c:pt>
                <c:pt idx="2">
                  <c:v>0.114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7647754562973019E-3"/>
          <c:y val="0.17514126081063799"/>
          <c:w val="0.47406040672431654"/>
          <c:h val="0.63651626414359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A6F73-4F42-4E56-B3AF-29743DF3AD37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A5532-D3C1-48CF-8285-B3A53C148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6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5532-D3C1-48CF-8285-B3A53C148A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0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5532-D3C1-48CF-8285-B3A53C148A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0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5532-D3C1-48CF-8285-B3A53C148A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6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2152-B842-4064-B7D1-5F62D803D1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7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5532-D3C1-48CF-8285-B3A53C148A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2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5532-D3C1-48CF-8285-B3A53C148A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2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4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black">
          <a:xfrm>
            <a:off x="10083800" y="5900738"/>
            <a:ext cx="1152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2400" b="1">
                <a:effectLst/>
                <a:latin typeface="Verdana" pitchFamily="34" charset="0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36600" y="1870076"/>
            <a:ext cx="9095317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09600" y="6553200"/>
            <a:ext cx="28448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152400"/>
          </a:xfr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553200"/>
            <a:ext cx="28448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EC53F6A-9743-49CB-8BFE-D94576BFDD0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214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0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7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5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0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7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5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75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21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32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06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7" y="1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6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1" y="1809002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8" y="3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41" y="2573341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3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8" y="2158896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14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3" y="365128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6587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3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3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0989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2" y="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3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5788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3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2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504001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8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7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1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16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3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549002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0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2" y="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8" y="375113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7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3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99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4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6" y="323852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043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3" y="2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3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8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59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2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7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095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1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4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5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2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2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95FD-8A85-4BD4-A8A6-EC26384DFC13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9A41-0F5D-4D8A-83D7-4780411D7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25"/>
            <a:extLst>
              <a:ext uri="{FF2B5EF4-FFF2-40B4-BE49-F238E27FC236}">
                <a16:creationId xmlns=""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3"/>
          <a:stretch/>
        </p:blipFill>
        <p:spPr>
          <a:xfrm>
            <a:off x="3507179" y="0"/>
            <a:ext cx="8780490" cy="6858000"/>
          </a:xfrm>
          <a:prstGeom prst="rect">
            <a:avLst/>
          </a:prstGeom>
        </p:spPr>
      </p:pic>
      <p:sp>
        <p:nvSpPr>
          <p:cNvPr id="13" name="Дуга 12"/>
          <p:cNvSpPr/>
          <p:nvPr/>
        </p:nvSpPr>
        <p:spPr>
          <a:xfrm rot="16200000">
            <a:off x="8819072" y="-245956"/>
            <a:ext cx="6726426" cy="7360021"/>
          </a:xfrm>
          <a:prstGeom prst="arc">
            <a:avLst>
              <a:gd name="adj1" fmla="val 10876186"/>
              <a:gd name="adj2" fmla="val 0"/>
            </a:avLst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6971" y="0"/>
            <a:ext cx="10640701" cy="6868104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9273667" y="5690323"/>
            <a:ext cx="3153210" cy="400110"/>
            <a:chOff x="11176574" y="5019464"/>
            <a:chExt cx="3153210" cy="40011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1407743" y="5063770"/>
              <a:ext cx="355980" cy="311499"/>
              <a:chOff x="8004308" y="580577"/>
              <a:chExt cx="318052" cy="318052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8004308" y="580577"/>
                <a:ext cx="318052" cy="318052"/>
                <a:chOff x="7997685" y="583020"/>
                <a:chExt cx="318052" cy="318052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7997685" y="583020"/>
                  <a:ext cx="318052" cy="318052"/>
                </a:xfrm>
                <a:prstGeom prst="ellipse">
                  <a:avLst/>
                </a:prstGeom>
                <a:solidFill>
                  <a:srgbClr val="FF0066">
                    <a:alpha val="4470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8043962" y="630931"/>
                  <a:ext cx="225498" cy="22840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Овал 44"/>
              <p:cNvSpPr/>
              <p:nvPr/>
            </p:nvSpPr>
            <p:spPr>
              <a:xfrm>
                <a:off x="8109923" y="685504"/>
                <a:ext cx="106821" cy="108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176574" y="5019464"/>
              <a:ext cx="3153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СОДЕЙСТВИЕ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854863" y="4878341"/>
            <a:ext cx="3212378" cy="400110"/>
            <a:chOff x="11966803" y="5803515"/>
            <a:chExt cx="3212378" cy="400110"/>
          </a:xfrm>
        </p:grpSpPr>
        <p:sp>
          <p:nvSpPr>
            <p:cNvPr id="19" name="TextBox 18"/>
            <p:cNvSpPr txBox="1"/>
            <p:nvPr/>
          </p:nvSpPr>
          <p:spPr>
            <a:xfrm>
              <a:off x="12257177" y="5803515"/>
              <a:ext cx="2922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ВЗАИМОДЕЙСТВИЕ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11966803" y="5871666"/>
              <a:ext cx="355980" cy="314962"/>
              <a:chOff x="7823193" y="303569"/>
              <a:chExt cx="318052" cy="31805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7823193" y="303569"/>
                <a:ext cx="318052" cy="318052"/>
                <a:chOff x="7816570" y="306012"/>
                <a:chExt cx="318052" cy="318052"/>
              </a:xfrm>
            </p:grpSpPr>
            <p:sp>
              <p:nvSpPr>
                <p:cNvPr id="42" name="Овал 41"/>
                <p:cNvSpPr/>
                <p:nvPr/>
              </p:nvSpPr>
              <p:spPr>
                <a:xfrm>
                  <a:off x="7816570" y="306012"/>
                  <a:ext cx="318052" cy="318052"/>
                </a:xfrm>
                <a:prstGeom prst="ellipse">
                  <a:avLst/>
                </a:prstGeom>
                <a:solidFill>
                  <a:srgbClr val="FF0066">
                    <a:alpha val="4470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7865302" y="357586"/>
                  <a:ext cx="225498" cy="22840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Овал 40"/>
              <p:cNvSpPr/>
              <p:nvPr/>
            </p:nvSpPr>
            <p:spPr>
              <a:xfrm>
                <a:off x="7932508" y="411584"/>
                <a:ext cx="106821" cy="108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8152930" y="3203287"/>
            <a:ext cx="3484617" cy="718275"/>
            <a:chOff x="10884527" y="3291442"/>
            <a:chExt cx="3484617" cy="718275"/>
          </a:xfrm>
        </p:grpSpPr>
        <p:sp>
          <p:nvSpPr>
            <p:cNvPr id="24" name="TextBox 23"/>
            <p:cNvSpPr txBox="1"/>
            <p:nvPr/>
          </p:nvSpPr>
          <p:spPr>
            <a:xfrm>
              <a:off x="11724584" y="3427356"/>
              <a:ext cx="2644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ДОСТУПНОСТЬ</a:t>
              </a: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0884527" y="3291442"/>
              <a:ext cx="820842" cy="718275"/>
              <a:chOff x="7971251" y="586005"/>
              <a:chExt cx="318052" cy="318052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7971251" y="586005"/>
                <a:ext cx="318052" cy="318052"/>
                <a:chOff x="7964628" y="588448"/>
                <a:chExt cx="318052" cy="318052"/>
              </a:xfrm>
            </p:grpSpPr>
            <p:sp>
              <p:nvSpPr>
                <p:cNvPr id="38" name="Овал 37"/>
                <p:cNvSpPr/>
                <p:nvPr/>
              </p:nvSpPr>
              <p:spPr>
                <a:xfrm>
                  <a:off x="7964628" y="588448"/>
                  <a:ext cx="318052" cy="318052"/>
                </a:xfrm>
                <a:prstGeom prst="ellipse">
                  <a:avLst/>
                </a:prstGeom>
                <a:solidFill>
                  <a:srgbClr val="FF0066">
                    <a:alpha val="4470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8008087" y="637918"/>
                  <a:ext cx="225498" cy="22840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Овал 36"/>
              <p:cNvSpPr/>
              <p:nvPr/>
            </p:nvSpPr>
            <p:spPr>
              <a:xfrm>
                <a:off x="8076867" y="689658"/>
                <a:ext cx="106821" cy="108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8731930" y="1768738"/>
            <a:ext cx="2753114" cy="418149"/>
            <a:chOff x="11499001" y="1669683"/>
            <a:chExt cx="2753114" cy="418149"/>
          </a:xfrm>
        </p:grpSpPr>
        <p:sp>
          <p:nvSpPr>
            <p:cNvPr id="23" name="TextBox 22"/>
            <p:cNvSpPr txBox="1"/>
            <p:nvPr/>
          </p:nvSpPr>
          <p:spPr>
            <a:xfrm>
              <a:off x="11906777" y="1669683"/>
              <a:ext cx="2345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ПОДДЕРЖКА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1499001" y="1776333"/>
              <a:ext cx="355980" cy="311499"/>
              <a:chOff x="8004308" y="580577"/>
              <a:chExt cx="318052" cy="318052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8004308" y="580577"/>
                <a:ext cx="318052" cy="318052"/>
                <a:chOff x="7997685" y="583020"/>
                <a:chExt cx="318052" cy="318052"/>
              </a:xfrm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7997685" y="583020"/>
                  <a:ext cx="318052" cy="318052"/>
                </a:xfrm>
                <a:prstGeom prst="ellipse">
                  <a:avLst/>
                </a:prstGeom>
                <a:solidFill>
                  <a:srgbClr val="FF0066">
                    <a:alpha val="4470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8043962" y="630931"/>
                  <a:ext cx="225498" cy="22840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Овал 32"/>
              <p:cNvSpPr/>
              <p:nvPr/>
            </p:nvSpPr>
            <p:spPr>
              <a:xfrm>
                <a:off x="8109923" y="685504"/>
                <a:ext cx="106821" cy="108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6" name="Группа 55"/>
          <p:cNvGrpSpPr/>
          <p:nvPr/>
        </p:nvGrpSpPr>
        <p:grpSpPr>
          <a:xfrm>
            <a:off x="9418897" y="849571"/>
            <a:ext cx="3476423" cy="400110"/>
            <a:chOff x="12004295" y="1048577"/>
            <a:chExt cx="3476423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12327508" y="1048577"/>
              <a:ext cx="3153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СО НКО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2004295" y="1078459"/>
              <a:ext cx="355980" cy="311499"/>
              <a:chOff x="8004308" y="580577"/>
              <a:chExt cx="318052" cy="318052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8004308" y="580577"/>
                <a:ext cx="318052" cy="318052"/>
                <a:chOff x="7997685" y="583020"/>
                <a:chExt cx="318052" cy="318052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7997685" y="583020"/>
                  <a:ext cx="318052" cy="318052"/>
                </a:xfrm>
                <a:prstGeom prst="ellipse">
                  <a:avLst/>
                </a:prstGeom>
                <a:solidFill>
                  <a:srgbClr val="FF0066">
                    <a:alpha val="4470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8043962" y="630931"/>
                  <a:ext cx="225498" cy="22840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Овал 28"/>
              <p:cNvSpPr/>
              <p:nvPr/>
            </p:nvSpPr>
            <p:spPr>
              <a:xfrm>
                <a:off x="8109923" y="685504"/>
                <a:ext cx="106821" cy="108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-1776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08733" y="1942645"/>
            <a:ext cx="7790380" cy="3346406"/>
            <a:chOff x="-541537" y="1809000"/>
            <a:chExt cx="7790380" cy="3346406"/>
          </a:xfrm>
        </p:grpSpPr>
        <p:sp>
          <p:nvSpPr>
            <p:cNvPr id="53" name="Полилиния: фигура 9">
              <a:extLst>
                <a:ext uri="{FF2B5EF4-FFF2-40B4-BE49-F238E27FC236}">
                  <a16:creationId xmlns="" xmlns:a16="http://schemas.microsoft.com/office/drawing/2014/main" id="{93430012-BA3A-4636-B839-750794681A1D}"/>
                </a:ext>
              </a:extLst>
            </p:cNvPr>
            <p:cNvSpPr/>
            <p:nvPr/>
          </p:nvSpPr>
          <p:spPr>
            <a:xfrm>
              <a:off x="-541537" y="2158894"/>
              <a:ext cx="7790380" cy="2530106"/>
            </a:xfrm>
            <a:custGeom>
              <a:avLst/>
              <a:gdLst>
                <a:gd name="connsiteX0" fmla="*/ 0 w 7780845"/>
                <a:gd name="connsiteY0" fmla="*/ 0 h 2530106"/>
                <a:gd name="connsiteX1" fmla="*/ 7780845 w 7780845"/>
                <a:gd name="connsiteY1" fmla="*/ 0 h 2530106"/>
                <a:gd name="connsiteX2" fmla="*/ 6620089 w 7780845"/>
                <a:gd name="connsiteY2" fmla="*/ 2530106 h 2530106"/>
                <a:gd name="connsiteX3" fmla="*/ 0 w 7780845"/>
                <a:gd name="connsiteY3" fmla="*/ 2530106 h 253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0845" h="2530106">
                  <a:moveTo>
                    <a:pt x="0" y="0"/>
                  </a:moveTo>
                  <a:lnTo>
                    <a:pt x="7780845" y="0"/>
                  </a:lnTo>
                  <a:lnTo>
                    <a:pt x="6620089" y="2530106"/>
                  </a:lnTo>
                  <a:lnTo>
                    <a:pt x="0" y="253010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54" name="Полилиния: фигура 6">
              <a:extLst>
                <a:ext uri="{FF2B5EF4-FFF2-40B4-BE49-F238E27FC236}">
                  <a16:creationId xmlns="" xmlns:a16="http://schemas.microsoft.com/office/drawing/2014/main" id="{E9811CCE-425E-421D-906F-FDB5FF116926}"/>
                </a:ext>
              </a:extLst>
            </p:cNvPr>
            <p:cNvSpPr/>
            <p:nvPr/>
          </p:nvSpPr>
          <p:spPr>
            <a:xfrm>
              <a:off x="5507511" y="4686300"/>
              <a:ext cx="578644" cy="469106"/>
            </a:xfrm>
            <a:custGeom>
              <a:avLst/>
              <a:gdLst>
                <a:gd name="connsiteX0" fmla="*/ 578644 w 578644"/>
                <a:gd name="connsiteY0" fmla="*/ 0 h 469106"/>
                <a:gd name="connsiteX1" fmla="*/ 0 w 578644"/>
                <a:gd name="connsiteY1" fmla="*/ 469106 h 469106"/>
                <a:gd name="connsiteX2" fmla="*/ 207169 w 578644"/>
                <a:gd name="connsiteY2" fmla="*/ 0 h 469106"/>
                <a:gd name="connsiteX3" fmla="*/ 578644 w 578644"/>
                <a:gd name="connsiteY3" fmla="*/ 0 h 46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44" h="469106">
                  <a:moveTo>
                    <a:pt x="578644" y="0"/>
                  </a:moveTo>
                  <a:lnTo>
                    <a:pt x="0" y="469106"/>
                  </a:lnTo>
                  <a:lnTo>
                    <a:pt x="207169" y="0"/>
                  </a:lnTo>
                  <a:lnTo>
                    <a:pt x="57864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="" xmlns:a16="http://schemas.microsoft.com/office/drawing/2014/main" id="{C3891D6C-164C-4F07-94B0-55B67C0190FD}"/>
                </a:ext>
              </a:extLst>
            </p:cNvPr>
            <p:cNvSpPr/>
            <p:nvPr/>
          </p:nvSpPr>
          <p:spPr>
            <a:xfrm>
              <a:off x="6843842" y="1809000"/>
              <a:ext cx="405000" cy="34989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95087" y="327576"/>
            <a:ext cx="7557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ЗАСЕДАНИЕ КООРДИНАЦИОННОГО СОВЕТА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вопросам обеспечения поэтапного доступа социально ориентированных некоммерческих организаций, осуществляющих деятельность в социальной сфере, к бюджетным средствам, выделяемым на предоставление социальных услуг населению в Новосибирской области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17604" y="2627086"/>
            <a:ext cx="592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 smtClean="0"/>
          </a:p>
          <a:p>
            <a:pPr algn="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Фролов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Ярослав Александрович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министр труда и социального развития</a:t>
            </a:r>
          </a:p>
          <a:p>
            <a:pPr algn="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7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9"/>
          <a:stretch/>
        </p:blipFill>
        <p:spPr>
          <a:xfrm>
            <a:off x="0" y="5113796"/>
            <a:ext cx="12286475" cy="1802921"/>
          </a:xfrm>
          <a:prstGeom prst="rect">
            <a:avLst/>
          </a:prstGeom>
        </p:spPr>
      </p:pic>
      <p:sp>
        <p:nvSpPr>
          <p:cNvPr id="50" name="Rounded Rectangle 16"/>
          <p:cNvSpPr/>
          <p:nvPr/>
        </p:nvSpPr>
        <p:spPr>
          <a:xfrm>
            <a:off x="0" y="0"/>
            <a:ext cx="12192000" cy="792031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08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ПЕРСПЕКТИВНЫЕ ЗАДАЧИ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ВНЕДРЕНИЯ МОДЕЛИ СИСТЕМЫ РАННЕЙ ПРОФИЛАКТИКИ СОЦИАЛЬНОГО СИРОТСТВА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A4C78A7-4E5C-4DA8-8CE4-9DEA1090FD8B}"/>
              </a:ext>
            </a:extLst>
          </p:cNvPr>
          <p:cNvGrpSpPr/>
          <p:nvPr/>
        </p:nvGrpSpPr>
        <p:grpSpPr>
          <a:xfrm>
            <a:off x="227909" y="863219"/>
            <a:ext cx="3247312" cy="5133462"/>
            <a:chOff x="1569719" y="1656926"/>
            <a:chExt cx="2748281" cy="4218338"/>
          </a:xfrm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5">
              <a:extLst>
                <a:ext uri="{FF2B5EF4-FFF2-40B4-BE49-F238E27FC236}">
                  <a16:creationId xmlns="" xmlns:a16="http://schemas.microsoft.com/office/drawing/2014/main" id="{9B9E3E78-BD39-4E2D-A634-8F6A59AEAD4D}"/>
                </a:ext>
              </a:extLst>
            </p:cNvPr>
            <p:cNvGrpSpPr/>
            <p:nvPr/>
          </p:nvGrpSpPr>
          <p:grpSpPr>
            <a:xfrm>
              <a:off x="1569719" y="1656926"/>
              <a:ext cx="2748281" cy="4218338"/>
              <a:chOff x="1874519" y="1663276"/>
              <a:chExt cx="3509075" cy="5386082"/>
            </a:xfrm>
          </p:grpSpPr>
          <p:sp>
            <p:nvSpPr>
              <p:cNvPr id="31" name="Rectangle 1">
                <a:extLst>
                  <a:ext uri="{FF2B5EF4-FFF2-40B4-BE49-F238E27FC236}">
                    <a16:creationId xmlns="" xmlns:a16="http://schemas.microsoft.com/office/drawing/2014/main" id="{CD25095A-CFBA-44E0-91DA-3439877929E8}"/>
                  </a:ext>
                </a:extLst>
              </p:cNvPr>
              <p:cNvSpPr/>
              <p:nvPr/>
            </p:nvSpPr>
            <p:spPr>
              <a:xfrm>
                <a:off x="1874519" y="1663276"/>
                <a:ext cx="3509075" cy="5386082"/>
              </a:xfrm>
              <a:custGeom>
                <a:avLst/>
                <a:gdLst>
                  <a:gd name="connsiteX0" fmla="*/ 0 w 3505200"/>
                  <a:gd name="connsiteY0" fmla="*/ 0 h 4460240"/>
                  <a:gd name="connsiteX1" fmla="*/ 3505200 w 3505200"/>
                  <a:gd name="connsiteY1" fmla="*/ 0 h 4460240"/>
                  <a:gd name="connsiteX2" fmla="*/ 3505200 w 3505200"/>
                  <a:gd name="connsiteY2" fmla="*/ 4460240 h 4460240"/>
                  <a:gd name="connsiteX3" fmla="*/ 0 w 3505200"/>
                  <a:gd name="connsiteY3" fmla="*/ 4460240 h 4460240"/>
                  <a:gd name="connsiteX4" fmla="*/ 0 w 3505200"/>
                  <a:gd name="connsiteY4" fmla="*/ 0 h 4460240"/>
                  <a:gd name="connsiteX0" fmla="*/ 0 w 3510280"/>
                  <a:gd name="connsiteY0" fmla="*/ 0 h 4460240"/>
                  <a:gd name="connsiteX1" fmla="*/ 3505200 w 3510280"/>
                  <a:gd name="connsiteY1" fmla="*/ 0 h 4460240"/>
                  <a:gd name="connsiteX2" fmla="*/ 3510280 w 3510280"/>
                  <a:gd name="connsiteY2" fmla="*/ 365760 h 4460240"/>
                  <a:gd name="connsiteX3" fmla="*/ 3505200 w 3510280"/>
                  <a:gd name="connsiteY3" fmla="*/ 4460240 h 4460240"/>
                  <a:gd name="connsiteX4" fmla="*/ 0 w 3510280"/>
                  <a:gd name="connsiteY4" fmla="*/ 4460240 h 4460240"/>
                  <a:gd name="connsiteX5" fmla="*/ 0 w 3510280"/>
                  <a:gd name="connsiteY5" fmla="*/ 0 h 4460240"/>
                  <a:gd name="connsiteX0" fmla="*/ 0 w 3510280"/>
                  <a:gd name="connsiteY0" fmla="*/ 10160 h 4470400"/>
                  <a:gd name="connsiteX1" fmla="*/ 3042920 w 3510280"/>
                  <a:gd name="connsiteY1" fmla="*/ 0 h 4470400"/>
                  <a:gd name="connsiteX2" fmla="*/ 3505200 w 3510280"/>
                  <a:gd name="connsiteY2" fmla="*/ 10160 h 4470400"/>
                  <a:gd name="connsiteX3" fmla="*/ 3510280 w 3510280"/>
                  <a:gd name="connsiteY3" fmla="*/ 375920 h 4470400"/>
                  <a:gd name="connsiteX4" fmla="*/ 3505200 w 3510280"/>
                  <a:gd name="connsiteY4" fmla="*/ 4470400 h 4470400"/>
                  <a:gd name="connsiteX5" fmla="*/ 0 w 3510280"/>
                  <a:gd name="connsiteY5" fmla="*/ 4470400 h 4470400"/>
                  <a:gd name="connsiteX6" fmla="*/ 0 w 3510280"/>
                  <a:gd name="connsiteY6" fmla="*/ 10160 h 4470400"/>
                  <a:gd name="connsiteX0" fmla="*/ 0 w 3510280"/>
                  <a:gd name="connsiteY0" fmla="*/ 10160 h 4470400"/>
                  <a:gd name="connsiteX1" fmla="*/ 3042920 w 3510280"/>
                  <a:gd name="connsiteY1" fmla="*/ 0 h 4470400"/>
                  <a:gd name="connsiteX2" fmla="*/ 3510280 w 3510280"/>
                  <a:gd name="connsiteY2" fmla="*/ 375920 h 4470400"/>
                  <a:gd name="connsiteX3" fmla="*/ 3505200 w 3510280"/>
                  <a:gd name="connsiteY3" fmla="*/ 4470400 h 4470400"/>
                  <a:gd name="connsiteX4" fmla="*/ 0 w 3510280"/>
                  <a:gd name="connsiteY4" fmla="*/ 4470400 h 4470400"/>
                  <a:gd name="connsiteX5" fmla="*/ 0 w 3510280"/>
                  <a:gd name="connsiteY5" fmla="*/ 10160 h 4470400"/>
                  <a:gd name="connsiteX0" fmla="*/ 0 w 3513308"/>
                  <a:gd name="connsiteY0" fmla="*/ 10160 h 4470400"/>
                  <a:gd name="connsiteX1" fmla="*/ 3042920 w 3513308"/>
                  <a:gd name="connsiteY1" fmla="*/ 0 h 4470400"/>
                  <a:gd name="connsiteX2" fmla="*/ 3513308 w 3513308"/>
                  <a:gd name="connsiteY2" fmla="*/ 445560 h 4470400"/>
                  <a:gd name="connsiteX3" fmla="*/ 3505200 w 3513308"/>
                  <a:gd name="connsiteY3" fmla="*/ 4470400 h 4470400"/>
                  <a:gd name="connsiteX4" fmla="*/ 0 w 3513308"/>
                  <a:gd name="connsiteY4" fmla="*/ 4470400 h 4470400"/>
                  <a:gd name="connsiteX5" fmla="*/ 0 w 3513308"/>
                  <a:gd name="connsiteY5" fmla="*/ 10160 h 4470400"/>
                  <a:gd name="connsiteX0" fmla="*/ 0 w 3513308"/>
                  <a:gd name="connsiteY0" fmla="*/ 10160 h 4470400"/>
                  <a:gd name="connsiteX1" fmla="*/ 3042920 w 3513308"/>
                  <a:gd name="connsiteY1" fmla="*/ 0 h 4470400"/>
                  <a:gd name="connsiteX2" fmla="*/ 3513308 w 3513308"/>
                  <a:gd name="connsiteY2" fmla="*/ 475193 h 4470400"/>
                  <a:gd name="connsiteX3" fmla="*/ 3505200 w 3513308"/>
                  <a:gd name="connsiteY3" fmla="*/ 4470400 h 4470400"/>
                  <a:gd name="connsiteX4" fmla="*/ 0 w 3513308"/>
                  <a:gd name="connsiteY4" fmla="*/ 4470400 h 4470400"/>
                  <a:gd name="connsiteX5" fmla="*/ 0 w 3513308"/>
                  <a:gd name="connsiteY5" fmla="*/ 10160 h 4470400"/>
                  <a:gd name="connsiteX0" fmla="*/ 0 w 3513308"/>
                  <a:gd name="connsiteY0" fmla="*/ 10160 h 4470400"/>
                  <a:gd name="connsiteX1" fmla="*/ 3042920 w 3513308"/>
                  <a:gd name="connsiteY1" fmla="*/ 0 h 4470400"/>
                  <a:gd name="connsiteX2" fmla="*/ 3513308 w 3513308"/>
                  <a:gd name="connsiteY2" fmla="*/ 470960 h 4470400"/>
                  <a:gd name="connsiteX3" fmla="*/ 3505200 w 3513308"/>
                  <a:gd name="connsiteY3" fmla="*/ 4470400 h 4470400"/>
                  <a:gd name="connsiteX4" fmla="*/ 0 w 3513308"/>
                  <a:gd name="connsiteY4" fmla="*/ 4470400 h 4470400"/>
                  <a:gd name="connsiteX5" fmla="*/ 0 w 3513308"/>
                  <a:gd name="connsiteY5" fmla="*/ 10160 h 4470400"/>
                  <a:gd name="connsiteX0" fmla="*/ 0 w 3513308"/>
                  <a:gd name="connsiteY0" fmla="*/ 5927 h 4466167"/>
                  <a:gd name="connsiteX1" fmla="*/ 2841837 w 3513308"/>
                  <a:gd name="connsiteY1" fmla="*/ 0 h 4466167"/>
                  <a:gd name="connsiteX2" fmla="*/ 3513308 w 3513308"/>
                  <a:gd name="connsiteY2" fmla="*/ 466727 h 4466167"/>
                  <a:gd name="connsiteX3" fmla="*/ 3505200 w 3513308"/>
                  <a:gd name="connsiteY3" fmla="*/ 4466167 h 4466167"/>
                  <a:gd name="connsiteX4" fmla="*/ 0 w 3513308"/>
                  <a:gd name="connsiteY4" fmla="*/ 4466167 h 4466167"/>
                  <a:gd name="connsiteX5" fmla="*/ 0 w 3513308"/>
                  <a:gd name="connsiteY5" fmla="*/ 5927 h 4466167"/>
                  <a:gd name="connsiteX0" fmla="*/ 0 w 3509075"/>
                  <a:gd name="connsiteY0" fmla="*/ 5927 h 4466167"/>
                  <a:gd name="connsiteX1" fmla="*/ 2841837 w 3509075"/>
                  <a:gd name="connsiteY1" fmla="*/ 0 h 4466167"/>
                  <a:gd name="connsiteX2" fmla="*/ 3509075 w 3509075"/>
                  <a:gd name="connsiteY2" fmla="*/ 682627 h 4466167"/>
                  <a:gd name="connsiteX3" fmla="*/ 3505200 w 3509075"/>
                  <a:gd name="connsiteY3" fmla="*/ 4466167 h 4466167"/>
                  <a:gd name="connsiteX4" fmla="*/ 0 w 3509075"/>
                  <a:gd name="connsiteY4" fmla="*/ 4466167 h 4466167"/>
                  <a:gd name="connsiteX5" fmla="*/ 0 w 3509075"/>
                  <a:gd name="connsiteY5" fmla="*/ 5927 h 4466167"/>
                  <a:gd name="connsiteX0" fmla="*/ 0 w 3509075"/>
                  <a:gd name="connsiteY0" fmla="*/ 8044 h 4468284"/>
                  <a:gd name="connsiteX1" fmla="*/ 2827020 w 3509075"/>
                  <a:gd name="connsiteY1" fmla="*/ 0 h 4468284"/>
                  <a:gd name="connsiteX2" fmla="*/ 3509075 w 3509075"/>
                  <a:gd name="connsiteY2" fmla="*/ 684744 h 4468284"/>
                  <a:gd name="connsiteX3" fmla="*/ 3505200 w 3509075"/>
                  <a:gd name="connsiteY3" fmla="*/ 4468284 h 4468284"/>
                  <a:gd name="connsiteX4" fmla="*/ 0 w 3509075"/>
                  <a:gd name="connsiteY4" fmla="*/ 4468284 h 4468284"/>
                  <a:gd name="connsiteX5" fmla="*/ 0 w 3509075"/>
                  <a:gd name="connsiteY5" fmla="*/ 8044 h 4468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9075" h="4468284">
                    <a:moveTo>
                      <a:pt x="0" y="8044"/>
                    </a:moveTo>
                    <a:lnTo>
                      <a:pt x="2827020" y="0"/>
                    </a:lnTo>
                    <a:lnTo>
                      <a:pt x="3509075" y="684744"/>
                    </a:lnTo>
                    <a:cubicBezTo>
                      <a:pt x="3507382" y="2049571"/>
                      <a:pt x="3506893" y="3103457"/>
                      <a:pt x="3505200" y="4468284"/>
                    </a:cubicBezTo>
                    <a:lnTo>
                      <a:pt x="0" y="4468284"/>
                    </a:lnTo>
                    <a:lnTo>
                      <a:pt x="0" y="80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Isosceles Triangle 3">
                <a:extLst>
                  <a:ext uri="{FF2B5EF4-FFF2-40B4-BE49-F238E27FC236}">
                    <a16:creationId xmlns="" xmlns:a16="http://schemas.microsoft.com/office/drawing/2014/main" id="{3E45B8BC-708B-43D5-B56B-804B3F5CA8E9}"/>
                  </a:ext>
                </a:extLst>
              </p:cNvPr>
              <p:cNvSpPr/>
              <p:nvPr/>
            </p:nvSpPr>
            <p:spPr>
              <a:xfrm rot="13788760">
                <a:off x="4328503" y="1980180"/>
                <a:ext cx="1054496" cy="504801"/>
              </a:xfrm>
              <a:prstGeom prst="triangle">
                <a:avLst>
                  <a:gd name="adj" fmla="val 5056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A95A962-2AD6-42AE-B2DC-6A95B3B78E73}"/>
                </a:ext>
              </a:extLst>
            </p:cNvPr>
            <p:cNvSpPr txBox="1"/>
            <p:nvPr/>
          </p:nvSpPr>
          <p:spPr>
            <a:xfrm>
              <a:off x="1612758" y="1785359"/>
              <a:ext cx="2047964" cy="581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i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Noto Sans" panose="020B0502040504020204" pitchFamily="34"/>
                  <a:cs typeface="Arial" panose="020B0604020202020204" pitchFamily="34" charset="0"/>
                </a:rPr>
                <a:t>Перспективная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i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Noto Sans" panose="020B0502040504020204" pitchFamily="34"/>
                  <a:cs typeface="Arial" panose="020B0604020202020204" pitchFamily="34" charset="0"/>
                </a:rPr>
                <a:t>задача</a:t>
              </a:r>
              <a:endParaRPr lang="en-GB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95057" y="2066817"/>
            <a:ext cx="2887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профилактики социального сиротства в части регламентирования механизмов межведомственного взаимодействия, повышение квалификации и поддержка специалистов системы профилактики социального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сиротства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62420" y="987317"/>
            <a:ext cx="8473295" cy="273921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2020 году: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организована работа по выявлению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основных социальных факторов и условий, связанных с объективными и субъективными причинами и обстоятельствами роста безнадзорности, появления социальных сирот и проблемами 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выявления;</a:t>
            </a:r>
          </a:p>
          <a:p>
            <a:pPr marL="360000" algn="just">
              <a:spcAft>
                <a:spcPts val="0"/>
              </a:spcAft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 с 01.06.2020 по 30.09.2020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два исследования, которые позволили сделать ряд выводов об основных проблемах в системе профилактики семейного и детского неблагополучия и требуемых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изменениях;</a:t>
            </a:r>
          </a:p>
          <a:p>
            <a:pPr marL="360000" algn="just">
              <a:spcAft>
                <a:spcPts val="0"/>
              </a:spcAft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algn="just">
              <a:spcAft>
                <a:spcPts val="0"/>
              </a:spcAft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начато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обсуждение проекта «Защитники детства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(6 этапов),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целью создания системы помогающих специалистов на территории Новосибирской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области: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4016653" y="4323164"/>
            <a:ext cx="8021255" cy="428263"/>
          </a:xfrm>
          <a:prstGeom prst="rightArrow">
            <a:avLst/>
          </a:prstGeom>
          <a:solidFill>
            <a:srgbClr val="008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68422" y="4100807"/>
            <a:ext cx="397525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Первый этап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методический)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062438" y="4743631"/>
            <a:ext cx="318052" cy="311499"/>
            <a:chOff x="8004308" y="580577"/>
            <a:chExt cx="318052" cy="318052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004308" y="580577"/>
              <a:ext cx="318052" cy="318052"/>
              <a:chOff x="7997685" y="583020"/>
              <a:chExt cx="318052" cy="318052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7997685" y="583020"/>
                <a:ext cx="318052" cy="318052"/>
              </a:xfrm>
              <a:prstGeom prst="ellipse">
                <a:avLst/>
              </a:prstGeom>
              <a:solidFill>
                <a:srgbClr val="00B0F0">
                  <a:alpha val="4470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8043962" y="630931"/>
                <a:ext cx="225498" cy="22840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Овал 39"/>
            <p:cNvSpPr/>
            <p:nvPr/>
          </p:nvSpPr>
          <p:spPr>
            <a:xfrm>
              <a:off x="8109923" y="685504"/>
              <a:ext cx="106821" cy="108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4393551" y="4676597"/>
            <a:ext cx="21361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принятие порядков, алгоритмов работы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28350" y="4669625"/>
            <a:ext cx="5065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Порядка работы межведомственного взаимодействия органов и учреждений системы профилактики безнадзорности и правонарушений несовершеннолетних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6810298" y="4846396"/>
            <a:ext cx="318052" cy="311499"/>
            <a:chOff x="8004308" y="580577"/>
            <a:chExt cx="318052" cy="318052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8004308" y="580577"/>
              <a:ext cx="318052" cy="318052"/>
              <a:chOff x="7997685" y="583020"/>
              <a:chExt cx="318052" cy="318052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7997685" y="583020"/>
                <a:ext cx="318052" cy="318052"/>
              </a:xfrm>
              <a:prstGeom prst="ellipse">
                <a:avLst/>
              </a:prstGeom>
              <a:solidFill>
                <a:srgbClr val="00B0F0">
                  <a:alpha val="4470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8043962" y="630931"/>
                <a:ext cx="225498" cy="22840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Овал 46"/>
            <p:cNvSpPr/>
            <p:nvPr/>
          </p:nvSpPr>
          <p:spPr>
            <a:xfrm>
              <a:off x="8109923" y="685504"/>
              <a:ext cx="106821" cy="108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Прямая соединительная линия 50"/>
          <p:cNvCxnSpPr>
            <a:endCxn id="41" idx="0"/>
          </p:cNvCxnSpPr>
          <p:nvPr/>
        </p:nvCxnSpPr>
        <p:spPr>
          <a:xfrm>
            <a:off x="4221463" y="4632843"/>
            <a:ext cx="1" cy="1107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48" idx="0"/>
          </p:cNvCxnSpPr>
          <p:nvPr/>
        </p:nvCxnSpPr>
        <p:spPr>
          <a:xfrm>
            <a:off x="6969323" y="4624397"/>
            <a:ext cx="1" cy="22199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698951" y="1224963"/>
            <a:ext cx="283062" cy="2517786"/>
            <a:chOff x="3698951" y="1905184"/>
            <a:chExt cx="283062" cy="2517786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3698951" y="1905184"/>
              <a:ext cx="0" cy="2398822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698951" y="2530434"/>
              <a:ext cx="156486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Группа 79"/>
            <p:cNvGrpSpPr/>
            <p:nvPr/>
          </p:nvGrpSpPr>
          <p:grpSpPr>
            <a:xfrm>
              <a:off x="3835293" y="2435152"/>
              <a:ext cx="136274" cy="214247"/>
              <a:chOff x="3849620" y="2531314"/>
              <a:chExt cx="136274" cy="214247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3849620" y="2531314"/>
                <a:ext cx="136274" cy="95283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H="1">
                <a:off x="3849620" y="2626597"/>
                <a:ext cx="136274" cy="118964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Группа 80"/>
            <p:cNvGrpSpPr/>
            <p:nvPr/>
          </p:nvGrpSpPr>
          <p:grpSpPr>
            <a:xfrm>
              <a:off x="3835293" y="3338433"/>
              <a:ext cx="136274" cy="214247"/>
              <a:chOff x="3849620" y="2531314"/>
              <a:chExt cx="136274" cy="214247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3849620" y="2531314"/>
                <a:ext cx="136274" cy="95283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H="1">
                <a:off x="3849620" y="2626597"/>
                <a:ext cx="136274" cy="118964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Группа 83"/>
            <p:cNvGrpSpPr/>
            <p:nvPr/>
          </p:nvGrpSpPr>
          <p:grpSpPr>
            <a:xfrm>
              <a:off x="3845739" y="4208723"/>
              <a:ext cx="136274" cy="214247"/>
              <a:chOff x="3849620" y="2531314"/>
              <a:chExt cx="136274" cy="214247"/>
            </a:xfrm>
          </p:grpSpPr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3849620" y="2531314"/>
                <a:ext cx="136274" cy="95283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flipH="1">
                <a:off x="3849620" y="2626597"/>
                <a:ext cx="136274" cy="118964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698951" y="3433716"/>
              <a:ext cx="156486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698951" y="4304006"/>
              <a:ext cx="156486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Штриховая стрелка вправо 52"/>
          <p:cNvSpPr/>
          <p:nvPr/>
        </p:nvSpPr>
        <p:spPr>
          <a:xfrm rot="5400000">
            <a:off x="4118266" y="3846787"/>
            <a:ext cx="344829" cy="453140"/>
          </a:xfrm>
          <a:prstGeom prst="stripedRightArrow">
            <a:avLst/>
          </a:prstGeom>
          <a:solidFill>
            <a:srgbClr val="5E9286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16"/>
          <p:cNvSpPr/>
          <p:nvPr/>
        </p:nvSpPr>
        <p:spPr>
          <a:xfrm>
            <a:off x="0" y="2258"/>
            <a:ext cx="12192000" cy="707886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367" y="152589"/>
            <a:ext cx="1132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ОРГАНИЗАЦИИ СОПРОВОЖДАЕМОГО ПРОЖИВАНИЯ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894999" y="1128405"/>
            <a:ext cx="10990873" cy="1304925"/>
          </a:xfrm>
          <a:prstGeom prst="roundRect">
            <a:avLst>
              <a:gd name="adj" fmla="val 11505"/>
            </a:avLst>
          </a:prstGeom>
          <a:solidFill>
            <a:srgbClr val="75DBFF"/>
          </a:solidFill>
          <a:ln w="6350" algn="ctr">
            <a:noFill/>
            <a:prstDash val="sysDot"/>
            <a:round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1874833" y="1574492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ltGray">
          <a:xfrm>
            <a:off x="994671" y="2848862"/>
            <a:ext cx="10891202" cy="1314450"/>
          </a:xfrm>
          <a:prstGeom prst="roundRect">
            <a:avLst>
              <a:gd name="adj" fmla="val 11505"/>
            </a:avLst>
          </a:prstGeom>
          <a:solidFill>
            <a:schemeClr val="tx2">
              <a:lumMod val="25000"/>
              <a:lumOff val="75000"/>
            </a:schemeClr>
          </a:solidFill>
          <a:ln w="6350" algn="ctr">
            <a:noFill/>
            <a:prstDash val="sysDot"/>
            <a:round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gray">
          <a:xfrm>
            <a:off x="1898266" y="3300352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gray">
          <a:xfrm>
            <a:off x="359428" y="1131579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3EBBF0"/>
              </a:gs>
              <a:gs pos="100000">
                <a:srgbClr val="3EBBF0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gray">
          <a:xfrm>
            <a:off x="410843" y="1161634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3EBBF0">
                  <a:gamma/>
                  <a:tint val="48627"/>
                  <a:invGamma/>
                </a:srgbClr>
              </a:gs>
              <a:gs pos="50000">
                <a:srgbClr val="3EBBF0">
                  <a:alpha val="0"/>
                </a:srgbClr>
              </a:gs>
              <a:gs pos="100000">
                <a:srgbClr val="3EBBF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354130" y="2825689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297FD5"/>
              </a:gs>
              <a:gs pos="100000">
                <a:srgbClr val="297FD5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black">
          <a:xfrm>
            <a:off x="2155791" y="1134761"/>
            <a:ext cx="949102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Проработать вопрос закрепления за отдельными жилыми помещениями статуса – помещения специализированного жилищного фонда для реализации стационарозамещающих технологий социального обслуживания граждан, страдающих психофизическими расстройствами с возможностью организации форм сопровождаемого проживания в жилых помещениях специализированного жилого фонда»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black">
          <a:xfrm>
            <a:off x="2201829" y="2877587"/>
            <a:ext cx="946113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Подготовлен проект 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закона Новосибирской области «О 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внесении 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в Закон Новосибирской области от 06.07.2018 № 271-ОЗ «Об управлении и распоряжении государственной собственностью Новосибирской области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в части расширения возможностей ОИОГВ в принятии 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включении жилого помещения в специализированный жилищный фонд Новосибирской области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white">
          <a:xfrm>
            <a:off x="277059" y="1585851"/>
            <a:ext cx="16732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ПОРУЧЕНИЕ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white">
          <a:xfrm>
            <a:off x="287634" y="3300352"/>
            <a:ext cx="16732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4" y="2890194"/>
            <a:ext cx="633905" cy="4101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9"/>
          <a:stretch/>
        </p:blipFill>
        <p:spPr>
          <a:xfrm>
            <a:off x="0" y="5043520"/>
            <a:ext cx="12286475" cy="18029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313675" y="4704320"/>
            <a:ext cx="6481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находится на согласовании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2258227" y="4217013"/>
            <a:ext cx="543776" cy="453140"/>
          </a:xfrm>
          <a:prstGeom prst="stripedRightArrow">
            <a:avLst/>
          </a:prstGeom>
          <a:solidFill>
            <a:srgbClr val="5E9286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gray">
          <a:xfrm>
            <a:off x="410844" y="2881644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297FD5">
                  <a:gamma/>
                  <a:tint val="48627"/>
                  <a:invGamma/>
                </a:srgbClr>
              </a:gs>
              <a:gs pos="50000">
                <a:srgbClr val="297FD5">
                  <a:alpha val="0"/>
                </a:srgbClr>
              </a:gs>
              <a:gs pos="100000">
                <a:srgbClr val="297FD5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вал 72"/>
          <p:cNvSpPr/>
          <p:nvPr/>
        </p:nvSpPr>
        <p:spPr>
          <a:xfrm>
            <a:off x="10946357" y="1141969"/>
            <a:ext cx="1096389" cy="9936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МО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0334599" y="2271795"/>
            <a:ext cx="1096389" cy="9936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 МО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9658505" y="3302146"/>
            <a:ext cx="1096389" cy="9936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48672" y="5724144"/>
            <a:ext cx="1764792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9"/>
          <a:stretch/>
        </p:blipFill>
        <p:spPr>
          <a:xfrm>
            <a:off x="-5134" y="5058620"/>
            <a:ext cx="12192000" cy="1802921"/>
          </a:xfrm>
          <a:prstGeom prst="rect">
            <a:avLst/>
          </a:prstGeom>
        </p:spPr>
      </p:pic>
      <p:sp>
        <p:nvSpPr>
          <p:cNvPr id="35" name="Rounded Rectangle 16"/>
          <p:cNvSpPr/>
          <p:nvPr/>
        </p:nvSpPr>
        <p:spPr>
          <a:xfrm>
            <a:off x="0" y="2258"/>
            <a:ext cx="12186866" cy="707886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оплату услуг координатору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</a:p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муниципальным образованиям Новосибирской области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410296" y="913615"/>
            <a:ext cx="11583960" cy="3312933"/>
            <a:chOff x="410296" y="948336"/>
            <a:chExt cx="12566866" cy="369802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10296" y="948336"/>
              <a:ext cx="11450651" cy="3426124"/>
              <a:chOff x="1219200" y="1412877"/>
              <a:chExt cx="6942258" cy="3084501"/>
            </a:xfrm>
          </p:grpSpPr>
          <p:grpSp>
            <p:nvGrpSpPr>
              <p:cNvPr id="39" name="Group 3"/>
              <p:cNvGrpSpPr>
                <a:grpSpLocks/>
              </p:cNvGrpSpPr>
              <p:nvPr/>
            </p:nvGrpSpPr>
            <p:grpSpPr bwMode="auto">
              <a:xfrm>
                <a:off x="1219200" y="1469834"/>
                <a:ext cx="1724025" cy="851013"/>
                <a:chOff x="816" y="2208"/>
                <a:chExt cx="1440" cy="790"/>
              </a:xfrm>
            </p:grpSpPr>
            <p:sp>
              <p:nvSpPr>
                <p:cNvPr id="59" name="Freeform 4"/>
                <p:cNvSpPr>
                  <a:spLocks/>
                </p:cNvSpPr>
                <p:nvPr/>
              </p:nvSpPr>
              <p:spPr bwMode="gray">
                <a:xfrm>
                  <a:off x="901" y="2787"/>
                  <a:ext cx="1270" cy="211"/>
                </a:xfrm>
                <a:custGeom>
                  <a:avLst/>
                  <a:gdLst/>
                  <a:ahLst/>
                  <a:cxnLst>
                    <a:cxn ang="0">
                      <a:pos x="1120" y="252"/>
                    </a:cxn>
                    <a:cxn ang="0">
                      <a:pos x="1116" y="250"/>
                    </a:cxn>
                    <a:cxn ang="0">
                      <a:pos x="1100" y="246"/>
                    </a:cxn>
                    <a:cxn ang="0">
                      <a:pos x="1074" y="240"/>
                    </a:cxn>
                    <a:cxn ang="0">
                      <a:pos x="1038" y="232"/>
                    </a:cxn>
                    <a:cxn ang="0">
                      <a:pos x="992" y="222"/>
                    </a:cxn>
                    <a:cxn ang="0">
                      <a:pos x="938" y="212"/>
                    </a:cxn>
                    <a:cxn ang="0">
                      <a:pos x="876" y="204"/>
                    </a:cxn>
                    <a:cxn ang="0">
                      <a:pos x="806" y="196"/>
                    </a:cxn>
                    <a:cxn ang="0">
                      <a:pos x="730" y="190"/>
                    </a:cxn>
                    <a:cxn ang="0">
                      <a:pos x="646" y="184"/>
                    </a:cxn>
                    <a:cxn ang="0">
                      <a:pos x="556" y="184"/>
                    </a:cxn>
                    <a:cxn ang="0">
                      <a:pos x="466" y="184"/>
                    </a:cxn>
                    <a:cxn ang="0">
                      <a:pos x="384" y="190"/>
                    </a:cxn>
                    <a:cxn ang="0">
                      <a:pos x="308" y="196"/>
                    </a:cxn>
                    <a:cxn ang="0">
                      <a:pos x="238" y="204"/>
                    </a:cxn>
                    <a:cxn ang="0">
                      <a:pos x="178" y="212"/>
                    </a:cxn>
                    <a:cxn ang="0">
                      <a:pos x="126" y="222"/>
                    </a:cxn>
                    <a:cxn ang="0">
                      <a:pos x="82" y="232"/>
                    </a:cxn>
                    <a:cxn ang="0">
                      <a:pos x="46" y="240"/>
                    </a:cxn>
                    <a:cxn ang="0">
                      <a:pos x="20" y="246"/>
                    </a:cxn>
                    <a:cxn ang="0">
                      <a:pos x="6" y="250"/>
                    </a:cxn>
                    <a:cxn ang="0">
                      <a:pos x="0" y="252"/>
                    </a:cxn>
                    <a:cxn ang="0">
                      <a:pos x="0" y="62"/>
                    </a:cxn>
                    <a:cxn ang="0">
                      <a:pos x="560" y="0"/>
                    </a:cxn>
                    <a:cxn ang="0">
                      <a:pos x="1120" y="62"/>
                    </a:cxn>
                    <a:cxn ang="0">
                      <a:pos x="1120" y="252"/>
                    </a:cxn>
                    <a:cxn ang="0">
                      <a:pos x="1120" y="252"/>
                    </a:cxn>
                  </a:cxnLst>
                  <a:rect l="0" t="0" r="r" b="b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>
                        <a:gamma/>
                        <a:tint val="57647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Rectangle 5"/>
                <p:cNvSpPr>
                  <a:spLocks noChangeArrowheads="1"/>
                </p:cNvSpPr>
                <p:nvPr/>
              </p:nvSpPr>
              <p:spPr bwMode="gray">
                <a:xfrm>
                  <a:off x="816" y="2208"/>
                  <a:ext cx="1440" cy="67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5764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80000"/>
                    </a:lnSpc>
                  </a:pPr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Нет ограничений </a:t>
                  </a:r>
                </a:p>
                <a:p>
                  <a:pPr algn="ctr" eaLnBrk="0" hangingPunct="0">
                    <a:lnSpc>
                      <a:spcPct val="80000"/>
                    </a:lnSpc>
                  </a:pPr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на </a:t>
                  </a:r>
                  <a:r>
                    <a: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оплату услуг </a:t>
                  </a:r>
                  <a:endPara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6"/>
              <p:cNvGrpSpPr>
                <a:grpSpLocks/>
              </p:cNvGrpSpPr>
              <p:nvPr/>
            </p:nvGrpSpPr>
            <p:grpSpPr bwMode="auto">
              <a:xfrm>
                <a:off x="1219200" y="2623577"/>
                <a:ext cx="1724025" cy="721745"/>
                <a:chOff x="816" y="2218"/>
                <a:chExt cx="1440" cy="670"/>
              </a:xfrm>
            </p:grpSpPr>
            <p:sp>
              <p:nvSpPr>
                <p:cNvPr id="57" name="Freeform 7"/>
                <p:cNvSpPr>
                  <a:spLocks/>
                </p:cNvSpPr>
                <p:nvPr/>
              </p:nvSpPr>
              <p:spPr bwMode="gray">
                <a:xfrm>
                  <a:off x="901" y="2698"/>
                  <a:ext cx="1270" cy="190"/>
                </a:xfrm>
                <a:custGeom>
                  <a:avLst/>
                  <a:gdLst/>
                  <a:ahLst/>
                  <a:cxnLst>
                    <a:cxn ang="0">
                      <a:pos x="1120" y="252"/>
                    </a:cxn>
                    <a:cxn ang="0">
                      <a:pos x="1116" y="250"/>
                    </a:cxn>
                    <a:cxn ang="0">
                      <a:pos x="1100" y="246"/>
                    </a:cxn>
                    <a:cxn ang="0">
                      <a:pos x="1074" y="240"/>
                    </a:cxn>
                    <a:cxn ang="0">
                      <a:pos x="1038" y="232"/>
                    </a:cxn>
                    <a:cxn ang="0">
                      <a:pos x="992" y="222"/>
                    </a:cxn>
                    <a:cxn ang="0">
                      <a:pos x="938" y="212"/>
                    </a:cxn>
                    <a:cxn ang="0">
                      <a:pos x="876" y="204"/>
                    </a:cxn>
                    <a:cxn ang="0">
                      <a:pos x="806" y="196"/>
                    </a:cxn>
                    <a:cxn ang="0">
                      <a:pos x="730" y="190"/>
                    </a:cxn>
                    <a:cxn ang="0">
                      <a:pos x="646" y="184"/>
                    </a:cxn>
                    <a:cxn ang="0">
                      <a:pos x="556" y="184"/>
                    </a:cxn>
                    <a:cxn ang="0">
                      <a:pos x="466" y="184"/>
                    </a:cxn>
                    <a:cxn ang="0">
                      <a:pos x="384" y="190"/>
                    </a:cxn>
                    <a:cxn ang="0">
                      <a:pos x="308" y="196"/>
                    </a:cxn>
                    <a:cxn ang="0">
                      <a:pos x="238" y="204"/>
                    </a:cxn>
                    <a:cxn ang="0">
                      <a:pos x="178" y="212"/>
                    </a:cxn>
                    <a:cxn ang="0">
                      <a:pos x="126" y="222"/>
                    </a:cxn>
                    <a:cxn ang="0">
                      <a:pos x="82" y="232"/>
                    </a:cxn>
                    <a:cxn ang="0">
                      <a:pos x="46" y="240"/>
                    </a:cxn>
                    <a:cxn ang="0">
                      <a:pos x="20" y="246"/>
                    </a:cxn>
                    <a:cxn ang="0">
                      <a:pos x="6" y="250"/>
                    </a:cxn>
                    <a:cxn ang="0">
                      <a:pos x="0" y="252"/>
                    </a:cxn>
                    <a:cxn ang="0">
                      <a:pos x="0" y="62"/>
                    </a:cxn>
                    <a:cxn ang="0">
                      <a:pos x="560" y="0"/>
                    </a:cxn>
                    <a:cxn ang="0">
                      <a:pos x="1120" y="62"/>
                    </a:cxn>
                    <a:cxn ang="0">
                      <a:pos x="1120" y="252"/>
                    </a:cxn>
                    <a:cxn ang="0">
                      <a:pos x="1120" y="252"/>
                    </a:cxn>
                  </a:cxnLst>
                  <a:rect l="0" t="0" r="r" b="b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>
                        <a:gamma/>
                        <a:tint val="57647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Rectangle 8"/>
                <p:cNvSpPr>
                  <a:spLocks noChangeArrowheads="1"/>
                </p:cNvSpPr>
                <p:nvPr/>
              </p:nvSpPr>
              <p:spPr bwMode="gray">
                <a:xfrm>
                  <a:off x="816" y="2218"/>
                  <a:ext cx="1440" cy="54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57647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Будет </a:t>
                  </a:r>
                  <a:r>
                    <a: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предусмотрена </a:t>
                  </a:r>
                  <a:endPara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eaLnBrk="0" hangingPunct="0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оплата </a:t>
                  </a:r>
                  <a:r>
                    <a: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услуг 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oup 9"/>
              <p:cNvGrpSpPr>
                <a:grpSpLocks/>
              </p:cNvGrpSpPr>
              <p:nvPr/>
            </p:nvGrpSpPr>
            <p:grpSpPr bwMode="auto">
              <a:xfrm>
                <a:off x="1219200" y="3574852"/>
                <a:ext cx="1724025" cy="745444"/>
                <a:chOff x="816" y="2040"/>
                <a:chExt cx="1440" cy="692"/>
              </a:xfrm>
            </p:grpSpPr>
            <p:sp>
              <p:nvSpPr>
                <p:cNvPr id="55" name="Freeform 10"/>
                <p:cNvSpPr>
                  <a:spLocks/>
                </p:cNvSpPr>
                <p:nvPr/>
              </p:nvSpPr>
              <p:spPr bwMode="gray">
                <a:xfrm>
                  <a:off x="901" y="2542"/>
                  <a:ext cx="1270" cy="190"/>
                </a:xfrm>
                <a:custGeom>
                  <a:avLst/>
                  <a:gdLst/>
                  <a:ahLst/>
                  <a:cxnLst>
                    <a:cxn ang="0">
                      <a:pos x="1120" y="252"/>
                    </a:cxn>
                    <a:cxn ang="0">
                      <a:pos x="1116" y="250"/>
                    </a:cxn>
                    <a:cxn ang="0">
                      <a:pos x="1100" y="246"/>
                    </a:cxn>
                    <a:cxn ang="0">
                      <a:pos x="1074" y="240"/>
                    </a:cxn>
                    <a:cxn ang="0">
                      <a:pos x="1038" y="232"/>
                    </a:cxn>
                    <a:cxn ang="0">
                      <a:pos x="992" y="222"/>
                    </a:cxn>
                    <a:cxn ang="0">
                      <a:pos x="938" y="212"/>
                    </a:cxn>
                    <a:cxn ang="0">
                      <a:pos x="876" y="204"/>
                    </a:cxn>
                    <a:cxn ang="0">
                      <a:pos x="806" y="196"/>
                    </a:cxn>
                    <a:cxn ang="0">
                      <a:pos x="730" y="190"/>
                    </a:cxn>
                    <a:cxn ang="0">
                      <a:pos x="646" y="184"/>
                    </a:cxn>
                    <a:cxn ang="0">
                      <a:pos x="556" y="184"/>
                    </a:cxn>
                    <a:cxn ang="0">
                      <a:pos x="466" y="184"/>
                    </a:cxn>
                    <a:cxn ang="0">
                      <a:pos x="384" y="190"/>
                    </a:cxn>
                    <a:cxn ang="0">
                      <a:pos x="308" y="196"/>
                    </a:cxn>
                    <a:cxn ang="0">
                      <a:pos x="238" y="204"/>
                    </a:cxn>
                    <a:cxn ang="0">
                      <a:pos x="178" y="212"/>
                    </a:cxn>
                    <a:cxn ang="0">
                      <a:pos x="126" y="222"/>
                    </a:cxn>
                    <a:cxn ang="0">
                      <a:pos x="82" y="232"/>
                    </a:cxn>
                    <a:cxn ang="0">
                      <a:pos x="46" y="240"/>
                    </a:cxn>
                    <a:cxn ang="0">
                      <a:pos x="20" y="246"/>
                    </a:cxn>
                    <a:cxn ang="0">
                      <a:pos x="6" y="250"/>
                    </a:cxn>
                    <a:cxn ang="0">
                      <a:pos x="0" y="252"/>
                    </a:cxn>
                    <a:cxn ang="0">
                      <a:pos x="0" y="62"/>
                    </a:cxn>
                    <a:cxn ang="0">
                      <a:pos x="560" y="0"/>
                    </a:cxn>
                    <a:cxn ang="0">
                      <a:pos x="1120" y="62"/>
                    </a:cxn>
                    <a:cxn ang="0">
                      <a:pos x="1120" y="252"/>
                    </a:cxn>
                    <a:cxn ang="0">
                      <a:pos x="1120" y="252"/>
                    </a:cxn>
                  </a:cxnLst>
                  <a:rect l="0" t="0" r="r" b="b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>
                        <a:gamma/>
                        <a:tint val="57647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/>
              </p:nvSpPr>
              <p:spPr bwMode="gray">
                <a:xfrm>
                  <a:off x="816" y="2040"/>
                  <a:ext cx="1440" cy="5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tint val="57647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Н</a:t>
                  </a:r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е </a:t>
                  </a:r>
                  <a:r>
                    <a: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предусмотрена </a:t>
                  </a:r>
                  <a:endPara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eaLnBrk="0" hangingPunct="0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оплата </a:t>
                  </a:r>
                  <a:r>
                    <a: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услуг 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>
                <a:off x="2133600" y="2518747"/>
                <a:ext cx="5857592" cy="26107"/>
              </a:xfrm>
              <a:prstGeom prst="line">
                <a:avLst/>
              </a:prstGeom>
              <a:noFill/>
              <a:ln w="38100" cap="rnd">
                <a:solidFill>
                  <a:srgbClr val="5F5F5F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>
                <a:off x="2133599" y="3387849"/>
                <a:ext cx="5390195" cy="1824"/>
              </a:xfrm>
              <a:prstGeom prst="line">
                <a:avLst/>
              </a:prstGeom>
              <a:noFill/>
              <a:ln w="38100" cap="rnd">
                <a:solidFill>
                  <a:srgbClr val="5F5F5F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>
                <a:off x="2133600" y="4472936"/>
                <a:ext cx="4841602" cy="24442"/>
              </a:xfrm>
              <a:prstGeom prst="line">
                <a:avLst/>
              </a:prstGeom>
              <a:noFill/>
              <a:ln w="38100" cap="rnd">
                <a:solidFill>
                  <a:srgbClr val="5F5F5F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092355" y="1412877"/>
                <a:ext cx="5069103" cy="1020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Куйбышевский, Северный,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Искитимский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Венгеровский,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Здвинский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Колыванский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Доволенский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Купинский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Ордынский,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Барабинский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Баганский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Краснозерский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Сузунский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Карасукский, Новосибирский,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Убинский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Чулымский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Чановский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Черепановский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р.п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Кольцово</a:t>
                </a:r>
                <a:r>
                  <a:rPr lang="ru-RU" sz="15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Коченевский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г. Обь</a:t>
                </a:r>
                <a:endPara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3066648" y="2980796"/>
                <a:ext cx="2824581" cy="324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Кочковский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Кыштовский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Татарский, г. Бердск</a:t>
                </a:r>
                <a:endPara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3092355" y="3744141"/>
                <a:ext cx="4172937" cy="556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Усть-Таркский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Тогучинский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Маслянинский,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Мошковский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ru-RU" sz="15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hangingPunct="0"/>
                <a:r>
                  <a:rPr lang="ru-RU" sz="1500" dirty="0" err="1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Болотнинский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Чистоозерный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Каргатский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г. </a:t>
                </a:r>
                <a:r>
                  <a:rPr lang="ru-RU" sz="15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Искитим</a:t>
                </a:r>
                <a:r>
                  <a:rPr lang="ru-RU" sz="15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г. Новосибирск</a:t>
                </a:r>
                <a:endParaRPr lang="en-US" sz="15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Овал 35"/>
            <p:cNvSpPr/>
            <p:nvPr/>
          </p:nvSpPr>
          <p:spPr>
            <a:xfrm>
              <a:off x="11787744" y="1125909"/>
              <a:ext cx="1189418" cy="1109177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 МО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124078" y="2387064"/>
              <a:ext cx="1189418" cy="1109177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МО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10390617" y="3537180"/>
              <a:ext cx="1189418" cy="1109177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1880974244"/>
              </p:ext>
            </p:extLst>
          </p:nvPr>
        </p:nvGraphicFramePr>
        <p:xfrm>
          <a:off x="289230" y="4059019"/>
          <a:ext cx="9104152" cy="221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06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9"/>
          <a:stretch/>
        </p:blipFill>
        <p:spPr>
          <a:xfrm>
            <a:off x="1" y="5043520"/>
            <a:ext cx="12192000" cy="1802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336" y="2478518"/>
            <a:ext cx="5439636" cy="35106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712" y="1162574"/>
            <a:ext cx="6060328" cy="42211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ounded Rectangle 16"/>
          <p:cNvSpPr/>
          <p:nvPr/>
        </p:nvSpPr>
        <p:spPr>
          <a:xfrm>
            <a:off x="0" y="-8325"/>
            <a:ext cx="12191999" cy="955196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39" y="54921"/>
            <a:ext cx="119301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в части обновления комплекса мер по обеспечению поэтапного доступа негосударственных организаций, осуществляющих деятельность в социальной сфере, к бюджетным средствам, выделяемым </a:t>
            </a:r>
            <a:b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предоставление социальных услуг населению, на 2021-2024 годы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18885" y="1381249"/>
            <a:ext cx="3729414" cy="2974620"/>
            <a:chOff x="5406273" y="144276"/>
            <a:chExt cx="6543275" cy="5373297"/>
          </a:xfrm>
        </p:grpSpPr>
        <p:grpSp>
          <p:nvGrpSpPr>
            <p:cNvPr id="7" name="그룹 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3697F21-7AD4-4C61-B5D4-35991A6C05DC}"/>
                </a:ext>
              </a:extLst>
            </p:cNvPr>
            <p:cNvGrpSpPr/>
            <p:nvPr/>
          </p:nvGrpSpPr>
          <p:grpSpPr>
            <a:xfrm>
              <a:off x="5406273" y="144276"/>
              <a:ext cx="6543275" cy="5373297"/>
              <a:chOff x="4406922" y="1835575"/>
              <a:chExt cx="3374514" cy="3074347"/>
            </a:xfrm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AA7CB1A-0497-4A8F-A23C-04793D259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191" y="1879651"/>
                <a:ext cx="2340560" cy="1687967"/>
              </a:xfrm>
              <a:custGeom>
                <a:avLst/>
                <a:gdLst>
                  <a:gd name="connsiteX0" fmla="*/ 1634846 w 2138022"/>
                  <a:gd name="connsiteY0" fmla="*/ 2638954 h 2647376"/>
                  <a:gd name="connsiteX1" fmla="*/ 1636616 w 2138022"/>
                  <a:gd name="connsiteY1" fmla="*/ 2641686 h 2647376"/>
                  <a:gd name="connsiteX2" fmla="*/ 1631537 w 2138022"/>
                  <a:gd name="connsiteY2" fmla="*/ 2647376 h 2647376"/>
                  <a:gd name="connsiteX3" fmla="*/ 1634846 w 2138022"/>
                  <a:gd name="connsiteY3" fmla="*/ 2638954 h 2647376"/>
                  <a:gd name="connsiteX4" fmla="*/ 191284 w 2138022"/>
                  <a:gd name="connsiteY4" fmla="*/ 0 h 2647376"/>
                  <a:gd name="connsiteX5" fmla="*/ 1429002 w 2138022"/>
                  <a:gd name="connsiteY5" fmla="*/ 0 h 2647376"/>
                  <a:gd name="connsiteX6" fmla="*/ 1680296 w 2138022"/>
                  <a:gd name="connsiteY6" fmla="*/ 146243 h 2647376"/>
                  <a:gd name="connsiteX7" fmla="*/ 2138022 w 2138022"/>
                  <a:gd name="connsiteY7" fmla="*/ 939458 h 2647376"/>
                  <a:gd name="connsiteX8" fmla="*/ 1207798 w 2138022"/>
                  <a:gd name="connsiteY8" fmla="*/ 1541901 h 2647376"/>
                  <a:gd name="connsiteX9" fmla="*/ 491337 w 2138022"/>
                  <a:gd name="connsiteY9" fmla="*/ 299986 h 2647376"/>
                  <a:gd name="connsiteX10" fmla="*/ 0 w 2138022"/>
                  <a:gd name="connsiteY10" fmla="*/ 74996 h 2647376"/>
                  <a:gd name="connsiteX11" fmla="*/ 191284 w 2138022"/>
                  <a:gd name="connsiteY11" fmla="*/ 0 h 2647376"/>
                  <a:gd name="connsiteX0" fmla="*/ 1631537 w 2138022"/>
                  <a:gd name="connsiteY0" fmla="*/ 2647376 h 2647376"/>
                  <a:gd name="connsiteX1" fmla="*/ 1636616 w 2138022"/>
                  <a:gd name="connsiteY1" fmla="*/ 2641686 h 2647376"/>
                  <a:gd name="connsiteX2" fmla="*/ 1631537 w 2138022"/>
                  <a:gd name="connsiteY2" fmla="*/ 2647376 h 2647376"/>
                  <a:gd name="connsiteX3" fmla="*/ 191284 w 2138022"/>
                  <a:gd name="connsiteY3" fmla="*/ 0 h 2647376"/>
                  <a:gd name="connsiteX4" fmla="*/ 1429002 w 2138022"/>
                  <a:gd name="connsiteY4" fmla="*/ 0 h 2647376"/>
                  <a:gd name="connsiteX5" fmla="*/ 1680296 w 2138022"/>
                  <a:gd name="connsiteY5" fmla="*/ 146243 h 2647376"/>
                  <a:gd name="connsiteX6" fmla="*/ 2138022 w 2138022"/>
                  <a:gd name="connsiteY6" fmla="*/ 939458 h 2647376"/>
                  <a:gd name="connsiteX7" fmla="*/ 1207798 w 2138022"/>
                  <a:gd name="connsiteY7" fmla="*/ 1541901 h 2647376"/>
                  <a:gd name="connsiteX8" fmla="*/ 491337 w 2138022"/>
                  <a:gd name="connsiteY8" fmla="*/ 299986 h 2647376"/>
                  <a:gd name="connsiteX9" fmla="*/ 0 w 2138022"/>
                  <a:gd name="connsiteY9" fmla="*/ 74996 h 2647376"/>
                  <a:gd name="connsiteX10" fmla="*/ 191284 w 2138022"/>
                  <a:gd name="connsiteY10" fmla="*/ 0 h 2647376"/>
                  <a:gd name="connsiteX0" fmla="*/ 191284 w 2138022"/>
                  <a:gd name="connsiteY0" fmla="*/ 0 h 1541901"/>
                  <a:gd name="connsiteX1" fmla="*/ 1429002 w 2138022"/>
                  <a:gd name="connsiteY1" fmla="*/ 0 h 1541901"/>
                  <a:gd name="connsiteX2" fmla="*/ 1680296 w 2138022"/>
                  <a:gd name="connsiteY2" fmla="*/ 146243 h 1541901"/>
                  <a:gd name="connsiteX3" fmla="*/ 2138022 w 2138022"/>
                  <a:gd name="connsiteY3" fmla="*/ 939458 h 1541901"/>
                  <a:gd name="connsiteX4" fmla="*/ 1207798 w 2138022"/>
                  <a:gd name="connsiteY4" fmla="*/ 1541901 h 1541901"/>
                  <a:gd name="connsiteX5" fmla="*/ 491337 w 2138022"/>
                  <a:gd name="connsiteY5" fmla="*/ 299986 h 1541901"/>
                  <a:gd name="connsiteX6" fmla="*/ 0 w 2138022"/>
                  <a:gd name="connsiteY6" fmla="*/ 74996 h 1541901"/>
                  <a:gd name="connsiteX7" fmla="*/ 191284 w 2138022"/>
                  <a:gd name="connsiteY7" fmla="*/ 0 h 154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8022" h="1541901">
                    <a:moveTo>
                      <a:pt x="191284" y="0"/>
                    </a:moveTo>
                    <a:lnTo>
                      <a:pt x="1429002" y="0"/>
                    </a:lnTo>
                    <a:cubicBezTo>
                      <a:pt x="1522768" y="0"/>
                      <a:pt x="1635288" y="67497"/>
                      <a:pt x="1680296" y="146243"/>
                    </a:cubicBezTo>
                    <a:lnTo>
                      <a:pt x="2138022" y="939458"/>
                    </a:lnTo>
                    <a:lnTo>
                      <a:pt x="1207798" y="1541901"/>
                    </a:lnTo>
                    <a:lnTo>
                      <a:pt x="491337" y="299986"/>
                    </a:lnTo>
                    <a:cubicBezTo>
                      <a:pt x="360063" y="71247"/>
                      <a:pt x="168780" y="-3750"/>
                      <a:pt x="0" y="74996"/>
                    </a:cubicBezTo>
                    <a:cubicBezTo>
                      <a:pt x="56260" y="29999"/>
                      <a:pt x="127523" y="0"/>
                      <a:pt x="19128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59000">
                    <a:schemeClr val="accent4">
                      <a:lumMod val="98000"/>
                    </a:schemeClr>
                  </a:gs>
                  <a:gs pos="88000">
                    <a:schemeClr val="accent4">
                      <a:lumMod val="3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7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568B06F3-D1F1-464D-A7D4-81AB69EA5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400" y="3682379"/>
                <a:ext cx="1310149" cy="1227543"/>
              </a:xfrm>
              <a:custGeom>
                <a:avLst/>
                <a:gdLst>
                  <a:gd name="connsiteX0" fmla="*/ 0 w 1196777"/>
                  <a:gd name="connsiteY0" fmla="*/ 5276 h 1121319"/>
                  <a:gd name="connsiteX1" fmla="*/ 308095 w 1196777"/>
                  <a:gd name="connsiteY1" fmla="*/ 15507 h 1121319"/>
                  <a:gd name="connsiteX2" fmla="*/ 560126 w 1196777"/>
                  <a:gd name="connsiteY2" fmla="*/ 176723 h 1121319"/>
                  <a:gd name="connsiteX3" fmla="*/ 1065618 w 1196777"/>
                  <a:gd name="connsiteY3" fmla="*/ 176723 h 1121319"/>
                  <a:gd name="connsiteX4" fmla="*/ 1196777 w 1196777"/>
                  <a:gd name="connsiteY4" fmla="*/ 165439 h 1121319"/>
                  <a:gd name="connsiteX5" fmla="*/ 731862 w 1196777"/>
                  <a:gd name="connsiteY5" fmla="*/ 975149 h 1121319"/>
                  <a:gd name="connsiteX6" fmla="*/ 476687 w 1196777"/>
                  <a:gd name="connsiteY6" fmla="*/ 1121319 h 1121319"/>
                  <a:gd name="connsiteX7" fmla="*/ 28575 w 1196777"/>
                  <a:gd name="connsiteY7" fmla="*/ 1121319 h 1121319"/>
                  <a:gd name="connsiteX8" fmla="*/ 0 w 1196777"/>
                  <a:gd name="connsiteY8" fmla="*/ 5276 h 1121319"/>
                  <a:gd name="connsiteX0" fmla="*/ 0 w 1196777"/>
                  <a:gd name="connsiteY0" fmla="*/ 5276 h 1121319"/>
                  <a:gd name="connsiteX1" fmla="*/ 498595 w 1196777"/>
                  <a:gd name="connsiteY1" fmla="*/ 15507 h 1121319"/>
                  <a:gd name="connsiteX2" fmla="*/ 560126 w 1196777"/>
                  <a:gd name="connsiteY2" fmla="*/ 176723 h 1121319"/>
                  <a:gd name="connsiteX3" fmla="*/ 1065618 w 1196777"/>
                  <a:gd name="connsiteY3" fmla="*/ 176723 h 1121319"/>
                  <a:gd name="connsiteX4" fmla="*/ 1196777 w 1196777"/>
                  <a:gd name="connsiteY4" fmla="*/ 165439 h 1121319"/>
                  <a:gd name="connsiteX5" fmla="*/ 731862 w 1196777"/>
                  <a:gd name="connsiteY5" fmla="*/ 975149 h 1121319"/>
                  <a:gd name="connsiteX6" fmla="*/ 476687 w 1196777"/>
                  <a:gd name="connsiteY6" fmla="*/ 1121319 h 1121319"/>
                  <a:gd name="connsiteX7" fmla="*/ 28575 w 1196777"/>
                  <a:gd name="connsiteY7" fmla="*/ 1121319 h 1121319"/>
                  <a:gd name="connsiteX8" fmla="*/ 0 w 1196777"/>
                  <a:gd name="connsiteY8" fmla="*/ 5276 h 112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6777" h="1121319">
                    <a:moveTo>
                      <a:pt x="0" y="5276"/>
                    </a:moveTo>
                    <a:cubicBezTo>
                      <a:pt x="119762" y="6915"/>
                      <a:pt x="405241" y="-13067"/>
                      <a:pt x="498595" y="15507"/>
                    </a:cubicBezTo>
                    <a:cubicBezTo>
                      <a:pt x="591949" y="44081"/>
                      <a:pt x="465622" y="149854"/>
                      <a:pt x="560126" y="176723"/>
                    </a:cubicBezTo>
                    <a:cubicBezTo>
                      <a:pt x="654630" y="203592"/>
                      <a:pt x="897121" y="176723"/>
                      <a:pt x="1065618" y="176723"/>
                    </a:cubicBezTo>
                    <a:cubicBezTo>
                      <a:pt x="1171631" y="174907"/>
                      <a:pt x="1155629" y="172962"/>
                      <a:pt x="1196777" y="165439"/>
                    </a:cubicBezTo>
                    <a:lnTo>
                      <a:pt x="731862" y="975149"/>
                    </a:lnTo>
                    <a:cubicBezTo>
                      <a:pt x="682999" y="1057637"/>
                      <a:pt x="570413" y="1121319"/>
                      <a:pt x="476687" y="1121319"/>
                    </a:cubicBezTo>
                    <a:lnTo>
                      <a:pt x="28575" y="1121319"/>
                    </a:lnTo>
                    <a:cubicBezTo>
                      <a:pt x="28575" y="749305"/>
                      <a:pt x="0" y="377290"/>
                      <a:pt x="0" y="527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30000">
                    <a:schemeClr val="accent3"/>
                  </a:gs>
                  <a:gs pos="62000">
                    <a:schemeClr val="accent3">
                      <a:lumMod val="57000"/>
                    </a:schemeClr>
                  </a:gs>
                </a:gsLst>
                <a:lin ang="204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C2FE9861-F7E6-4162-8707-FD0343E7E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922" y="1835575"/>
                <a:ext cx="2598140" cy="2900532"/>
              </a:xfrm>
              <a:custGeom>
                <a:avLst/>
                <a:gdLst>
                  <a:gd name="T0" fmla="*/ 13 w 630"/>
                  <a:gd name="T1" fmla="*/ 406 h 704"/>
                  <a:gd name="T2" fmla="*/ 177 w 630"/>
                  <a:gd name="T3" fmla="*/ 692 h 704"/>
                  <a:gd name="T4" fmla="*/ 186 w 630"/>
                  <a:gd name="T5" fmla="*/ 704 h 704"/>
                  <a:gd name="T6" fmla="*/ 199 w 630"/>
                  <a:gd name="T7" fmla="*/ 591 h 704"/>
                  <a:gd name="T8" fmla="*/ 492 w 630"/>
                  <a:gd name="T9" fmla="*/ 83 h 704"/>
                  <a:gd name="T10" fmla="*/ 630 w 630"/>
                  <a:gd name="T11" fmla="*/ 27 h 704"/>
                  <a:gd name="T12" fmla="*/ 575 w 630"/>
                  <a:gd name="T13" fmla="*/ 3 h 704"/>
                  <a:gd name="T14" fmla="*/ 245 w 630"/>
                  <a:gd name="T15" fmla="*/ 3 h 704"/>
                  <a:gd name="T16" fmla="*/ 177 w 630"/>
                  <a:gd name="T17" fmla="*/ 43 h 704"/>
                  <a:gd name="T18" fmla="*/ 13 w 630"/>
                  <a:gd name="T19" fmla="*/ 328 h 704"/>
                  <a:gd name="T20" fmla="*/ 13 w 630"/>
                  <a:gd name="T21" fmla="*/ 406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0" h="704">
                    <a:moveTo>
                      <a:pt x="13" y="406"/>
                    </a:moveTo>
                    <a:cubicBezTo>
                      <a:pt x="177" y="692"/>
                      <a:pt x="177" y="692"/>
                      <a:pt x="177" y="692"/>
                    </a:cubicBezTo>
                    <a:cubicBezTo>
                      <a:pt x="180" y="696"/>
                      <a:pt x="183" y="700"/>
                      <a:pt x="186" y="704"/>
                    </a:cubicBezTo>
                    <a:cubicBezTo>
                      <a:pt x="171" y="674"/>
                      <a:pt x="174" y="634"/>
                      <a:pt x="199" y="591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29" y="19"/>
                      <a:pt x="583" y="0"/>
                      <a:pt x="630" y="27"/>
                    </a:cubicBezTo>
                    <a:cubicBezTo>
                      <a:pt x="615" y="13"/>
                      <a:pt x="593" y="3"/>
                      <a:pt x="575" y="3"/>
                    </a:cubicBezTo>
                    <a:cubicBezTo>
                      <a:pt x="245" y="3"/>
                      <a:pt x="245" y="3"/>
                      <a:pt x="245" y="3"/>
                    </a:cubicBezTo>
                    <a:cubicBezTo>
                      <a:pt x="220" y="3"/>
                      <a:pt x="190" y="21"/>
                      <a:pt x="177" y="43"/>
                    </a:cubicBezTo>
                    <a:cubicBezTo>
                      <a:pt x="13" y="328"/>
                      <a:pt x="13" y="328"/>
                      <a:pt x="13" y="328"/>
                    </a:cubicBezTo>
                    <a:cubicBezTo>
                      <a:pt x="0" y="350"/>
                      <a:pt x="0" y="385"/>
                      <a:pt x="13" y="4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8000"/>
                    </a:schemeClr>
                  </a:gs>
                  <a:gs pos="100000">
                    <a:schemeClr val="accent1">
                      <a:lumMod val="76000"/>
                      <a:lumOff val="2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B1F2C609-B03C-4531-97DF-D2F4D95FC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809" y="3490069"/>
                <a:ext cx="1940702" cy="1419853"/>
              </a:xfrm>
              <a:custGeom>
                <a:avLst/>
                <a:gdLst/>
                <a:ahLst/>
                <a:cxnLst/>
                <a:rect l="l" t="t" r="r" b="b"/>
                <a:pathLst>
                  <a:path w="1772766" h="1296988">
                    <a:moveTo>
                      <a:pt x="0" y="0"/>
                    </a:moveTo>
                    <a:cubicBezTo>
                      <a:pt x="63722" y="116210"/>
                      <a:pt x="202597" y="191176"/>
                      <a:pt x="401193" y="191176"/>
                    </a:cubicBezTo>
                    <a:cubicBezTo>
                      <a:pt x="401193" y="191176"/>
                      <a:pt x="1311793" y="171842"/>
                      <a:pt x="1772766" y="182552"/>
                    </a:cubicBezTo>
                    <a:lnTo>
                      <a:pt x="1772766" y="1296988"/>
                    </a:lnTo>
                    <a:lnTo>
                      <a:pt x="900113" y="1296988"/>
                    </a:lnTo>
                    <a:cubicBezTo>
                      <a:pt x="817531" y="1296988"/>
                      <a:pt x="720090" y="1248222"/>
                      <a:pt x="667512" y="1180778"/>
                    </a:cubicBezTo>
                    <a:cubicBezTo>
                      <a:pt x="656368" y="1169494"/>
                      <a:pt x="652367" y="1158340"/>
                      <a:pt x="644938" y="1150818"/>
                    </a:cubicBezTo>
                    <a:lnTo>
                      <a:pt x="510064" y="914636"/>
                    </a:lnTo>
                    <a:lnTo>
                      <a:pt x="168878" y="326063"/>
                    </a:lnTo>
                    <a:lnTo>
                      <a:pt x="26289" y="78727"/>
                    </a:lnTo>
                    <a:cubicBezTo>
                      <a:pt x="14859" y="56289"/>
                      <a:pt x="3715" y="29961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accent3">
                      <a:lumMod val="79000"/>
                      <a:lumOff val="21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BB5F5C0-874C-496C-A5E4-5AC2D1A9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10" y="2338392"/>
                <a:ext cx="1544226" cy="2461419"/>
              </a:xfrm>
              <a:custGeom>
                <a:avLst/>
                <a:gdLst/>
                <a:ahLst/>
                <a:cxnLst/>
                <a:rect l="l" t="t" r="r" b="b"/>
                <a:pathLst>
                  <a:path w="1410598" h="2248423">
                    <a:moveTo>
                      <a:pt x="937565" y="0"/>
                    </a:moveTo>
                    <a:cubicBezTo>
                      <a:pt x="1027835" y="156432"/>
                      <a:pt x="1173982" y="409698"/>
                      <a:pt x="1410598" y="819740"/>
                    </a:cubicBezTo>
                    <a:cubicBezTo>
                      <a:pt x="1459356" y="902236"/>
                      <a:pt x="1459356" y="1033480"/>
                      <a:pt x="1410598" y="1112226"/>
                    </a:cubicBezTo>
                    <a:cubicBezTo>
                      <a:pt x="1410598" y="1112226"/>
                      <a:pt x="1410598" y="1112226"/>
                      <a:pt x="791739" y="2184676"/>
                    </a:cubicBezTo>
                    <a:cubicBezTo>
                      <a:pt x="780487" y="2207175"/>
                      <a:pt x="761733" y="2229674"/>
                      <a:pt x="742980" y="2248423"/>
                    </a:cubicBezTo>
                    <a:cubicBezTo>
                      <a:pt x="810492" y="2135928"/>
                      <a:pt x="802991" y="1978436"/>
                      <a:pt x="701723" y="1805944"/>
                    </a:cubicBezTo>
                    <a:cubicBezTo>
                      <a:pt x="701723" y="1805944"/>
                      <a:pt x="701723" y="1805944"/>
                      <a:pt x="0" y="58957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7000"/>
                      <a:lumOff val="23000"/>
                    </a:schemeClr>
                  </a:gs>
                  <a:gs pos="50000">
                    <a:schemeClr val="accent4"/>
                  </a:gs>
                  <a:gs pos="100000">
                    <a:schemeClr val="accent4"/>
                  </a:gs>
                </a:gsLst>
                <a:lin ang="135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896890" y="1662546"/>
              <a:ext cx="2796532" cy="55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ГОСУДАРСТВО</a:t>
              </a:r>
              <a:endPara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37728" y="1976806"/>
              <a:ext cx="2670463" cy="94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ОБЩЕСТВО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 </a:t>
              </a:r>
              <a:r>
                <a:rPr lang="ru-RU" altLang="ru-RU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НКО</a:t>
              </a:r>
              <a:endParaRPr lang="ru-RU" alt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2370" y="3859071"/>
              <a:ext cx="3760474" cy="1334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СОЦИАЛЬНО-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ОРИЕНТИРОВАННЫЙ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БИЗНЕС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0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1115597"/>
            <a:ext cx="12219296" cy="6045595"/>
            <a:chOff x="1" y="1415853"/>
            <a:chExt cx="12219296" cy="60455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79"/>
            <a:stretch/>
          </p:blipFill>
          <p:spPr>
            <a:xfrm>
              <a:off x="1" y="5367587"/>
              <a:ext cx="12219296" cy="18029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6883" y="3506109"/>
              <a:ext cx="3094680" cy="275459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altLang="ko-KR" sz="19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Информационная, консультационная поддержка, </a:t>
              </a:r>
            </a:p>
            <a:p>
              <a:pPr algn="ctr"/>
              <a:r>
                <a:rPr lang="ru-RU" altLang="ko-KR" sz="19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поддержка в сфере повышения квалификации сотрудников НКО и государственных структур</a:t>
              </a:r>
              <a:r>
                <a:rPr lang="en-US" altLang="ko-KR" sz="19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ko-KR" altLang="en-US" sz="1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84299" y="4023369"/>
              <a:ext cx="3094680" cy="18774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altLang="ko-KR" sz="19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Налоговая поддержка (установлены налоговые льготы для НКО: налог на прибыль, НДС, налог на имущество)</a:t>
              </a:r>
            </a:p>
            <a:p>
              <a:pPr algn="ctr"/>
              <a:endParaRPr lang="ko-KR" altLang="en-US" sz="1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54223" y="1790788"/>
              <a:ext cx="3094680" cy="70788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altLang="ko-KR" sz="19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Имущественная поддержка</a:t>
              </a:r>
              <a:r>
                <a:rPr lang="en-US" altLang="ko-KR" sz="19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28182" y="1415853"/>
              <a:ext cx="3936437" cy="1585045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ru-RU" altLang="ko-KR" sz="19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Предоставление услуг, реализация проектов НКО с привлечением средств федерального, регионального и муниципальных бюджетов</a:t>
              </a:r>
            </a:p>
          </p:txBody>
        </p:sp>
        <p:sp>
          <p:nvSpPr>
            <p:cNvPr id="20" name="Block Arc 30"/>
            <p:cNvSpPr/>
            <p:nvPr/>
          </p:nvSpPr>
          <p:spPr>
            <a:xfrm>
              <a:off x="3584901" y="2388368"/>
              <a:ext cx="5029499" cy="5029499"/>
            </a:xfrm>
            <a:prstGeom prst="blockArc">
              <a:avLst>
                <a:gd name="adj1" fmla="val 9019130"/>
                <a:gd name="adj2" fmla="val 12564162"/>
                <a:gd name="adj3" fmla="val 28598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81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algn="ctr" defTabSz="1219170" latinLnBrk="1">
                <a:defRPr/>
              </a:pPr>
              <a:endParaRPr lang="ko-KR" altLang="en-US" sz="24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Block Arc 31"/>
            <p:cNvSpPr/>
            <p:nvPr/>
          </p:nvSpPr>
          <p:spPr>
            <a:xfrm>
              <a:off x="3584901" y="2431949"/>
              <a:ext cx="5029499" cy="5029499"/>
            </a:xfrm>
            <a:prstGeom prst="blockArc">
              <a:avLst>
                <a:gd name="adj1" fmla="val 12817329"/>
                <a:gd name="adj2" fmla="val 16088307"/>
                <a:gd name="adj3" fmla="val 28480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81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algn="ctr" defTabSz="1219170" latinLnBrk="1">
                <a:defRPr/>
              </a:pPr>
              <a:endParaRPr lang="ko-KR" altLang="en-US" sz="24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Block Arc 32"/>
            <p:cNvSpPr/>
            <p:nvPr/>
          </p:nvSpPr>
          <p:spPr>
            <a:xfrm flipH="1">
              <a:off x="3584901" y="2431949"/>
              <a:ext cx="5029499" cy="5029499"/>
            </a:xfrm>
            <a:prstGeom prst="blockArc">
              <a:avLst>
                <a:gd name="adj1" fmla="val 9019130"/>
                <a:gd name="adj2" fmla="val 12564162"/>
                <a:gd name="adj3" fmla="val 28598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algn="ctr" defTabSz="1219170" latinLnBrk="1">
                <a:defRPr/>
              </a:pPr>
              <a:endParaRPr lang="ko-KR" altLang="en-US" sz="24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Block Arc 33"/>
            <p:cNvSpPr/>
            <p:nvPr/>
          </p:nvSpPr>
          <p:spPr>
            <a:xfrm flipH="1">
              <a:off x="3584901" y="2431949"/>
              <a:ext cx="5029499" cy="5029499"/>
            </a:xfrm>
            <a:prstGeom prst="blockArc">
              <a:avLst>
                <a:gd name="adj1" fmla="val 12817329"/>
                <a:gd name="adj2" fmla="val 16060189"/>
                <a:gd name="adj3" fmla="val 28289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36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algn="ctr" defTabSz="1219170" latinLnBrk="1">
                <a:defRPr/>
              </a:pPr>
              <a:endParaRPr lang="ko-KR" altLang="en-US" sz="24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Oval 3"/>
            <p:cNvSpPr/>
            <p:nvPr/>
          </p:nvSpPr>
          <p:spPr>
            <a:xfrm>
              <a:off x="5139544" y="3986592"/>
              <a:ext cx="1920213" cy="1920213"/>
            </a:xfrm>
            <a:prstGeom prst="ellipse">
              <a:avLst/>
            </a:prstGeom>
            <a:gradFill>
              <a:gsLst>
                <a:gs pos="1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81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21917" tIns="60958" rIns="121917" bIns="60958" rtlCol="0" anchor="ctr"/>
            <a:lstStyle/>
            <a:p>
              <a:pPr algn="ctr" defTabSz="1219170" latinLnBrk="1">
                <a:defRPr/>
              </a:pPr>
              <a:endParaRPr lang="ko-KR" altLang="en-US" sz="24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97860" y="4418641"/>
              <a:ext cx="1440160" cy="1056116"/>
            </a:xfrm>
            <a:prstGeom prst="rect">
              <a:avLst/>
            </a:prstGeom>
            <a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37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5875" cap="flat" cmpd="sng" algn="ctr">
              <a:noFill/>
              <a:prstDash val="solid"/>
            </a:ln>
            <a:effectLst/>
          </p:spPr>
          <p:txBody>
            <a:bodyPr lIns="103897" tIns="51949" rIns="103897" bIns="51949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755" y="4487861"/>
              <a:ext cx="864096" cy="83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149" y="4487861"/>
              <a:ext cx="838200" cy="707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3" y="3044572"/>
              <a:ext cx="600331" cy="600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58" y="2967569"/>
              <a:ext cx="747071" cy="677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Rounded Rectangle 16"/>
          <p:cNvSpPr/>
          <p:nvPr/>
        </p:nvSpPr>
        <p:spPr>
          <a:xfrm>
            <a:off x="0" y="-2228"/>
            <a:ext cx="12192000" cy="785581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взаимодействия с некоммерческими организациями, </a:t>
            </a:r>
          </a:p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в Новосибирской области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9"/>
          <a:stretch/>
        </p:blipFill>
        <p:spPr>
          <a:xfrm>
            <a:off x="31538" y="5055079"/>
            <a:ext cx="12219296" cy="180292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219767" y="496019"/>
            <a:ext cx="12330668" cy="2840897"/>
            <a:chOff x="-219767" y="531724"/>
            <a:chExt cx="12330668" cy="2395173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36265" y="1328340"/>
              <a:ext cx="12074636" cy="362389"/>
            </a:xfrm>
            <a:prstGeom prst="rightArrow">
              <a:avLst/>
            </a:prstGeom>
            <a:solidFill>
              <a:srgbClr val="00B0F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642338" y="531724"/>
              <a:ext cx="3181807" cy="1632078"/>
              <a:chOff x="197119" y="4380411"/>
              <a:chExt cx="3181807" cy="1632078"/>
            </a:xfrm>
          </p:grpSpPr>
          <p:sp>
            <p:nvSpPr>
              <p:cNvPr id="13" name="Прямоугольник: скругленные углы 2">
                <a:extLst>
                  <a:ext uri="{FF2B5EF4-FFF2-40B4-BE49-F238E27FC236}">
                    <a16:creationId xmlns="" xmlns:a16="http://schemas.microsoft.com/office/drawing/2014/main" id="{4722ABD0-4603-434F-B884-98E52520B73C}"/>
                  </a:ext>
                </a:extLst>
              </p:cNvPr>
              <p:cNvSpPr/>
              <p:nvPr/>
            </p:nvSpPr>
            <p:spPr>
              <a:xfrm>
                <a:off x="197119" y="4595879"/>
                <a:ext cx="2749470" cy="141661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91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="" xmlns:a16="http://schemas.microsoft.com/office/drawing/2014/main" id="{0F77F9AA-62AF-4865-9B21-8142C38CBEDF}"/>
                  </a:ext>
                </a:extLst>
              </p:cNvPr>
              <p:cNvSpPr/>
              <p:nvPr/>
            </p:nvSpPr>
            <p:spPr>
              <a:xfrm>
                <a:off x="2538810" y="4380411"/>
                <a:ext cx="840116" cy="72477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97FD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7402" y="4521878"/>
                <a:ext cx="633905" cy="410158"/>
              </a:xfrm>
              <a:prstGeom prst="rect">
                <a:avLst/>
              </a:prstGeom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1642338" y="544805"/>
              <a:ext cx="6523976" cy="1632078"/>
              <a:chOff x="-3145050" y="4380411"/>
              <a:chExt cx="6523976" cy="1632078"/>
            </a:xfrm>
          </p:grpSpPr>
          <p:sp>
            <p:nvSpPr>
              <p:cNvPr id="22" name="Прямоугольник: скругленные углы 2">
                <a:extLst>
                  <a:ext uri="{FF2B5EF4-FFF2-40B4-BE49-F238E27FC236}">
                    <a16:creationId xmlns="" xmlns:a16="http://schemas.microsoft.com/office/drawing/2014/main" id="{4722ABD0-4603-434F-B884-98E52520B73C}"/>
                  </a:ext>
                </a:extLst>
              </p:cNvPr>
              <p:cNvSpPr/>
              <p:nvPr/>
            </p:nvSpPr>
            <p:spPr>
              <a:xfrm>
                <a:off x="197119" y="4595879"/>
                <a:ext cx="2749470" cy="141661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91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7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Сформирован реестр услуг, приоритетных для передачи к оказанию СО НКО</a:t>
                </a:r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0F77F9AA-62AF-4865-9B21-8142C38CBEDF}"/>
                  </a:ext>
                </a:extLst>
              </p:cNvPr>
              <p:cNvSpPr/>
              <p:nvPr/>
            </p:nvSpPr>
            <p:spPr>
              <a:xfrm>
                <a:off x="2538810" y="4380411"/>
                <a:ext cx="840116" cy="72477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97FD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-3145050" y="4682578"/>
                <a:ext cx="2662033" cy="118066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ru-RU" sz="17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Определены приоритетные направления </a:t>
                </a:r>
                <a:r>
                  <a:rPr lang="ru-RU" sz="17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по отраслям социальной сферы</a:t>
                </a:r>
                <a:endParaRPr lang="ru-RU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7402" y="4521878"/>
                <a:ext cx="633905" cy="410158"/>
              </a:xfrm>
              <a:prstGeom prst="rect">
                <a:avLst/>
              </a:prstGeom>
            </p:spPr>
          </p:pic>
        </p:grpSp>
        <p:grpSp>
          <p:nvGrpSpPr>
            <p:cNvPr id="26" name="Группа 25"/>
            <p:cNvGrpSpPr/>
            <p:nvPr/>
          </p:nvGrpSpPr>
          <p:grpSpPr>
            <a:xfrm>
              <a:off x="8303454" y="539610"/>
              <a:ext cx="3231196" cy="1632078"/>
              <a:chOff x="147730" y="4380411"/>
              <a:chExt cx="3231196" cy="1632078"/>
            </a:xfrm>
          </p:grpSpPr>
          <p:sp>
            <p:nvSpPr>
              <p:cNvPr id="27" name="Прямоугольник: скругленные углы 2">
                <a:extLst>
                  <a:ext uri="{FF2B5EF4-FFF2-40B4-BE49-F238E27FC236}">
                    <a16:creationId xmlns="" xmlns:a16="http://schemas.microsoft.com/office/drawing/2014/main" id="{4722ABD0-4603-434F-B884-98E52520B73C}"/>
                  </a:ext>
                </a:extLst>
              </p:cNvPr>
              <p:cNvSpPr/>
              <p:nvPr/>
            </p:nvSpPr>
            <p:spPr>
              <a:xfrm>
                <a:off x="197119" y="4595879"/>
                <a:ext cx="2749470" cy="141661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91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="" xmlns:a16="http://schemas.microsoft.com/office/drawing/2014/main" id="{0F77F9AA-62AF-4865-9B21-8142C38CBEDF}"/>
                  </a:ext>
                </a:extLst>
              </p:cNvPr>
              <p:cNvSpPr/>
              <p:nvPr/>
            </p:nvSpPr>
            <p:spPr>
              <a:xfrm>
                <a:off x="2538810" y="4380411"/>
                <a:ext cx="840116" cy="72477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97FD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47730" y="4932036"/>
                <a:ext cx="2848247" cy="96010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Реестр размещен на общедоступных информационных источниках</a:t>
                </a:r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7402" y="4521878"/>
                <a:ext cx="633905" cy="410158"/>
              </a:xfrm>
              <a:prstGeom prst="rect">
                <a:avLst/>
              </a:prstGeom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934040" y="2433871"/>
              <a:ext cx="8414292" cy="493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РЕЕСТРЫ, СФОРМИРОВАННЫЕ МИНИСТЕРСТВАМИ СОЦИАЛЬНОЙ СФЕРЫ, РАЗМЕЩЕНЫ НА ИХ ОФИЦИАЛЬНЫХ САЙТАХ 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219767" y="559422"/>
              <a:ext cx="2066873" cy="49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этапы формирования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Штриховая стрелка вправо 4"/>
            <p:cNvSpPr/>
            <p:nvPr/>
          </p:nvSpPr>
          <p:spPr>
            <a:xfrm rot="5400000">
              <a:off x="6073723" y="1975497"/>
              <a:ext cx="432157" cy="583840"/>
            </a:xfrm>
            <a:prstGeom prst="stripedRightArrow">
              <a:avLst/>
            </a:prstGeom>
            <a:solidFill>
              <a:srgbClr val="00B0F0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Rounded Rectangle 16"/>
          <p:cNvSpPr/>
          <p:nvPr/>
        </p:nvSpPr>
        <p:spPr>
          <a:xfrm>
            <a:off x="0" y="4065"/>
            <a:ext cx="12192000" cy="482577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 sz="2000" b="1" i="0" u="none" strike="noStrike" kern="1200" baseline="0">
                <a:solidFill>
                  <a:srgbClr val="83D3F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услуг для передачи СО НКО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409611" y="3212264"/>
            <a:ext cx="8824309" cy="2683720"/>
            <a:chOff x="36265" y="3161555"/>
            <a:chExt cx="6650283" cy="3181322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36265" y="3161555"/>
              <a:ext cx="6650283" cy="3181322"/>
              <a:chOff x="1634087" y="1655929"/>
              <a:chExt cx="3100210" cy="3181322"/>
            </a:xfrm>
          </p:grpSpPr>
          <p:sp>
            <p:nvSpPr>
              <p:cNvPr id="52" name="Прямоугольный треугольник 51">
                <a:extLst>
                  <a:ext uri="{FF2B5EF4-FFF2-40B4-BE49-F238E27FC236}">
                    <a16:creationId xmlns:a16="http://schemas.microsoft.com/office/drawing/2014/main" xmlns="" id="{31EDF3FE-86B0-46E9-83D6-97DE595E7AAB}"/>
                  </a:ext>
                </a:extLst>
              </p:cNvPr>
              <p:cNvSpPr/>
              <p:nvPr/>
            </p:nvSpPr>
            <p:spPr>
              <a:xfrm rot="16200000">
                <a:off x="1627289" y="1668874"/>
                <a:ext cx="191683" cy="165793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Прямоугольник: скругленные верхние углы 4">
                <a:extLst>
                  <a:ext uri="{FF2B5EF4-FFF2-40B4-BE49-F238E27FC236}">
                    <a16:creationId xmlns:a16="http://schemas.microsoft.com/office/drawing/2014/main" xmlns="" id="{0B2BA595-0A45-47C6-AE67-09B07D77EE32}"/>
                  </a:ext>
                </a:extLst>
              </p:cNvPr>
              <p:cNvSpPr/>
              <p:nvPr/>
            </p:nvSpPr>
            <p:spPr>
              <a:xfrm rot="5400000">
                <a:off x="1676580" y="1779533"/>
                <a:ext cx="3181322" cy="2934113"/>
              </a:xfrm>
              <a:prstGeom prst="round2SameRect">
                <a:avLst>
                  <a:gd name="adj1" fmla="val 11028"/>
                  <a:gd name="adj2" fmla="val 0"/>
                </a:avLst>
              </a:prstGeom>
              <a:solidFill>
                <a:schemeClr val="tx2">
                  <a:lumMod val="25000"/>
                  <a:lumOff val="75000"/>
                  <a:alpha val="12000"/>
                </a:schemeClr>
              </a:solidFill>
              <a:ln>
                <a:noFill/>
              </a:ln>
              <a:effectLst>
                <a:outerShdw blurRad="635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Прямоугольник: скругленные верхние углы 5">
                <a:extLst>
                  <a:ext uri="{FF2B5EF4-FFF2-40B4-BE49-F238E27FC236}">
                    <a16:creationId xmlns:a16="http://schemas.microsoft.com/office/drawing/2014/main" xmlns="" id="{F7F671EB-366E-4335-9AB9-93FE2D3D2980}"/>
                  </a:ext>
                </a:extLst>
              </p:cNvPr>
              <p:cNvSpPr/>
              <p:nvPr/>
            </p:nvSpPr>
            <p:spPr>
              <a:xfrm rot="5400000">
                <a:off x="2901955" y="580958"/>
                <a:ext cx="404571" cy="2937882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Прямоугольный треугольник 54">
                <a:extLst>
                  <a:ext uri="{FF2B5EF4-FFF2-40B4-BE49-F238E27FC236}">
                    <a16:creationId xmlns:a16="http://schemas.microsoft.com/office/drawing/2014/main" xmlns="" id="{70F681F1-F8D7-4A70-AF31-3C2CAB5DDF9A}"/>
                  </a:ext>
                </a:extLst>
              </p:cNvPr>
              <p:cNvSpPr/>
              <p:nvPr/>
            </p:nvSpPr>
            <p:spPr>
              <a:xfrm rot="10800000">
                <a:off x="1634087" y="2253575"/>
                <a:ext cx="166098" cy="191445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491556" y="3711385"/>
              <a:ext cx="6096000" cy="2442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проведение занятий физкультурно-спортивной направленности по месту проживания граждан;</a:t>
              </a: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участие в организации официальных спортивных мероприятий;</a:t>
              </a: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организация и проведение официальных физкультурных (физкультурно-оздоровительных) мероприятий;</a:t>
              </a: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организация и проведение физкультурных и спортивных мероприятий в рамках ГТО;</a:t>
              </a: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организация и проведение спортивно-оздоровительной работы по развитию физической культуры и спорта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3133" y="3362479"/>
              <a:ext cx="5837805" cy="375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8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2272" y="3762153"/>
            <a:ext cx="6195680" cy="2968687"/>
            <a:chOff x="79924" y="3135603"/>
            <a:chExt cx="6606625" cy="282255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9924" y="3135603"/>
              <a:ext cx="6606625" cy="2822552"/>
              <a:chOff x="1654439" y="1629977"/>
              <a:chExt cx="3079857" cy="2822552"/>
            </a:xfrm>
          </p:grpSpPr>
          <p:sp>
            <p:nvSpPr>
              <p:cNvPr id="34" name="Прямоугольный треугольник 33">
                <a:extLst>
                  <a:ext uri="{FF2B5EF4-FFF2-40B4-BE49-F238E27FC236}">
                    <a16:creationId xmlns:a16="http://schemas.microsoft.com/office/drawing/2014/main" xmlns="" id="{31EDF3FE-86B0-46E9-83D6-97DE595E7AAB}"/>
                  </a:ext>
                </a:extLst>
              </p:cNvPr>
              <p:cNvSpPr/>
              <p:nvPr/>
            </p:nvSpPr>
            <p:spPr>
              <a:xfrm rot="16200000">
                <a:off x="1647641" y="1642922"/>
                <a:ext cx="191683" cy="165793"/>
              </a:xfrm>
              <a:prstGeom prst="rtTriangle">
                <a:avLst/>
              </a:prstGeom>
              <a:solidFill>
                <a:srgbClr val="649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: скругленные верхние углы 4">
                <a:extLst>
                  <a:ext uri="{FF2B5EF4-FFF2-40B4-BE49-F238E27FC236}">
                    <a16:creationId xmlns:a16="http://schemas.microsoft.com/office/drawing/2014/main" xmlns="" id="{0B2BA595-0A45-47C6-AE67-09B07D77EE32}"/>
                  </a:ext>
                </a:extLst>
              </p:cNvPr>
              <p:cNvSpPr/>
              <p:nvPr/>
            </p:nvSpPr>
            <p:spPr>
              <a:xfrm rot="5400000">
                <a:off x="1868940" y="1587172"/>
                <a:ext cx="2796600" cy="2934113"/>
              </a:xfrm>
              <a:prstGeom prst="round2SameRect">
                <a:avLst>
                  <a:gd name="adj1" fmla="val 11028"/>
                  <a:gd name="adj2" fmla="val 0"/>
                </a:avLst>
              </a:prstGeom>
              <a:solidFill>
                <a:schemeClr val="accent6">
                  <a:lumMod val="60000"/>
                  <a:lumOff val="40000"/>
                  <a:alpha val="12000"/>
                </a:schemeClr>
              </a:solidFill>
              <a:ln>
                <a:noFill/>
              </a:ln>
              <a:effectLst>
                <a:outerShdw blurRad="635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Прямоугольник: скругленные верхние углы 5">
                <a:extLst>
                  <a:ext uri="{FF2B5EF4-FFF2-40B4-BE49-F238E27FC236}">
                    <a16:creationId xmlns:a16="http://schemas.microsoft.com/office/drawing/2014/main" xmlns="" id="{F7F671EB-366E-4335-9AB9-93FE2D3D2980}"/>
                  </a:ext>
                </a:extLst>
              </p:cNvPr>
              <p:cNvSpPr/>
              <p:nvPr/>
            </p:nvSpPr>
            <p:spPr>
              <a:xfrm rot="5400000">
                <a:off x="2132559" y="1344754"/>
                <a:ext cx="404571" cy="1358386"/>
              </a:xfrm>
              <a:prstGeom prst="round2Same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Прямоугольный треугольник 36">
                <a:extLst>
                  <a:ext uri="{FF2B5EF4-FFF2-40B4-BE49-F238E27FC236}">
                    <a16:creationId xmlns:a16="http://schemas.microsoft.com/office/drawing/2014/main" xmlns="" id="{70F681F1-F8D7-4A70-AF31-3C2CAB5DDF9A}"/>
                  </a:ext>
                </a:extLst>
              </p:cNvPr>
              <p:cNvSpPr/>
              <p:nvPr/>
            </p:nvSpPr>
            <p:spPr>
              <a:xfrm rot="10800000">
                <a:off x="1654439" y="2214646"/>
                <a:ext cx="166098" cy="191445"/>
              </a:xfrm>
              <a:prstGeom prst="rtTriangle">
                <a:avLst/>
              </a:prstGeom>
              <a:solidFill>
                <a:srgbClr val="649B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491556" y="3711385"/>
              <a:ext cx="6096000" cy="2246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реализация дополнительных общеразвивающих программ; </a:t>
              </a:r>
              <a:endPara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реализация дополнительных предпрофессиональных программ в области искусств; </a:t>
              </a:r>
              <a:endPara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реализация дополнительных предпрофессиональных программ в области физической культуры и спорта; </a:t>
              </a:r>
              <a:endPara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психолого-педагогическое консультирование обучающихся, их родителей (законных представителей) и педагогических работников; </a:t>
              </a:r>
              <a:endPara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организация и проведение олимпиад, конкурсов, мероприятий; </a:t>
              </a:r>
              <a:endPara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присмотр и уход</a:t>
              </a:r>
              <a:endPara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1556" y="3353239"/>
              <a:ext cx="428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17134" y="627190"/>
            <a:ext cx="5820276" cy="3857626"/>
            <a:chOff x="36265" y="3161555"/>
            <a:chExt cx="6588489" cy="3873817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36265" y="3161555"/>
              <a:ext cx="6588489" cy="3873817"/>
              <a:chOff x="1634087" y="1655929"/>
              <a:chExt cx="3071403" cy="3873817"/>
            </a:xfrm>
          </p:grpSpPr>
          <p:sp>
            <p:nvSpPr>
              <p:cNvPr id="59" name="Прямоугольный треугольник 58">
                <a:extLst>
                  <a:ext uri="{FF2B5EF4-FFF2-40B4-BE49-F238E27FC236}">
                    <a16:creationId xmlns:a16="http://schemas.microsoft.com/office/drawing/2014/main" xmlns="" id="{31EDF3FE-86B0-46E9-83D6-97DE595E7AAB}"/>
                  </a:ext>
                </a:extLst>
              </p:cNvPr>
              <p:cNvSpPr/>
              <p:nvPr/>
            </p:nvSpPr>
            <p:spPr>
              <a:xfrm rot="16200000">
                <a:off x="1627289" y="1668874"/>
                <a:ext cx="191683" cy="165793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Прямоугольник: скругленные верхние углы 4">
                <a:extLst>
                  <a:ext uri="{FF2B5EF4-FFF2-40B4-BE49-F238E27FC236}">
                    <a16:creationId xmlns:a16="http://schemas.microsoft.com/office/drawing/2014/main" xmlns="" id="{0B2BA595-0A45-47C6-AE67-09B07D77EE32}"/>
                  </a:ext>
                </a:extLst>
              </p:cNvPr>
              <p:cNvSpPr/>
              <p:nvPr/>
            </p:nvSpPr>
            <p:spPr>
              <a:xfrm rot="5400000">
                <a:off x="1301525" y="2125781"/>
                <a:ext cx="3873817" cy="2934113"/>
              </a:xfrm>
              <a:prstGeom prst="round2SameRect">
                <a:avLst>
                  <a:gd name="adj1" fmla="val 11028"/>
                  <a:gd name="adj2" fmla="val 0"/>
                </a:avLst>
              </a:prstGeom>
              <a:solidFill>
                <a:schemeClr val="accent4">
                  <a:lumMod val="20000"/>
                  <a:lumOff val="80000"/>
                  <a:alpha val="12000"/>
                </a:schemeClr>
              </a:solidFill>
              <a:ln>
                <a:noFill/>
              </a:ln>
              <a:effectLst>
                <a:outerShdw blurRad="635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Прямоугольник: скругленные верхние углы 5">
                <a:extLst>
                  <a:ext uri="{FF2B5EF4-FFF2-40B4-BE49-F238E27FC236}">
                    <a16:creationId xmlns:a16="http://schemas.microsoft.com/office/drawing/2014/main" xmlns="" id="{F7F671EB-366E-4335-9AB9-93FE2D3D2980}"/>
                  </a:ext>
                </a:extLst>
              </p:cNvPr>
              <p:cNvSpPr/>
              <p:nvPr/>
            </p:nvSpPr>
            <p:spPr>
              <a:xfrm rot="5400000">
                <a:off x="2494572" y="988341"/>
                <a:ext cx="404571" cy="2123116"/>
              </a:xfrm>
              <a:prstGeom prst="round2Same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Прямоугольный треугольник 62">
                <a:extLst>
                  <a:ext uri="{FF2B5EF4-FFF2-40B4-BE49-F238E27FC236}">
                    <a16:creationId xmlns:a16="http://schemas.microsoft.com/office/drawing/2014/main" xmlns="" id="{70F681F1-F8D7-4A70-AF31-3C2CAB5DDF9A}"/>
                  </a:ext>
                </a:extLst>
              </p:cNvPr>
              <p:cNvSpPr/>
              <p:nvPr/>
            </p:nvSpPr>
            <p:spPr>
              <a:xfrm rot="10800000">
                <a:off x="1634087" y="2239870"/>
                <a:ext cx="166098" cy="191445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491556" y="3711385"/>
              <a:ext cx="6096000" cy="33239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информирование граждан по вопросам получения медицинской помощи в связи с заболеванием </a:t>
              </a:r>
              <a:r>
                <a:rPr lang="en-US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COVID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-19; </a:t>
              </a:r>
              <a:endPara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доставка 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льготных лекарственных препаратов для пациентов, находящихся на самоизоляции и для маломобильных граждан; </a:t>
              </a:r>
              <a:endPara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информирование 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граждан о рисках инфекционных и неинфекционных заболеваний; </a:t>
              </a:r>
              <a:endPara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проведение 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агитационных кампаний, посвященных здоровому образу жизни; </a:t>
              </a:r>
              <a:endPara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консультирование 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граждан в вопросах медицинского страхования и оформления инвалидности; </a:t>
              </a:r>
              <a:endPara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сопровождение 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пожилых и маломобильных граждан в период получения ими медицинских </a:t>
              </a: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услуг</a:t>
              </a:r>
              <a:endPara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4794" y="3375473"/>
              <a:ext cx="428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6041" y="755975"/>
            <a:ext cx="6227938" cy="2892712"/>
            <a:chOff x="36265" y="3161555"/>
            <a:chExt cx="6650283" cy="323236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6265" y="3161555"/>
              <a:ext cx="6650283" cy="3181322"/>
              <a:chOff x="1634087" y="1655929"/>
              <a:chExt cx="3100210" cy="3181322"/>
            </a:xfrm>
          </p:grpSpPr>
          <p:sp>
            <p:nvSpPr>
              <p:cNvPr id="68" name="Прямоугольный треугольник 67">
                <a:extLst>
                  <a:ext uri="{FF2B5EF4-FFF2-40B4-BE49-F238E27FC236}">
                    <a16:creationId xmlns:a16="http://schemas.microsoft.com/office/drawing/2014/main" xmlns="" id="{31EDF3FE-86B0-46E9-83D6-97DE595E7AAB}"/>
                  </a:ext>
                </a:extLst>
              </p:cNvPr>
              <p:cNvSpPr/>
              <p:nvPr/>
            </p:nvSpPr>
            <p:spPr>
              <a:xfrm rot="16200000">
                <a:off x="1627289" y="1668874"/>
                <a:ext cx="191683" cy="165793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Прямоугольник: скругленные верхние углы 4">
                <a:extLst>
                  <a:ext uri="{FF2B5EF4-FFF2-40B4-BE49-F238E27FC236}">
                    <a16:creationId xmlns:a16="http://schemas.microsoft.com/office/drawing/2014/main" xmlns="" id="{0B2BA595-0A45-47C6-AE67-09B07D77EE32}"/>
                  </a:ext>
                </a:extLst>
              </p:cNvPr>
              <p:cNvSpPr/>
              <p:nvPr/>
            </p:nvSpPr>
            <p:spPr>
              <a:xfrm rot="5400000">
                <a:off x="1676580" y="1779533"/>
                <a:ext cx="3181322" cy="2934113"/>
              </a:xfrm>
              <a:prstGeom prst="round2SameRect">
                <a:avLst>
                  <a:gd name="adj1" fmla="val 11028"/>
                  <a:gd name="adj2" fmla="val 0"/>
                </a:avLst>
              </a:prstGeom>
              <a:solidFill>
                <a:schemeClr val="tx2">
                  <a:lumMod val="25000"/>
                  <a:lumOff val="75000"/>
                  <a:alpha val="12000"/>
                </a:schemeClr>
              </a:solidFill>
              <a:ln>
                <a:noFill/>
              </a:ln>
              <a:effectLst>
                <a:outerShdw blurRad="635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Прямоугольник: скругленные верхние углы 5">
                <a:extLst>
                  <a:ext uri="{FF2B5EF4-FFF2-40B4-BE49-F238E27FC236}">
                    <a16:creationId xmlns:a16="http://schemas.microsoft.com/office/drawing/2014/main" xmlns="" id="{F7F671EB-366E-4335-9AB9-93FE2D3D2980}"/>
                  </a:ext>
                </a:extLst>
              </p:cNvPr>
              <p:cNvSpPr/>
              <p:nvPr/>
            </p:nvSpPr>
            <p:spPr>
              <a:xfrm rot="5400000">
                <a:off x="2901955" y="580958"/>
                <a:ext cx="404571" cy="2937882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Прямоугольный треугольник 70">
                <a:extLst>
                  <a:ext uri="{FF2B5EF4-FFF2-40B4-BE49-F238E27FC236}">
                    <a16:creationId xmlns:a16="http://schemas.microsoft.com/office/drawing/2014/main" xmlns="" id="{70F681F1-F8D7-4A70-AF31-3C2CAB5DDF9A}"/>
                  </a:ext>
                </a:extLst>
              </p:cNvPr>
              <p:cNvSpPr/>
              <p:nvPr/>
            </p:nvSpPr>
            <p:spPr>
              <a:xfrm rot="10800000">
                <a:off x="1634087" y="2238325"/>
                <a:ext cx="166098" cy="191445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Прямоугольник 65"/>
            <p:cNvSpPr/>
            <p:nvPr/>
          </p:nvSpPr>
          <p:spPr>
            <a:xfrm>
              <a:off x="491556" y="3711385"/>
              <a:ext cx="6096000" cy="26825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социальное 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обслуживание лиц, потреблявших наркотические средства или психотропные вещества в немедицинских целях, прошедших курс лечения от наркомании и медицинскую </a:t>
              </a: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реабилитацию;</a:t>
              </a:r>
              <a:endPara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социально-консультационные 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услуги пожилым </a:t>
              </a: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гражданам;</a:t>
              </a:r>
              <a:endPara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комплексная реабилитация </a:t>
              </a:r>
              <a:r>
                <a:rPr lang="ru-RU" sz="1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 </a:t>
              </a:r>
              <a:r>
                <a:rPr lang="ru-RU" sz="15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абилитация</a:t>
              </a: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детей-инвалидов;</a:t>
              </a: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услуги ранней помощи детям;</a:t>
              </a: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обучение граждан пожилого возраста и инвалидов навыкам компьютерной грамотности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3986" y="3362479"/>
              <a:ext cx="5837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СОЦИАЛЬНОЕ ОБСЛУЖИВАНИЕ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374903" y="4453338"/>
            <a:ext cx="5729645" cy="2277501"/>
            <a:chOff x="36264" y="3025889"/>
            <a:chExt cx="6650282" cy="2170138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36264" y="3025889"/>
              <a:ext cx="6650282" cy="2170138"/>
              <a:chOff x="1634087" y="1520263"/>
              <a:chExt cx="3100210" cy="2170138"/>
            </a:xfrm>
          </p:grpSpPr>
          <p:sp>
            <p:nvSpPr>
              <p:cNvPr id="76" name="Прямоугольный треугольник 75">
                <a:extLst>
                  <a:ext uri="{FF2B5EF4-FFF2-40B4-BE49-F238E27FC236}">
                    <a16:creationId xmlns:a16="http://schemas.microsoft.com/office/drawing/2014/main" xmlns="" id="{31EDF3FE-86B0-46E9-83D6-97DE595E7AAB}"/>
                  </a:ext>
                </a:extLst>
              </p:cNvPr>
              <p:cNvSpPr/>
              <p:nvPr/>
            </p:nvSpPr>
            <p:spPr>
              <a:xfrm rot="16200000">
                <a:off x="1627289" y="1533208"/>
                <a:ext cx="191683" cy="165793"/>
              </a:xfrm>
              <a:prstGeom prst="rt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Прямоугольник: скругленные верхние углы 4">
                <a:extLst>
                  <a:ext uri="{FF2B5EF4-FFF2-40B4-BE49-F238E27FC236}">
                    <a16:creationId xmlns:a16="http://schemas.microsoft.com/office/drawing/2014/main" xmlns="" id="{0B2BA595-0A45-47C6-AE67-09B07D77EE32}"/>
                  </a:ext>
                </a:extLst>
              </p:cNvPr>
              <p:cNvSpPr/>
              <p:nvPr/>
            </p:nvSpPr>
            <p:spPr>
              <a:xfrm rot="5400000">
                <a:off x="2250006" y="1206109"/>
                <a:ext cx="2034470" cy="2934113"/>
              </a:xfrm>
              <a:prstGeom prst="round2SameRect">
                <a:avLst>
                  <a:gd name="adj1" fmla="val 11028"/>
                  <a:gd name="adj2" fmla="val 0"/>
                </a:avLst>
              </a:prstGeom>
              <a:solidFill>
                <a:srgbClr val="79DCFF">
                  <a:alpha val="12000"/>
                </a:srgbClr>
              </a:solidFill>
              <a:ln>
                <a:noFill/>
              </a:ln>
              <a:effectLst>
                <a:outerShdw blurRad="635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Прямоугольник: скругленные верхние углы 5">
                <a:extLst>
                  <a:ext uri="{FF2B5EF4-FFF2-40B4-BE49-F238E27FC236}">
                    <a16:creationId xmlns:a16="http://schemas.microsoft.com/office/drawing/2014/main" xmlns="" id="{F7F671EB-366E-4335-9AB9-93FE2D3D2980}"/>
                  </a:ext>
                </a:extLst>
              </p:cNvPr>
              <p:cNvSpPr/>
              <p:nvPr/>
            </p:nvSpPr>
            <p:spPr>
              <a:xfrm rot="5400000">
                <a:off x="2901955" y="445283"/>
                <a:ext cx="404570" cy="2937882"/>
              </a:xfrm>
              <a:prstGeom prst="round2SameRect">
                <a:avLst/>
              </a:prstGeom>
              <a:solidFill>
                <a:srgbClr val="75D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Прямоугольный треугольник 78">
                <a:extLst>
                  <a:ext uri="{FF2B5EF4-FFF2-40B4-BE49-F238E27FC236}">
                    <a16:creationId xmlns:a16="http://schemas.microsoft.com/office/drawing/2014/main" xmlns="" id="{70F681F1-F8D7-4A70-AF31-3C2CAB5DDF9A}"/>
                  </a:ext>
                </a:extLst>
              </p:cNvPr>
              <p:cNvSpPr/>
              <p:nvPr/>
            </p:nvSpPr>
            <p:spPr>
              <a:xfrm rot="10800000">
                <a:off x="1634087" y="2117902"/>
                <a:ext cx="166098" cy="191446"/>
              </a:xfrm>
              <a:prstGeom prst="rt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Прямоугольник 73"/>
            <p:cNvSpPr/>
            <p:nvPr/>
          </p:nvSpPr>
          <p:spPr>
            <a:xfrm>
              <a:off x="436043" y="3616885"/>
              <a:ext cx="6095999" cy="12680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поддержка творческих инициатив, творческих союзов;</a:t>
              </a:r>
              <a:endPara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сохранение нематериального культурного наследия;</a:t>
              </a:r>
              <a:endPara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сохранение и популяризация культурного и военно-исторического наследия;</a:t>
              </a:r>
            </a:p>
            <a:p>
              <a:pPr marL="285750" indent="-285750" algn="just"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ru-RU" sz="1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поддержка российского кино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3133" y="3237741"/>
              <a:ext cx="5837805" cy="375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КУЛЬТУРА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16"/>
          <p:cNvSpPr/>
          <p:nvPr/>
        </p:nvSpPr>
        <p:spPr>
          <a:xfrm>
            <a:off x="3103" y="1763"/>
            <a:ext cx="12198041" cy="586246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сформированные министерствами социальной сферы,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размещены на их официальных сайтах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9"/>
          <a:stretch/>
        </p:blipFill>
        <p:spPr>
          <a:xfrm>
            <a:off x="13649" y="5067331"/>
            <a:ext cx="12192000" cy="1802921"/>
          </a:xfrm>
          <a:prstGeom prst="rect">
            <a:avLst/>
          </a:prstGeom>
        </p:spPr>
      </p:pic>
      <p:sp>
        <p:nvSpPr>
          <p:cNvPr id="34" name="Rounded Rectangle 16"/>
          <p:cNvSpPr/>
          <p:nvPr/>
        </p:nvSpPr>
        <p:spPr>
          <a:xfrm>
            <a:off x="13649" y="0"/>
            <a:ext cx="12178351" cy="613317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64862" y="4113071"/>
            <a:ext cx="4382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организаций, 272,9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руб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2889" y="131844"/>
            <a:ext cx="1114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СО НКО, ОКАЗЫВАЕМАЯ МИНТРУДА И СОЦРАЗИВИТИЯ НСО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1891" y="4661375"/>
            <a:ext cx="434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Субсидии,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предоставляемые по результатам конкурсных отборов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21577" y="978553"/>
            <a:ext cx="337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Компенсации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поставщикам социальных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60862" y="665135"/>
            <a:ext cx="4055837" cy="4119072"/>
            <a:chOff x="401384" y="800293"/>
            <a:chExt cx="4055837" cy="4119072"/>
          </a:xfrm>
        </p:grpSpPr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xmlns="" id="{C599CE16-FD62-4BB3-8EDE-557011C1C98A}"/>
                </a:ext>
              </a:extLst>
            </p:cNvPr>
            <p:cNvGrpSpPr/>
            <p:nvPr/>
          </p:nvGrpSpPr>
          <p:grpSpPr>
            <a:xfrm>
              <a:off x="401384" y="1995565"/>
              <a:ext cx="2697000" cy="2923800"/>
              <a:chOff x="4720229" y="3159000"/>
              <a:chExt cx="2697000" cy="2923800"/>
            </a:xfrm>
          </p:grpSpPr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xmlns="" id="{BF6EAF6D-5C4A-4FCB-9EE9-4D3BE5C0A733}"/>
                  </a:ext>
                </a:extLst>
              </p:cNvPr>
              <p:cNvSpPr/>
              <p:nvPr/>
            </p:nvSpPr>
            <p:spPr>
              <a:xfrm>
                <a:off x="4720229" y="5004000"/>
                <a:ext cx="2697000" cy="1078800"/>
              </a:xfrm>
              <a:prstGeom prst="ellipse">
                <a:avLst/>
              </a:prstGeom>
              <a:gradFill flip="none" rotWithShape="1">
                <a:gsLst>
                  <a:gs pos="87000">
                    <a:schemeClr val="bg1">
                      <a:lumMod val="85000"/>
                      <a:alpha val="51000"/>
                    </a:schemeClr>
                  </a:gs>
                  <a:gs pos="41000">
                    <a:schemeClr val="tx1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Полилиния: фигура 20">
                <a:extLst>
                  <a:ext uri="{FF2B5EF4-FFF2-40B4-BE49-F238E27FC236}">
                    <a16:creationId xmlns:a16="http://schemas.microsoft.com/office/drawing/2014/main" xmlns="" id="{7159CC2D-17F2-4935-9A2B-AE17CB3F070F}"/>
                  </a:ext>
                </a:extLst>
              </p:cNvPr>
              <p:cNvSpPr/>
              <p:nvPr/>
            </p:nvSpPr>
            <p:spPr>
              <a:xfrm>
                <a:off x="5196000" y="3429000"/>
                <a:ext cx="1845000" cy="2430000"/>
              </a:xfrm>
              <a:custGeom>
                <a:avLst/>
                <a:gdLst>
                  <a:gd name="connsiteX0" fmla="*/ 0 w 1845000"/>
                  <a:gd name="connsiteY0" fmla="*/ 0 h 2430000"/>
                  <a:gd name="connsiteX1" fmla="*/ 1845000 w 1845000"/>
                  <a:gd name="connsiteY1" fmla="*/ 0 h 2430000"/>
                  <a:gd name="connsiteX2" fmla="*/ 1845000 w 1845000"/>
                  <a:gd name="connsiteY2" fmla="*/ 2160000 h 2430000"/>
                  <a:gd name="connsiteX3" fmla="*/ 922500 w 1845000"/>
                  <a:gd name="connsiteY3" fmla="*/ 2430000 h 2430000"/>
                  <a:gd name="connsiteX4" fmla="*/ 0 w 1845000"/>
                  <a:gd name="connsiteY4" fmla="*/ 2160000 h 243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000" h="2430000">
                    <a:moveTo>
                      <a:pt x="0" y="0"/>
                    </a:moveTo>
                    <a:lnTo>
                      <a:pt x="1845000" y="0"/>
                    </a:lnTo>
                    <a:lnTo>
                      <a:pt x="1845000" y="2160000"/>
                    </a:lnTo>
                    <a:cubicBezTo>
                      <a:pt x="1845000" y="2309117"/>
                      <a:pt x="1431983" y="2430000"/>
                      <a:pt x="922500" y="2430000"/>
                    </a:cubicBezTo>
                    <a:cubicBezTo>
                      <a:pt x="413017" y="2430000"/>
                      <a:pt x="0" y="2309117"/>
                      <a:pt x="0" y="2160000"/>
                    </a:cubicBezTo>
                    <a:close/>
                  </a:path>
                </a:pathLst>
              </a:custGeom>
              <a:gradFill>
                <a:gsLst>
                  <a:gs pos="22000">
                    <a:schemeClr val="accent5"/>
                  </a:gs>
                  <a:gs pos="92000">
                    <a:schemeClr val="accent5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xmlns="" id="{5E39547B-60E7-46C9-8BB7-8E2AEF05335A}"/>
                  </a:ext>
                </a:extLst>
              </p:cNvPr>
              <p:cNvSpPr/>
              <p:nvPr/>
            </p:nvSpPr>
            <p:spPr>
              <a:xfrm>
                <a:off x="5196000" y="3159000"/>
                <a:ext cx="1845000" cy="54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gradFill>
                  <a:gsLst>
                    <a:gs pos="39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bg1"/>
                    </a:gs>
                    <a:gs pos="70000">
                      <a:schemeClr val="bg1">
                        <a:lumMod val="95000"/>
                        <a:alpha val="0"/>
                      </a:schemeClr>
                    </a:gs>
                  </a:gsLst>
                  <a:lin ang="162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xmlns="" id="{133223FD-446D-43E0-A250-CC1B65D83B79}"/>
                </a:ext>
              </a:extLst>
            </p:cNvPr>
            <p:cNvSpPr/>
            <p:nvPr/>
          </p:nvSpPr>
          <p:spPr>
            <a:xfrm>
              <a:off x="1306693" y="2013437"/>
              <a:ext cx="1000472" cy="365902"/>
            </a:xfrm>
            <a:prstGeom prst="ellipse">
              <a:avLst/>
            </a:prstGeom>
            <a:gradFill flip="none" rotWithShape="1">
              <a:gsLst>
                <a:gs pos="17000">
                  <a:schemeClr val="tx1"/>
                </a:gs>
                <a:gs pos="100000">
                  <a:srgbClr val="14425D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xmlns="" id="{B378A01D-2EF3-46E2-BEA7-05099A17E1DA}"/>
                </a:ext>
              </a:extLst>
            </p:cNvPr>
            <p:cNvSpPr/>
            <p:nvPr/>
          </p:nvSpPr>
          <p:spPr>
            <a:xfrm>
              <a:off x="1191315" y="982917"/>
              <a:ext cx="1231229" cy="123122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DCBD46D1-4125-4704-B5AA-2E525459DBF1}"/>
                </a:ext>
              </a:extLst>
            </p:cNvPr>
            <p:cNvSpPr txBox="1"/>
            <p:nvPr/>
          </p:nvSpPr>
          <p:spPr>
            <a:xfrm>
              <a:off x="1220728" y="1183032"/>
              <a:ext cx="12740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61 </a:t>
              </a:r>
            </a:p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 НКО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Соединитель: уступ 60">
              <a:extLst>
                <a:ext uri="{FF2B5EF4-FFF2-40B4-BE49-F238E27FC236}">
                  <a16:creationId xmlns:a16="http://schemas.microsoft.com/office/drawing/2014/main" xmlns="" id="{F8152498-8CB2-43B4-8EB6-BA81410BDDF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460041" y="1306846"/>
              <a:ext cx="819936" cy="72216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FA82ADFD-8215-4847-99CB-6F5EE25B60CB}"/>
                </a:ext>
              </a:extLst>
            </p:cNvPr>
            <p:cNvSpPr txBox="1"/>
            <p:nvPr/>
          </p:nvSpPr>
          <p:spPr>
            <a:xfrm>
              <a:off x="2513728" y="800293"/>
              <a:ext cx="1943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84,0 млн. руб.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161533" y="1389035"/>
            <a:ext cx="3915341" cy="3351083"/>
            <a:chOff x="2746155" y="1549982"/>
            <a:chExt cx="3915341" cy="3351083"/>
          </a:xfrm>
        </p:grpSpPr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xmlns="" id="{F1ECD911-499D-4346-87BC-E4702E1EA681}"/>
                </a:ext>
              </a:extLst>
            </p:cNvPr>
            <p:cNvGrpSpPr/>
            <p:nvPr/>
          </p:nvGrpSpPr>
          <p:grpSpPr>
            <a:xfrm>
              <a:off x="2746155" y="2715565"/>
              <a:ext cx="2697000" cy="2185500"/>
              <a:chOff x="7065000" y="3879000"/>
              <a:chExt cx="2697000" cy="2185500"/>
            </a:xfrm>
          </p:grpSpPr>
          <p:sp>
            <p:nvSpPr>
              <p:cNvPr id="107" name="Овал 106">
                <a:extLst>
                  <a:ext uri="{FF2B5EF4-FFF2-40B4-BE49-F238E27FC236}">
                    <a16:creationId xmlns:a16="http://schemas.microsoft.com/office/drawing/2014/main" xmlns="" id="{2FDF3D7E-557C-4CDB-B343-66A998697974}"/>
                  </a:ext>
                </a:extLst>
              </p:cNvPr>
              <p:cNvSpPr/>
              <p:nvPr/>
            </p:nvSpPr>
            <p:spPr>
              <a:xfrm>
                <a:off x="7065000" y="4985700"/>
                <a:ext cx="2697000" cy="1078800"/>
              </a:xfrm>
              <a:prstGeom prst="ellipse">
                <a:avLst/>
              </a:prstGeom>
              <a:gradFill flip="none" rotWithShape="1">
                <a:gsLst>
                  <a:gs pos="86000">
                    <a:schemeClr val="bg1">
                      <a:lumMod val="85000"/>
                      <a:alpha val="51000"/>
                    </a:schemeClr>
                  </a:gs>
                  <a:gs pos="39000">
                    <a:schemeClr val="tx1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Полилиния: фигура 19">
                <a:extLst>
                  <a:ext uri="{FF2B5EF4-FFF2-40B4-BE49-F238E27FC236}">
                    <a16:creationId xmlns:a16="http://schemas.microsoft.com/office/drawing/2014/main" xmlns="" id="{20A004AD-C8C5-4082-84EC-4B0813F5CE33}"/>
                  </a:ext>
                </a:extLst>
              </p:cNvPr>
              <p:cNvSpPr/>
              <p:nvPr/>
            </p:nvSpPr>
            <p:spPr>
              <a:xfrm>
                <a:off x="7491000" y="4149000"/>
                <a:ext cx="1845000" cy="1710000"/>
              </a:xfrm>
              <a:custGeom>
                <a:avLst/>
                <a:gdLst>
                  <a:gd name="connsiteX0" fmla="*/ 0 w 1845000"/>
                  <a:gd name="connsiteY0" fmla="*/ 0 h 1710000"/>
                  <a:gd name="connsiteX1" fmla="*/ 1845000 w 1845000"/>
                  <a:gd name="connsiteY1" fmla="*/ 0 h 1710000"/>
                  <a:gd name="connsiteX2" fmla="*/ 1845000 w 1845000"/>
                  <a:gd name="connsiteY2" fmla="*/ 1440000 h 1710000"/>
                  <a:gd name="connsiteX3" fmla="*/ 922500 w 1845000"/>
                  <a:gd name="connsiteY3" fmla="*/ 1710000 h 1710000"/>
                  <a:gd name="connsiteX4" fmla="*/ 0 w 1845000"/>
                  <a:gd name="connsiteY4" fmla="*/ 1440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000" h="1710000">
                    <a:moveTo>
                      <a:pt x="0" y="0"/>
                    </a:moveTo>
                    <a:lnTo>
                      <a:pt x="1845000" y="0"/>
                    </a:lnTo>
                    <a:lnTo>
                      <a:pt x="1845000" y="1440000"/>
                    </a:lnTo>
                    <a:cubicBezTo>
                      <a:pt x="1845000" y="1589117"/>
                      <a:pt x="1431983" y="1710000"/>
                      <a:pt x="922500" y="1710000"/>
                    </a:cubicBezTo>
                    <a:cubicBezTo>
                      <a:pt x="413017" y="1710000"/>
                      <a:pt x="0" y="1589117"/>
                      <a:pt x="0" y="1440000"/>
                    </a:cubicBezTo>
                    <a:close/>
                  </a:path>
                </a:pathLst>
              </a:custGeom>
              <a:gradFill flip="none" rotWithShape="1">
                <a:gsLst>
                  <a:gs pos="95417">
                    <a:srgbClr val="B39DC9"/>
                  </a:gs>
                  <a:gs pos="22000">
                    <a:srgbClr val="7030A0"/>
                  </a:gs>
                  <a:gs pos="92000">
                    <a:srgbClr val="A8A0C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Овал 108">
                <a:extLst>
                  <a:ext uri="{FF2B5EF4-FFF2-40B4-BE49-F238E27FC236}">
                    <a16:creationId xmlns:a16="http://schemas.microsoft.com/office/drawing/2014/main" xmlns="" id="{9D206FCF-5EAC-466C-9903-6D53909440D7}"/>
                  </a:ext>
                </a:extLst>
              </p:cNvPr>
              <p:cNvSpPr/>
              <p:nvPr/>
            </p:nvSpPr>
            <p:spPr>
              <a:xfrm>
                <a:off x="7491000" y="3879000"/>
                <a:ext cx="1845000" cy="540000"/>
              </a:xfrm>
              <a:prstGeom prst="ellipse">
                <a:avLst/>
              </a:prstGeom>
              <a:solidFill>
                <a:srgbClr val="7030A0"/>
              </a:solidFill>
              <a:ln>
                <a:gradFill>
                  <a:gsLst>
                    <a:gs pos="39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bg1"/>
                    </a:gs>
                    <a:gs pos="70000">
                      <a:schemeClr val="bg1">
                        <a:lumMod val="95000"/>
                        <a:alpha val="0"/>
                      </a:schemeClr>
                    </a:gs>
                  </a:gsLst>
                  <a:lin ang="162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xmlns="" id="{76ACFBBC-BCCA-4E77-B2C0-CB563ABA2A66}"/>
                </a:ext>
              </a:extLst>
            </p:cNvPr>
            <p:cNvSpPr/>
            <p:nvPr/>
          </p:nvSpPr>
          <p:spPr>
            <a:xfrm>
              <a:off x="3600853" y="2784856"/>
              <a:ext cx="1000472" cy="365902"/>
            </a:xfrm>
            <a:prstGeom prst="ellipse">
              <a:avLst/>
            </a:prstGeom>
            <a:gradFill flip="none" rotWithShape="1">
              <a:gsLst>
                <a:gs pos="17000">
                  <a:schemeClr val="tx1"/>
                </a:gs>
                <a:gs pos="100000">
                  <a:srgbClr val="3B643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xmlns="" id="{B021D80F-82BD-4462-B71F-5FA91A3756E0}"/>
                </a:ext>
              </a:extLst>
            </p:cNvPr>
            <p:cNvSpPr/>
            <p:nvPr/>
          </p:nvSpPr>
          <p:spPr>
            <a:xfrm>
              <a:off x="3485475" y="1754336"/>
              <a:ext cx="1231229" cy="123122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B2332AD3-39B8-4B3B-A5B2-784CF0080054}"/>
                </a:ext>
              </a:extLst>
            </p:cNvPr>
            <p:cNvSpPr txBox="1"/>
            <p:nvPr/>
          </p:nvSpPr>
          <p:spPr>
            <a:xfrm>
              <a:off x="3464055" y="1954451"/>
              <a:ext cx="12740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54 </a:t>
              </a:r>
            </a:p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 НКО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7" name="Соединитель: уступ 61">
              <a:extLst>
                <a:ext uri="{FF2B5EF4-FFF2-40B4-BE49-F238E27FC236}">
                  <a16:creationId xmlns:a16="http://schemas.microsoft.com/office/drawing/2014/main" xmlns="" id="{35F50433-E01E-4322-84B1-7157B20C4D3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708313" y="2050304"/>
              <a:ext cx="819936" cy="72216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42DA9495-4AC2-46C6-8721-4834B619ED1A}"/>
                </a:ext>
              </a:extLst>
            </p:cNvPr>
            <p:cNvSpPr txBox="1"/>
            <p:nvPr/>
          </p:nvSpPr>
          <p:spPr>
            <a:xfrm>
              <a:off x="4654604" y="1549982"/>
              <a:ext cx="200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64,9 млн. руб.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Freeform 8"/>
          <p:cNvSpPr>
            <a:spLocks/>
          </p:cNvSpPr>
          <p:nvPr/>
        </p:nvSpPr>
        <p:spPr bwMode="gray">
          <a:xfrm rot="9756888">
            <a:off x="6937898" y="2023723"/>
            <a:ext cx="4237176" cy="2606090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50808" y="2883152"/>
            <a:ext cx="2836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организаций,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1,9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7067" y="2470188"/>
            <a:ext cx="8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0738" y="3176832"/>
            <a:ext cx="8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7504" y="3405976"/>
            <a:ext cx="3290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организаций, 1,2 млн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29038" y="4012931"/>
            <a:ext cx="8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85335" y="4172938"/>
            <a:ext cx="106575" cy="1094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175872" y="3425860"/>
            <a:ext cx="106575" cy="1094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866652" y="2767187"/>
            <a:ext cx="106575" cy="1094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196">
            <a:extLst>
              <a:ext uri="{FF2B5EF4-FFF2-40B4-BE49-F238E27FC236}">
                <a16:creationId xmlns:a16="http://schemas.microsoft.com/office/drawing/2014/main" xmlns="" id="{26626020-F83F-4B0B-ABDC-D87E52F0844E}"/>
              </a:ext>
            </a:extLst>
          </p:cNvPr>
          <p:cNvGrpSpPr/>
          <p:nvPr/>
        </p:nvGrpSpPr>
        <p:grpSpPr>
          <a:xfrm>
            <a:off x="5615679" y="1900791"/>
            <a:ext cx="258545" cy="554865"/>
            <a:chOff x="6375630" y="1117582"/>
            <a:chExt cx="695858" cy="1760376"/>
          </a:xfrm>
          <a:solidFill>
            <a:srgbClr val="418BCF"/>
          </a:solidFill>
        </p:grpSpPr>
        <p:sp>
          <p:nvSpPr>
            <p:cNvPr id="38" name="Freeform 102">
              <a:extLst>
                <a:ext uri="{FF2B5EF4-FFF2-40B4-BE49-F238E27FC236}">
                  <a16:creationId xmlns:a16="http://schemas.microsoft.com/office/drawing/2014/main" xmlns="" id="{0E4FFDE4-018B-4311-91B5-07F9F7D8E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630" y="1413307"/>
              <a:ext cx="695858" cy="1464651"/>
            </a:xfrm>
            <a:custGeom>
              <a:avLst/>
              <a:gdLst>
                <a:gd name="T0" fmla="*/ 96 w 350"/>
                <a:gd name="T1" fmla="*/ 130 h 712"/>
                <a:gd name="T2" fmla="*/ 90 w 350"/>
                <a:gd name="T3" fmla="*/ 140 h 712"/>
                <a:gd name="T4" fmla="*/ 70 w 350"/>
                <a:gd name="T5" fmla="*/ 252 h 712"/>
                <a:gd name="T6" fmla="*/ 60 w 350"/>
                <a:gd name="T7" fmla="*/ 304 h 712"/>
                <a:gd name="T8" fmla="*/ 26 w 350"/>
                <a:gd name="T9" fmla="*/ 326 h 712"/>
                <a:gd name="T10" fmla="*/ 3 w 350"/>
                <a:gd name="T11" fmla="*/ 290 h 712"/>
                <a:gd name="T12" fmla="*/ 21 w 350"/>
                <a:gd name="T13" fmla="*/ 188 h 712"/>
                <a:gd name="T14" fmla="*/ 42 w 350"/>
                <a:gd name="T15" fmla="*/ 66 h 712"/>
                <a:gd name="T16" fmla="*/ 122 w 350"/>
                <a:gd name="T17" fmla="*/ 6 h 712"/>
                <a:gd name="T18" fmla="*/ 134 w 350"/>
                <a:gd name="T19" fmla="*/ 15 h 712"/>
                <a:gd name="T20" fmla="*/ 177 w 350"/>
                <a:gd name="T21" fmla="*/ 41 h 712"/>
                <a:gd name="T22" fmla="*/ 219 w 350"/>
                <a:gd name="T23" fmla="*/ 15 h 712"/>
                <a:gd name="T24" fmla="*/ 233 w 350"/>
                <a:gd name="T25" fmla="*/ 6 h 712"/>
                <a:gd name="T26" fmla="*/ 312 w 350"/>
                <a:gd name="T27" fmla="*/ 79 h 712"/>
                <a:gd name="T28" fmla="*/ 338 w 350"/>
                <a:gd name="T29" fmla="*/ 224 h 712"/>
                <a:gd name="T30" fmla="*/ 349 w 350"/>
                <a:gd name="T31" fmla="*/ 285 h 712"/>
                <a:gd name="T32" fmla="*/ 344 w 350"/>
                <a:gd name="T33" fmla="*/ 313 h 712"/>
                <a:gd name="T34" fmla="*/ 317 w 350"/>
                <a:gd name="T35" fmla="*/ 326 h 712"/>
                <a:gd name="T36" fmla="*/ 292 w 350"/>
                <a:gd name="T37" fmla="*/ 303 h 712"/>
                <a:gd name="T38" fmla="*/ 276 w 350"/>
                <a:gd name="T39" fmla="*/ 219 h 712"/>
                <a:gd name="T40" fmla="*/ 258 w 350"/>
                <a:gd name="T41" fmla="*/ 132 h 712"/>
                <a:gd name="T42" fmla="*/ 256 w 350"/>
                <a:gd name="T43" fmla="*/ 139 h 712"/>
                <a:gd name="T44" fmla="*/ 273 w 350"/>
                <a:gd name="T45" fmla="*/ 309 h 712"/>
                <a:gd name="T46" fmla="*/ 302 w 350"/>
                <a:gd name="T47" fmla="*/ 461 h 712"/>
                <a:gd name="T48" fmla="*/ 267 w 350"/>
                <a:gd name="T49" fmla="*/ 461 h 712"/>
                <a:gd name="T50" fmla="*/ 247 w 350"/>
                <a:gd name="T51" fmla="*/ 480 h 712"/>
                <a:gd name="T52" fmla="*/ 248 w 350"/>
                <a:gd name="T53" fmla="*/ 672 h 712"/>
                <a:gd name="T54" fmla="*/ 217 w 350"/>
                <a:gd name="T55" fmla="*/ 709 h 712"/>
                <a:gd name="T56" fmla="*/ 186 w 350"/>
                <a:gd name="T57" fmla="*/ 671 h 712"/>
                <a:gd name="T58" fmla="*/ 186 w 350"/>
                <a:gd name="T59" fmla="*/ 483 h 712"/>
                <a:gd name="T60" fmla="*/ 186 w 350"/>
                <a:gd name="T61" fmla="*/ 472 h 712"/>
                <a:gd name="T62" fmla="*/ 177 w 350"/>
                <a:gd name="T63" fmla="*/ 463 h 712"/>
                <a:gd name="T64" fmla="*/ 166 w 350"/>
                <a:gd name="T65" fmla="*/ 472 h 712"/>
                <a:gd name="T66" fmla="*/ 166 w 350"/>
                <a:gd name="T67" fmla="*/ 517 h 712"/>
                <a:gd name="T68" fmla="*/ 166 w 350"/>
                <a:gd name="T69" fmla="*/ 675 h 712"/>
                <a:gd name="T70" fmla="*/ 146 w 350"/>
                <a:gd name="T71" fmla="*/ 707 h 712"/>
                <a:gd name="T72" fmla="*/ 112 w 350"/>
                <a:gd name="T73" fmla="*/ 699 h 712"/>
                <a:gd name="T74" fmla="*/ 104 w 350"/>
                <a:gd name="T75" fmla="*/ 672 h 712"/>
                <a:gd name="T76" fmla="*/ 104 w 350"/>
                <a:gd name="T77" fmla="*/ 480 h 712"/>
                <a:gd name="T78" fmla="*/ 86 w 350"/>
                <a:gd name="T79" fmla="*/ 462 h 712"/>
                <a:gd name="T80" fmla="*/ 51 w 350"/>
                <a:gd name="T81" fmla="*/ 462 h 712"/>
                <a:gd name="T82" fmla="*/ 96 w 350"/>
                <a:gd name="T83" fmla="*/ 13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0" h="712">
                  <a:moveTo>
                    <a:pt x="96" y="130"/>
                  </a:moveTo>
                  <a:cubicBezTo>
                    <a:pt x="93" y="135"/>
                    <a:pt x="90" y="137"/>
                    <a:pt x="90" y="140"/>
                  </a:cubicBezTo>
                  <a:cubicBezTo>
                    <a:pt x="83" y="177"/>
                    <a:pt x="77" y="215"/>
                    <a:pt x="70" y="252"/>
                  </a:cubicBezTo>
                  <a:cubicBezTo>
                    <a:pt x="67" y="269"/>
                    <a:pt x="64" y="287"/>
                    <a:pt x="60" y="304"/>
                  </a:cubicBezTo>
                  <a:cubicBezTo>
                    <a:pt x="57" y="318"/>
                    <a:pt x="40" y="328"/>
                    <a:pt x="26" y="326"/>
                  </a:cubicBezTo>
                  <a:cubicBezTo>
                    <a:pt x="11" y="323"/>
                    <a:pt x="0" y="307"/>
                    <a:pt x="3" y="290"/>
                  </a:cubicBezTo>
                  <a:cubicBezTo>
                    <a:pt x="8" y="256"/>
                    <a:pt x="15" y="222"/>
                    <a:pt x="21" y="188"/>
                  </a:cubicBezTo>
                  <a:cubicBezTo>
                    <a:pt x="28" y="147"/>
                    <a:pt x="36" y="106"/>
                    <a:pt x="42" y="66"/>
                  </a:cubicBezTo>
                  <a:cubicBezTo>
                    <a:pt x="48" y="29"/>
                    <a:pt x="84" y="0"/>
                    <a:pt x="122" y="6"/>
                  </a:cubicBezTo>
                  <a:cubicBezTo>
                    <a:pt x="126" y="6"/>
                    <a:pt x="132" y="11"/>
                    <a:pt x="134" y="15"/>
                  </a:cubicBezTo>
                  <a:cubicBezTo>
                    <a:pt x="143" y="33"/>
                    <a:pt x="158" y="41"/>
                    <a:pt x="177" y="41"/>
                  </a:cubicBezTo>
                  <a:cubicBezTo>
                    <a:pt x="196" y="41"/>
                    <a:pt x="209" y="31"/>
                    <a:pt x="219" y="15"/>
                  </a:cubicBezTo>
                  <a:cubicBezTo>
                    <a:pt x="222" y="10"/>
                    <a:pt x="228" y="6"/>
                    <a:pt x="233" y="6"/>
                  </a:cubicBezTo>
                  <a:cubicBezTo>
                    <a:pt x="276" y="3"/>
                    <a:pt x="305" y="31"/>
                    <a:pt x="312" y="79"/>
                  </a:cubicBezTo>
                  <a:cubicBezTo>
                    <a:pt x="320" y="127"/>
                    <a:pt x="329" y="175"/>
                    <a:pt x="338" y="224"/>
                  </a:cubicBezTo>
                  <a:cubicBezTo>
                    <a:pt x="342" y="244"/>
                    <a:pt x="347" y="264"/>
                    <a:pt x="349" y="285"/>
                  </a:cubicBezTo>
                  <a:cubicBezTo>
                    <a:pt x="350" y="294"/>
                    <a:pt x="348" y="304"/>
                    <a:pt x="344" y="313"/>
                  </a:cubicBezTo>
                  <a:cubicBezTo>
                    <a:pt x="339" y="323"/>
                    <a:pt x="329" y="328"/>
                    <a:pt x="317" y="326"/>
                  </a:cubicBezTo>
                  <a:cubicBezTo>
                    <a:pt x="304" y="323"/>
                    <a:pt x="295" y="316"/>
                    <a:pt x="292" y="303"/>
                  </a:cubicBezTo>
                  <a:cubicBezTo>
                    <a:pt x="286" y="275"/>
                    <a:pt x="281" y="247"/>
                    <a:pt x="276" y="219"/>
                  </a:cubicBezTo>
                  <a:cubicBezTo>
                    <a:pt x="270" y="190"/>
                    <a:pt x="265" y="161"/>
                    <a:pt x="258" y="132"/>
                  </a:cubicBezTo>
                  <a:cubicBezTo>
                    <a:pt x="257" y="134"/>
                    <a:pt x="257" y="137"/>
                    <a:pt x="256" y="139"/>
                  </a:cubicBezTo>
                  <a:cubicBezTo>
                    <a:pt x="253" y="197"/>
                    <a:pt x="261" y="253"/>
                    <a:pt x="273" y="309"/>
                  </a:cubicBezTo>
                  <a:cubicBezTo>
                    <a:pt x="284" y="358"/>
                    <a:pt x="292" y="408"/>
                    <a:pt x="302" y="461"/>
                  </a:cubicBezTo>
                  <a:cubicBezTo>
                    <a:pt x="290" y="461"/>
                    <a:pt x="278" y="461"/>
                    <a:pt x="267" y="461"/>
                  </a:cubicBezTo>
                  <a:cubicBezTo>
                    <a:pt x="252" y="460"/>
                    <a:pt x="247" y="465"/>
                    <a:pt x="247" y="480"/>
                  </a:cubicBezTo>
                  <a:cubicBezTo>
                    <a:pt x="248" y="544"/>
                    <a:pt x="248" y="608"/>
                    <a:pt x="248" y="672"/>
                  </a:cubicBezTo>
                  <a:cubicBezTo>
                    <a:pt x="248" y="697"/>
                    <a:pt x="238" y="709"/>
                    <a:pt x="217" y="709"/>
                  </a:cubicBezTo>
                  <a:cubicBezTo>
                    <a:pt x="196" y="709"/>
                    <a:pt x="186" y="696"/>
                    <a:pt x="186" y="671"/>
                  </a:cubicBezTo>
                  <a:cubicBezTo>
                    <a:pt x="186" y="608"/>
                    <a:pt x="186" y="545"/>
                    <a:pt x="186" y="483"/>
                  </a:cubicBezTo>
                  <a:cubicBezTo>
                    <a:pt x="186" y="479"/>
                    <a:pt x="187" y="475"/>
                    <a:pt x="186" y="472"/>
                  </a:cubicBezTo>
                  <a:cubicBezTo>
                    <a:pt x="184" y="468"/>
                    <a:pt x="179" y="462"/>
                    <a:pt x="177" y="463"/>
                  </a:cubicBezTo>
                  <a:cubicBezTo>
                    <a:pt x="173" y="463"/>
                    <a:pt x="167" y="468"/>
                    <a:pt x="166" y="472"/>
                  </a:cubicBezTo>
                  <a:cubicBezTo>
                    <a:pt x="165" y="487"/>
                    <a:pt x="166" y="502"/>
                    <a:pt x="166" y="517"/>
                  </a:cubicBezTo>
                  <a:cubicBezTo>
                    <a:pt x="166" y="570"/>
                    <a:pt x="165" y="622"/>
                    <a:pt x="166" y="675"/>
                  </a:cubicBezTo>
                  <a:cubicBezTo>
                    <a:pt x="166" y="690"/>
                    <a:pt x="160" y="702"/>
                    <a:pt x="146" y="707"/>
                  </a:cubicBezTo>
                  <a:cubicBezTo>
                    <a:pt x="133" y="712"/>
                    <a:pt x="120" y="710"/>
                    <a:pt x="112" y="699"/>
                  </a:cubicBezTo>
                  <a:cubicBezTo>
                    <a:pt x="107" y="691"/>
                    <a:pt x="104" y="681"/>
                    <a:pt x="104" y="672"/>
                  </a:cubicBezTo>
                  <a:cubicBezTo>
                    <a:pt x="103" y="608"/>
                    <a:pt x="103" y="544"/>
                    <a:pt x="104" y="480"/>
                  </a:cubicBezTo>
                  <a:cubicBezTo>
                    <a:pt x="104" y="466"/>
                    <a:pt x="101" y="460"/>
                    <a:pt x="86" y="462"/>
                  </a:cubicBezTo>
                  <a:cubicBezTo>
                    <a:pt x="75" y="463"/>
                    <a:pt x="64" y="462"/>
                    <a:pt x="51" y="462"/>
                  </a:cubicBezTo>
                  <a:cubicBezTo>
                    <a:pt x="66" y="351"/>
                    <a:pt x="104" y="245"/>
                    <a:pt x="96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29">
              <a:extLst>
                <a:ext uri="{FF2B5EF4-FFF2-40B4-BE49-F238E27FC236}">
                  <a16:creationId xmlns:a16="http://schemas.microsoft.com/office/drawing/2014/main" xmlns="" id="{5087D0BE-1607-4E22-91F5-FC968FCF4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100" y="1117582"/>
              <a:ext cx="251406" cy="256139"/>
            </a:xfrm>
            <a:custGeom>
              <a:avLst/>
              <a:gdLst>
                <a:gd name="T0" fmla="*/ 127 w 127"/>
                <a:gd name="T1" fmla="*/ 62 h 124"/>
                <a:gd name="T2" fmla="*/ 64 w 127"/>
                <a:gd name="T3" fmla="*/ 124 h 124"/>
                <a:gd name="T4" fmla="*/ 1 w 127"/>
                <a:gd name="T5" fmla="*/ 62 h 124"/>
                <a:gd name="T6" fmla="*/ 63 w 127"/>
                <a:gd name="T7" fmla="*/ 0 h 124"/>
                <a:gd name="T8" fmla="*/ 127 w 127"/>
                <a:gd name="T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7" y="62"/>
                  </a:moveTo>
                  <a:cubicBezTo>
                    <a:pt x="127" y="97"/>
                    <a:pt x="99" y="124"/>
                    <a:pt x="64" y="124"/>
                  </a:cubicBezTo>
                  <a:cubicBezTo>
                    <a:pt x="29" y="124"/>
                    <a:pt x="0" y="96"/>
                    <a:pt x="1" y="62"/>
                  </a:cubicBezTo>
                  <a:cubicBezTo>
                    <a:pt x="1" y="28"/>
                    <a:pt x="28" y="1"/>
                    <a:pt x="63" y="0"/>
                  </a:cubicBezTo>
                  <a:cubicBezTo>
                    <a:pt x="99" y="0"/>
                    <a:pt x="127" y="26"/>
                    <a:pt x="127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" name="Group 194">
            <a:extLst>
              <a:ext uri="{FF2B5EF4-FFF2-40B4-BE49-F238E27FC236}">
                <a16:creationId xmlns:a16="http://schemas.microsoft.com/office/drawing/2014/main" xmlns="" id="{47414B30-4491-4C36-B010-FFA57C425090}"/>
              </a:ext>
            </a:extLst>
          </p:cNvPr>
          <p:cNvGrpSpPr/>
          <p:nvPr/>
        </p:nvGrpSpPr>
        <p:grpSpPr>
          <a:xfrm>
            <a:off x="6330086" y="1884976"/>
            <a:ext cx="317758" cy="584517"/>
            <a:chOff x="7919984" y="1182781"/>
            <a:chExt cx="924816" cy="1685861"/>
          </a:xfrm>
          <a:solidFill>
            <a:srgbClr val="418BCF"/>
          </a:solidFill>
        </p:grpSpPr>
        <p:sp>
          <p:nvSpPr>
            <p:cNvPr id="41" name="Freeform 97">
              <a:extLst>
                <a:ext uri="{FF2B5EF4-FFF2-40B4-BE49-F238E27FC236}">
                  <a16:creationId xmlns:a16="http://schemas.microsoft.com/office/drawing/2014/main" xmlns="" id="{1F242647-CC6B-4C00-A8CC-3DC516A5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9984" y="1473849"/>
              <a:ext cx="924816" cy="1383151"/>
            </a:xfrm>
            <a:custGeom>
              <a:avLst/>
              <a:gdLst>
                <a:gd name="T0" fmla="*/ 105 w 468"/>
                <a:gd name="T1" fmla="*/ 108 h 673"/>
                <a:gd name="T2" fmla="*/ 96 w 468"/>
                <a:gd name="T3" fmla="*/ 146 h 673"/>
                <a:gd name="T4" fmla="*/ 67 w 468"/>
                <a:gd name="T5" fmla="*/ 305 h 673"/>
                <a:gd name="T6" fmla="*/ 33 w 468"/>
                <a:gd name="T7" fmla="*/ 333 h 673"/>
                <a:gd name="T8" fmla="*/ 2 w 468"/>
                <a:gd name="T9" fmla="*/ 299 h 673"/>
                <a:gd name="T10" fmla="*/ 18 w 468"/>
                <a:gd name="T11" fmla="*/ 201 h 673"/>
                <a:gd name="T12" fmla="*/ 40 w 468"/>
                <a:gd name="T13" fmla="*/ 76 h 673"/>
                <a:gd name="T14" fmla="*/ 119 w 468"/>
                <a:gd name="T15" fmla="*/ 3 h 673"/>
                <a:gd name="T16" fmla="*/ 139 w 468"/>
                <a:gd name="T17" fmla="*/ 3 h 673"/>
                <a:gd name="T18" fmla="*/ 156 w 468"/>
                <a:gd name="T19" fmla="*/ 13 h 673"/>
                <a:gd name="T20" fmla="*/ 242 w 468"/>
                <a:gd name="T21" fmla="*/ 12 h 673"/>
                <a:gd name="T22" fmla="*/ 258 w 468"/>
                <a:gd name="T23" fmla="*/ 3 h 673"/>
                <a:gd name="T24" fmla="*/ 342 w 468"/>
                <a:gd name="T25" fmla="*/ 37 h 673"/>
                <a:gd name="T26" fmla="*/ 356 w 468"/>
                <a:gd name="T27" fmla="*/ 73 h 673"/>
                <a:gd name="T28" fmla="*/ 376 w 468"/>
                <a:gd name="T29" fmla="*/ 180 h 673"/>
                <a:gd name="T30" fmla="*/ 386 w 468"/>
                <a:gd name="T31" fmla="*/ 194 h 673"/>
                <a:gd name="T32" fmla="*/ 446 w 468"/>
                <a:gd name="T33" fmla="*/ 252 h 673"/>
                <a:gd name="T34" fmla="*/ 441 w 468"/>
                <a:gd name="T35" fmla="*/ 313 h 673"/>
                <a:gd name="T36" fmla="*/ 403 w 468"/>
                <a:gd name="T37" fmla="*/ 305 h 673"/>
                <a:gd name="T38" fmla="*/ 318 w 468"/>
                <a:gd name="T39" fmla="*/ 223 h 673"/>
                <a:gd name="T40" fmla="*/ 311 w 468"/>
                <a:gd name="T41" fmla="*/ 203 h 673"/>
                <a:gd name="T42" fmla="*/ 295 w 468"/>
                <a:gd name="T43" fmla="*/ 118 h 673"/>
                <a:gd name="T44" fmla="*/ 289 w 468"/>
                <a:gd name="T45" fmla="*/ 109 h 673"/>
                <a:gd name="T46" fmla="*/ 349 w 468"/>
                <a:gd name="T47" fmla="*/ 493 h 673"/>
                <a:gd name="T48" fmla="*/ 282 w 468"/>
                <a:gd name="T49" fmla="*/ 493 h 673"/>
                <a:gd name="T50" fmla="*/ 268 w 468"/>
                <a:gd name="T51" fmla="*/ 507 h 673"/>
                <a:gd name="T52" fmla="*/ 268 w 468"/>
                <a:gd name="T53" fmla="*/ 636 h 673"/>
                <a:gd name="T54" fmla="*/ 247 w 468"/>
                <a:gd name="T55" fmla="*/ 669 h 673"/>
                <a:gd name="T56" fmla="*/ 214 w 468"/>
                <a:gd name="T57" fmla="*/ 658 h 673"/>
                <a:gd name="T58" fmla="*/ 207 w 468"/>
                <a:gd name="T59" fmla="*/ 635 h 673"/>
                <a:gd name="T60" fmla="*/ 207 w 468"/>
                <a:gd name="T61" fmla="*/ 513 h 673"/>
                <a:gd name="T62" fmla="*/ 207 w 468"/>
                <a:gd name="T63" fmla="*/ 494 h 673"/>
                <a:gd name="T64" fmla="*/ 188 w 468"/>
                <a:gd name="T65" fmla="*/ 493 h 673"/>
                <a:gd name="T66" fmla="*/ 187 w 468"/>
                <a:gd name="T67" fmla="*/ 513 h 673"/>
                <a:gd name="T68" fmla="*/ 187 w 468"/>
                <a:gd name="T69" fmla="*/ 635 h 673"/>
                <a:gd name="T70" fmla="*/ 162 w 468"/>
                <a:gd name="T71" fmla="*/ 669 h 673"/>
                <a:gd name="T72" fmla="*/ 127 w 468"/>
                <a:gd name="T73" fmla="*/ 653 h 673"/>
                <a:gd name="T74" fmla="*/ 124 w 468"/>
                <a:gd name="T75" fmla="*/ 635 h 673"/>
                <a:gd name="T76" fmla="*/ 124 w 468"/>
                <a:gd name="T77" fmla="*/ 512 h 673"/>
                <a:gd name="T78" fmla="*/ 124 w 468"/>
                <a:gd name="T79" fmla="*/ 494 h 673"/>
                <a:gd name="T80" fmla="*/ 47 w 468"/>
                <a:gd name="T81" fmla="*/ 494 h 673"/>
                <a:gd name="T82" fmla="*/ 112 w 468"/>
                <a:gd name="T83" fmla="*/ 110 h 673"/>
                <a:gd name="T84" fmla="*/ 105 w 468"/>
                <a:gd name="T85" fmla="*/ 108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8" h="673">
                  <a:moveTo>
                    <a:pt x="105" y="108"/>
                  </a:moveTo>
                  <a:cubicBezTo>
                    <a:pt x="102" y="121"/>
                    <a:pt x="98" y="134"/>
                    <a:pt x="96" y="146"/>
                  </a:cubicBezTo>
                  <a:cubicBezTo>
                    <a:pt x="86" y="199"/>
                    <a:pt x="77" y="252"/>
                    <a:pt x="67" y="305"/>
                  </a:cubicBezTo>
                  <a:cubicBezTo>
                    <a:pt x="65" y="320"/>
                    <a:pt x="47" y="334"/>
                    <a:pt x="33" y="333"/>
                  </a:cubicBezTo>
                  <a:cubicBezTo>
                    <a:pt x="16" y="332"/>
                    <a:pt x="0" y="317"/>
                    <a:pt x="2" y="299"/>
                  </a:cubicBezTo>
                  <a:cubicBezTo>
                    <a:pt x="6" y="266"/>
                    <a:pt x="13" y="234"/>
                    <a:pt x="18" y="201"/>
                  </a:cubicBezTo>
                  <a:cubicBezTo>
                    <a:pt x="25" y="159"/>
                    <a:pt x="34" y="118"/>
                    <a:pt x="40" y="76"/>
                  </a:cubicBezTo>
                  <a:cubicBezTo>
                    <a:pt x="46" y="34"/>
                    <a:pt x="77" y="4"/>
                    <a:pt x="119" y="3"/>
                  </a:cubicBezTo>
                  <a:cubicBezTo>
                    <a:pt x="126" y="3"/>
                    <a:pt x="133" y="1"/>
                    <a:pt x="139" y="3"/>
                  </a:cubicBezTo>
                  <a:cubicBezTo>
                    <a:pt x="145" y="5"/>
                    <a:pt x="153" y="8"/>
                    <a:pt x="156" y="13"/>
                  </a:cubicBezTo>
                  <a:cubicBezTo>
                    <a:pt x="178" y="47"/>
                    <a:pt x="219" y="47"/>
                    <a:pt x="242" y="12"/>
                  </a:cubicBezTo>
                  <a:cubicBezTo>
                    <a:pt x="245" y="7"/>
                    <a:pt x="252" y="3"/>
                    <a:pt x="258" y="3"/>
                  </a:cubicBezTo>
                  <a:cubicBezTo>
                    <a:pt x="292" y="0"/>
                    <a:pt x="323" y="7"/>
                    <a:pt x="342" y="37"/>
                  </a:cubicBezTo>
                  <a:cubicBezTo>
                    <a:pt x="349" y="48"/>
                    <a:pt x="354" y="61"/>
                    <a:pt x="356" y="73"/>
                  </a:cubicBezTo>
                  <a:cubicBezTo>
                    <a:pt x="363" y="108"/>
                    <a:pt x="369" y="144"/>
                    <a:pt x="376" y="180"/>
                  </a:cubicBezTo>
                  <a:cubicBezTo>
                    <a:pt x="377" y="185"/>
                    <a:pt x="382" y="190"/>
                    <a:pt x="386" y="194"/>
                  </a:cubicBezTo>
                  <a:cubicBezTo>
                    <a:pt x="406" y="214"/>
                    <a:pt x="426" y="233"/>
                    <a:pt x="446" y="252"/>
                  </a:cubicBezTo>
                  <a:cubicBezTo>
                    <a:pt x="468" y="273"/>
                    <a:pt x="466" y="302"/>
                    <a:pt x="441" y="313"/>
                  </a:cubicBezTo>
                  <a:cubicBezTo>
                    <a:pt x="426" y="320"/>
                    <a:pt x="413" y="315"/>
                    <a:pt x="403" y="305"/>
                  </a:cubicBezTo>
                  <a:cubicBezTo>
                    <a:pt x="374" y="278"/>
                    <a:pt x="346" y="251"/>
                    <a:pt x="318" y="223"/>
                  </a:cubicBezTo>
                  <a:cubicBezTo>
                    <a:pt x="314" y="218"/>
                    <a:pt x="312" y="210"/>
                    <a:pt x="311" y="203"/>
                  </a:cubicBezTo>
                  <a:cubicBezTo>
                    <a:pt x="305" y="175"/>
                    <a:pt x="301" y="146"/>
                    <a:pt x="295" y="118"/>
                  </a:cubicBezTo>
                  <a:cubicBezTo>
                    <a:pt x="295" y="115"/>
                    <a:pt x="293" y="112"/>
                    <a:pt x="289" y="109"/>
                  </a:cubicBezTo>
                  <a:cubicBezTo>
                    <a:pt x="305" y="237"/>
                    <a:pt x="329" y="364"/>
                    <a:pt x="349" y="493"/>
                  </a:cubicBezTo>
                  <a:cubicBezTo>
                    <a:pt x="326" y="493"/>
                    <a:pt x="304" y="494"/>
                    <a:pt x="282" y="493"/>
                  </a:cubicBezTo>
                  <a:cubicBezTo>
                    <a:pt x="271" y="493"/>
                    <a:pt x="268" y="497"/>
                    <a:pt x="268" y="507"/>
                  </a:cubicBezTo>
                  <a:cubicBezTo>
                    <a:pt x="269" y="550"/>
                    <a:pt x="268" y="593"/>
                    <a:pt x="268" y="636"/>
                  </a:cubicBezTo>
                  <a:cubicBezTo>
                    <a:pt x="269" y="652"/>
                    <a:pt x="261" y="663"/>
                    <a:pt x="247" y="669"/>
                  </a:cubicBezTo>
                  <a:cubicBezTo>
                    <a:pt x="234" y="673"/>
                    <a:pt x="221" y="669"/>
                    <a:pt x="214" y="658"/>
                  </a:cubicBezTo>
                  <a:cubicBezTo>
                    <a:pt x="209" y="652"/>
                    <a:pt x="207" y="643"/>
                    <a:pt x="207" y="635"/>
                  </a:cubicBezTo>
                  <a:cubicBezTo>
                    <a:pt x="206" y="594"/>
                    <a:pt x="207" y="553"/>
                    <a:pt x="207" y="513"/>
                  </a:cubicBezTo>
                  <a:cubicBezTo>
                    <a:pt x="207" y="507"/>
                    <a:pt x="207" y="501"/>
                    <a:pt x="207" y="494"/>
                  </a:cubicBezTo>
                  <a:cubicBezTo>
                    <a:pt x="200" y="494"/>
                    <a:pt x="195" y="494"/>
                    <a:pt x="188" y="493"/>
                  </a:cubicBezTo>
                  <a:cubicBezTo>
                    <a:pt x="187" y="500"/>
                    <a:pt x="187" y="506"/>
                    <a:pt x="187" y="513"/>
                  </a:cubicBezTo>
                  <a:cubicBezTo>
                    <a:pt x="187" y="553"/>
                    <a:pt x="187" y="594"/>
                    <a:pt x="187" y="635"/>
                  </a:cubicBezTo>
                  <a:cubicBezTo>
                    <a:pt x="186" y="653"/>
                    <a:pt x="177" y="666"/>
                    <a:pt x="162" y="669"/>
                  </a:cubicBezTo>
                  <a:cubicBezTo>
                    <a:pt x="149" y="673"/>
                    <a:pt x="135" y="666"/>
                    <a:pt x="127" y="653"/>
                  </a:cubicBezTo>
                  <a:cubicBezTo>
                    <a:pt x="125" y="648"/>
                    <a:pt x="124" y="641"/>
                    <a:pt x="124" y="635"/>
                  </a:cubicBezTo>
                  <a:cubicBezTo>
                    <a:pt x="124" y="594"/>
                    <a:pt x="124" y="553"/>
                    <a:pt x="124" y="512"/>
                  </a:cubicBezTo>
                  <a:cubicBezTo>
                    <a:pt x="124" y="507"/>
                    <a:pt x="124" y="501"/>
                    <a:pt x="124" y="494"/>
                  </a:cubicBezTo>
                  <a:cubicBezTo>
                    <a:pt x="98" y="494"/>
                    <a:pt x="74" y="494"/>
                    <a:pt x="47" y="494"/>
                  </a:cubicBezTo>
                  <a:cubicBezTo>
                    <a:pt x="69" y="364"/>
                    <a:pt x="91" y="237"/>
                    <a:pt x="112" y="110"/>
                  </a:cubicBezTo>
                  <a:cubicBezTo>
                    <a:pt x="110" y="109"/>
                    <a:pt x="107" y="109"/>
                    <a:pt x="105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26">
              <a:extLst>
                <a:ext uri="{FF2B5EF4-FFF2-40B4-BE49-F238E27FC236}">
                  <a16:creationId xmlns:a16="http://schemas.microsoft.com/office/drawing/2014/main" xmlns="" id="{29497DB9-CE6D-4D5C-ABB3-FD3A285EB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878" y="1182781"/>
              <a:ext cx="255897" cy="258468"/>
            </a:xfrm>
            <a:custGeom>
              <a:avLst/>
              <a:gdLst>
                <a:gd name="T0" fmla="*/ 2 w 129"/>
                <a:gd name="T1" fmla="*/ 64 h 125"/>
                <a:gd name="T2" fmla="*/ 65 w 129"/>
                <a:gd name="T3" fmla="*/ 0 h 125"/>
                <a:gd name="T4" fmla="*/ 129 w 129"/>
                <a:gd name="T5" fmla="*/ 63 h 125"/>
                <a:gd name="T6" fmla="*/ 65 w 129"/>
                <a:gd name="T7" fmla="*/ 124 h 125"/>
                <a:gd name="T8" fmla="*/ 2 w 129"/>
                <a:gd name="T9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5">
                  <a:moveTo>
                    <a:pt x="2" y="64"/>
                  </a:moveTo>
                  <a:cubicBezTo>
                    <a:pt x="0" y="36"/>
                    <a:pt x="29" y="0"/>
                    <a:pt x="65" y="0"/>
                  </a:cubicBezTo>
                  <a:cubicBezTo>
                    <a:pt x="99" y="0"/>
                    <a:pt x="129" y="29"/>
                    <a:pt x="129" y="63"/>
                  </a:cubicBezTo>
                  <a:cubicBezTo>
                    <a:pt x="128" y="97"/>
                    <a:pt x="100" y="125"/>
                    <a:pt x="65" y="124"/>
                  </a:cubicBezTo>
                  <a:cubicBezTo>
                    <a:pt x="30" y="124"/>
                    <a:pt x="2" y="97"/>
                    <a:pt x="2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37">
              <a:extLst>
                <a:ext uri="{FF2B5EF4-FFF2-40B4-BE49-F238E27FC236}">
                  <a16:creationId xmlns:a16="http://schemas.microsoft.com/office/drawing/2014/main" xmlns="" id="{09F25E4D-B4A6-4A23-9E8B-D902B05A4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118" y="2128167"/>
              <a:ext cx="130194" cy="740475"/>
            </a:xfrm>
            <a:custGeom>
              <a:avLst/>
              <a:gdLst>
                <a:gd name="T0" fmla="*/ 60 w 65"/>
                <a:gd name="T1" fmla="*/ 189 h 361"/>
                <a:gd name="T2" fmla="*/ 60 w 65"/>
                <a:gd name="T3" fmla="*/ 341 h 361"/>
                <a:gd name="T4" fmla="*/ 52 w 65"/>
                <a:gd name="T5" fmla="*/ 361 h 361"/>
                <a:gd name="T6" fmla="*/ 44 w 65"/>
                <a:gd name="T7" fmla="*/ 341 h 361"/>
                <a:gd name="T8" fmla="*/ 44 w 65"/>
                <a:gd name="T9" fmla="*/ 43 h 361"/>
                <a:gd name="T10" fmla="*/ 33 w 65"/>
                <a:gd name="T11" fmla="*/ 17 h 361"/>
                <a:gd name="T12" fmla="*/ 21 w 65"/>
                <a:gd name="T13" fmla="*/ 26 h 361"/>
                <a:gd name="T14" fmla="*/ 9 w 65"/>
                <a:gd name="T15" fmla="*/ 35 h 361"/>
                <a:gd name="T16" fmla="*/ 5 w 65"/>
                <a:gd name="T17" fmla="*/ 21 h 361"/>
                <a:gd name="T18" fmla="*/ 32 w 65"/>
                <a:gd name="T19" fmla="*/ 1 h 361"/>
                <a:gd name="T20" fmla="*/ 60 w 65"/>
                <a:gd name="T21" fmla="*/ 27 h 361"/>
                <a:gd name="T22" fmla="*/ 60 w 65"/>
                <a:gd name="T23" fmla="*/ 102 h 361"/>
                <a:gd name="T24" fmla="*/ 60 w 65"/>
                <a:gd name="T25" fmla="*/ 189 h 361"/>
                <a:gd name="T26" fmla="*/ 60 w 65"/>
                <a:gd name="T27" fmla="*/ 18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61">
                  <a:moveTo>
                    <a:pt x="60" y="189"/>
                  </a:moveTo>
                  <a:cubicBezTo>
                    <a:pt x="60" y="239"/>
                    <a:pt x="60" y="290"/>
                    <a:pt x="60" y="341"/>
                  </a:cubicBezTo>
                  <a:cubicBezTo>
                    <a:pt x="59" y="348"/>
                    <a:pt x="65" y="359"/>
                    <a:pt x="52" y="361"/>
                  </a:cubicBezTo>
                  <a:cubicBezTo>
                    <a:pt x="50" y="361"/>
                    <a:pt x="44" y="348"/>
                    <a:pt x="44" y="341"/>
                  </a:cubicBezTo>
                  <a:cubicBezTo>
                    <a:pt x="43" y="242"/>
                    <a:pt x="44" y="142"/>
                    <a:pt x="44" y="43"/>
                  </a:cubicBezTo>
                  <a:cubicBezTo>
                    <a:pt x="44" y="38"/>
                    <a:pt x="45" y="18"/>
                    <a:pt x="33" y="17"/>
                  </a:cubicBezTo>
                  <a:cubicBezTo>
                    <a:pt x="28" y="17"/>
                    <a:pt x="22" y="20"/>
                    <a:pt x="21" y="26"/>
                  </a:cubicBezTo>
                  <a:cubicBezTo>
                    <a:pt x="20" y="30"/>
                    <a:pt x="16" y="37"/>
                    <a:pt x="9" y="35"/>
                  </a:cubicBezTo>
                  <a:cubicBezTo>
                    <a:pt x="0" y="32"/>
                    <a:pt x="4" y="26"/>
                    <a:pt x="5" y="21"/>
                  </a:cubicBezTo>
                  <a:cubicBezTo>
                    <a:pt x="6" y="9"/>
                    <a:pt x="19" y="0"/>
                    <a:pt x="32" y="1"/>
                  </a:cubicBezTo>
                  <a:cubicBezTo>
                    <a:pt x="47" y="1"/>
                    <a:pt x="59" y="13"/>
                    <a:pt x="60" y="27"/>
                  </a:cubicBezTo>
                  <a:cubicBezTo>
                    <a:pt x="60" y="52"/>
                    <a:pt x="60" y="77"/>
                    <a:pt x="60" y="102"/>
                  </a:cubicBezTo>
                  <a:cubicBezTo>
                    <a:pt x="60" y="131"/>
                    <a:pt x="60" y="160"/>
                    <a:pt x="60" y="189"/>
                  </a:cubicBezTo>
                  <a:cubicBezTo>
                    <a:pt x="60" y="189"/>
                    <a:pt x="60" y="189"/>
                    <a:pt x="60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204">
            <a:extLst>
              <a:ext uri="{FF2B5EF4-FFF2-40B4-BE49-F238E27FC236}">
                <a16:creationId xmlns:a16="http://schemas.microsoft.com/office/drawing/2014/main" xmlns="" id="{D0025CA3-997C-4BED-AAC7-8178EE20EE47}"/>
              </a:ext>
            </a:extLst>
          </p:cNvPr>
          <p:cNvGrpSpPr/>
          <p:nvPr/>
        </p:nvGrpSpPr>
        <p:grpSpPr>
          <a:xfrm>
            <a:off x="5950767" y="1850216"/>
            <a:ext cx="331938" cy="616810"/>
            <a:chOff x="7951408" y="4305351"/>
            <a:chExt cx="893392" cy="1779002"/>
          </a:xfrm>
          <a:solidFill>
            <a:srgbClr val="418BCF"/>
          </a:solidFill>
        </p:grpSpPr>
        <p:sp>
          <p:nvSpPr>
            <p:cNvPr id="45" name="Freeform 96">
              <a:extLst>
                <a:ext uri="{FF2B5EF4-FFF2-40B4-BE49-F238E27FC236}">
                  <a16:creationId xmlns:a16="http://schemas.microsoft.com/office/drawing/2014/main" xmlns="" id="{31B2F0F6-94EF-4163-9B44-B4CE8CEA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08" y="4575461"/>
              <a:ext cx="893392" cy="1508892"/>
            </a:xfrm>
            <a:custGeom>
              <a:avLst/>
              <a:gdLst>
                <a:gd name="T0" fmla="*/ 416 w 450"/>
                <a:gd name="T1" fmla="*/ 340 h 734"/>
                <a:gd name="T2" fmla="*/ 445 w 450"/>
                <a:gd name="T3" fmla="*/ 382 h 734"/>
                <a:gd name="T4" fmla="*/ 444 w 450"/>
                <a:gd name="T5" fmla="*/ 699 h 734"/>
                <a:gd name="T6" fmla="*/ 436 w 450"/>
                <a:gd name="T7" fmla="*/ 723 h 734"/>
                <a:gd name="T8" fmla="*/ 429 w 450"/>
                <a:gd name="T9" fmla="*/ 704 h 734"/>
                <a:gd name="T10" fmla="*/ 429 w 450"/>
                <a:gd name="T11" fmla="*/ 598 h 734"/>
                <a:gd name="T12" fmla="*/ 429 w 450"/>
                <a:gd name="T13" fmla="*/ 382 h 734"/>
                <a:gd name="T14" fmla="*/ 416 w 450"/>
                <a:gd name="T15" fmla="*/ 357 h 734"/>
                <a:gd name="T16" fmla="*/ 392 w 450"/>
                <a:gd name="T17" fmla="*/ 378 h 734"/>
                <a:gd name="T18" fmla="*/ 387 w 450"/>
                <a:gd name="T19" fmla="*/ 359 h 734"/>
                <a:gd name="T20" fmla="*/ 405 w 450"/>
                <a:gd name="T21" fmla="*/ 342 h 734"/>
                <a:gd name="T22" fmla="*/ 373 w 450"/>
                <a:gd name="T23" fmla="*/ 320 h 734"/>
                <a:gd name="T24" fmla="*/ 304 w 450"/>
                <a:gd name="T25" fmla="*/ 253 h 734"/>
                <a:gd name="T26" fmla="*/ 295 w 450"/>
                <a:gd name="T27" fmla="*/ 229 h 734"/>
                <a:gd name="T28" fmla="*/ 294 w 450"/>
                <a:gd name="T29" fmla="*/ 128 h 734"/>
                <a:gd name="T30" fmla="*/ 289 w 450"/>
                <a:gd name="T31" fmla="*/ 113 h 734"/>
                <a:gd name="T32" fmla="*/ 283 w 450"/>
                <a:gd name="T33" fmla="*/ 128 h 734"/>
                <a:gd name="T34" fmla="*/ 283 w 450"/>
                <a:gd name="T35" fmla="*/ 670 h 734"/>
                <a:gd name="T36" fmla="*/ 255 w 450"/>
                <a:gd name="T37" fmla="*/ 720 h 734"/>
                <a:gd name="T38" fmla="*/ 195 w 450"/>
                <a:gd name="T39" fmla="*/ 681 h 734"/>
                <a:gd name="T40" fmla="*/ 194 w 450"/>
                <a:gd name="T41" fmla="*/ 634 h 734"/>
                <a:gd name="T42" fmla="*/ 194 w 450"/>
                <a:gd name="T43" fmla="*/ 403 h 734"/>
                <a:gd name="T44" fmla="*/ 186 w 450"/>
                <a:gd name="T45" fmla="*/ 388 h 734"/>
                <a:gd name="T46" fmla="*/ 173 w 450"/>
                <a:gd name="T47" fmla="*/ 401 h 734"/>
                <a:gd name="T48" fmla="*/ 173 w 450"/>
                <a:gd name="T49" fmla="*/ 515 h 734"/>
                <a:gd name="T50" fmla="*/ 173 w 450"/>
                <a:gd name="T51" fmla="*/ 679 h 734"/>
                <a:gd name="T52" fmla="*/ 112 w 450"/>
                <a:gd name="T53" fmla="*/ 719 h 734"/>
                <a:gd name="T54" fmla="*/ 92 w 450"/>
                <a:gd name="T55" fmla="*/ 695 h 734"/>
                <a:gd name="T56" fmla="*/ 87 w 450"/>
                <a:gd name="T57" fmla="*/ 664 h 734"/>
                <a:gd name="T58" fmla="*/ 86 w 450"/>
                <a:gd name="T59" fmla="*/ 129 h 734"/>
                <a:gd name="T60" fmla="*/ 74 w 450"/>
                <a:gd name="T61" fmla="*/ 113 h 734"/>
                <a:gd name="T62" fmla="*/ 73 w 450"/>
                <a:gd name="T63" fmla="*/ 131 h 734"/>
                <a:gd name="T64" fmla="*/ 72 w 450"/>
                <a:gd name="T65" fmla="*/ 318 h 734"/>
                <a:gd name="T66" fmla="*/ 65 w 450"/>
                <a:gd name="T67" fmla="*/ 347 h 734"/>
                <a:gd name="T68" fmla="*/ 31 w 450"/>
                <a:gd name="T69" fmla="*/ 363 h 734"/>
                <a:gd name="T70" fmla="*/ 3 w 450"/>
                <a:gd name="T71" fmla="*/ 330 h 734"/>
                <a:gd name="T72" fmla="*/ 3 w 450"/>
                <a:gd name="T73" fmla="*/ 197 h 734"/>
                <a:gd name="T74" fmla="*/ 3 w 450"/>
                <a:gd name="T75" fmla="*/ 89 h 734"/>
                <a:gd name="T76" fmla="*/ 92 w 450"/>
                <a:gd name="T77" fmla="*/ 1 h 734"/>
                <a:gd name="T78" fmla="*/ 107 w 450"/>
                <a:gd name="T79" fmla="*/ 1 h 734"/>
                <a:gd name="T80" fmla="*/ 146 w 450"/>
                <a:gd name="T81" fmla="*/ 18 h 734"/>
                <a:gd name="T82" fmla="*/ 228 w 450"/>
                <a:gd name="T83" fmla="*/ 10 h 734"/>
                <a:gd name="T84" fmla="*/ 243 w 450"/>
                <a:gd name="T85" fmla="*/ 1 h 734"/>
                <a:gd name="T86" fmla="*/ 313 w 450"/>
                <a:gd name="T87" fmla="*/ 9 h 734"/>
                <a:gd name="T88" fmla="*/ 362 w 450"/>
                <a:gd name="T89" fmla="*/ 84 h 734"/>
                <a:gd name="T90" fmla="*/ 361 w 450"/>
                <a:gd name="T91" fmla="*/ 198 h 734"/>
                <a:gd name="T92" fmla="*/ 373 w 450"/>
                <a:gd name="T93" fmla="*/ 224 h 734"/>
                <a:gd name="T94" fmla="*/ 426 w 450"/>
                <a:gd name="T95" fmla="*/ 276 h 734"/>
                <a:gd name="T96" fmla="*/ 416 w 450"/>
                <a:gd name="T97" fmla="*/ 34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734">
                  <a:moveTo>
                    <a:pt x="416" y="340"/>
                  </a:moveTo>
                  <a:cubicBezTo>
                    <a:pt x="442" y="344"/>
                    <a:pt x="445" y="361"/>
                    <a:pt x="445" y="382"/>
                  </a:cubicBezTo>
                  <a:cubicBezTo>
                    <a:pt x="444" y="487"/>
                    <a:pt x="444" y="593"/>
                    <a:pt x="444" y="699"/>
                  </a:cubicBezTo>
                  <a:cubicBezTo>
                    <a:pt x="444" y="700"/>
                    <a:pt x="445" y="723"/>
                    <a:pt x="436" y="723"/>
                  </a:cubicBezTo>
                  <a:cubicBezTo>
                    <a:pt x="430" y="723"/>
                    <a:pt x="429" y="711"/>
                    <a:pt x="429" y="704"/>
                  </a:cubicBezTo>
                  <a:cubicBezTo>
                    <a:pt x="429" y="669"/>
                    <a:pt x="429" y="634"/>
                    <a:pt x="429" y="598"/>
                  </a:cubicBezTo>
                  <a:cubicBezTo>
                    <a:pt x="429" y="526"/>
                    <a:pt x="429" y="454"/>
                    <a:pt x="429" y="382"/>
                  </a:cubicBezTo>
                  <a:cubicBezTo>
                    <a:pt x="429" y="378"/>
                    <a:pt x="428" y="358"/>
                    <a:pt x="416" y="357"/>
                  </a:cubicBezTo>
                  <a:cubicBezTo>
                    <a:pt x="403" y="356"/>
                    <a:pt x="400" y="378"/>
                    <a:pt x="392" y="378"/>
                  </a:cubicBezTo>
                  <a:cubicBezTo>
                    <a:pt x="386" y="379"/>
                    <a:pt x="382" y="370"/>
                    <a:pt x="387" y="359"/>
                  </a:cubicBezTo>
                  <a:cubicBezTo>
                    <a:pt x="391" y="350"/>
                    <a:pt x="397" y="345"/>
                    <a:pt x="405" y="342"/>
                  </a:cubicBezTo>
                  <a:cubicBezTo>
                    <a:pt x="394" y="335"/>
                    <a:pt x="382" y="329"/>
                    <a:pt x="373" y="320"/>
                  </a:cubicBezTo>
                  <a:cubicBezTo>
                    <a:pt x="349" y="299"/>
                    <a:pt x="327" y="276"/>
                    <a:pt x="304" y="253"/>
                  </a:cubicBezTo>
                  <a:cubicBezTo>
                    <a:pt x="299" y="248"/>
                    <a:pt x="295" y="238"/>
                    <a:pt x="295" y="229"/>
                  </a:cubicBezTo>
                  <a:cubicBezTo>
                    <a:pt x="294" y="196"/>
                    <a:pt x="295" y="162"/>
                    <a:pt x="294" y="128"/>
                  </a:cubicBezTo>
                  <a:cubicBezTo>
                    <a:pt x="294" y="123"/>
                    <a:pt x="291" y="118"/>
                    <a:pt x="289" y="113"/>
                  </a:cubicBezTo>
                  <a:cubicBezTo>
                    <a:pt x="287" y="118"/>
                    <a:pt x="283" y="123"/>
                    <a:pt x="283" y="128"/>
                  </a:cubicBezTo>
                  <a:cubicBezTo>
                    <a:pt x="283" y="309"/>
                    <a:pt x="283" y="490"/>
                    <a:pt x="283" y="670"/>
                  </a:cubicBezTo>
                  <a:cubicBezTo>
                    <a:pt x="283" y="692"/>
                    <a:pt x="276" y="711"/>
                    <a:pt x="255" y="720"/>
                  </a:cubicBezTo>
                  <a:cubicBezTo>
                    <a:pt x="227" y="733"/>
                    <a:pt x="197" y="714"/>
                    <a:pt x="195" y="681"/>
                  </a:cubicBezTo>
                  <a:cubicBezTo>
                    <a:pt x="194" y="666"/>
                    <a:pt x="194" y="650"/>
                    <a:pt x="194" y="634"/>
                  </a:cubicBezTo>
                  <a:cubicBezTo>
                    <a:pt x="194" y="557"/>
                    <a:pt x="194" y="480"/>
                    <a:pt x="194" y="403"/>
                  </a:cubicBezTo>
                  <a:cubicBezTo>
                    <a:pt x="194" y="397"/>
                    <a:pt x="197" y="389"/>
                    <a:pt x="186" y="388"/>
                  </a:cubicBezTo>
                  <a:cubicBezTo>
                    <a:pt x="176" y="387"/>
                    <a:pt x="173" y="391"/>
                    <a:pt x="173" y="401"/>
                  </a:cubicBezTo>
                  <a:cubicBezTo>
                    <a:pt x="173" y="439"/>
                    <a:pt x="173" y="477"/>
                    <a:pt x="173" y="515"/>
                  </a:cubicBezTo>
                  <a:cubicBezTo>
                    <a:pt x="173" y="569"/>
                    <a:pt x="173" y="624"/>
                    <a:pt x="173" y="679"/>
                  </a:cubicBezTo>
                  <a:cubicBezTo>
                    <a:pt x="172" y="714"/>
                    <a:pt x="141" y="734"/>
                    <a:pt x="112" y="719"/>
                  </a:cubicBezTo>
                  <a:cubicBezTo>
                    <a:pt x="101" y="713"/>
                    <a:pt x="98" y="707"/>
                    <a:pt x="92" y="695"/>
                  </a:cubicBezTo>
                  <a:cubicBezTo>
                    <a:pt x="89" y="689"/>
                    <a:pt x="87" y="673"/>
                    <a:pt x="87" y="664"/>
                  </a:cubicBezTo>
                  <a:cubicBezTo>
                    <a:pt x="86" y="486"/>
                    <a:pt x="86" y="308"/>
                    <a:pt x="86" y="129"/>
                  </a:cubicBezTo>
                  <a:cubicBezTo>
                    <a:pt x="86" y="122"/>
                    <a:pt x="90" y="111"/>
                    <a:pt x="74" y="113"/>
                  </a:cubicBezTo>
                  <a:cubicBezTo>
                    <a:pt x="73" y="119"/>
                    <a:pt x="73" y="125"/>
                    <a:pt x="73" y="131"/>
                  </a:cubicBezTo>
                  <a:cubicBezTo>
                    <a:pt x="73" y="194"/>
                    <a:pt x="73" y="256"/>
                    <a:pt x="72" y="318"/>
                  </a:cubicBezTo>
                  <a:cubicBezTo>
                    <a:pt x="72" y="328"/>
                    <a:pt x="70" y="339"/>
                    <a:pt x="65" y="347"/>
                  </a:cubicBezTo>
                  <a:cubicBezTo>
                    <a:pt x="59" y="360"/>
                    <a:pt x="46" y="366"/>
                    <a:pt x="31" y="363"/>
                  </a:cubicBezTo>
                  <a:cubicBezTo>
                    <a:pt x="16" y="360"/>
                    <a:pt x="4" y="346"/>
                    <a:pt x="3" y="330"/>
                  </a:cubicBezTo>
                  <a:cubicBezTo>
                    <a:pt x="3" y="286"/>
                    <a:pt x="3" y="241"/>
                    <a:pt x="3" y="197"/>
                  </a:cubicBezTo>
                  <a:cubicBezTo>
                    <a:pt x="3" y="161"/>
                    <a:pt x="4" y="125"/>
                    <a:pt x="3" y="89"/>
                  </a:cubicBezTo>
                  <a:cubicBezTo>
                    <a:pt x="0" y="39"/>
                    <a:pt x="48" y="0"/>
                    <a:pt x="92" y="1"/>
                  </a:cubicBezTo>
                  <a:cubicBezTo>
                    <a:pt x="96" y="1"/>
                    <a:pt x="99" y="0"/>
                    <a:pt x="107" y="1"/>
                  </a:cubicBezTo>
                  <a:cubicBezTo>
                    <a:pt x="124" y="2"/>
                    <a:pt x="135" y="1"/>
                    <a:pt x="146" y="18"/>
                  </a:cubicBezTo>
                  <a:cubicBezTo>
                    <a:pt x="164" y="46"/>
                    <a:pt x="212" y="41"/>
                    <a:pt x="228" y="10"/>
                  </a:cubicBezTo>
                  <a:cubicBezTo>
                    <a:pt x="232" y="3"/>
                    <a:pt x="235" y="0"/>
                    <a:pt x="243" y="1"/>
                  </a:cubicBezTo>
                  <a:cubicBezTo>
                    <a:pt x="266" y="3"/>
                    <a:pt x="291" y="1"/>
                    <a:pt x="313" y="9"/>
                  </a:cubicBezTo>
                  <a:cubicBezTo>
                    <a:pt x="346" y="20"/>
                    <a:pt x="361" y="49"/>
                    <a:pt x="362" y="84"/>
                  </a:cubicBezTo>
                  <a:cubicBezTo>
                    <a:pt x="362" y="122"/>
                    <a:pt x="362" y="160"/>
                    <a:pt x="361" y="198"/>
                  </a:cubicBezTo>
                  <a:cubicBezTo>
                    <a:pt x="361" y="209"/>
                    <a:pt x="365" y="217"/>
                    <a:pt x="373" y="224"/>
                  </a:cubicBezTo>
                  <a:cubicBezTo>
                    <a:pt x="391" y="241"/>
                    <a:pt x="409" y="258"/>
                    <a:pt x="426" y="276"/>
                  </a:cubicBezTo>
                  <a:cubicBezTo>
                    <a:pt x="450" y="300"/>
                    <a:pt x="447" y="322"/>
                    <a:pt x="416" y="3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33">
              <a:extLst>
                <a:ext uri="{FF2B5EF4-FFF2-40B4-BE49-F238E27FC236}">
                  <a16:creationId xmlns:a16="http://schemas.microsoft.com/office/drawing/2014/main" xmlns="" id="{EA7EB82F-865D-4882-8DDB-C04369412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836" y="4305351"/>
              <a:ext cx="246918" cy="253811"/>
            </a:xfrm>
            <a:custGeom>
              <a:avLst/>
              <a:gdLst>
                <a:gd name="T0" fmla="*/ 61 w 126"/>
                <a:gd name="T1" fmla="*/ 123 h 123"/>
                <a:gd name="T2" fmla="*/ 0 w 126"/>
                <a:gd name="T3" fmla="*/ 61 h 123"/>
                <a:gd name="T4" fmla="*/ 63 w 126"/>
                <a:gd name="T5" fmla="*/ 0 h 123"/>
                <a:gd name="T6" fmla="*/ 125 w 126"/>
                <a:gd name="T7" fmla="*/ 63 h 123"/>
                <a:gd name="T8" fmla="*/ 61 w 126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3">
                  <a:moveTo>
                    <a:pt x="61" y="123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6"/>
                    <a:pt x="27" y="0"/>
                    <a:pt x="63" y="0"/>
                  </a:cubicBezTo>
                  <a:cubicBezTo>
                    <a:pt x="99" y="0"/>
                    <a:pt x="126" y="27"/>
                    <a:pt x="125" y="63"/>
                  </a:cubicBezTo>
                  <a:cubicBezTo>
                    <a:pt x="125" y="96"/>
                    <a:pt x="96" y="123"/>
                    <a:pt x="61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oup 206">
            <a:extLst>
              <a:ext uri="{FF2B5EF4-FFF2-40B4-BE49-F238E27FC236}">
                <a16:creationId xmlns:a16="http://schemas.microsoft.com/office/drawing/2014/main" xmlns="" id="{D1032F57-FCC9-4333-84ED-A3EC42BCCF38}"/>
              </a:ext>
            </a:extLst>
          </p:cNvPr>
          <p:cNvGrpSpPr/>
          <p:nvPr/>
        </p:nvGrpSpPr>
        <p:grpSpPr>
          <a:xfrm>
            <a:off x="5280591" y="1868534"/>
            <a:ext cx="258545" cy="581288"/>
            <a:chOff x="6375630" y="4237822"/>
            <a:chExt cx="695859" cy="1844204"/>
          </a:xfrm>
          <a:solidFill>
            <a:srgbClr val="418BCF"/>
          </a:solidFill>
        </p:grpSpPr>
        <p:sp>
          <p:nvSpPr>
            <p:cNvPr id="48" name="Freeform 98">
              <a:extLst>
                <a:ext uri="{FF2B5EF4-FFF2-40B4-BE49-F238E27FC236}">
                  <a16:creationId xmlns:a16="http://schemas.microsoft.com/office/drawing/2014/main" xmlns="" id="{F79DADB9-3BE1-45DF-A960-B3A897F87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630" y="4547519"/>
              <a:ext cx="673410" cy="1534507"/>
            </a:xfrm>
            <a:custGeom>
              <a:avLst/>
              <a:gdLst>
                <a:gd name="T0" fmla="*/ 276 w 340"/>
                <a:gd name="T1" fmla="*/ 100 h 746"/>
                <a:gd name="T2" fmla="*/ 261 w 340"/>
                <a:gd name="T3" fmla="*/ 113 h 746"/>
                <a:gd name="T4" fmla="*/ 261 w 340"/>
                <a:gd name="T5" fmla="*/ 351 h 746"/>
                <a:gd name="T6" fmla="*/ 261 w 340"/>
                <a:gd name="T7" fmla="*/ 687 h 746"/>
                <a:gd name="T8" fmla="*/ 243 w 340"/>
                <a:gd name="T9" fmla="*/ 730 h 746"/>
                <a:gd name="T10" fmla="*/ 181 w 340"/>
                <a:gd name="T11" fmla="*/ 703 h 746"/>
                <a:gd name="T12" fmla="*/ 180 w 340"/>
                <a:gd name="T13" fmla="*/ 655 h 746"/>
                <a:gd name="T14" fmla="*/ 180 w 340"/>
                <a:gd name="T15" fmla="*/ 412 h 746"/>
                <a:gd name="T16" fmla="*/ 179 w 340"/>
                <a:gd name="T17" fmla="*/ 398 h 746"/>
                <a:gd name="T18" fmla="*/ 170 w 340"/>
                <a:gd name="T19" fmla="*/ 391 h 746"/>
                <a:gd name="T20" fmla="*/ 161 w 340"/>
                <a:gd name="T21" fmla="*/ 399 h 746"/>
                <a:gd name="T22" fmla="*/ 160 w 340"/>
                <a:gd name="T23" fmla="*/ 414 h 746"/>
                <a:gd name="T24" fmla="*/ 160 w 340"/>
                <a:gd name="T25" fmla="*/ 687 h 746"/>
                <a:gd name="T26" fmla="*/ 132 w 340"/>
                <a:gd name="T27" fmla="*/ 735 h 746"/>
                <a:gd name="T28" fmla="*/ 79 w 340"/>
                <a:gd name="T29" fmla="*/ 702 h 746"/>
                <a:gd name="T30" fmla="*/ 79 w 340"/>
                <a:gd name="T31" fmla="*/ 680 h 746"/>
                <a:gd name="T32" fmla="*/ 79 w 340"/>
                <a:gd name="T33" fmla="*/ 119 h 746"/>
                <a:gd name="T34" fmla="*/ 78 w 340"/>
                <a:gd name="T35" fmla="*/ 105 h 746"/>
                <a:gd name="T36" fmla="*/ 71 w 340"/>
                <a:gd name="T37" fmla="*/ 99 h 746"/>
                <a:gd name="T38" fmla="*/ 63 w 340"/>
                <a:gd name="T39" fmla="*/ 104 h 746"/>
                <a:gd name="T40" fmla="*/ 62 w 340"/>
                <a:gd name="T41" fmla="*/ 116 h 746"/>
                <a:gd name="T42" fmla="*/ 62 w 340"/>
                <a:gd name="T43" fmla="*/ 326 h 746"/>
                <a:gd name="T44" fmla="*/ 61 w 340"/>
                <a:gd name="T45" fmla="*/ 348 h 746"/>
                <a:gd name="T46" fmla="*/ 35 w 340"/>
                <a:gd name="T47" fmla="*/ 371 h 746"/>
                <a:gd name="T48" fmla="*/ 5 w 340"/>
                <a:gd name="T49" fmla="*/ 355 h 746"/>
                <a:gd name="T50" fmla="*/ 0 w 340"/>
                <a:gd name="T51" fmla="*/ 329 h 746"/>
                <a:gd name="T52" fmla="*/ 0 w 340"/>
                <a:gd name="T53" fmla="*/ 83 h 746"/>
                <a:gd name="T54" fmla="*/ 82 w 340"/>
                <a:gd name="T55" fmla="*/ 0 h 746"/>
                <a:gd name="T56" fmla="*/ 258 w 340"/>
                <a:gd name="T57" fmla="*/ 0 h 746"/>
                <a:gd name="T58" fmla="*/ 340 w 340"/>
                <a:gd name="T59" fmla="*/ 83 h 746"/>
                <a:gd name="T60" fmla="*/ 340 w 340"/>
                <a:gd name="T61" fmla="*/ 335 h 746"/>
                <a:gd name="T62" fmla="*/ 297 w 340"/>
                <a:gd name="T63" fmla="*/ 369 h 746"/>
                <a:gd name="T64" fmla="*/ 276 w 340"/>
                <a:gd name="T65" fmla="*/ 332 h 746"/>
                <a:gd name="T66" fmla="*/ 276 w 340"/>
                <a:gd name="T67" fmla="*/ 118 h 746"/>
                <a:gd name="T68" fmla="*/ 276 w 340"/>
                <a:gd name="T69" fmla="*/ 100 h 746"/>
                <a:gd name="T70" fmla="*/ 170 w 340"/>
                <a:gd name="T71" fmla="*/ 202 h 746"/>
                <a:gd name="T72" fmla="*/ 188 w 340"/>
                <a:gd name="T73" fmla="*/ 164 h 746"/>
                <a:gd name="T74" fmla="*/ 181 w 340"/>
                <a:gd name="T75" fmla="*/ 106 h 746"/>
                <a:gd name="T76" fmla="*/ 172 w 340"/>
                <a:gd name="T77" fmla="*/ 40 h 746"/>
                <a:gd name="T78" fmla="*/ 168 w 340"/>
                <a:gd name="T79" fmla="*/ 40 h 746"/>
                <a:gd name="T80" fmla="*/ 164 w 340"/>
                <a:gd name="T81" fmla="*/ 56 h 746"/>
                <a:gd name="T82" fmla="*/ 153 w 340"/>
                <a:gd name="T83" fmla="*/ 165 h 746"/>
                <a:gd name="T84" fmla="*/ 170 w 340"/>
                <a:gd name="T85" fmla="*/ 202 h 746"/>
                <a:gd name="T86" fmla="*/ 169 w 340"/>
                <a:gd name="T87" fmla="*/ 0 h 746"/>
                <a:gd name="T88" fmla="*/ 158 w 340"/>
                <a:gd name="T89" fmla="*/ 19 h 746"/>
                <a:gd name="T90" fmla="*/ 170 w 340"/>
                <a:gd name="T91" fmla="*/ 31 h 746"/>
                <a:gd name="T92" fmla="*/ 181 w 340"/>
                <a:gd name="T93" fmla="*/ 18 h 746"/>
                <a:gd name="T94" fmla="*/ 169 w 340"/>
                <a:gd name="T95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0" h="746">
                  <a:moveTo>
                    <a:pt x="276" y="100"/>
                  </a:moveTo>
                  <a:cubicBezTo>
                    <a:pt x="261" y="95"/>
                    <a:pt x="261" y="104"/>
                    <a:pt x="261" y="113"/>
                  </a:cubicBezTo>
                  <a:cubicBezTo>
                    <a:pt x="261" y="192"/>
                    <a:pt x="261" y="272"/>
                    <a:pt x="261" y="351"/>
                  </a:cubicBezTo>
                  <a:cubicBezTo>
                    <a:pt x="261" y="463"/>
                    <a:pt x="261" y="575"/>
                    <a:pt x="261" y="687"/>
                  </a:cubicBezTo>
                  <a:cubicBezTo>
                    <a:pt x="261" y="704"/>
                    <a:pt x="259" y="720"/>
                    <a:pt x="243" y="730"/>
                  </a:cubicBezTo>
                  <a:cubicBezTo>
                    <a:pt x="217" y="746"/>
                    <a:pt x="185" y="733"/>
                    <a:pt x="181" y="703"/>
                  </a:cubicBezTo>
                  <a:cubicBezTo>
                    <a:pt x="179" y="687"/>
                    <a:pt x="180" y="671"/>
                    <a:pt x="180" y="655"/>
                  </a:cubicBezTo>
                  <a:cubicBezTo>
                    <a:pt x="180" y="574"/>
                    <a:pt x="180" y="493"/>
                    <a:pt x="180" y="412"/>
                  </a:cubicBezTo>
                  <a:cubicBezTo>
                    <a:pt x="180" y="407"/>
                    <a:pt x="181" y="402"/>
                    <a:pt x="179" y="398"/>
                  </a:cubicBezTo>
                  <a:cubicBezTo>
                    <a:pt x="178" y="395"/>
                    <a:pt x="173" y="391"/>
                    <a:pt x="170" y="391"/>
                  </a:cubicBezTo>
                  <a:cubicBezTo>
                    <a:pt x="167" y="392"/>
                    <a:pt x="162" y="396"/>
                    <a:pt x="161" y="399"/>
                  </a:cubicBezTo>
                  <a:cubicBezTo>
                    <a:pt x="159" y="404"/>
                    <a:pt x="160" y="409"/>
                    <a:pt x="160" y="414"/>
                  </a:cubicBezTo>
                  <a:cubicBezTo>
                    <a:pt x="160" y="505"/>
                    <a:pt x="160" y="596"/>
                    <a:pt x="160" y="687"/>
                  </a:cubicBezTo>
                  <a:cubicBezTo>
                    <a:pt x="160" y="713"/>
                    <a:pt x="151" y="728"/>
                    <a:pt x="132" y="735"/>
                  </a:cubicBezTo>
                  <a:cubicBezTo>
                    <a:pt x="109" y="743"/>
                    <a:pt x="82" y="726"/>
                    <a:pt x="79" y="702"/>
                  </a:cubicBezTo>
                  <a:cubicBezTo>
                    <a:pt x="79" y="695"/>
                    <a:pt x="79" y="687"/>
                    <a:pt x="79" y="680"/>
                  </a:cubicBezTo>
                  <a:cubicBezTo>
                    <a:pt x="79" y="493"/>
                    <a:pt x="79" y="306"/>
                    <a:pt x="79" y="119"/>
                  </a:cubicBezTo>
                  <a:cubicBezTo>
                    <a:pt x="79" y="114"/>
                    <a:pt x="80" y="109"/>
                    <a:pt x="78" y="105"/>
                  </a:cubicBezTo>
                  <a:cubicBezTo>
                    <a:pt x="78" y="102"/>
                    <a:pt x="74" y="99"/>
                    <a:pt x="71" y="99"/>
                  </a:cubicBezTo>
                  <a:cubicBezTo>
                    <a:pt x="69" y="99"/>
                    <a:pt x="64" y="101"/>
                    <a:pt x="63" y="104"/>
                  </a:cubicBezTo>
                  <a:cubicBezTo>
                    <a:pt x="62" y="108"/>
                    <a:pt x="62" y="112"/>
                    <a:pt x="62" y="116"/>
                  </a:cubicBezTo>
                  <a:cubicBezTo>
                    <a:pt x="62" y="186"/>
                    <a:pt x="62" y="256"/>
                    <a:pt x="62" y="326"/>
                  </a:cubicBezTo>
                  <a:cubicBezTo>
                    <a:pt x="62" y="333"/>
                    <a:pt x="62" y="341"/>
                    <a:pt x="61" y="348"/>
                  </a:cubicBezTo>
                  <a:cubicBezTo>
                    <a:pt x="58" y="362"/>
                    <a:pt x="49" y="369"/>
                    <a:pt x="35" y="371"/>
                  </a:cubicBezTo>
                  <a:cubicBezTo>
                    <a:pt x="22" y="372"/>
                    <a:pt x="10" y="367"/>
                    <a:pt x="5" y="355"/>
                  </a:cubicBezTo>
                  <a:cubicBezTo>
                    <a:pt x="2" y="347"/>
                    <a:pt x="0" y="338"/>
                    <a:pt x="0" y="329"/>
                  </a:cubicBezTo>
                  <a:cubicBezTo>
                    <a:pt x="0" y="247"/>
                    <a:pt x="0" y="165"/>
                    <a:pt x="0" y="83"/>
                  </a:cubicBezTo>
                  <a:cubicBezTo>
                    <a:pt x="0" y="34"/>
                    <a:pt x="32" y="1"/>
                    <a:pt x="82" y="0"/>
                  </a:cubicBezTo>
                  <a:cubicBezTo>
                    <a:pt x="141" y="0"/>
                    <a:pt x="199" y="0"/>
                    <a:pt x="258" y="0"/>
                  </a:cubicBezTo>
                  <a:cubicBezTo>
                    <a:pt x="307" y="0"/>
                    <a:pt x="340" y="34"/>
                    <a:pt x="340" y="83"/>
                  </a:cubicBezTo>
                  <a:cubicBezTo>
                    <a:pt x="340" y="167"/>
                    <a:pt x="340" y="251"/>
                    <a:pt x="340" y="335"/>
                  </a:cubicBezTo>
                  <a:cubicBezTo>
                    <a:pt x="340" y="361"/>
                    <a:pt x="320" y="377"/>
                    <a:pt x="297" y="369"/>
                  </a:cubicBezTo>
                  <a:cubicBezTo>
                    <a:pt x="284" y="365"/>
                    <a:pt x="276" y="350"/>
                    <a:pt x="276" y="332"/>
                  </a:cubicBezTo>
                  <a:cubicBezTo>
                    <a:pt x="276" y="261"/>
                    <a:pt x="276" y="189"/>
                    <a:pt x="276" y="118"/>
                  </a:cubicBezTo>
                  <a:cubicBezTo>
                    <a:pt x="276" y="112"/>
                    <a:pt x="276" y="106"/>
                    <a:pt x="276" y="100"/>
                  </a:cubicBezTo>
                  <a:close/>
                  <a:moveTo>
                    <a:pt x="170" y="202"/>
                  </a:moveTo>
                  <a:cubicBezTo>
                    <a:pt x="182" y="192"/>
                    <a:pt x="191" y="182"/>
                    <a:pt x="188" y="164"/>
                  </a:cubicBezTo>
                  <a:cubicBezTo>
                    <a:pt x="184" y="145"/>
                    <a:pt x="184" y="125"/>
                    <a:pt x="181" y="106"/>
                  </a:cubicBezTo>
                  <a:cubicBezTo>
                    <a:pt x="178" y="84"/>
                    <a:pt x="175" y="62"/>
                    <a:pt x="172" y="40"/>
                  </a:cubicBezTo>
                  <a:cubicBezTo>
                    <a:pt x="171" y="40"/>
                    <a:pt x="169" y="40"/>
                    <a:pt x="168" y="40"/>
                  </a:cubicBezTo>
                  <a:cubicBezTo>
                    <a:pt x="167" y="45"/>
                    <a:pt x="165" y="50"/>
                    <a:pt x="164" y="56"/>
                  </a:cubicBezTo>
                  <a:cubicBezTo>
                    <a:pt x="160" y="92"/>
                    <a:pt x="158" y="129"/>
                    <a:pt x="153" y="165"/>
                  </a:cubicBezTo>
                  <a:cubicBezTo>
                    <a:pt x="150" y="182"/>
                    <a:pt x="157" y="192"/>
                    <a:pt x="170" y="202"/>
                  </a:cubicBezTo>
                  <a:close/>
                  <a:moveTo>
                    <a:pt x="169" y="0"/>
                  </a:moveTo>
                  <a:cubicBezTo>
                    <a:pt x="164" y="9"/>
                    <a:pt x="158" y="14"/>
                    <a:pt x="158" y="19"/>
                  </a:cubicBezTo>
                  <a:cubicBezTo>
                    <a:pt x="159" y="23"/>
                    <a:pt x="166" y="27"/>
                    <a:pt x="170" y="31"/>
                  </a:cubicBezTo>
                  <a:cubicBezTo>
                    <a:pt x="174" y="27"/>
                    <a:pt x="181" y="23"/>
                    <a:pt x="181" y="18"/>
                  </a:cubicBezTo>
                  <a:cubicBezTo>
                    <a:pt x="182" y="14"/>
                    <a:pt x="175" y="9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28">
              <a:extLst>
                <a:ext uri="{FF2B5EF4-FFF2-40B4-BE49-F238E27FC236}">
                  <a16:creationId xmlns:a16="http://schemas.microsoft.com/office/drawing/2014/main" xmlns="" id="{1DBE6E72-5273-4B58-B1EA-FA812BEF6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122" y="4237822"/>
              <a:ext cx="246918" cy="263125"/>
            </a:xfrm>
            <a:custGeom>
              <a:avLst/>
              <a:gdLst>
                <a:gd name="T0" fmla="*/ 62 w 126"/>
                <a:gd name="T1" fmla="*/ 128 h 128"/>
                <a:gd name="T2" fmla="*/ 0 w 126"/>
                <a:gd name="T3" fmla="*/ 62 h 128"/>
                <a:gd name="T4" fmla="*/ 67 w 126"/>
                <a:gd name="T5" fmla="*/ 1 h 128"/>
                <a:gd name="T6" fmla="*/ 126 w 126"/>
                <a:gd name="T7" fmla="*/ 66 h 128"/>
                <a:gd name="T8" fmla="*/ 62 w 126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8">
                  <a:moveTo>
                    <a:pt x="62" y="128"/>
                  </a:moveTo>
                  <a:cubicBezTo>
                    <a:pt x="27" y="127"/>
                    <a:pt x="0" y="98"/>
                    <a:pt x="0" y="62"/>
                  </a:cubicBezTo>
                  <a:cubicBezTo>
                    <a:pt x="1" y="31"/>
                    <a:pt x="33" y="0"/>
                    <a:pt x="67" y="1"/>
                  </a:cubicBezTo>
                  <a:cubicBezTo>
                    <a:pt x="98" y="3"/>
                    <a:pt x="126" y="30"/>
                    <a:pt x="126" y="66"/>
                  </a:cubicBezTo>
                  <a:cubicBezTo>
                    <a:pt x="126" y="100"/>
                    <a:pt x="97" y="128"/>
                    <a:pt x="62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35">
              <a:extLst>
                <a:ext uri="{FF2B5EF4-FFF2-40B4-BE49-F238E27FC236}">
                  <a16:creationId xmlns:a16="http://schemas.microsoft.com/office/drawing/2014/main" xmlns="" id="{5F03B66F-C7D6-4FB0-8537-3AC024E4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74" y="5390449"/>
              <a:ext cx="121215" cy="407495"/>
            </a:xfrm>
            <a:custGeom>
              <a:avLst/>
              <a:gdLst>
                <a:gd name="T0" fmla="*/ 62 w 62"/>
                <a:gd name="T1" fmla="*/ 198 h 198"/>
                <a:gd name="T2" fmla="*/ 2 w 62"/>
                <a:gd name="T3" fmla="*/ 198 h 198"/>
                <a:gd name="T4" fmla="*/ 1 w 62"/>
                <a:gd name="T5" fmla="*/ 185 h 198"/>
                <a:gd name="T6" fmla="*/ 0 w 62"/>
                <a:gd name="T7" fmla="*/ 30 h 198"/>
                <a:gd name="T8" fmla="*/ 19 w 62"/>
                <a:gd name="T9" fmla="*/ 1 h 198"/>
                <a:gd name="T10" fmla="*/ 42 w 62"/>
                <a:gd name="T11" fmla="*/ 29 h 198"/>
                <a:gd name="T12" fmla="*/ 58 w 62"/>
                <a:gd name="T13" fmla="*/ 161 h 198"/>
                <a:gd name="T14" fmla="*/ 62 w 62"/>
                <a:gd name="T1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8">
                  <a:moveTo>
                    <a:pt x="62" y="198"/>
                  </a:moveTo>
                  <a:cubicBezTo>
                    <a:pt x="40" y="198"/>
                    <a:pt x="22" y="198"/>
                    <a:pt x="2" y="198"/>
                  </a:cubicBezTo>
                  <a:cubicBezTo>
                    <a:pt x="1" y="194"/>
                    <a:pt x="1" y="190"/>
                    <a:pt x="1" y="185"/>
                  </a:cubicBezTo>
                  <a:cubicBezTo>
                    <a:pt x="0" y="133"/>
                    <a:pt x="0" y="81"/>
                    <a:pt x="0" y="30"/>
                  </a:cubicBezTo>
                  <a:cubicBezTo>
                    <a:pt x="0" y="11"/>
                    <a:pt x="6" y="2"/>
                    <a:pt x="19" y="1"/>
                  </a:cubicBezTo>
                  <a:cubicBezTo>
                    <a:pt x="33" y="0"/>
                    <a:pt x="40" y="10"/>
                    <a:pt x="42" y="29"/>
                  </a:cubicBezTo>
                  <a:cubicBezTo>
                    <a:pt x="47" y="73"/>
                    <a:pt x="53" y="117"/>
                    <a:pt x="58" y="161"/>
                  </a:cubicBezTo>
                  <a:cubicBezTo>
                    <a:pt x="60" y="173"/>
                    <a:pt x="61" y="185"/>
                    <a:pt x="62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val 169">
              <a:extLst>
                <a:ext uri="{FF2B5EF4-FFF2-40B4-BE49-F238E27FC236}">
                  <a16:creationId xmlns:a16="http://schemas.microsoft.com/office/drawing/2014/main" xmlns="" id="{EBA43BE0-9C1F-4F80-B8AA-8FAB8D165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3740" y="5332235"/>
              <a:ext cx="40406" cy="3958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59786" y="2767187"/>
            <a:ext cx="221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оказана 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тыс. граждан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65827" y="4740118"/>
            <a:ext cx="388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оказана - 85 гражданам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803" y="3645534"/>
            <a:ext cx="125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78473" y="3241375"/>
            <a:ext cx="125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8"/>
          <a:stretch/>
        </p:blipFill>
        <p:spPr>
          <a:xfrm>
            <a:off x="-10811" y="5285129"/>
            <a:ext cx="12213622" cy="1616487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7075856" y="832075"/>
            <a:ext cx="5015445" cy="4349726"/>
            <a:chOff x="269964" y="1669314"/>
            <a:chExt cx="5015445" cy="4349726"/>
          </a:xfrm>
        </p:grpSpPr>
        <p:grpSp>
          <p:nvGrpSpPr>
            <p:cNvPr id="6" name="Группа 41"/>
            <p:cNvGrpSpPr>
              <a:grpSpLocks/>
            </p:cNvGrpSpPr>
            <p:nvPr/>
          </p:nvGrpSpPr>
          <p:grpSpPr bwMode="auto">
            <a:xfrm>
              <a:off x="269964" y="1669314"/>
              <a:ext cx="4986311" cy="4349726"/>
              <a:chOff x="1231892" y="2199333"/>
              <a:chExt cx="5182389" cy="474185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231892" y="2199333"/>
                <a:ext cx="5182389" cy="144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Количество СО НКО, </a:t>
                </a:r>
                <a:endPara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оказывающих услуги</a:t>
                </a:r>
                <a:r>
                  <a:rPr kumimoji="0" lang="ru-RU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детям-инвалидам,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получивших </a:t>
                </a: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финансовую поддержку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министерства труда и социального развития</a:t>
                </a:r>
                <a:r>
                  <a:rPr kumimoji="0" lang="ru-RU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Новосибирской области</a:t>
                </a:r>
                <a:endPara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Группа 28"/>
              <p:cNvGrpSpPr>
                <a:grpSpLocks/>
              </p:cNvGrpSpPr>
              <p:nvPr/>
            </p:nvGrpSpPr>
            <p:grpSpPr bwMode="auto">
              <a:xfrm>
                <a:off x="1871997" y="3578758"/>
                <a:ext cx="3792914" cy="1448872"/>
                <a:chOff x="96397" y="3218349"/>
                <a:chExt cx="3792914" cy="1369251"/>
              </a:xfrm>
            </p:grpSpPr>
            <p:sp>
              <p:nvSpPr>
                <p:cNvPr id="34" name="Line 188"/>
                <p:cNvSpPr>
                  <a:spLocks noChangeShapeType="1"/>
                </p:cNvSpPr>
                <p:nvPr/>
              </p:nvSpPr>
              <p:spPr bwMode="auto">
                <a:xfrm flipH="1" flipV="1">
                  <a:off x="427595" y="3277103"/>
                  <a:ext cx="323768" cy="1309939"/>
                </a:xfrm>
                <a:prstGeom prst="line">
                  <a:avLst/>
                </a:prstGeom>
                <a:noFill/>
                <a:ln w="31750" cap="rnd">
                  <a:solidFill>
                    <a:srgbClr val="167EDC">
                      <a:lumMod val="50000"/>
                    </a:srgbClr>
                  </a:solidFill>
                  <a:prstDash val="sysDot"/>
                  <a:round/>
                  <a:headEnd type="oval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ulim" pitchFamily="34" charset="-127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 bwMode="auto">
                <a:xfrm flipV="1">
                  <a:off x="95364" y="3219105"/>
                  <a:ext cx="3794211" cy="0"/>
                </a:xfrm>
                <a:prstGeom prst="line">
                  <a:avLst/>
                </a:prstGeom>
                <a:gradFill rotWithShape="1">
                  <a:gsLst>
                    <a:gs pos="0">
                      <a:srgbClr val="167EDC">
                        <a:gamma/>
                        <a:tint val="26667"/>
                        <a:invGamma/>
                      </a:srgbClr>
                    </a:gs>
                    <a:gs pos="100000">
                      <a:srgbClr val="167EDC">
                        <a:alpha val="14999"/>
                      </a:srgbClr>
                    </a:gs>
                  </a:gsLst>
                  <a:lin ang="5400000" scaled="1"/>
                </a:gradFill>
                <a:ln w="28575" cap="flat" cmpd="sng" algn="ctr">
                  <a:solidFill>
                    <a:srgbClr val="167EDC">
                      <a:lumMod val="50000"/>
                    </a:srgb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1231892" y="6135930"/>
                <a:ext cx="4820531" cy="805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kumimoji="0" lang="ru-RU" sz="14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заимодействие организовано с 50 </a:t>
                </a: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СО </a:t>
                </a: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НКО</a:t>
                </a: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оказывающих услуги детям-инвалидам,  </a:t>
                </a: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 которыми установлено эффективное партнерство </a:t>
                </a:r>
              </a:p>
            </p:txBody>
          </p:sp>
          <p:grpSp>
            <p:nvGrpSpPr>
              <p:cNvPr id="22" name="Группа 31"/>
              <p:cNvGrpSpPr>
                <a:grpSpLocks/>
              </p:cNvGrpSpPr>
              <p:nvPr/>
            </p:nvGrpSpPr>
            <p:grpSpPr bwMode="auto">
              <a:xfrm flipH="1">
                <a:off x="3428431" y="4783677"/>
                <a:ext cx="2232511" cy="1265489"/>
                <a:chOff x="179347" y="3612162"/>
                <a:chExt cx="2237897" cy="1503877"/>
              </a:xfrm>
            </p:grpSpPr>
            <p:sp>
              <p:nvSpPr>
                <p:cNvPr id="30" name="矩形 3"/>
                <p:cNvSpPr/>
                <p:nvPr/>
              </p:nvSpPr>
              <p:spPr bwMode="auto">
                <a:xfrm>
                  <a:off x="179347" y="3612162"/>
                  <a:ext cx="2237897" cy="150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6425" h="1919981">
                      <a:moveTo>
                        <a:pt x="961654" y="1"/>
                      </a:moveTo>
                      <a:cubicBezTo>
                        <a:pt x="1241767" y="-484"/>
                        <a:pt x="1493101" y="118983"/>
                        <a:pt x="1668542" y="309758"/>
                      </a:cubicBezTo>
                      <a:lnTo>
                        <a:pt x="2316425" y="957641"/>
                      </a:lnTo>
                      <a:lnTo>
                        <a:pt x="1666038" y="1608027"/>
                      </a:lnTo>
                      <a:cubicBezTo>
                        <a:pt x="1490444" y="1799411"/>
                        <a:pt x="1238185" y="1919750"/>
                        <a:pt x="958327" y="1919980"/>
                      </a:cubicBezTo>
                      <a:cubicBezTo>
                        <a:pt x="428203" y="1920898"/>
                        <a:pt x="-918" y="1491778"/>
                        <a:pt x="1" y="961654"/>
                      </a:cubicBezTo>
                      <a:cubicBezTo>
                        <a:pt x="919" y="431529"/>
                        <a:pt x="431529" y="920"/>
                        <a:pt x="961654" y="1"/>
                      </a:cubicBezTo>
                      <a:close/>
                    </a:path>
                  </a:pathLst>
                </a:custGeom>
                <a:solidFill>
                  <a:srgbClr val="006C92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21917" tIns="60959" rIns="121917" bIns="60959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78600" y="4135458"/>
                  <a:ext cx="1334109" cy="478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15</a:t>
                  </a:r>
                  <a:endParaRPr kumimoji="0" lang="ru-RU" altLang="ru-R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Группа 32"/>
              <p:cNvGrpSpPr>
                <a:grpSpLocks/>
              </p:cNvGrpSpPr>
              <p:nvPr/>
            </p:nvGrpSpPr>
            <p:grpSpPr bwMode="auto">
              <a:xfrm flipH="1">
                <a:off x="2063530" y="5122271"/>
                <a:ext cx="1555352" cy="975568"/>
                <a:chOff x="1755504" y="5583888"/>
                <a:chExt cx="1714733" cy="1150318"/>
              </a:xfrm>
            </p:grpSpPr>
            <p:sp>
              <p:nvSpPr>
                <p:cNvPr id="28" name="椭圆 5"/>
                <p:cNvSpPr/>
                <p:nvPr/>
              </p:nvSpPr>
              <p:spPr bwMode="auto">
                <a:xfrm>
                  <a:off x="1755504" y="5583888"/>
                  <a:ext cx="1714733" cy="115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6425" h="1919981">
                      <a:moveTo>
                        <a:pt x="1358098" y="1"/>
                      </a:moveTo>
                      <a:cubicBezTo>
                        <a:pt x="1888222" y="-917"/>
                        <a:pt x="2317343" y="428203"/>
                        <a:pt x="2316424" y="958327"/>
                      </a:cubicBezTo>
                      <a:cubicBezTo>
                        <a:pt x="2315506" y="1488452"/>
                        <a:pt x="1884896" y="1919061"/>
                        <a:pt x="1354771" y="1919980"/>
                      </a:cubicBezTo>
                      <a:cubicBezTo>
                        <a:pt x="1074658" y="1920465"/>
                        <a:pt x="823324" y="1800998"/>
                        <a:pt x="647883" y="1610223"/>
                      </a:cubicBezTo>
                      <a:lnTo>
                        <a:pt x="0" y="962340"/>
                      </a:lnTo>
                      <a:lnTo>
                        <a:pt x="650387" y="311954"/>
                      </a:lnTo>
                      <a:cubicBezTo>
                        <a:pt x="825981" y="120570"/>
                        <a:pt x="1078240" y="231"/>
                        <a:pt x="1358098" y="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21917" tIns="60959" rIns="121917" bIns="60959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489766" y="5901678"/>
                  <a:ext cx="469550" cy="474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40404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3</a:t>
                  </a:r>
                  <a:endParaRPr kumimoji="0" lang="ru-RU" altLang="ru-R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397278" y="3845286"/>
                <a:ext cx="2588592" cy="63749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из них на оказание услуг ранней помощи</a:t>
                </a:r>
                <a:endPara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188"/>
              <p:cNvSpPr>
                <a:spLocks noChangeShapeType="1"/>
              </p:cNvSpPr>
              <p:nvPr/>
            </p:nvSpPr>
            <p:spPr bwMode="auto">
              <a:xfrm flipV="1">
                <a:off x="4205048" y="3636696"/>
                <a:ext cx="281445" cy="859178"/>
              </a:xfrm>
              <a:prstGeom prst="line">
                <a:avLst/>
              </a:prstGeom>
              <a:noFill/>
              <a:ln w="31750" cap="rnd">
                <a:solidFill>
                  <a:srgbClr val="167EDC">
                    <a:lumMod val="50000"/>
                  </a:srgbClr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Группа 9"/>
            <p:cNvGrpSpPr>
              <a:grpSpLocks/>
            </p:cNvGrpSpPr>
            <p:nvPr/>
          </p:nvGrpSpPr>
          <p:grpSpPr bwMode="auto">
            <a:xfrm>
              <a:off x="269965" y="3788826"/>
              <a:ext cx="1976987" cy="526771"/>
              <a:chOff x="1031840" y="4104997"/>
              <a:chExt cx="2054728" cy="574259"/>
            </a:xfrm>
          </p:grpSpPr>
          <p:grpSp>
            <p:nvGrpSpPr>
              <p:cNvPr id="14" name="Группа 8"/>
              <p:cNvGrpSpPr>
                <a:grpSpLocks/>
              </p:cNvGrpSpPr>
              <p:nvPr/>
            </p:nvGrpSpPr>
            <p:grpSpPr bwMode="auto">
              <a:xfrm>
                <a:off x="1031840" y="4104997"/>
                <a:ext cx="2054728" cy="529719"/>
                <a:chOff x="190564" y="3980701"/>
                <a:chExt cx="2054728" cy="529719"/>
              </a:xfrm>
            </p:grpSpPr>
            <p:pic>
              <p:nvPicPr>
                <p:cNvPr id="16" name="Рисунок 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64" y="3987146"/>
                  <a:ext cx="436063" cy="523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658055" y="3980701"/>
                  <a:ext cx="1587237" cy="3355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1,35 млн</a:t>
                  </a: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Line 188"/>
              <p:cNvSpPr>
                <a:spLocks noChangeShapeType="1"/>
              </p:cNvSpPr>
              <p:nvPr/>
            </p:nvSpPr>
            <p:spPr bwMode="auto">
              <a:xfrm flipH="1">
                <a:off x="1050884" y="4666559"/>
                <a:ext cx="1180798" cy="12697"/>
              </a:xfrm>
              <a:prstGeom prst="line">
                <a:avLst/>
              </a:prstGeom>
              <a:noFill/>
              <a:ln w="31750" cap="rnd">
                <a:solidFill>
                  <a:srgbClr val="167EDC">
                    <a:lumMod val="50000"/>
                  </a:srgbClr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52"/>
            <p:cNvGrpSpPr>
              <a:grpSpLocks/>
            </p:cNvGrpSpPr>
            <p:nvPr/>
          </p:nvGrpSpPr>
          <p:grpSpPr bwMode="auto">
            <a:xfrm>
              <a:off x="3297587" y="3270702"/>
              <a:ext cx="1987822" cy="563474"/>
              <a:chOff x="376060" y="4060152"/>
              <a:chExt cx="2029468" cy="614271"/>
            </a:xfrm>
          </p:grpSpPr>
          <p:grpSp>
            <p:nvGrpSpPr>
              <p:cNvPr id="10" name="Группа 53"/>
              <p:cNvGrpSpPr>
                <a:grpSpLocks/>
              </p:cNvGrpSpPr>
              <p:nvPr/>
            </p:nvGrpSpPr>
            <p:grpSpPr bwMode="auto">
              <a:xfrm>
                <a:off x="482074" y="4060152"/>
                <a:ext cx="1923454" cy="523275"/>
                <a:chOff x="-359202" y="3935856"/>
                <a:chExt cx="1923454" cy="523275"/>
              </a:xfrm>
            </p:grpSpPr>
            <p:pic>
              <p:nvPicPr>
                <p:cNvPr id="12" name="Рисунок 5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59202" y="3935856"/>
                  <a:ext cx="436063" cy="523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247794" y="4057054"/>
                  <a:ext cx="1316458" cy="3355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10,14 млн</a:t>
                  </a: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V="1">
                <a:off x="376060" y="4668074"/>
                <a:ext cx="1704549" cy="6349"/>
              </a:xfrm>
              <a:prstGeom prst="line">
                <a:avLst/>
              </a:prstGeom>
              <a:noFill/>
              <a:ln w="31750" cap="rnd">
                <a:solidFill>
                  <a:srgbClr val="167EDC">
                    <a:lumMod val="50000"/>
                  </a:srgbClr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180578" y="3737085"/>
            <a:ext cx="647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рамках комплекса мер по развитию стационарозамещающих технологий оказания помощи детям с особенностями развития, получившего грант Фонда поддержки детей, находящихся в трудной жизненной ситуации,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общественные организации получили средства гранта на внедрение новой технологии «Семейный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»: 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млн. 240 тыс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руб.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35974" y="559023"/>
            <a:ext cx="6687413" cy="2804570"/>
          </a:xfrm>
          <a:prstGeom prst="wedgeRectCallout">
            <a:avLst>
              <a:gd name="adj1" fmla="val 54559"/>
              <a:gd name="adj2" fmla="val 33467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 w="25400">
            <a:solidFill>
              <a:srgbClr val="378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5789" y="562825"/>
            <a:ext cx="6540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ранней помощи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детям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возрасте от 0 до 3 лет субсидии в общем объеме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350 тыс. руб. получили 3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организации: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Частное образовательное учреждение дополнительного образования «Центр образования детей, нуждающихся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психолого-педагогической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медико-социальной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помощи «КРУГОЗОР»;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Сузунская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районная женская общественная организация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Виринея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Городская общественная организация инвалидов «Общество «ДАУН СИНДРОМ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16"/>
          <p:cNvSpPr/>
          <p:nvPr/>
        </p:nvSpPr>
        <p:spPr>
          <a:xfrm>
            <a:off x="0" y="1"/>
            <a:ext cx="12202811" cy="494142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с СО НКО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48128" y="1412776"/>
            <a:ext cx="4666368" cy="150810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 –  пилотный регион по апробации механизмов реализации Федерального закона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189-ФЗ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2021 года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3339" y="102544"/>
            <a:ext cx="6860659" cy="6528725"/>
            <a:chOff x="107504" y="76908"/>
            <a:chExt cx="5145494" cy="48965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7504" y="76908"/>
              <a:ext cx="5145494" cy="489654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39"/>
              <a:endParaRPr lang="ru-RU" sz="24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07504" y="843558"/>
              <a:ext cx="5145494" cy="4104456"/>
              <a:chOff x="2570" y="609294"/>
              <a:chExt cx="6009590" cy="4842776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3"/>
              <a:srcRect l="34397" t="17639" r="34844" b="16507"/>
              <a:stretch/>
            </p:blipFill>
            <p:spPr>
              <a:xfrm>
                <a:off x="2663788" y="1419622"/>
                <a:ext cx="3348372" cy="4032448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4"/>
              <a:srcRect l="40549" t="34595" r="22439" b="47568"/>
              <a:stretch/>
            </p:blipFill>
            <p:spPr>
              <a:xfrm>
                <a:off x="2627784" y="609295"/>
                <a:ext cx="3384376" cy="917392"/>
              </a:xfrm>
              <a:prstGeom prst="rect">
                <a:avLst/>
              </a:prstGeom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4"/>
              <a:srcRect l="21650" t="31800" r="59844" b="8752"/>
              <a:stretch/>
            </p:blipFill>
            <p:spPr>
              <a:xfrm>
                <a:off x="2570" y="609294"/>
                <a:ext cx="2680082" cy="4842775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1" t="36600" r="2692" b="20102"/>
            <a:stretch/>
          </p:blipFill>
          <p:spPr>
            <a:xfrm>
              <a:off x="179512" y="78941"/>
              <a:ext cx="3227941" cy="821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6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1"/>
          <a:stretch/>
        </p:blipFill>
        <p:spPr>
          <a:xfrm>
            <a:off x="0" y="5204975"/>
            <a:ext cx="12246594" cy="1653025"/>
          </a:xfrm>
          <a:prstGeom prst="rect">
            <a:avLst/>
          </a:prstGeom>
        </p:spPr>
      </p:pic>
      <p:sp>
        <p:nvSpPr>
          <p:cNvPr id="13" name="Rounded Rectangle 16"/>
          <p:cNvSpPr/>
          <p:nvPr/>
        </p:nvSpPr>
        <p:spPr>
          <a:xfrm>
            <a:off x="0" y="-7143"/>
            <a:ext cx="12178231" cy="1175217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490" y="159554"/>
            <a:ext cx="115496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СОВМЕСТНО С СО НКО ПРЕДЛОЖЕНИЙ ПО ВНЕСЕНИЮ ИЗМЕНЕНИЙ В СУЩЕСТВУЮЩИЕ СТАНДАРТЫ СОЦИАЛЬНЫХ УСЛУГ, ПРЕДОСТАВЛЯЕМЫХ ПОСТАВЩИКАМИ СОЦИАЛЬНЫХ УСЛУГ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176528"/>
            <a:ext cx="12111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СТАНДАРТЫ СОЦИАЛЬНЫХ УСЛУГ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приказом министерства социального развития Новосибирской области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23.12.2014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 1446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утверждении Стандартов социальных услуг, предоставляемых поставщиками социальных услуг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7873" y="2163219"/>
            <a:ext cx="4124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Изменения в приказ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вносятся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регулярно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числе и с учетом предложений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представителей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некоммерческих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организаций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153790" y="3808055"/>
            <a:ext cx="4234646" cy="270704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21487" y="3771625"/>
            <a:ext cx="3751373" cy="27434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ru-RU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7689" y="3804018"/>
            <a:ext cx="36365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Разработаны примерные наборы услуг, которые используются для формирования индивидуальных программ предоставления социальных услуг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оказываемые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полустационарной форме социального обслуживания и в условиях тренировочной квартиры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 предложению НМООИ «Ассоциация «Интеграция» Общероссийской общественной организации инвалидов - Российского союза инвалидов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3912176" y="3761234"/>
            <a:ext cx="1293670" cy="121922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" name="AutoShape 9"/>
          <p:cNvSpPr>
            <a:spLocks noChangeAspect="1" noChangeArrowheads="1" noTextEdit="1"/>
          </p:cNvSpPr>
          <p:nvPr/>
        </p:nvSpPr>
        <p:spPr bwMode="gray">
          <a:xfrm flipH="1">
            <a:off x="6499740" y="4426568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10"/>
          <p:cNvSpPr>
            <a:spLocks/>
          </p:cNvSpPr>
          <p:nvPr/>
        </p:nvSpPr>
        <p:spPr bwMode="gray">
          <a:xfrm flipH="1">
            <a:off x="6182590" y="3771625"/>
            <a:ext cx="1174399" cy="120883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3747076" y="2031610"/>
            <a:ext cx="3817505" cy="1776446"/>
            <a:chOff x="1997" y="1319"/>
            <a:chExt cx="1889" cy="1004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1997" y="1362"/>
              <a:ext cx="1889" cy="961"/>
              <a:chOff x="1973" y="985"/>
              <a:chExt cx="1926" cy="979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00206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4"/>
              <p:cNvSpPr>
                <a:spLocks noChangeArrowheads="1"/>
              </p:cNvSpPr>
              <p:nvPr/>
            </p:nvSpPr>
            <p:spPr bwMode="gray">
              <a:xfrm>
                <a:off x="1973" y="985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086" y="1356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tx2">
                    <a:lumMod val="90000"/>
                    <a:lumOff val="10000"/>
                  </a:schemeClr>
                </a:gs>
                <a:gs pos="100000">
                  <a:schemeClr val="tx2">
                    <a:lumMod val="75000"/>
                    <a:lumOff val="25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E7F9FF"/>
                </a:gs>
                <a:gs pos="100000">
                  <a:schemeClr val="tx2">
                    <a:lumMod val="75000"/>
                    <a:lumOff val="25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125" y="1339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rgbClr val="008BBC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167672" y="2202378"/>
            <a:ext cx="29346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ОСНОВАНИИ ПРЕДЛОЖЕНИЙ 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НКО В 2020 ГОДУ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407352" y="4001275"/>
            <a:ext cx="37045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стадии доработки стандарт оказания услуг по присмотру и уходу на дому с детьми-инвалидам, имеющих тяжелые множественные нарушения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предложению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региональной общественной организации поддержки детей-инвалидов с нарушением слуха «Счастье слышать!»)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1"/>
          <a:stretch/>
        </p:blipFill>
        <p:spPr>
          <a:xfrm>
            <a:off x="0" y="5204975"/>
            <a:ext cx="12246594" cy="1653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8" t="3828" r="38401" b="12592"/>
          <a:stretch/>
        </p:blipFill>
        <p:spPr>
          <a:xfrm>
            <a:off x="4416139" y="1473957"/>
            <a:ext cx="7367152" cy="47099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ounded Rectangle 16"/>
          <p:cNvSpPr/>
          <p:nvPr/>
        </p:nvSpPr>
        <p:spPr>
          <a:xfrm>
            <a:off x="0" y="-3659"/>
            <a:ext cx="12192000" cy="587608"/>
          </a:xfrm>
          <a:prstGeom prst="roundRect">
            <a:avLst>
              <a:gd name="adj" fmla="val 10715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024" y="127492"/>
            <a:ext cx="1105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налоговых льгот  для СО НКО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724" y="3022305"/>
            <a:ext cx="39521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Устанавливаются: </a:t>
            </a:r>
          </a:p>
          <a:p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по транспортному налогу, налогу на имущество организаций, дополнив их категорией налогоплательщиков - социально ориентированные некоммерческие организации, предоставляющие социальные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637" y="821210"/>
            <a:ext cx="3539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Новосибирской области «О внесении изменений в статьи 2.4 и 8.11 Закона Новосибирской области «О налогах и особенностях налогообложения отдельных категорий налогоплательщиков в Новосибирской области»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1183" y="740115"/>
            <a:ext cx="7397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НЕКОММЕРЧЕСКИХ ОРГАНИЗАЦИЙ -  ИСПОЛНИТЕЛЕЙ ОБЩЕСТВЕННО ПОЛЕЗНЫХ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8866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1284</Words>
  <Application>Microsoft Office PowerPoint</Application>
  <PresentationFormat>Произвольный</PresentationFormat>
  <Paragraphs>171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Савченко Татьяна Александровна</dc:creator>
  <cp:lastModifiedBy>Москалева Екатерина Михайловна</cp:lastModifiedBy>
  <cp:revision>131</cp:revision>
  <cp:lastPrinted>2020-12-17T01:44:08Z</cp:lastPrinted>
  <dcterms:created xsi:type="dcterms:W3CDTF">2020-12-11T11:47:53Z</dcterms:created>
  <dcterms:modified xsi:type="dcterms:W3CDTF">2020-12-17T01:44:35Z</dcterms:modified>
</cp:coreProperties>
</file>