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068" r:id="rId1"/>
  </p:sldMasterIdLst>
  <p:notesMasterIdLst>
    <p:notesMasterId r:id="rId17"/>
  </p:notesMasterIdLst>
  <p:sldIdLst>
    <p:sldId id="268" r:id="rId2"/>
    <p:sldId id="353" r:id="rId3"/>
    <p:sldId id="369" r:id="rId4"/>
    <p:sldId id="368" r:id="rId5"/>
    <p:sldId id="375" r:id="rId6"/>
    <p:sldId id="376" r:id="rId7"/>
    <p:sldId id="377" r:id="rId8"/>
    <p:sldId id="373" r:id="rId9"/>
    <p:sldId id="385" r:id="rId10"/>
    <p:sldId id="356" r:id="rId11"/>
    <p:sldId id="384" r:id="rId12"/>
    <p:sldId id="381" r:id="rId13"/>
    <p:sldId id="380" r:id="rId14"/>
    <p:sldId id="350" r:id="rId15"/>
    <p:sldId id="382" r:id="rId16"/>
  </p:sldIdLst>
  <p:sldSz cx="9144000" cy="5143500" type="screen16x9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67DC"/>
    <a:srgbClr val="F76657"/>
    <a:srgbClr val="8BD58B"/>
    <a:srgbClr val="E3BDED"/>
    <a:srgbClr val="7A0000"/>
    <a:srgbClr val="C87EDC"/>
    <a:srgbClr val="AB3BC9"/>
    <a:srgbClr val="D3E8F5"/>
    <a:srgbClr val="56AE8A"/>
    <a:srgbClr val="D08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83" autoAdjust="0"/>
  </p:normalViewPr>
  <p:slideViewPr>
    <p:cSldViewPr>
      <p:cViewPr>
        <p:scale>
          <a:sx n="100" d="100"/>
          <a:sy n="100" d="100"/>
        </p:scale>
        <p:origin x="-1104" y="-3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9819D2-C249-4E0A-BB88-EE9CA2CEED5B}" type="doc">
      <dgm:prSet loTypeId="urn:microsoft.com/office/officeart/2008/layout/HexagonCluster" loCatId="relationship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23656D3-CC08-4B32-B524-6E7FDA173C8C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sz="1200" dirty="0">
            <a:solidFill>
              <a:schemeClr val="tx1"/>
            </a:solidFill>
          </a:endParaRPr>
        </a:p>
      </dgm:t>
    </dgm:pt>
    <dgm:pt modelId="{5186AE8C-DDE7-438D-B4DC-A4353C12425D}" type="parTrans" cxnId="{07DF39D2-5DD7-4118-8BD7-41B547317171}">
      <dgm:prSet/>
      <dgm:spPr/>
      <dgm:t>
        <a:bodyPr/>
        <a:lstStyle/>
        <a:p>
          <a:endParaRPr lang="ru-RU" sz="1400"/>
        </a:p>
      </dgm:t>
    </dgm:pt>
    <dgm:pt modelId="{9A044232-405C-4378-ACE8-26C017681238}" type="sibTrans" cxnId="{07DF39D2-5DD7-4118-8BD7-41B547317171}">
      <dgm:prSet custT="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sz="1400"/>
        </a:p>
      </dgm:t>
    </dgm:pt>
    <dgm:pt modelId="{83101CDB-EBBE-4356-B299-4B554FD26F50}">
      <dgm:prSet phldrT="[Текст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sz="1200" dirty="0">
            <a:solidFill>
              <a:schemeClr val="tx1"/>
            </a:solidFill>
          </a:endParaRPr>
        </a:p>
      </dgm:t>
    </dgm:pt>
    <dgm:pt modelId="{8B334CBC-A4B6-4774-B2A5-C6D9618229D7}" type="parTrans" cxnId="{1EE4473C-C1D8-4E32-917D-5DBE45EE2053}">
      <dgm:prSet/>
      <dgm:spPr/>
      <dgm:t>
        <a:bodyPr/>
        <a:lstStyle/>
        <a:p>
          <a:endParaRPr lang="ru-RU" sz="1400"/>
        </a:p>
      </dgm:t>
    </dgm:pt>
    <dgm:pt modelId="{865C268D-8A65-4006-8525-4DF60EDCD377}" type="sibTrans" cxnId="{1EE4473C-C1D8-4E32-917D-5DBE45EE2053}">
      <dgm:prSet custT="1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ru-RU" sz="1400"/>
        </a:p>
      </dgm:t>
    </dgm:pt>
    <dgm:pt modelId="{C41CCFE5-B3C2-4B86-983D-6187C0CFB1E5}">
      <dgm:prSet phldrT="[Текст]" custT="1"/>
      <dgm:spPr>
        <a:noFill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200" b="0" dirty="0">
            <a:solidFill>
              <a:schemeClr val="tx1"/>
            </a:solidFill>
          </a:endParaRPr>
        </a:p>
      </dgm:t>
    </dgm:pt>
    <dgm:pt modelId="{BF8CD3A1-B31E-4621-8821-D164E35E1B71}" type="sibTrans" cxnId="{9BB23AB8-F865-465E-B501-CBB6B2A97525}">
      <dgm:prSet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4A24651-57E5-4A39-8794-F44245D353DD}" type="parTrans" cxnId="{9BB23AB8-F865-465E-B501-CBB6B2A97525}">
      <dgm:prSet/>
      <dgm:spPr/>
      <dgm:t>
        <a:bodyPr/>
        <a:lstStyle/>
        <a:p>
          <a:endParaRPr lang="ru-RU"/>
        </a:p>
      </dgm:t>
    </dgm:pt>
    <dgm:pt modelId="{97D27959-3BD2-427F-82B9-6E1E51CCFD03}" type="pres">
      <dgm:prSet presAssocID="{C29819D2-C249-4E0A-BB88-EE9CA2CEED5B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ru-RU"/>
        </a:p>
      </dgm:t>
    </dgm:pt>
    <dgm:pt modelId="{4E318699-5BF3-4162-95C3-16C2E4DCA835}" type="pres">
      <dgm:prSet presAssocID="{923656D3-CC08-4B32-B524-6E7FDA173C8C}" presName="text1" presStyleCnt="0"/>
      <dgm:spPr/>
    </dgm:pt>
    <dgm:pt modelId="{6229203E-93B9-40C8-88C6-05D807E526AB}" type="pres">
      <dgm:prSet presAssocID="{923656D3-CC08-4B32-B524-6E7FDA173C8C}" presName="textRepeatNode" presStyleLbl="alignNode1" presStyleIdx="0" presStyleCnt="3" custScaleY="93578" custLinFactNeighborX="-5471" custLinFactNeighborY="-24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CA5193-27A8-4566-BA56-BEC0A53CDB1D}" type="pres">
      <dgm:prSet presAssocID="{923656D3-CC08-4B32-B524-6E7FDA173C8C}" presName="textaccent1" presStyleCnt="0"/>
      <dgm:spPr/>
    </dgm:pt>
    <dgm:pt modelId="{144F2B63-1683-407F-A7C5-8C4B692C6EC7}" type="pres">
      <dgm:prSet presAssocID="{923656D3-CC08-4B32-B524-6E7FDA173C8C}" presName="accentRepeatNode" presStyleLbl="solidAlignAcc1" presStyleIdx="0" presStyleCnt="6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CE54E4C7-846C-49CA-A504-7D7E2888557D}" type="pres">
      <dgm:prSet presAssocID="{9A044232-405C-4378-ACE8-26C017681238}" presName="image1" presStyleCnt="0"/>
      <dgm:spPr/>
    </dgm:pt>
    <dgm:pt modelId="{0C30ED51-67EB-4A21-ABAE-79C89A5C9397}" type="pres">
      <dgm:prSet presAssocID="{9A044232-405C-4378-ACE8-26C017681238}" presName="imageRepeatNode" presStyleLbl="alignAcc1" presStyleIdx="0" presStyleCnt="3" custScaleX="107519" custLinFactNeighborX="-6498" custLinFactNeighborY="943"/>
      <dgm:spPr/>
      <dgm:t>
        <a:bodyPr/>
        <a:lstStyle/>
        <a:p>
          <a:endParaRPr lang="ru-RU"/>
        </a:p>
      </dgm:t>
    </dgm:pt>
    <dgm:pt modelId="{8A2C2E4F-A613-4AF5-BCF8-4E1A4A0A8F19}" type="pres">
      <dgm:prSet presAssocID="{9A044232-405C-4378-ACE8-26C017681238}" presName="imageaccent1" presStyleCnt="0"/>
      <dgm:spPr/>
    </dgm:pt>
    <dgm:pt modelId="{28CAC671-CF5A-4BD9-9935-D09E7339F0D2}" type="pres">
      <dgm:prSet presAssocID="{9A044232-405C-4378-ACE8-26C017681238}" presName="accentRepeatNode" presStyleLbl="solidAlignAcc1" presStyleIdx="1" presStyleCnt="6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B36576EE-57AF-4BAE-898C-D6138F665DBA}" type="pres">
      <dgm:prSet presAssocID="{83101CDB-EBBE-4356-B299-4B554FD26F50}" presName="text2" presStyleCnt="0"/>
      <dgm:spPr/>
    </dgm:pt>
    <dgm:pt modelId="{CFEAD2AF-0B7E-462B-A245-A65AE94ED72A}" type="pres">
      <dgm:prSet presAssocID="{83101CDB-EBBE-4356-B299-4B554FD26F50}" presName="textRepeatNode" presStyleLbl="alignNode1" presStyleIdx="1" presStyleCnt="3" custLinFactNeighborX="-6122" custLinFactNeighborY="21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81D165-FA4D-471A-BF39-2DE9BF86A2FE}" type="pres">
      <dgm:prSet presAssocID="{83101CDB-EBBE-4356-B299-4B554FD26F50}" presName="textaccent2" presStyleCnt="0"/>
      <dgm:spPr/>
    </dgm:pt>
    <dgm:pt modelId="{CDCFB402-A589-469A-B071-97603DE12B9C}" type="pres">
      <dgm:prSet presAssocID="{83101CDB-EBBE-4356-B299-4B554FD26F50}" presName="accentRepeatNode" presStyleLbl="solidAlignAcc1" presStyleIdx="2" presStyleCnt="6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A1B4CC84-AB61-42C3-81DF-1D39133CA004}" type="pres">
      <dgm:prSet presAssocID="{865C268D-8A65-4006-8525-4DF60EDCD377}" presName="image2" presStyleCnt="0"/>
      <dgm:spPr/>
    </dgm:pt>
    <dgm:pt modelId="{1B999871-66A9-46C2-B55A-2CDF60919133}" type="pres">
      <dgm:prSet presAssocID="{865C268D-8A65-4006-8525-4DF60EDCD377}" presName="imageRepeatNode" presStyleLbl="alignAcc1" presStyleIdx="1" presStyleCnt="3" custLinFactY="-6256" custLinFactNeighborX="-6773" custLinFactNeighborY="-100000"/>
      <dgm:spPr/>
      <dgm:t>
        <a:bodyPr/>
        <a:lstStyle/>
        <a:p>
          <a:endParaRPr lang="ru-RU"/>
        </a:p>
      </dgm:t>
    </dgm:pt>
    <dgm:pt modelId="{068FDB2A-FB4B-4249-B915-479EAAD44B86}" type="pres">
      <dgm:prSet presAssocID="{865C268D-8A65-4006-8525-4DF60EDCD377}" presName="imageaccent2" presStyleCnt="0"/>
      <dgm:spPr/>
    </dgm:pt>
    <dgm:pt modelId="{DFC3F5F3-1FF3-4ABD-87B5-84E648873835}" type="pres">
      <dgm:prSet presAssocID="{865C268D-8A65-4006-8525-4DF60EDCD377}" presName="accentRepeatNode" presStyleLbl="solidAlignAcc1" presStyleIdx="3" presStyleCnt="6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CFA7FBF9-710C-4D19-9590-54E05E415D63}" type="pres">
      <dgm:prSet presAssocID="{C41CCFE5-B3C2-4B86-983D-6187C0CFB1E5}" presName="text3" presStyleCnt="0"/>
      <dgm:spPr/>
    </dgm:pt>
    <dgm:pt modelId="{70C7496E-FBCB-450B-99AA-0C471331DCD8}" type="pres">
      <dgm:prSet presAssocID="{C41CCFE5-B3C2-4B86-983D-6187C0CFB1E5}" presName="textRepeatNode" presStyleLbl="alignNode1" presStyleIdx="2" presStyleCnt="3" custScaleX="110649" custScaleY="105033" custLinFactNeighborX="-94340" custLinFactNeighborY="-501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54FED6-E9D0-48D2-948F-FDEF9E93BB9D}" type="pres">
      <dgm:prSet presAssocID="{C41CCFE5-B3C2-4B86-983D-6187C0CFB1E5}" presName="textaccent3" presStyleCnt="0"/>
      <dgm:spPr/>
    </dgm:pt>
    <dgm:pt modelId="{42CFE67E-CAF1-41AD-80F1-EBC7AA962302}" type="pres">
      <dgm:prSet presAssocID="{C41CCFE5-B3C2-4B86-983D-6187C0CFB1E5}" presName="accentRepeatNode" presStyleLbl="solidAlignAcc1" presStyleIdx="4" presStyleCnt="6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3A106FC0-BDC7-43C6-B908-C0F586233399}" type="pres">
      <dgm:prSet presAssocID="{BF8CD3A1-B31E-4621-8821-D164E35E1B71}" presName="image3" presStyleCnt="0"/>
      <dgm:spPr/>
    </dgm:pt>
    <dgm:pt modelId="{BB7B6974-AF90-476C-AE4F-17DD3C655067}" type="pres">
      <dgm:prSet presAssocID="{BF8CD3A1-B31E-4621-8821-D164E35E1B71}" presName="imageRepeatNode" presStyleLbl="alignAcc1" presStyleIdx="2" presStyleCnt="3" custLinFactNeighborX="-90666" custLinFactNeighborY="57945"/>
      <dgm:spPr/>
      <dgm:t>
        <a:bodyPr/>
        <a:lstStyle/>
        <a:p>
          <a:endParaRPr lang="ru-RU"/>
        </a:p>
      </dgm:t>
    </dgm:pt>
    <dgm:pt modelId="{C1F29E6B-BB45-42AA-B199-5D01D1EA3CBC}" type="pres">
      <dgm:prSet presAssocID="{BF8CD3A1-B31E-4621-8821-D164E35E1B71}" presName="imageaccent3" presStyleCnt="0"/>
      <dgm:spPr/>
    </dgm:pt>
    <dgm:pt modelId="{2117ED25-B758-474D-9617-C83EFB5832FA}" type="pres">
      <dgm:prSet presAssocID="{BF8CD3A1-B31E-4621-8821-D164E35E1B71}" presName="accentRepeatNode" presStyleLbl="solidAlignAcc1" presStyleIdx="5" presStyleCnt="6"/>
      <dgm:spPr>
        <a:noFill/>
        <a:ln>
          <a:noFill/>
        </a:ln>
      </dgm:spPr>
      <dgm:t>
        <a:bodyPr/>
        <a:lstStyle/>
        <a:p>
          <a:endParaRPr lang="ru-RU"/>
        </a:p>
      </dgm:t>
    </dgm:pt>
  </dgm:ptLst>
  <dgm:cxnLst>
    <dgm:cxn modelId="{0BF6853D-C998-48E7-A9B3-0B4523C805F7}" type="presOf" srcId="{C41CCFE5-B3C2-4B86-983D-6187C0CFB1E5}" destId="{70C7496E-FBCB-450B-99AA-0C471331DCD8}" srcOrd="0" destOrd="0" presId="urn:microsoft.com/office/officeart/2008/layout/HexagonCluster"/>
    <dgm:cxn modelId="{9BB23AB8-F865-465E-B501-CBB6B2A97525}" srcId="{C29819D2-C249-4E0A-BB88-EE9CA2CEED5B}" destId="{C41CCFE5-B3C2-4B86-983D-6187C0CFB1E5}" srcOrd="2" destOrd="0" parTransId="{24A24651-57E5-4A39-8794-F44245D353DD}" sibTransId="{BF8CD3A1-B31E-4621-8821-D164E35E1B71}"/>
    <dgm:cxn modelId="{674E9995-858E-4F92-BA33-330B79128C89}" type="presOf" srcId="{9A044232-405C-4378-ACE8-26C017681238}" destId="{0C30ED51-67EB-4A21-ABAE-79C89A5C9397}" srcOrd="0" destOrd="0" presId="urn:microsoft.com/office/officeart/2008/layout/HexagonCluster"/>
    <dgm:cxn modelId="{A5C9CDAC-8B01-4AFD-9AF4-27B142899171}" type="presOf" srcId="{865C268D-8A65-4006-8525-4DF60EDCD377}" destId="{1B999871-66A9-46C2-B55A-2CDF60919133}" srcOrd="0" destOrd="0" presId="urn:microsoft.com/office/officeart/2008/layout/HexagonCluster"/>
    <dgm:cxn modelId="{D1C69E90-79D4-44BB-83C6-AF5FAF4BF0B2}" type="presOf" srcId="{BF8CD3A1-B31E-4621-8821-D164E35E1B71}" destId="{BB7B6974-AF90-476C-AE4F-17DD3C655067}" srcOrd="0" destOrd="0" presId="urn:microsoft.com/office/officeart/2008/layout/HexagonCluster"/>
    <dgm:cxn modelId="{07DF39D2-5DD7-4118-8BD7-41B547317171}" srcId="{C29819D2-C249-4E0A-BB88-EE9CA2CEED5B}" destId="{923656D3-CC08-4B32-B524-6E7FDA173C8C}" srcOrd="0" destOrd="0" parTransId="{5186AE8C-DDE7-438D-B4DC-A4353C12425D}" sibTransId="{9A044232-405C-4378-ACE8-26C017681238}"/>
    <dgm:cxn modelId="{1EE4473C-C1D8-4E32-917D-5DBE45EE2053}" srcId="{C29819D2-C249-4E0A-BB88-EE9CA2CEED5B}" destId="{83101CDB-EBBE-4356-B299-4B554FD26F50}" srcOrd="1" destOrd="0" parTransId="{8B334CBC-A4B6-4774-B2A5-C6D9618229D7}" sibTransId="{865C268D-8A65-4006-8525-4DF60EDCD377}"/>
    <dgm:cxn modelId="{BC7D69B2-D319-45BE-B330-23DC1E09C2BD}" type="presOf" srcId="{C29819D2-C249-4E0A-BB88-EE9CA2CEED5B}" destId="{97D27959-3BD2-427F-82B9-6E1E51CCFD03}" srcOrd="0" destOrd="0" presId="urn:microsoft.com/office/officeart/2008/layout/HexagonCluster"/>
    <dgm:cxn modelId="{038D003C-289B-45B1-B878-B8EDCCBBC00E}" type="presOf" srcId="{923656D3-CC08-4B32-B524-6E7FDA173C8C}" destId="{6229203E-93B9-40C8-88C6-05D807E526AB}" srcOrd="0" destOrd="0" presId="urn:microsoft.com/office/officeart/2008/layout/HexagonCluster"/>
    <dgm:cxn modelId="{70500F59-10F5-4A3F-9504-DCDE2A475123}" type="presOf" srcId="{83101CDB-EBBE-4356-B299-4B554FD26F50}" destId="{CFEAD2AF-0B7E-462B-A245-A65AE94ED72A}" srcOrd="0" destOrd="0" presId="urn:microsoft.com/office/officeart/2008/layout/HexagonCluster"/>
    <dgm:cxn modelId="{043F508E-B6CE-4D60-82BD-00CE9C580C42}" type="presParOf" srcId="{97D27959-3BD2-427F-82B9-6E1E51CCFD03}" destId="{4E318699-5BF3-4162-95C3-16C2E4DCA835}" srcOrd="0" destOrd="0" presId="urn:microsoft.com/office/officeart/2008/layout/HexagonCluster"/>
    <dgm:cxn modelId="{E392A76F-CFD6-4125-836F-E6FA13155FD3}" type="presParOf" srcId="{4E318699-5BF3-4162-95C3-16C2E4DCA835}" destId="{6229203E-93B9-40C8-88C6-05D807E526AB}" srcOrd="0" destOrd="0" presId="urn:microsoft.com/office/officeart/2008/layout/HexagonCluster"/>
    <dgm:cxn modelId="{F9D8F1C9-8F76-4F4B-83AB-298EE05F9F5C}" type="presParOf" srcId="{97D27959-3BD2-427F-82B9-6E1E51CCFD03}" destId="{D2CA5193-27A8-4566-BA56-BEC0A53CDB1D}" srcOrd="1" destOrd="0" presId="urn:microsoft.com/office/officeart/2008/layout/HexagonCluster"/>
    <dgm:cxn modelId="{23CFE8EA-C3B3-4F15-9BD3-FC1C2266BF16}" type="presParOf" srcId="{D2CA5193-27A8-4566-BA56-BEC0A53CDB1D}" destId="{144F2B63-1683-407F-A7C5-8C4B692C6EC7}" srcOrd="0" destOrd="0" presId="urn:microsoft.com/office/officeart/2008/layout/HexagonCluster"/>
    <dgm:cxn modelId="{8F556ED9-3A67-41F3-BEEF-1DB693AA6B3F}" type="presParOf" srcId="{97D27959-3BD2-427F-82B9-6E1E51CCFD03}" destId="{CE54E4C7-846C-49CA-A504-7D7E2888557D}" srcOrd="2" destOrd="0" presId="urn:microsoft.com/office/officeart/2008/layout/HexagonCluster"/>
    <dgm:cxn modelId="{B72E0BF4-82F2-4F22-9FF2-601A6038F1CD}" type="presParOf" srcId="{CE54E4C7-846C-49CA-A504-7D7E2888557D}" destId="{0C30ED51-67EB-4A21-ABAE-79C89A5C9397}" srcOrd="0" destOrd="0" presId="urn:microsoft.com/office/officeart/2008/layout/HexagonCluster"/>
    <dgm:cxn modelId="{6401CDBB-8AE0-4587-B567-0EC0A7E18AE9}" type="presParOf" srcId="{97D27959-3BD2-427F-82B9-6E1E51CCFD03}" destId="{8A2C2E4F-A613-4AF5-BCF8-4E1A4A0A8F19}" srcOrd="3" destOrd="0" presId="urn:microsoft.com/office/officeart/2008/layout/HexagonCluster"/>
    <dgm:cxn modelId="{9436AE93-DCDA-4F2A-9779-50C87B7DA612}" type="presParOf" srcId="{8A2C2E4F-A613-4AF5-BCF8-4E1A4A0A8F19}" destId="{28CAC671-CF5A-4BD9-9935-D09E7339F0D2}" srcOrd="0" destOrd="0" presId="urn:microsoft.com/office/officeart/2008/layout/HexagonCluster"/>
    <dgm:cxn modelId="{FBF89AB2-4B76-45C8-92C3-44F096ACD97F}" type="presParOf" srcId="{97D27959-3BD2-427F-82B9-6E1E51CCFD03}" destId="{B36576EE-57AF-4BAE-898C-D6138F665DBA}" srcOrd="4" destOrd="0" presId="urn:microsoft.com/office/officeart/2008/layout/HexagonCluster"/>
    <dgm:cxn modelId="{58D23FFF-B04F-4C65-A78C-2822AE30E6C1}" type="presParOf" srcId="{B36576EE-57AF-4BAE-898C-D6138F665DBA}" destId="{CFEAD2AF-0B7E-462B-A245-A65AE94ED72A}" srcOrd="0" destOrd="0" presId="urn:microsoft.com/office/officeart/2008/layout/HexagonCluster"/>
    <dgm:cxn modelId="{0A1DFBAD-2022-4E25-88CA-DFD1D3A45585}" type="presParOf" srcId="{97D27959-3BD2-427F-82B9-6E1E51CCFD03}" destId="{9881D165-FA4D-471A-BF39-2DE9BF86A2FE}" srcOrd="5" destOrd="0" presId="urn:microsoft.com/office/officeart/2008/layout/HexagonCluster"/>
    <dgm:cxn modelId="{228AFB56-5935-4486-8366-B1D71EC12A71}" type="presParOf" srcId="{9881D165-FA4D-471A-BF39-2DE9BF86A2FE}" destId="{CDCFB402-A589-469A-B071-97603DE12B9C}" srcOrd="0" destOrd="0" presId="urn:microsoft.com/office/officeart/2008/layout/HexagonCluster"/>
    <dgm:cxn modelId="{5D220372-5257-49C6-AEAD-EF64AE8EAB90}" type="presParOf" srcId="{97D27959-3BD2-427F-82B9-6E1E51CCFD03}" destId="{A1B4CC84-AB61-42C3-81DF-1D39133CA004}" srcOrd="6" destOrd="0" presId="urn:microsoft.com/office/officeart/2008/layout/HexagonCluster"/>
    <dgm:cxn modelId="{21382425-4F98-4F56-A524-591037B0BD84}" type="presParOf" srcId="{A1B4CC84-AB61-42C3-81DF-1D39133CA004}" destId="{1B999871-66A9-46C2-B55A-2CDF60919133}" srcOrd="0" destOrd="0" presId="urn:microsoft.com/office/officeart/2008/layout/HexagonCluster"/>
    <dgm:cxn modelId="{0C783FF5-8B09-4809-B657-A6F52EAFA9C2}" type="presParOf" srcId="{97D27959-3BD2-427F-82B9-6E1E51CCFD03}" destId="{068FDB2A-FB4B-4249-B915-479EAAD44B86}" srcOrd="7" destOrd="0" presId="urn:microsoft.com/office/officeart/2008/layout/HexagonCluster"/>
    <dgm:cxn modelId="{B7ACA37D-9FCC-4FAA-B900-6065322CAC8A}" type="presParOf" srcId="{068FDB2A-FB4B-4249-B915-479EAAD44B86}" destId="{DFC3F5F3-1FF3-4ABD-87B5-84E648873835}" srcOrd="0" destOrd="0" presId="urn:microsoft.com/office/officeart/2008/layout/HexagonCluster"/>
    <dgm:cxn modelId="{CCE69435-35C1-4AA6-8042-763A31EC96E9}" type="presParOf" srcId="{97D27959-3BD2-427F-82B9-6E1E51CCFD03}" destId="{CFA7FBF9-710C-4D19-9590-54E05E415D63}" srcOrd="8" destOrd="0" presId="urn:microsoft.com/office/officeart/2008/layout/HexagonCluster"/>
    <dgm:cxn modelId="{F48BEC1F-3904-4F56-83D3-3FC68DB7E47A}" type="presParOf" srcId="{CFA7FBF9-710C-4D19-9590-54E05E415D63}" destId="{70C7496E-FBCB-450B-99AA-0C471331DCD8}" srcOrd="0" destOrd="0" presId="urn:microsoft.com/office/officeart/2008/layout/HexagonCluster"/>
    <dgm:cxn modelId="{4D94A1F0-BA81-4125-9647-E2401A473094}" type="presParOf" srcId="{97D27959-3BD2-427F-82B9-6E1E51CCFD03}" destId="{C454FED6-E9D0-48D2-948F-FDEF9E93BB9D}" srcOrd="9" destOrd="0" presId="urn:microsoft.com/office/officeart/2008/layout/HexagonCluster"/>
    <dgm:cxn modelId="{BF0725D2-E069-4D25-BD78-2F3D63A84BD7}" type="presParOf" srcId="{C454FED6-E9D0-48D2-948F-FDEF9E93BB9D}" destId="{42CFE67E-CAF1-41AD-80F1-EBC7AA962302}" srcOrd="0" destOrd="0" presId="urn:microsoft.com/office/officeart/2008/layout/HexagonCluster"/>
    <dgm:cxn modelId="{3FEFA7A8-9C27-4168-85D6-CD25217357D9}" type="presParOf" srcId="{97D27959-3BD2-427F-82B9-6E1E51CCFD03}" destId="{3A106FC0-BDC7-43C6-B908-C0F586233399}" srcOrd="10" destOrd="0" presId="urn:microsoft.com/office/officeart/2008/layout/HexagonCluster"/>
    <dgm:cxn modelId="{D0FAE5C1-4C0F-4B5B-9A2C-533D4AACB0F7}" type="presParOf" srcId="{3A106FC0-BDC7-43C6-B908-C0F586233399}" destId="{BB7B6974-AF90-476C-AE4F-17DD3C655067}" srcOrd="0" destOrd="0" presId="urn:microsoft.com/office/officeart/2008/layout/HexagonCluster"/>
    <dgm:cxn modelId="{7F527268-2D3B-434A-BDCA-9315FA6B6474}" type="presParOf" srcId="{97D27959-3BD2-427F-82B9-6E1E51CCFD03}" destId="{C1F29E6B-BB45-42AA-B199-5D01D1EA3CBC}" srcOrd="11" destOrd="0" presId="urn:microsoft.com/office/officeart/2008/layout/HexagonCluster"/>
    <dgm:cxn modelId="{AEF78F03-C4F3-4F3F-BB99-B6CE63F0DF8D}" type="presParOf" srcId="{C1F29E6B-BB45-42AA-B199-5D01D1EA3CBC}" destId="{2117ED25-B758-474D-9617-C83EFB5832FA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EBAD7E-F161-40E0-8CB1-8F2312ADE83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CAE6756-5060-4D7A-8081-E7644D7CDD29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noFill/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ru-RU" sz="1200" dirty="0" smtClean="0">
              <a:solidFill>
                <a:schemeClr val="accent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Получение заключения о соответствии качества оказываемых организацией общественно полезных услуг установленным критериям  в </a:t>
          </a:r>
          <a:r>
            <a:rPr lang="ru-RU" sz="1200" b="1" dirty="0" smtClean="0">
              <a:solidFill>
                <a:schemeClr val="accent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уполномоченных органах исполнительной власти субъектов </a:t>
          </a:r>
          <a:r>
            <a:rPr lang="ru-RU" sz="1200" dirty="0" smtClean="0">
              <a:solidFill>
                <a:schemeClr val="accent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Российской Федерации</a:t>
          </a:r>
          <a:endParaRPr lang="ru-RU" sz="1200" dirty="0">
            <a:solidFill>
              <a:schemeClr val="accent1">
                <a:lumMod val="1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E01A47-1E95-45B1-964D-600B9FB5266A}" type="parTrans" cxnId="{F2807C1E-637C-43FF-83BA-DD965B60CBC5}">
      <dgm:prSet/>
      <dgm:spPr/>
      <dgm:t>
        <a:bodyPr/>
        <a:lstStyle/>
        <a:p>
          <a:endParaRPr lang="ru-RU"/>
        </a:p>
      </dgm:t>
    </dgm:pt>
    <dgm:pt modelId="{86625CCC-9FB0-42AA-80A0-D8F0DC3EBF7F}" type="sibTrans" cxnId="{F2807C1E-637C-43FF-83BA-DD965B60CBC5}">
      <dgm:prSet/>
      <dgm:spPr/>
      <dgm:t>
        <a:bodyPr/>
        <a:lstStyle/>
        <a:p>
          <a:endParaRPr lang="ru-RU"/>
        </a:p>
      </dgm:t>
    </dgm:pt>
    <dgm:pt modelId="{B7584816-B60A-41EF-B216-07A09FBB51FD}">
      <dgm:prSet/>
      <dgm:spPr>
        <a:solidFill>
          <a:schemeClr val="accent2">
            <a:lumMod val="40000"/>
            <a:lumOff val="60000"/>
          </a:schemeClr>
        </a:solidFill>
        <a:ln>
          <a:noFill/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ru-RU" dirty="0" smtClean="0">
              <a:solidFill>
                <a:schemeClr val="accent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Представление заключения и  заявления о признании организации исполнителем общественно полезных услуг в Министерство юстиции Российской Федерации и его </a:t>
          </a:r>
          <a:r>
            <a:rPr lang="ru-RU" b="1" dirty="0" smtClean="0">
              <a:solidFill>
                <a:schemeClr val="accent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территориальные органы  </a:t>
          </a:r>
        </a:p>
      </dgm:t>
    </dgm:pt>
    <dgm:pt modelId="{90698708-6BE8-45D4-8FFE-991FFB17C373}" type="parTrans" cxnId="{063AB164-87B1-4314-ABBC-E5B8E5AF9A40}">
      <dgm:prSet/>
      <dgm:spPr/>
      <dgm:t>
        <a:bodyPr/>
        <a:lstStyle/>
        <a:p>
          <a:endParaRPr lang="ru-RU"/>
        </a:p>
      </dgm:t>
    </dgm:pt>
    <dgm:pt modelId="{25F6CCF1-3ED6-4BBA-811E-D1A560574BF5}" type="sibTrans" cxnId="{063AB164-87B1-4314-ABBC-E5B8E5AF9A40}">
      <dgm:prSet/>
      <dgm:spPr/>
      <dgm:t>
        <a:bodyPr/>
        <a:lstStyle/>
        <a:p>
          <a:endParaRPr lang="ru-RU"/>
        </a:p>
      </dgm:t>
    </dgm:pt>
    <dgm:pt modelId="{71DF6EB4-8BF1-4EC5-A6D9-726E59A230CD}">
      <dgm:prSet/>
      <dgm:spPr>
        <a:solidFill>
          <a:schemeClr val="accent2">
            <a:lumMod val="40000"/>
            <a:lumOff val="60000"/>
          </a:schemeClr>
        </a:solidFill>
        <a:ln>
          <a:noFill/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ru-RU" dirty="0" smtClean="0">
              <a:solidFill>
                <a:schemeClr val="accent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Принятие решения о признании организаций исполнителями общественно полезных услуг  и внесение организации в реестр исполнителей  общественно полезных  услуг</a:t>
          </a:r>
        </a:p>
      </dgm:t>
    </dgm:pt>
    <dgm:pt modelId="{BBB28B38-BB0A-44E8-B658-22C743F74590}" type="parTrans" cxnId="{3AF83011-FF1F-465A-AE83-AB51AC84F27A}">
      <dgm:prSet/>
      <dgm:spPr/>
      <dgm:t>
        <a:bodyPr/>
        <a:lstStyle/>
        <a:p>
          <a:endParaRPr lang="ru-RU"/>
        </a:p>
      </dgm:t>
    </dgm:pt>
    <dgm:pt modelId="{A241FF85-1718-46C5-AD7C-0823EFEF5E22}" type="sibTrans" cxnId="{3AF83011-FF1F-465A-AE83-AB51AC84F27A}">
      <dgm:prSet/>
      <dgm:spPr/>
      <dgm:t>
        <a:bodyPr/>
        <a:lstStyle/>
        <a:p>
          <a:endParaRPr lang="ru-RU"/>
        </a:p>
      </dgm:t>
    </dgm:pt>
    <dgm:pt modelId="{C5FD2DE4-3EF2-4543-8085-9E6ED77A1049}" type="pres">
      <dgm:prSet presAssocID="{C2EBAD7E-F161-40E0-8CB1-8F2312ADE83C}" presName="CompostProcess" presStyleCnt="0">
        <dgm:presLayoutVars>
          <dgm:dir/>
          <dgm:resizeHandles val="exact"/>
        </dgm:presLayoutVars>
      </dgm:prSet>
      <dgm:spPr/>
    </dgm:pt>
    <dgm:pt modelId="{99543B98-9DD4-4D67-A7B2-AE91FBEFA88A}" type="pres">
      <dgm:prSet presAssocID="{C2EBAD7E-F161-40E0-8CB1-8F2312ADE83C}" presName="arrow" presStyleLbl="bgShp" presStyleIdx="0" presStyleCnt="1" custLinFactNeighborX="4140" custLinFactNeighborY="5704"/>
      <dgm:spPr>
        <a:solidFill>
          <a:schemeClr val="bg2">
            <a:lumMod val="75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</dgm:pt>
    <dgm:pt modelId="{7FCA2A3F-D52C-4100-AC32-F8702877F28B}" type="pres">
      <dgm:prSet presAssocID="{C2EBAD7E-F161-40E0-8CB1-8F2312ADE83C}" presName="linearProcess" presStyleCnt="0"/>
      <dgm:spPr/>
    </dgm:pt>
    <dgm:pt modelId="{40047012-7992-4BEE-AFA8-E8085ED6E491}" type="pres">
      <dgm:prSet presAssocID="{3CAE6756-5060-4D7A-8081-E7644D7CDD29}" presName="textNode" presStyleLbl="node1" presStyleIdx="0" presStyleCnt="3" custLinFactNeighborX="-4158" custLinFactNeighborY="3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1F9C78-0D6C-4CFF-8FC8-FEA4994B7BC3}" type="pres">
      <dgm:prSet presAssocID="{86625CCC-9FB0-42AA-80A0-D8F0DC3EBF7F}" presName="sibTrans" presStyleCnt="0"/>
      <dgm:spPr/>
    </dgm:pt>
    <dgm:pt modelId="{1EA04FCA-0106-419F-854A-1C775C45FA45}" type="pres">
      <dgm:prSet presAssocID="{B7584816-B60A-41EF-B216-07A09FBB51FD}" presName="textNode" presStyleLbl="node1" presStyleIdx="1" presStyleCnt="3" custLinFactNeighborX="2598" custLinFactNeighborY="3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7CC547-B32B-43CB-8C66-189EB5C953CC}" type="pres">
      <dgm:prSet presAssocID="{25F6CCF1-3ED6-4BBA-811E-D1A560574BF5}" presName="sibTrans" presStyleCnt="0"/>
      <dgm:spPr/>
    </dgm:pt>
    <dgm:pt modelId="{51B2351E-6262-49E0-891F-AAB56E46CC11}" type="pres">
      <dgm:prSet presAssocID="{71DF6EB4-8BF1-4EC5-A6D9-726E59A230CD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E07A3C-5119-484D-A8BD-316012EED876}" type="presOf" srcId="{C2EBAD7E-F161-40E0-8CB1-8F2312ADE83C}" destId="{C5FD2DE4-3EF2-4543-8085-9E6ED77A1049}" srcOrd="0" destOrd="0" presId="urn:microsoft.com/office/officeart/2005/8/layout/hProcess9"/>
    <dgm:cxn modelId="{063AB164-87B1-4314-ABBC-E5B8E5AF9A40}" srcId="{C2EBAD7E-F161-40E0-8CB1-8F2312ADE83C}" destId="{B7584816-B60A-41EF-B216-07A09FBB51FD}" srcOrd="1" destOrd="0" parTransId="{90698708-6BE8-45D4-8FFE-991FFB17C373}" sibTransId="{25F6CCF1-3ED6-4BBA-811E-D1A560574BF5}"/>
    <dgm:cxn modelId="{3AF83011-FF1F-465A-AE83-AB51AC84F27A}" srcId="{C2EBAD7E-F161-40E0-8CB1-8F2312ADE83C}" destId="{71DF6EB4-8BF1-4EC5-A6D9-726E59A230CD}" srcOrd="2" destOrd="0" parTransId="{BBB28B38-BB0A-44E8-B658-22C743F74590}" sibTransId="{A241FF85-1718-46C5-AD7C-0823EFEF5E22}"/>
    <dgm:cxn modelId="{0D531ACE-9FCA-49CB-A8E7-2CB832463E02}" type="presOf" srcId="{71DF6EB4-8BF1-4EC5-A6D9-726E59A230CD}" destId="{51B2351E-6262-49E0-891F-AAB56E46CC11}" srcOrd="0" destOrd="0" presId="urn:microsoft.com/office/officeart/2005/8/layout/hProcess9"/>
    <dgm:cxn modelId="{53E3FAF5-BB65-403F-9BAA-90141EBAD034}" type="presOf" srcId="{B7584816-B60A-41EF-B216-07A09FBB51FD}" destId="{1EA04FCA-0106-419F-854A-1C775C45FA45}" srcOrd="0" destOrd="0" presId="urn:microsoft.com/office/officeart/2005/8/layout/hProcess9"/>
    <dgm:cxn modelId="{E95D477C-E8A1-4437-9149-8F21EE7070F4}" type="presOf" srcId="{3CAE6756-5060-4D7A-8081-E7644D7CDD29}" destId="{40047012-7992-4BEE-AFA8-E8085ED6E491}" srcOrd="0" destOrd="0" presId="urn:microsoft.com/office/officeart/2005/8/layout/hProcess9"/>
    <dgm:cxn modelId="{F2807C1E-637C-43FF-83BA-DD965B60CBC5}" srcId="{C2EBAD7E-F161-40E0-8CB1-8F2312ADE83C}" destId="{3CAE6756-5060-4D7A-8081-E7644D7CDD29}" srcOrd="0" destOrd="0" parTransId="{36E01A47-1E95-45B1-964D-600B9FB5266A}" sibTransId="{86625CCC-9FB0-42AA-80A0-D8F0DC3EBF7F}"/>
    <dgm:cxn modelId="{D4B15CCA-609B-487E-BA1B-33911786E837}" type="presParOf" srcId="{C5FD2DE4-3EF2-4543-8085-9E6ED77A1049}" destId="{99543B98-9DD4-4D67-A7B2-AE91FBEFA88A}" srcOrd="0" destOrd="0" presId="urn:microsoft.com/office/officeart/2005/8/layout/hProcess9"/>
    <dgm:cxn modelId="{0AF24083-C7DB-4FB1-A875-218AE393629B}" type="presParOf" srcId="{C5FD2DE4-3EF2-4543-8085-9E6ED77A1049}" destId="{7FCA2A3F-D52C-4100-AC32-F8702877F28B}" srcOrd="1" destOrd="0" presId="urn:microsoft.com/office/officeart/2005/8/layout/hProcess9"/>
    <dgm:cxn modelId="{11089939-50C6-498A-9552-FD898A762BD7}" type="presParOf" srcId="{7FCA2A3F-D52C-4100-AC32-F8702877F28B}" destId="{40047012-7992-4BEE-AFA8-E8085ED6E491}" srcOrd="0" destOrd="0" presId="urn:microsoft.com/office/officeart/2005/8/layout/hProcess9"/>
    <dgm:cxn modelId="{8DD22ACB-01D0-4492-B560-33861025D0B6}" type="presParOf" srcId="{7FCA2A3F-D52C-4100-AC32-F8702877F28B}" destId="{1B1F9C78-0D6C-4CFF-8FC8-FEA4994B7BC3}" srcOrd="1" destOrd="0" presId="urn:microsoft.com/office/officeart/2005/8/layout/hProcess9"/>
    <dgm:cxn modelId="{2AD332F5-D7BD-41CD-B698-9565FA82F795}" type="presParOf" srcId="{7FCA2A3F-D52C-4100-AC32-F8702877F28B}" destId="{1EA04FCA-0106-419F-854A-1C775C45FA45}" srcOrd="2" destOrd="0" presId="urn:microsoft.com/office/officeart/2005/8/layout/hProcess9"/>
    <dgm:cxn modelId="{396A1EAD-63BA-408D-B7AB-F285FC45B9EF}" type="presParOf" srcId="{7FCA2A3F-D52C-4100-AC32-F8702877F28B}" destId="{0A7CC547-B32B-43CB-8C66-189EB5C953CC}" srcOrd="3" destOrd="0" presId="urn:microsoft.com/office/officeart/2005/8/layout/hProcess9"/>
    <dgm:cxn modelId="{CEE4F95E-D110-44F3-946F-DFEE7DA4C7EC}" type="presParOf" srcId="{7FCA2A3F-D52C-4100-AC32-F8702877F28B}" destId="{51B2351E-6262-49E0-891F-AAB56E46CC1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29203E-93B9-40C8-88C6-05D807E526AB}">
      <dsp:nvSpPr>
        <dsp:cNvPr id="0" name=""/>
        <dsp:cNvSpPr/>
      </dsp:nvSpPr>
      <dsp:spPr>
        <a:xfrm>
          <a:off x="2612397" y="2741868"/>
          <a:ext cx="1928329" cy="1555787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4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solidFill>
              <a:schemeClr val="tx1"/>
            </a:solidFill>
          </a:endParaRPr>
        </a:p>
      </dsp:txBody>
      <dsp:txXfrm>
        <a:off x="2902740" y="2976118"/>
        <a:ext cx="1347643" cy="1087287"/>
      </dsp:txXfrm>
    </dsp:sp>
    <dsp:sp modelId="{144F2B63-1683-407F-A7C5-8C4B692C6EC7}">
      <dsp:nvSpPr>
        <dsp:cNvPr id="0" name=""/>
        <dsp:cNvSpPr/>
      </dsp:nvSpPr>
      <dsp:spPr>
        <a:xfrm>
          <a:off x="2767991" y="3463916"/>
          <a:ext cx="225772" cy="194587"/>
        </a:xfrm>
        <a:prstGeom prst="hexagon">
          <a:avLst>
            <a:gd name="adj" fmla="val 25000"/>
            <a:gd name="vf" fmla="val 115470"/>
          </a:avLst>
        </a:prstGeom>
        <a:noFill/>
        <a:ln w="9525" cap="rnd" cmpd="sng" algn="ctr">
          <a:noFill/>
          <a:prstDash val="solid"/>
        </a:ln>
        <a:effectLst>
          <a:outerShdw blurRad="50800" dist="25400" dir="5400000" rotWithShape="0">
            <a:srgbClr val="000000">
              <a:alpha val="44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C30ED51-67EB-4A21-ABAE-79C89A5C9397}">
      <dsp:nvSpPr>
        <dsp:cNvPr id="0" name=""/>
        <dsp:cNvSpPr/>
      </dsp:nvSpPr>
      <dsp:spPr>
        <a:xfrm>
          <a:off x="871753" y="1852616"/>
          <a:ext cx="2073321" cy="1662556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4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8CAC671-CF5A-4BD9-9935-D09E7339F0D2}">
      <dsp:nvSpPr>
        <dsp:cNvPr id="0" name=""/>
        <dsp:cNvSpPr/>
      </dsp:nvSpPr>
      <dsp:spPr>
        <a:xfrm>
          <a:off x="2382325" y="3279870"/>
          <a:ext cx="225772" cy="194587"/>
        </a:xfrm>
        <a:prstGeom prst="hexagon">
          <a:avLst>
            <a:gd name="adj" fmla="val 25000"/>
            <a:gd name="vf" fmla="val 115470"/>
          </a:avLst>
        </a:prstGeom>
        <a:noFill/>
        <a:ln w="9525" cap="rnd" cmpd="sng" algn="ctr">
          <a:noFill/>
          <a:prstDash val="solid"/>
        </a:ln>
        <a:effectLst>
          <a:outerShdw blurRad="50800" dist="25400" dir="5400000" rotWithShape="0">
            <a:srgbClr val="000000">
              <a:alpha val="44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FEAD2AF-0B7E-462B-A245-A65AE94ED72A}">
      <dsp:nvSpPr>
        <dsp:cNvPr id="0" name=""/>
        <dsp:cNvSpPr/>
      </dsp:nvSpPr>
      <dsp:spPr>
        <a:xfrm>
          <a:off x="4242698" y="1852617"/>
          <a:ext cx="1928329" cy="1662556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4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solidFill>
              <a:schemeClr val="tx1"/>
            </a:solidFill>
          </a:endParaRPr>
        </a:p>
      </dsp:txBody>
      <dsp:txXfrm>
        <a:off x="4541938" y="2110614"/>
        <a:ext cx="1329849" cy="1146562"/>
      </dsp:txXfrm>
    </dsp:sp>
    <dsp:sp modelId="{CDCFB402-A589-469A-B071-97603DE12B9C}">
      <dsp:nvSpPr>
        <dsp:cNvPr id="0" name=""/>
        <dsp:cNvSpPr/>
      </dsp:nvSpPr>
      <dsp:spPr>
        <a:xfrm>
          <a:off x="5679015" y="3258347"/>
          <a:ext cx="225772" cy="194587"/>
        </a:xfrm>
        <a:prstGeom prst="hexagon">
          <a:avLst>
            <a:gd name="adj" fmla="val 25000"/>
            <a:gd name="vf" fmla="val 115470"/>
          </a:avLst>
        </a:prstGeom>
        <a:noFill/>
        <a:ln w="9525" cap="rnd" cmpd="sng" algn="ctr">
          <a:noFill/>
          <a:prstDash val="solid"/>
        </a:ln>
        <a:effectLst>
          <a:outerShdw blurRad="50800" dist="25400" dir="5400000" rotWithShape="0">
            <a:srgbClr val="000000">
              <a:alpha val="44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B999871-66A9-46C2-B55A-2CDF60919133}">
      <dsp:nvSpPr>
        <dsp:cNvPr id="0" name=""/>
        <dsp:cNvSpPr/>
      </dsp:nvSpPr>
      <dsp:spPr>
        <a:xfrm>
          <a:off x="5873000" y="963365"/>
          <a:ext cx="1928329" cy="166255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9525" cap="rnd" cmpd="sng" algn="ctr">
          <a:solidFill>
            <a:schemeClr val="accent4">
              <a:hueOff val="-987791"/>
              <a:satOff val="11154"/>
              <a:lumOff val="598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4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FC3F5F3-1FF3-4ABD-87B5-84E648873835}">
      <dsp:nvSpPr>
        <dsp:cNvPr id="0" name=""/>
        <dsp:cNvSpPr/>
      </dsp:nvSpPr>
      <dsp:spPr>
        <a:xfrm>
          <a:off x="6053701" y="3463916"/>
          <a:ext cx="225772" cy="194587"/>
        </a:xfrm>
        <a:prstGeom prst="hexagon">
          <a:avLst>
            <a:gd name="adj" fmla="val 25000"/>
            <a:gd name="vf" fmla="val 115470"/>
          </a:avLst>
        </a:prstGeom>
        <a:noFill/>
        <a:ln w="9525" cap="rnd" cmpd="sng" algn="ctr">
          <a:noFill/>
          <a:prstDash val="solid"/>
        </a:ln>
        <a:effectLst>
          <a:outerShdw blurRad="50800" dist="25400" dir="5400000" rotWithShape="0">
            <a:srgbClr val="000000">
              <a:alpha val="44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0C7496E-FBCB-450B-99AA-0C471331DCD8}">
      <dsp:nvSpPr>
        <dsp:cNvPr id="0" name=""/>
        <dsp:cNvSpPr/>
      </dsp:nvSpPr>
      <dsp:spPr>
        <a:xfrm>
          <a:off x="796036" y="32273"/>
          <a:ext cx="2133677" cy="1746233"/>
        </a:xfrm>
        <a:prstGeom prst="hexagon">
          <a:avLst>
            <a:gd name="adj" fmla="val 25000"/>
            <a:gd name="vf" fmla="val 115470"/>
          </a:avLst>
        </a:prstGeom>
        <a:noFill/>
        <a:ln>
          <a:noFill/>
        </a:ln>
        <a:effectLst>
          <a:outerShdw blurRad="50800" dist="25400" dir="5400000" rotWithShape="0">
            <a:srgbClr val="000000">
              <a:alpha val="44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200" b="0" kern="1200" dirty="0">
            <a:solidFill>
              <a:schemeClr val="tx1"/>
            </a:solidFill>
          </a:endParaRPr>
        </a:p>
      </dsp:txBody>
      <dsp:txXfrm>
        <a:off x="1119362" y="296888"/>
        <a:ext cx="1487025" cy="1217003"/>
      </dsp:txXfrm>
    </dsp:sp>
    <dsp:sp modelId="{42CFE67E-CAF1-41AD-80F1-EBC7AA962302}">
      <dsp:nvSpPr>
        <dsp:cNvPr id="0" name=""/>
        <dsp:cNvSpPr/>
      </dsp:nvSpPr>
      <dsp:spPr>
        <a:xfrm>
          <a:off x="4025180" y="944384"/>
          <a:ext cx="225772" cy="194587"/>
        </a:xfrm>
        <a:prstGeom prst="hexagon">
          <a:avLst>
            <a:gd name="adj" fmla="val 25000"/>
            <a:gd name="vf" fmla="val 115470"/>
          </a:avLst>
        </a:prstGeom>
        <a:noFill/>
        <a:ln w="9525" cap="rnd" cmpd="sng" algn="ctr">
          <a:noFill/>
          <a:prstDash val="solid"/>
        </a:ln>
        <a:effectLst>
          <a:outerShdw blurRad="50800" dist="25400" dir="5400000" rotWithShape="0">
            <a:srgbClr val="000000">
              <a:alpha val="44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B7B6974-AF90-476C-AE4F-17DD3C655067}">
      <dsp:nvSpPr>
        <dsp:cNvPr id="0" name=""/>
        <dsp:cNvSpPr/>
      </dsp:nvSpPr>
      <dsp:spPr>
        <a:xfrm>
          <a:off x="2612411" y="963368"/>
          <a:ext cx="1928329" cy="1662556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9525" cap="rnd" cmpd="sng" algn="ctr">
          <a:solidFill>
            <a:schemeClr val="accent4">
              <a:hueOff val="-1975582"/>
              <a:satOff val="22309"/>
              <a:lumOff val="1196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4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117ED25-B758-474D-9617-C83EFB5832FA}">
      <dsp:nvSpPr>
        <dsp:cNvPr id="0" name=""/>
        <dsp:cNvSpPr/>
      </dsp:nvSpPr>
      <dsp:spPr>
        <a:xfrm>
          <a:off x="4417708" y="730031"/>
          <a:ext cx="225772" cy="194587"/>
        </a:xfrm>
        <a:prstGeom prst="hexagon">
          <a:avLst>
            <a:gd name="adj" fmla="val 25000"/>
            <a:gd name="vf" fmla="val 115470"/>
          </a:avLst>
        </a:prstGeom>
        <a:noFill/>
        <a:ln w="9525" cap="rnd" cmpd="sng" algn="ctr">
          <a:noFill/>
          <a:prstDash val="solid"/>
        </a:ln>
        <a:effectLst>
          <a:outerShdw blurRad="50800" dist="25400" dir="5400000" rotWithShape="0">
            <a:srgbClr val="000000">
              <a:alpha val="44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543B98-9DD4-4D67-A7B2-AE91FBEFA88A}">
      <dsp:nvSpPr>
        <dsp:cNvPr id="0" name=""/>
        <dsp:cNvSpPr/>
      </dsp:nvSpPr>
      <dsp:spPr>
        <a:xfrm>
          <a:off x="888670" y="0"/>
          <a:ext cx="6855161" cy="4064000"/>
        </a:xfrm>
        <a:prstGeom prst="rightArrow">
          <a:avLst/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047012-7992-4BEE-AFA8-E8085ED6E491}">
      <dsp:nvSpPr>
        <dsp:cNvPr id="0" name=""/>
        <dsp:cNvSpPr/>
      </dsp:nvSpPr>
      <dsp:spPr>
        <a:xfrm>
          <a:off x="0" y="1224141"/>
          <a:ext cx="2599038" cy="162560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38475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Получение заключения о соответствии качества оказываемых организацией общественно полезных услуг установленным критериям  в </a:t>
          </a:r>
          <a:r>
            <a:rPr lang="ru-RU" sz="1200" b="1" kern="1200" dirty="0" smtClean="0">
              <a:solidFill>
                <a:schemeClr val="accent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уполномоченных органах исполнительной власти субъектов </a:t>
          </a:r>
          <a:r>
            <a:rPr lang="ru-RU" sz="1200" kern="1200" dirty="0" smtClean="0">
              <a:solidFill>
                <a:schemeClr val="accent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Российской Федерации</a:t>
          </a:r>
          <a:endParaRPr lang="ru-RU" sz="1200" kern="1200" dirty="0">
            <a:solidFill>
              <a:schemeClr val="accent1">
                <a:lumMod val="1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355" y="1303496"/>
        <a:ext cx="2440328" cy="1466890"/>
      </dsp:txXfrm>
    </dsp:sp>
    <dsp:sp modelId="{1EA04FCA-0106-419F-854A-1C775C45FA45}">
      <dsp:nvSpPr>
        <dsp:cNvPr id="0" name=""/>
        <dsp:cNvSpPr/>
      </dsp:nvSpPr>
      <dsp:spPr>
        <a:xfrm>
          <a:off x="2736304" y="1224141"/>
          <a:ext cx="2599038" cy="162560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38475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accent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Представление заключения и  заявления о признании организации исполнителем общественно полезных услуг в Министерство юстиции Российской Федерации и его </a:t>
          </a:r>
          <a:r>
            <a:rPr lang="ru-RU" sz="1300" b="1" kern="1200" dirty="0" smtClean="0">
              <a:solidFill>
                <a:schemeClr val="accent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территориальные органы  </a:t>
          </a:r>
        </a:p>
      </dsp:txBody>
      <dsp:txXfrm>
        <a:off x="2815659" y="1303496"/>
        <a:ext cx="2440328" cy="1466890"/>
      </dsp:txXfrm>
    </dsp:sp>
    <dsp:sp modelId="{51B2351E-6262-49E0-891F-AAB56E46CC11}">
      <dsp:nvSpPr>
        <dsp:cNvPr id="0" name=""/>
        <dsp:cNvSpPr/>
      </dsp:nvSpPr>
      <dsp:spPr>
        <a:xfrm>
          <a:off x="5461919" y="1219199"/>
          <a:ext cx="2599038" cy="162560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38475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accent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Принятие решения о признании организаций исполнителями общественно полезных услуг  и внесение организации в реестр исполнителей  общественно полезных  услуг</a:t>
          </a:r>
        </a:p>
      </dsp:txBody>
      <dsp:txXfrm>
        <a:off x="5541274" y="1298554"/>
        <a:ext cx="2440328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D664C-0BD4-4677-92F9-FBCC3D75E914}" type="datetimeFigureOut">
              <a:rPr lang="ru-RU" smtClean="0"/>
              <a:t>29.05.2019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A2152-B842-4064-B7D1-5F62D803D1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973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A2152-B842-4064-B7D1-5F62D803D1E9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9777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1" y="1054516"/>
            <a:ext cx="6172199" cy="1688684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929398"/>
            <a:ext cx="6172200" cy="84250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29.05.2019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165860"/>
            <a:ext cx="4222308" cy="291465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165860"/>
            <a:ext cx="2075688" cy="29146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165860"/>
            <a:ext cx="4224528" cy="291465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159002"/>
            <a:ext cx="4224528" cy="2914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29.05.2019</a:t>
            </a:fld>
            <a:endParaRPr lang="ru-R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104138"/>
            <a:ext cx="6172200" cy="1597914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914650"/>
            <a:ext cx="6172200" cy="6858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29.05.2019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7" y="457200"/>
            <a:ext cx="3616325" cy="800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436894"/>
            <a:ext cx="3646966" cy="216107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5" y="1436911"/>
            <a:ext cx="3639311" cy="21610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29.05.2019</a:t>
            </a:fld>
            <a:endParaRPr lang="ru-R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4767263"/>
            <a:ext cx="5102352" cy="27384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457201"/>
            <a:ext cx="3615734" cy="8000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437085"/>
            <a:ext cx="3638550" cy="484584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45508"/>
            <a:ext cx="3638550" cy="21621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6" y="1437085"/>
            <a:ext cx="3660775" cy="484584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145507"/>
            <a:ext cx="3651250" cy="21621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29.05.2019</a:t>
            </a:fld>
            <a:endParaRPr lang="ru-RU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4767263"/>
            <a:ext cx="5102352" cy="27384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163658"/>
            <a:ext cx="1828800" cy="273844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29.05.2019</a:t>
            </a:fld>
            <a:endParaRPr lang="ru-R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1" y="1440657"/>
            <a:ext cx="3654425" cy="216693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7" y="454819"/>
            <a:ext cx="3629025" cy="78105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1440657"/>
            <a:ext cx="3629025" cy="135969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29.05.2019</a:t>
            </a:fld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4767263"/>
            <a:ext cx="5102352" cy="27384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450056"/>
            <a:ext cx="2074862" cy="14859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3" y="1238250"/>
            <a:ext cx="5627687" cy="31655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460773"/>
            <a:ext cx="3741738" cy="6822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29.05.2019</a:t>
            </a:fld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4767263"/>
            <a:ext cx="5102352" cy="27384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000">
              <a:schemeClr val="tx2">
                <a:lumMod val="20000"/>
                <a:lumOff val="80000"/>
              </a:schemeClr>
            </a:gs>
            <a:gs pos="0">
              <a:schemeClr val="bg1"/>
            </a:gs>
            <a:gs pos="100000">
              <a:schemeClr val="accent2">
                <a:lumMod val="20000"/>
                <a:lumOff val="80000"/>
              </a:schemeClr>
            </a:gs>
          </a:gsLst>
          <a:path path="circle">
            <a:fillToRect l="50000" t="2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165860"/>
            <a:ext cx="2073348" cy="1484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160277"/>
            <a:ext cx="4222308" cy="2914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42101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29.05.2019</a:t>
            </a:fld>
            <a:endParaRPr lang="ru-RU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4767263"/>
            <a:ext cx="5102352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4767263"/>
            <a:ext cx="1137684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95486"/>
            <a:ext cx="8856984" cy="3024336"/>
          </a:xfrm>
          <a:prstGeom prst="rect">
            <a:avLst/>
          </a:prstGeom>
          <a:noFill/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Об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организации работы по обеспечению поэтапного доступа СОНКО, осуществляющих деятельность в социальной сфере, к бюджетным средствам, выделяемым на предоставление социальных услуг населению в Новосибирской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области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Arial Narrow" panose="020B060602020203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3579862"/>
            <a:ext cx="79928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0"/>
              </a:spcBef>
            </a:pPr>
            <a:r>
              <a:rPr lang="ru-RU" sz="2000" b="1" dirty="0" smtClean="0">
                <a:solidFill>
                  <a:schemeClr val="accent1">
                    <a:lumMod val="1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Бахарева Елена Викторовна</a:t>
            </a:r>
          </a:p>
          <a:p>
            <a:pPr algn="r">
              <a:spcBef>
                <a:spcPct val="0"/>
              </a:spcBef>
            </a:pPr>
            <a:r>
              <a:rPr lang="ru-RU" sz="2000" dirty="0" smtClean="0">
                <a:solidFill>
                  <a:schemeClr val="accent1">
                    <a:lumMod val="1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первый заместитель министра труда и</a:t>
            </a:r>
          </a:p>
          <a:p>
            <a:pPr algn="r">
              <a:spcBef>
                <a:spcPct val="0"/>
              </a:spcBef>
            </a:pPr>
            <a:r>
              <a:rPr lang="ru-RU" sz="2000" dirty="0" smtClean="0">
                <a:solidFill>
                  <a:schemeClr val="accent1">
                    <a:lumMod val="1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социального развития Новосибирской </a:t>
            </a:r>
            <a:r>
              <a:rPr lang="ru-RU" sz="2000" dirty="0">
                <a:solidFill>
                  <a:schemeClr val="accent1">
                    <a:lumMod val="1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области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6355" y="1563638"/>
            <a:ext cx="86409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социально-бытового патронажа семей;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семейный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детский дом и детские дома семейного типа;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круглосуточный уход на дому;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службы примирения по организации процесса урегулирования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конфликтов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семейного врача;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пропаганда и обучение здоровому образу жизни; </a:t>
            </a:r>
            <a:endParaRPr lang="ru-RU" dirty="0" smtClean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альтернативные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методы лечения и реабилитации;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услуга по организации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ярмарок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др.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92035" y="483518"/>
            <a:ext cx="8229600" cy="86409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Общественно полезные услуги, Приоритетные для развития  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9059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92035" y="483518"/>
            <a:ext cx="8229600" cy="86409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некоммерческих организаций на муниципальном уровне в 2018 году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23676"/>
            <a:ext cx="5962650" cy="165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71600" y="1923678"/>
            <a:ext cx="20141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13 </a:t>
            </a:r>
            <a:r>
              <a:rPr lang="ru-RU" altLang="ko-KR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муниципальных районах действуют программы (подпрограммы) по поддержке </a:t>
            </a:r>
            <a:r>
              <a:rPr lang="ru-RU" altLang="ko-KR" sz="16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НКО</a:t>
            </a:r>
            <a:endParaRPr lang="ru-RU" altLang="ko-KR" sz="16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sz="12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51920" y="1995686"/>
            <a:ext cx="201417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90,7 млн рублей выделено НКО из средств муниципальных бюджетов</a:t>
            </a:r>
            <a:endParaRPr lang="ru-RU" altLang="ko-KR" sz="16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sz="12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60232" y="1938679"/>
            <a:ext cx="20141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1900 </a:t>
            </a:r>
            <a:r>
              <a:rPr lang="ru-RU" altLang="ko-KR" sz="16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 получили </a:t>
            </a:r>
            <a:r>
              <a:rPr lang="ru-RU" altLang="ko-KR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в НКО за счет средств </a:t>
            </a:r>
            <a:r>
              <a:rPr lang="ru-RU" altLang="ko-KR" sz="16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муниципальных бюджетов</a:t>
            </a:r>
            <a:endParaRPr lang="ru-RU" altLang="ko-KR" sz="16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ko-KR" sz="1200" dirty="0" smtClean="0">
                <a:solidFill>
                  <a:schemeClr val="accent2"/>
                </a:solidFill>
                <a:cs typeface="Arial" pitchFamily="34" charset="0"/>
              </a:rPr>
              <a:t> </a:t>
            </a:r>
            <a:endParaRPr lang="ru-RU" altLang="ko-KR" sz="1200" dirty="0">
              <a:solidFill>
                <a:schemeClr val="accent2"/>
              </a:solidFill>
              <a:cs typeface="Arial" pitchFamily="34" charset="0"/>
            </a:endParaRPr>
          </a:p>
          <a:p>
            <a:endParaRPr lang="ko-KR" altLang="en-US" sz="1200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9699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79812" y="1734076"/>
            <a:ext cx="28083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Действует 21 ресурсный центр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5"/>
          <p:cNvSpPr txBox="1">
            <a:spLocks noGrp="1"/>
          </p:cNvSpPr>
          <p:nvPr>
            <p:ph type="title"/>
          </p:nvPr>
        </p:nvSpPr>
        <p:spPr>
          <a:xfrm>
            <a:off x="323528" y="195486"/>
            <a:ext cx="8424936" cy="4935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7145" rIns="0" bIns="17145" numCol="1" spcCol="1270" anchor="ctr" anchorCtr="0">
            <a:noAutofit/>
          </a:bodyPr>
          <a:lstStyle/>
          <a:p>
            <a:pPr algn="ctr" defTabSz="600075">
              <a:lnSpc>
                <a:spcPct val="90000"/>
              </a:lnSpc>
              <a:spcAft>
                <a:spcPct val="35000"/>
              </a:spcAft>
            </a:pPr>
            <a:r>
              <a:rPr lang="ru-RU" altLang="ko-KR" sz="16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Информационная, консультационная </a:t>
            </a:r>
            <a:r>
              <a:rPr lang="ru-RU" altLang="ko-KR" sz="16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и методическая поддержка некоммерческих организаций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1995686"/>
            <a:ext cx="237626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Действует портал информационной поддержки СОНКО и развития гражданских инициатив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99804" y="2643758"/>
            <a:ext cx="367240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Проводятся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Гражданский Форум Новосибирской области «Гражданский диалог», «День Форума Доноров для НКО и бизнеса Новосибирской области», Форум социальных и культурных проектов Сибири и Дальнего Востока, День СОНКО</a:t>
            </a:r>
            <a:endParaRPr lang="ru-RU" sz="1400" i="0" dirty="0">
              <a:solidFill>
                <a:srgbClr val="002060"/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3993326"/>
            <a:ext cx="30243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Организованы семинары, обучающие мероприятия, повышение квалификации для сотрудников НКО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arallelogram 15">
            <a:extLst>
              <a:ext uri="{FF2B5EF4-FFF2-40B4-BE49-F238E27FC236}">
                <a16:creationId xmlns:lc="http://schemas.openxmlformats.org/drawingml/2006/lockedCanvas" xmlns:a16="http://schemas.microsoft.com/office/drawing/2014/main" xmlns="" id="{24ABDD0B-564D-4579-ACF2-A3B23447A0E6}"/>
              </a:ext>
            </a:extLst>
          </p:cNvPr>
          <p:cNvSpPr/>
          <p:nvPr/>
        </p:nvSpPr>
        <p:spPr>
          <a:xfrm rot="16200000">
            <a:off x="3069124" y="3101544"/>
            <a:ext cx="701496" cy="1080120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978" y="1821825"/>
            <a:ext cx="758636" cy="758636"/>
          </a:xfrm>
          <a:prstGeom prst="rect">
            <a:avLst/>
          </a:prstGeom>
        </p:spPr>
      </p:pic>
      <p:pic>
        <p:nvPicPr>
          <p:cNvPr id="18" name="Picture 2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879342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9">
            <a:extLst>
              <a:ext uri="{FF2B5EF4-FFF2-40B4-BE49-F238E27FC236}">
                <a16:creationId xmlns:a16="http://schemas.microsoft.com/office/drawing/2014/main" xmlns="" id="{444E6227-4972-4DE6-BEB0-C3FC42991182}"/>
              </a:ext>
            </a:extLst>
          </p:cNvPr>
          <p:cNvSpPr/>
          <p:nvPr/>
        </p:nvSpPr>
        <p:spPr>
          <a:xfrm>
            <a:off x="1043608" y="1317435"/>
            <a:ext cx="864096" cy="50439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68D6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2505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73700" y="195486"/>
            <a:ext cx="8229600" cy="939546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включения организации в реестр некоммерческих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организаций - исполнителей общественно полезных услуг</a:t>
            </a:r>
            <a:br>
              <a:rPr lang="ru-RU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73429827"/>
              </p:ext>
            </p:extLst>
          </p:nvPr>
        </p:nvGraphicFramePr>
        <p:xfrm>
          <a:off x="467544" y="915566"/>
          <a:ext cx="80648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98029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0" r="23451" b="4407"/>
          <a:stretch/>
        </p:blipFill>
        <p:spPr bwMode="auto">
          <a:xfrm>
            <a:off x="251520" y="1203598"/>
            <a:ext cx="8711190" cy="36112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8" t="62543" r="36774" b="4407"/>
          <a:stretch/>
        </p:blipFill>
        <p:spPr bwMode="auto">
          <a:xfrm>
            <a:off x="2195736" y="1851670"/>
            <a:ext cx="6714744" cy="30243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55576" y="2859782"/>
            <a:ext cx="5838047" cy="504056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noFill/>
            <a:prstDash val="solid"/>
          </a:ln>
          <a:effectLst>
            <a:softEdge rad="1016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www.unro.minjust.ru</a:t>
            </a:r>
            <a:endParaRPr kumimoji="0" lang="ru-RU" sz="2800" b="0" i="0" u="sng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67494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Реестр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некоммерческих организаций – исполнителей общественно полезных услуг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831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73700" y="195486"/>
            <a:ext cx="8229600" cy="93954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Потребность в помощи, предоставляемой волонтерами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432" y="987574"/>
            <a:ext cx="86409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патронажный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уход и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сиделки;</a:t>
            </a:r>
            <a:endParaRPr lang="ru-RU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присмотр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уход за лицами, неспособными к самообслуживанию, малолетними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детьми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оказание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 по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реабилитации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инвалидов, в том числе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детей-инвалидов;</a:t>
            </a:r>
            <a:endParaRPr lang="ru-RU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проведение социально-культурных, досуговых, развлекательных мероприятий для несовершеннолетних, находящихся в трудной жизненной ситуации, пожилых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граждан;</a:t>
            </a:r>
            <a:endParaRPr lang="ru-RU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наставничество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отношении детей-сирот и детей, оставшихся без попечения родителей, детей из семей, находящихся в социально опасном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положении; </a:t>
            </a:r>
            <a:endParaRPr lang="ru-RU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сопровождение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ребенка в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школу;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благоустройстве территории, проведении мелкого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ремонта.</a:t>
            </a:r>
            <a:endParaRPr lang="ru-RU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0547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9502"/>
            <a:ext cx="8712968" cy="94985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400" b="1" dirty="0">
                <a:latin typeface="Arial Narrow" panose="020B0606020202030204" pitchFamily="34" charset="0"/>
                <a:cs typeface="Arial" pitchFamily="34" charset="0"/>
              </a:rPr>
              <a:t>Результаты рейтинга субъектов Российской Федерации по итогам реализации механизмов поддержки социально ориентированных некоммерческих организаций </a:t>
            </a:r>
            <a:br>
              <a:rPr lang="ru-RU" sz="1400" b="1" dirty="0">
                <a:latin typeface="Arial Narrow" panose="020B0606020202030204" pitchFamily="34" charset="0"/>
                <a:cs typeface="Arial" pitchFamily="34" charset="0"/>
              </a:rPr>
            </a:br>
            <a:r>
              <a:rPr lang="ru-RU" sz="1400" b="1" dirty="0">
                <a:latin typeface="Arial Narrow" panose="020B0606020202030204" pitchFamily="34" charset="0"/>
                <a:cs typeface="Arial" pitchFamily="34" charset="0"/>
              </a:rPr>
              <a:t>и социального предпринимательства, обеспечения доступа негосударственных (немуниципальных) поставщиков к предоставлению услуг в социальной сфере </a:t>
            </a:r>
            <a:br>
              <a:rPr lang="ru-RU" sz="1400" b="1" dirty="0">
                <a:latin typeface="Arial Narrow" panose="020B0606020202030204" pitchFamily="34" charset="0"/>
                <a:cs typeface="Arial" pitchFamily="34" charset="0"/>
              </a:rPr>
            </a:br>
            <a:r>
              <a:rPr lang="ru-RU" sz="1400" b="1" dirty="0">
                <a:latin typeface="Arial Narrow" panose="020B0606020202030204" pitchFamily="34" charset="0"/>
                <a:cs typeface="Arial" pitchFamily="34" charset="0"/>
              </a:rPr>
              <a:t>и внедрения конкурентных способов оказания государственных (муниципальных) услуг в социальной сфере за 2017 </a:t>
            </a:r>
            <a:r>
              <a:rPr lang="ru-RU" sz="1400" b="1" dirty="0" smtClean="0">
                <a:latin typeface="Arial Narrow" panose="020B0606020202030204" pitchFamily="34" charset="0"/>
                <a:cs typeface="Arial" pitchFamily="34" charset="0"/>
              </a:rPr>
              <a:t>год</a:t>
            </a:r>
            <a:endParaRPr lang="ru-RU" sz="1400" b="1" dirty="0">
              <a:solidFill>
                <a:schemeClr val="tx1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461230"/>
              </p:ext>
            </p:extLst>
          </p:nvPr>
        </p:nvGraphicFramePr>
        <p:xfrm>
          <a:off x="1115616" y="1707654"/>
          <a:ext cx="6696745" cy="3183388"/>
        </p:xfrm>
        <a:graphic>
          <a:graphicData uri="http://schemas.openxmlformats.org/drawingml/2006/table">
            <a:tbl>
              <a:tblPr firstRow="1" firstCol="1" bandRow="1"/>
              <a:tblGrid>
                <a:gridCol w="792088"/>
                <a:gridCol w="4608512"/>
                <a:gridCol w="1296145"/>
              </a:tblGrid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Место в рейтинге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6" marR="44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Субъект Российской Федерации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6" marR="44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Итоговое количество рейтинговых баллов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6" marR="44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42664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Регионы - лидеры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6" marR="44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98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6" marR="44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Ханты-Мансийский автономный округ – Югра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6" marR="44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42,84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6" marR="44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6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6" marR="44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Хабаровский край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6" marR="44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37,24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6" marR="44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6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6" marR="44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Саха (Якутия) (Республика)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6" marR="44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35,23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6" marR="44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6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6" marR="44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Самарская область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6" marR="44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34,67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6" marR="44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6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6" marR="44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Пермский край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6" marR="44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32,72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6" marR="44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6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6" marR="44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Липецкая область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6" marR="44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32,06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6" marR="44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6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6" marR="44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Новгородская область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6" marR="44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31,42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6" marR="44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6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6" marR="44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Башкортостан (Республика)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6" marR="44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31,20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6" marR="44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8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6" marR="44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Москва (город федерального значения)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6" marR="44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30,53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6" marR="44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664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Регионы – кандидаты на лидерство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6" marR="44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26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6" marR="44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Новосибирская область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6" marR="44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25,29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6" marR="44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698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6" marR="44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Санкт-Петербург (город федерального значения)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6" marR="44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25,08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6" marR="44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69826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9502"/>
            <a:ext cx="8712968" cy="94985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взаимодействия с некоммерческими организациями, реализуемые в Новосибирской области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162" y="2629581"/>
            <a:ext cx="23210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4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Информационная, консультационная </a:t>
            </a:r>
            <a:r>
              <a:rPr lang="ru-RU" altLang="ko-KR" sz="1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поддержка, </a:t>
            </a:r>
          </a:p>
          <a:p>
            <a:r>
              <a:rPr lang="ru-RU" altLang="ko-KR" sz="1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поддержка </a:t>
            </a:r>
            <a:r>
              <a:rPr lang="ru-RU" altLang="ko-KR" sz="14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 сфере повышения </a:t>
            </a:r>
            <a:r>
              <a:rPr lang="ru-RU" altLang="ko-KR" sz="1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квалификации </a:t>
            </a:r>
            <a:r>
              <a:rPr lang="ru-RU" altLang="ko-KR" sz="14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сотрудников НКО и государственных </a:t>
            </a:r>
            <a:r>
              <a:rPr lang="ru-RU" altLang="ko-KR" sz="1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структур</a:t>
            </a:r>
            <a:r>
              <a:rPr lang="en-US" altLang="ko-KR" sz="1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endParaRPr lang="ko-KR" altLang="en-US" sz="1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8224" y="3017526"/>
            <a:ext cx="23210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ko-KR" sz="1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Налоговая поддержка (установлены налоговые льготы для НКО: налог на прибыль, НДС, налог на имущество)</a:t>
            </a:r>
          </a:p>
          <a:p>
            <a:endParaRPr lang="ko-KR" altLang="en-US" sz="1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65667" y="1343091"/>
            <a:ext cx="2321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4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Имущественная </a:t>
            </a:r>
            <a:r>
              <a:rPr lang="ru-RU" altLang="ko-KR" sz="1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поддержка</a:t>
            </a:r>
            <a:r>
              <a:rPr lang="en-US" altLang="ko-KR" sz="1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ko-KR" altLang="en-US" sz="1400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6136" y="1061889"/>
            <a:ext cx="29523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ko-KR" sz="1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Предоставление услуг, реализация проектов НКО с привлечением средств федерального, регионального и муниципальных бюджетов</a:t>
            </a:r>
            <a:endParaRPr lang="ru-RU" altLang="ko-KR" sz="1400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Block Arc 30"/>
          <p:cNvSpPr/>
          <p:nvPr/>
        </p:nvSpPr>
        <p:spPr>
          <a:xfrm>
            <a:off x="2688676" y="1791276"/>
            <a:ext cx="3772124" cy="3772124"/>
          </a:xfrm>
          <a:prstGeom prst="blockArc">
            <a:avLst>
              <a:gd name="adj1" fmla="val 9019130"/>
              <a:gd name="adj2" fmla="val 12564162"/>
              <a:gd name="adj3" fmla="val 28598"/>
            </a:avLst>
          </a:prstGeom>
          <a:gradFill>
            <a:gsLst>
              <a:gs pos="0">
                <a:schemeClr val="accent1">
                  <a:lumMod val="90000"/>
                </a:schemeClr>
              </a:gs>
              <a:gs pos="100000">
                <a:schemeClr val="tx2">
                  <a:lumMod val="50000"/>
                </a:schemeClr>
              </a:gs>
            </a:gsLst>
            <a:lin ang="8100000" scaled="1"/>
          </a:gradFill>
          <a:ln w="25400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21" name="Block Arc 31"/>
          <p:cNvSpPr/>
          <p:nvPr/>
        </p:nvSpPr>
        <p:spPr>
          <a:xfrm>
            <a:off x="2688676" y="1823962"/>
            <a:ext cx="3772124" cy="3772124"/>
          </a:xfrm>
          <a:prstGeom prst="blockArc">
            <a:avLst>
              <a:gd name="adj1" fmla="val 12817329"/>
              <a:gd name="adj2" fmla="val 16088307"/>
              <a:gd name="adj3" fmla="val 28480"/>
            </a:avLst>
          </a:prstGeom>
          <a:gradFill>
            <a:gsLst>
              <a:gs pos="0">
                <a:schemeClr val="accent1">
                  <a:lumMod val="90000"/>
                </a:schemeClr>
              </a:gs>
              <a:gs pos="100000">
                <a:schemeClr val="tx2">
                  <a:lumMod val="50000"/>
                </a:schemeClr>
              </a:gs>
            </a:gsLst>
            <a:lin ang="8100000" scaled="1"/>
          </a:gradFill>
          <a:ln w="25400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22" name="Block Arc 32"/>
          <p:cNvSpPr/>
          <p:nvPr/>
        </p:nvSpPr>
        <p:spPr>
          <a:xfrm flipH="1">
            <a:off x="2688676" y="1823962"/>
            <a:ext cx="3772124" cy="3772124"/>
          </a:xfrm>
          <a:prstGeom prst="blockArc">
            <a:avLst>
              <a:gd name="adj1" fmla="val 9019130"/>
              <a:gd name="adj2" fmla="val 12564162"/>
              <a:gd name="adj3" fmla="val 28598"/>
            </a:avLst>
          </a:prstGeom>
          <a:gradFill>
            <a:gsLst>
              <a:gs pos="0">
                <a:schemeClr val="accent1">
                  <a:lumMod val="90000"/>
                </a:schemeClr>
              </a:gs>
              <a:gs pos="100000">
                <a:schemeClr val="tx2">
                  <a:lumMod val="50000"/>
                </a:schemeClr>
              </a:gs>
            </a:gsLst>
            <a:lin ang="3000000" scaled="0"/>
          </a:gradFill>
          <a:ln w="25400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23" name="Block Arc 33"/>
          <p:cNvSpPr/>
          <p:nvPr/>
        </p:nvSpPr>
        <p:spPr>
          <a:xfrm flipH="1">
            <a:off x="2688676" y="1823962"/>
            <a:ext cx="3772124" cy="3772124"/>
          </a:xfrm>
          <a:prstGeom prst="blockArc">
            <a:avLst>
              <a:gd name="adj1" fmla="val 12817329"/>
              <a:gd name="adj2" fmla="val 16060189"/>
              <a:gd name="adj3" fmla="val 28289"/>
            </a:avLst>
          </a:prstGeom>
          <a:gradFill>
            <a:gsLst>
              <a:gs pos="0">
                <a:schemeClr val="accent1">
                  <a:lumMod val="90000"/>
                </a:schemeClr>
              </a:gs>
              <a:gs pos="100000">
                <a:schemeClr val="tx2">
                  <a:lumMod val="50000"/>
                </a:schemeClr>
              </a:gs>
            </a:gsLst>
            <a:lin ang="3600000" scaled="0"/>
          </a:gradFill>
          <a:ln w="25400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24" name="Oval 3"/>
          <p:cNvSpPr/>
          <p:nvPr/>
        </p:nvSpPr>
        <p:spPr>
          <a:xfrm>
            <a:off x="3854658" y="2989944"/>
            <a:ext cx="1440160" cy="1440160"/>
          </a:xfrm>
          <a:prstGeom prst="ellipse">
            <a:avLst/>
          </a:prstGeom>
          <a:gradFill>
            <a:gsLst>
              <a:gs pos="1000">
                <a:schemeClr val="accent1">
                  <a:lumMod val="90000"/>
                </a:schemeClr>
              </a:gs>
              <a:gs pos="100000">
                <a:schemeClr val="tx2">
                  <a:lumMod val="50000"/>
                </a:schemeClr>
              </a:gs>
            </a:gsLst>
            <a:lin ang="8100000" scaled="1"/>
          </a:gradFill>
          <a:ln w="25400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048395" y="3313980"/>
            <a:ext cx="1080120" cy="792087"/>
          </a:xfrm>
          <a:prstGeom prst="rect">
            <a:avLst/>
          </a:prstGeom>
          <a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37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 w="15875" cap="flat" cmpd="sng" algn="ctr">
            <a:noFill/>
            <a:prstDash val="solid"/>
          </a:ln>
          <a:effectLst/>
        </p:spPr>
        <p:txBody>
          <a:bodyPr lIns="77925" tIns="38963" rIns="77925" bIns="38963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365895"/>
            <a:ext cx="648072" cy="622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65895"/>
            <a:ext cx="628650" cy="530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5" y="2283429"/>
            <a:ext cx="450248" cy="45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793" y="2225676"/>
            <a:ext cx="560303" cy="50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3953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8446" y="555525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Предоставление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негосударственным организациям имущественной поддержки в виде предоставления недвижимого имущества в аренду на льготных условиях или в безвозмездное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пользование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2018 год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47" y="1971415"/>
            <a:ext cx="8080017" cy="186002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8">
            <a:extLst>
              <a:ext uri="{FF2B5EF4-FFF2-40B4-BE49-F238E27FC236}">
                <a16:creationId xmlns:a16="http://schemas.microsoft.com/office/drawing/2014/main" xmlns="" id="{0A1673A8-01F4-43F6-A97F-BD4145A11CB3}"/>
              </a:ext>
            </a:extLst>
          </p:cNvPr>
          <p:cNvSpPr/>
          <p:nvPr/>
        </p:nvSpPr>
        <p:spPr>
          <a:xfrm rot="16200000">
            <a:off x="70193" y="2209950"/>
            <a:ext cx="1860022" cy="1382952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1">
              <a:lumMod val="25000"/>
            </a:scheme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vert="vert"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rPr>
              <a:t>70%</a:t>
            </a:r>
            <a:endParaRPr kumimoji="0" lang="ko-KR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213" y="1971415"/>
            <a:ext cx="1455971" cy="186002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09" y="2604343"/>
            <a:ext cx="1219200" cy="48101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08695" y="2096512"/>
            <a:ext cx="2160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Средний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размер предоставляемой льготы по арендной ставке при предоставлении недвижимого имущества в аренду (в процентных пунктах от максимальной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ставки)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78343" y="2531357"/>
            <a:ext cx="13376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организаций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1109" y="2024262"/>
            <a:ext cx="20418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Количество негосударственных организаций, получивших недвижимое имущество в аренду на льготных условиях или в безвозмездное пользование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7137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67084" y="262047"/>
            <a:ext cx="7968955" cy="941551"/>
          </a:xfrm>
          <a:prstGeom prst="rect">
            <a:avLst/>
          </a:prstGeom>
          <a:noFill/>
          <a:ln>
            <a:noFill/>
          </a:ln>
          <a:effectLst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25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средств бюджета Новосибирской области, переданных некоммерческим организациям</a:t>
            </a:r>
            <a:endParaRPr lang="ru-RU" sz="25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8" y="1742976"/>
            <a:ext cx="8744148" cy="4699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6" y="2269351"/>
            <a:ext cx="8744148" cy="4699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6" y="2790671"/>
            <a:ext cx="8744148" cy="4699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8" y="3329682"/>
            <a:ext cx="8744148" cy="4699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8" y="3909417"/>
            <a:ext cx="8744148" cy="4699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8" y="4481810"/>
            <a:ext cx="8744148" cy="4699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322C8691-DFAE-4789-ABB3-6F84A39BE558}"/>
              </a:ext>
            </a:extLst>
          </p:cNvPr>
          <p:cNvSpPr txBox="1"/>
          <p:nvPr/>
        </p:nvSpPr>
        <p:spPr>
          <a:xfrm>
            <a:off x="462302" y="1832295"/>
            <a:ext cx="244827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u-RU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Социальное обслуживание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22C8691-DFAE-4789-ABB3-6F84A39BE558}"/>
              </a:ext>
            </a:extLst>
          </p:cNvPr>
          <p:cNvSpPr txBox="1"/>
          <p:nvPr/>
        </p:nvSpPr>
        <p:spPr>
          <a:xfrm>
            <a:off x="492444" y="3430185"/>
            <a:ext cx="244827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Культура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322C8691-DFAE-4789-ABB3-6F84A39BE558}"/>
              </a:ext>
            </a:extLst>
          </p:cNvPr>
          <p:cNvSpPr txBox="1"/>
          <p:nvPr/>
        </p:nvSpPr>
        <p:spPr>
          <a:xfrm>
            <a:off x="467544" y="2889150"/>
            <a:ext cx="244827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Здравоохранение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322C8691-DFAE-4789-ABB3-6F84A39BE558}"/>
              </a:ext>
            </a:extLst>
          </p:cNvPr>
          <p:cNvSpPr txBox="1"/>
          <p:nvPr/>
        </p:nvSpPr>
        <p:spPr>
          <a:xfrm>
            <a:off x="503008" y="2367830"/>
            <a:ext cx="244827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Образование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322C8691-DFAE-4789-ABB3-6F84A39BE558}"/>
              </a:ext>
            </a:extLst>
          </p:cNvPr>
          <p:cNvSpPr txBox="1"/>
          <p:nvPr/>
        </p:nvSpPr>
        <p:spPr>
          <a:xfrm>
            <a:off x="462302" y="4032527"/>
            <a:ext cx="274012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Физическая культура и спорт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322C8691-DFAE-4789-ABB3-6F84A39BE558}"/>
              </a:ext>
            </a:extLst>
          </p:cNvPr>
          <p:cNvSpPr txBox="1"/>
          <p:nvPr/>
        </p:nvSpPr>
        <p:spPr>
          <a:xfrm>
            <a:off x="608227" y="4562871"/>
            <a:ext cx="244827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ВСЕГО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8827" y="1779662"/>
            <a:ext cx="901125" cy="3824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3275855" y="3377441"/>
            <a:ext cx="144017" cy="3824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3256198" y="2335380"/>
            <a:ext cx="163674" cy="3824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3286996" y="3953122"/>
            <a:ext cx="2509139" cy="3824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3296599" y="4544936"/>
            <a:ext cx="1359481" cy="3632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322C8691-DFAE-4789-ABB3-6F84A39BE558}"/>
              </a:ext>
            </a:extLst>
          </p:cNvPr>
          <p:cNvSpPr txBox="1"/>
          <p:nvPr/>
        </p:nvSpPr>
        <p:spPr>
          <a:xfrm>
            <a:off x="5598053" y="1824036"/>
            <a:ext cx="74705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2,0%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345109" y="1796231"/>
            <a:ext cx="823299" cy="382489"/>
          </a:xfrm>
          <a:prstGeom prst="rect">
            <a:avLst/>
          </a:prstGeom>
          <a:solidFill>
            <a:srgbClr val="5067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6372200" y="2338891"/>
            <a:ext cx="319620" cy="382489"/>
          </a:xfrm>
          <a:prstGeom prst="rect">
            <a:avLst/>
          </a:prstGeom>
          <a:solidFill>
            <a:srgbClr val="5067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6394177" y="2837333"/>
            <a:ext cx="106422" cy="382489"/>
          </a:xfrm>
          <a:prstGeom prst="rect">
            <a:avLst/>
          </a:prstGeom>
          <a:solidFill>
            <a:srgbClr val="5067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6413351" y="3373387"/>
            <a:ext cx="390897" cy="382489"/>
          </a:xfrm>
          <a:prstGeom prst="rect">
            <a:avLst/>
          </a:prstGeom>
          <a:solidFill>
            <a:srgbClr val="5067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6413350" y="3953122"/>
            <a:ext cx="1471017" cy="382489"/>
          </a:xfrm>
          <a:prstGeom prst="rect">
            <a:avLst/>
          </a:prstGeom>
          <a:solidFill>
            <a:srgbClr val="5067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6413350" y="4507332"/>
            <a:ext cx="1422496" cy="382489"/>
          </a:xfrm>
          <a:prstGeom prst="rect">
            <a:avLst/>
          </a:prstGeom>
          <a:solidFill>
            <a:srgbClr val="5067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322C8691-DFAE-4789-ABB3-6F84A39BE558}"/>
              </a:ext>
            </a:extLst>
          </p:cNvPr>
          <p:cNvSpPr txBox="1"/>
          <p:nvPr/>
        </p:nvSpPr>
        <p:spPr>
          <a:xfrm>
            <a:off x="5667621" y="2386234"/>
            <a:ext cx="69933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0,38%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322C8691-DFAE-4789-ABB3-6F84A39BE558}"/>
              </a:ext>
            </a:extLst>
          </p:cNvPr>
          <p:cNvSpPr txBox="1"/>
          <p:nvPr/>
        </p:nvSpPr>
        <p:spPr>
          <a:xfrm>
            <a:off x="5666294" y="4567642"/>
            <a:ext cx="74705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3,25%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322C8691-DFAE-4789-ABB3-6F84A39BE558}"/>
              </a:ext>
            </a:extLst>
          </p:cNvPr>
          <p:cNvSpPr txBox="1"/>
          <p:nvPr/>
        </p:nvSpPr>
        <p:spPr>
          <a:xfrm>
            <a:off x="5598053" y="2889150"/>
            <a:ext cx="74705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0,0%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322C8691-DFAE-4789-ABB3-6F84A39BE558}"/>
              </a:ext>
            </a:extLst>
          </p:cNvPr>
          <p:cNvSpPr txBox="1"/>
          <p:nvPr/>
        </p:nvSpPr>
        <p:spPr>
          <a:xfrm>
            <a:off x="5709875" y="3985906"/>
            <a:ext cx="75767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30,6%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322C8691-DFAE-4789-ABB3-6F84A39BE558}"/>
              </a:ext>
            </a:extLst>
          </p:cNvPr>
          <p:cNvSpPr txBox="1"/>
          <p:nvPr/>
        </p:nvSpPr>
        <p:spPr>
          <a:xfrm>
            <a:off x="5550319" y="3410742"/>
            <a:ext cx="86303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0,003%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322C8691-DFAE-4789-ABB3-6F84A39BE558}"/>
              </a:ext>
            </a:extLst>
          </p:cNvPr>
          <p:cNvSpPr txBox="1"/>
          <p:nvPr/>
        </p:nvSpPr>
        <p:spPr>
          <a:xfrm>
            <a:off x="8248289" y="1844061"/>
            <a:ext cx="74705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1,7%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322C8691-DFAE-4789-ABB3-6F84A39BE558}"/>
              </a:ext>
            </a:extLst>
          </p:cNvPr>
          <p:cNvSpPr txBox="1"/>
          <p:nvPr/>
        </p:nvSpPr>
        <p:spPr>
          <a:xfrm>
            <a:off x="8232056" y="2365698"/>
            <a:ext cx="74705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0,7%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322C8691-DFAE-4789-ABB3-6F84A39BE558}"/>
              </a:ext>
            </a:extLst>
          </p:cNvPr>
          <p:cNvSpPr txBox="1"/>
          <p:nvPr/>
        </p:nvSpPr>
        <p:spPr>
          <a:xfrm>
            <a:off x="8232056" y="2905704"/>
            <a:ext cx="74705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0,03%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322C8691-DFAE-4789-ABB3-6F84A39BE558}"/>
              </a:ext>
            </a:extLst>
          </p:cNvPr>
          <p:cNvSpPr txBox="1"/>
          <p:nvPr/>
        </p:nvSpPr>
        <p:spPr>
          <a:xfrm>
            <a:off x="8218831" y="3373547"/>
            <a:ext cx="74705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0,41%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322C8691-DFAE-4789-ABB3-6F84A39BE558}"/>
              </a:ext>
            </a:extLst>
          </p:cNvPr>
          <p:cNvSpPr txBox="1"/>
          <p:nvPr/>
        </p:nvSpPr>
        <p:spPr>
          <a:xfrm>
            <a:off x="8218831" y="4001749"/>
            <a:ext cx="74705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16,3%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322C8691-DFAE-4789-ABB3-6F84A39BE558}"/>
              </a:ext>
            </a:extLst>
          </p:cNvPr>
          <p:cNvSpPr txBox="1"/>
          <p:nvPr/>
        </p:nvSpPr>
        <p:spPr>
          <a:xfrm>
            <a:off x="8161298" y="4544936"/>
            <a:ext cx="74705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1,53%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10623" y="1295618"/>
            <a:ext cx="1138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год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9664" y="1295618"/>
            <a:ext cx="1138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год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847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032" y="123478"/>
            <a:ext cx="8533456" cy="86409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400" b="1" dirty="0">
                <a:latin typeface="Arial Narrow" panose="020B0606020202030204" pitchFamily="34" charset="0"/>
                <a:cs typeface="Arial" pitchFamily="34" charset="0"/>
              </a:rPr>
              <a:t/>
            </a:r>
            <a:br>
              <a:rPr lang="ru-RU" sz="1400" b="1" dirty="0">
                <a:latin typeface="Arial Narrow" panose="020B0606020202030204" pitchFamily="34" charset="0"/>
                <a:cs typeface="Arial" pitchFamily="34" charset="0"/>
              </a:rPr>
            </a:b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средства бюджетов, предоставленные некоммерческим организациям новосибирской области в 2018 году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25882" y="1491897"/>
            <a:ext cx="3672407" cy="3308907"/>
            <a:chOff x="4952163" y="483717"/>
            <a:chExt cx="3430673" cy="3413877"/>
          </a:xfrm>
        </p:grpSpPr>
        <p:sp>
          <p:nvSpPr>
            <p:cNvPr id="6" name="Полилиния 5"/>
            <p:cNvSpPr/>
            <p:nvPr/>
          </p:nvSpPr>
          <p:spPr>
            <a:xfrm>
              <a:off x="5255956" y="665987"/>
              <a:ext cx="2944367" cy="2944367"/>
            </a:xfrm>
            <a:custGeom>
              <a:avLst/>
              <a:gdLst>
                <a:gd name="connsiteX0" fmla="*/ 1472183 w 2944367"/>
                <a:gd name="connsiteY0" fmla="*/ 0 h 2944367"/>
                <a:gd name="connsiteX1" fmla="*/ 2747132 w 2944367"/>
                <a:gd name="connsiteY1" fmla="*/ 736092 h 2944367"/>
                <a:gd name="connsiteX2" fmla="*/ 2747132 w 2944367"/>
                <a:gd name="connsiteY2" fmla="*/ 2208276 h 2944367"/>
                <a:gd name="connsiteX3" fmla="*/ 1472184 w 2944367"/>
                <a:gd name="connsiteY3" fmla="*/ 1472184 h 2944367"/>
                <a:gd name="connsiteX4" fmla="*/ 1472183 w 2944367"/>
                <a:gd name="connsiteY4" fmla="*/ 0 h 294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4367" h="2944367">
                  <a:moveTo>
                    <a:pt x="1472183" y="0"/>
                  </a:moveTo>
                  <a:cubicBezTo>
                    <a:pt x="1998144" y="0"/>
                    <a:pt x="2484151" y="280597"/>
                    <a:pt x="2747132" y="736092"/>
                  </a:cubicBezTo>
                  <a:cubicBezTo>
                    <a:pt x="3010112" y="1191587"/>
                    <a:pt x="3010112" y="1752781"/>
                    <a:pt x="2747132" y="2208276"/>
                  </a:cubicBezTo>
                  <a:lnTo>
                    <a:pt x="1472184" y="1472184"/>
                  </a:lnTo>
                  <a:cubicBezTo>
                    <a:pt x="1472184" y="981456"/>
                    <a:pt x="1472183" y="490728"/>
                    <a:pt x="1472183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70801" tIns="642976" rIns="360107" bIns="1463192" numCol="1" spcCol="1270" anchor="ctr" anchorCtr="0">
              <a:noAutofit/>
            </a:bodyPr>
            <a:lstStyle/>
            <a:p>
              <a:pPr algn="ctr" defTabSz="666717">
                <a:lnSpc>
                  <a:spcPct val="90000"/>
                </a:lnSpc>
                <a:spcAft>
                  <a:spcPts val="0"/>
                </a:spcAft>
              </a:pPr>
              <a:r>
                <a:rPr lang="ru-RU" sz="1300" dirty="0" smtClean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Конкурентные способы закупки услуг 3778,2 тыс. руб. </a:t>
              </a:r>
              <a:endParaRPr lang="ru-RU" sz="13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5195316" y="771143"/>
              <a:ext cx="2944367" cy="2944368"/>
            </a:xfrm>
            <a:custGeom>
              <a:avLst/>
              <a:gdLst>
                <a:gd name="connsiteX0" fmla="*/ 2747132 w 2944367"/>
                <a:gd name="connsiteY0" fmla="*/ 2208275 h 2944367"/>
                <a:gd name="connsiteX1" fmla="*/ 1472183 w 2944367"/>
                <a:gd name="connsiteY1" fmla="*/ 2944367 h 2944367"/>
                <a:gd name="connsiteX2" fmla="*/ 197234 w 2944367"/>
                <a:gd name="connsiteY2" fmla="*/ 2208275 h 2944367"/>
                <a:gd name="connsiteX3" fmla="*/ 1472184 w 2944367"/>
                <a:gd name="connsiteY3" fmla="*/ 1472184 h 2944367"/>
                <a:gd name="connsiteX4" fmla="*/ 2747132 w 2944367"/>
                <a:gd name="connsiteY4" fmla="*/ 2208275 h 294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4367" h="2944367">
                  <a:moveTo>
                    <a:pt x="2747132" y="2208275"/>
                  </a:moveTo>
                  <a:cubicBezTo>
                    <a:pt x="2484152" y="2663770"/>
                    <a:pt x="1998144" y="2944367"/>
                    <a:pt x="1472183" y="2944367"/>
                  </a:cubicBezTo>
                  <a:cubicBezTo>
                    <a:pt x="946222" y="2944367"/>
                    <a:pt x="460215" y="2663770"/>
                    <a:pt x="197234" y="2208275"/>
                  </a:cubicBezTo>
                  <a:lnTo>
                    <a:pt x="1472184" y="1472184"/>
                  </a:lnTo>
                  <a:lnTo>
                    <a:pt x="2747132" y="2208275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0090" tIns="1929384" rIns="685038" bIns="281940" numCol="1" spcCol="1270" anchor="ctr" anchorCtr="0">
              <a:noAutofit/>
            </a:bodyPr>
            <a:lstStyle/>
            <a:p>
              <a:pPr algn="ctr" defTabSz="666717">
                <a:lnSpc>
                  <a:spcPct val="90000"/>
                </a:lnSpc>
                <a:spcAft>
                  <a:spcPts val="0"/>
                </a:spcAft>
              </a:pPr>
              <a:r>
                <a:rPr lang="ru-RU" sz="1300" dirty="0" smtClean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Субсидии </a:t>
              </a:r>
            </a:p>
            <a:p>
              <a:pPr algn="ctr" defTabSz="666717">
                <a:lnSpc>
                  <a:spcPct val="90000"/>
                </a:lnSpc>
                <a:spcAft>
                  <a:spcPts val="0"/>
                </a:spcAft>
              </a:pPr>
              <a:r>
                <a:rPr lang="ru-RU" sz="1300" dirty="0" smtClean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244998,6 тыс. руб.</a:t>
              </a:r>
              <a:endParaRPr lang="ru-RU" sz="13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5134676" y="665987"/>
              <a:ext cx="2944367" cy="2944367"/>
            </a:xfrm>
            <a:custGeom>
              <a:avLst/>
              <a:gdLst>
                <a:gd name="connsiteX0" fmla="*/ 197235 w 2944367"/>
                <a:gd name="connsiteY0" fmla="*/ 2208275 h 2944367"/>
                <a:gd name="connsiteX1" fmla="*/ 197235 w 2944367"/>
                <a:gd name="connsiteY1" fmla="*/ 736091 h 2944367"/>
                <a:gd name="connsiteX2" fmla="*/ 1472184 w 2944367"/>
                <a:gd name="connsiteY2" fmla="*/ -1 h 2944367"/>
                <a:gd name="connsiteX3" fmla="*/ 1472184 w 2944367"/>
                <a:gd name="connsiteY3" fmla="*/ 1472184 h 2944367"/>
                <a:gd name="connsiteX4" fmla="*/ 197235 w 2944367"/>
                <a:gd name="connsiteY4" fmla="*/ 2208275 h 294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4367" h="2944367">
                  <a:moveTo>
                    <a:pt x="197235" y="2208275"/>
                  </a:moveTo>
                  <a:cubicBezTo>
                    <a:pt x="-65745" y="1752780"/>
                    <a:pt x="-65745" y="1191586"/>
                    <a:pt x="197235" y="736091"/>
                  </a:cubicBezTo>
                  <a:cubicBezTo>
                    <a:pt x="460215" y="280596"/>
                    <a:pt x="946223" y="-1"/>
                    <a:pt x="1472184" y="-1"/>
                  </a:cubicBezTo>
                  <a:lnTo>
                    <a:pt x="1472184" y="1472184"/>
                  </a:lnTo>
                  <a:lnTo>
                    <a:pt x="197235" y="2208275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106" tIns="642976" rIns="1570802" bIns="1463192" numCol="1" spcCol="1270" anchor="ctr" anchorCtr="0">
              <a:noAutofit/>
            </a:bodyPr>
            <a:lstStyle/>
            <a:p>
              <a:pPr algn="ctr" defTabSz="666717">
                <a:lnSpc>
                  <a:spcPct val="90000"/>
                </a:lnSpc>
                <a:spcAft>
                  <a:spcPts val="0"/>
                </a:spcAft>
              </a:pPr>
              <a:r>
                <a:rPr lang="ru-RU" sz="1300" dirty="0" smtClean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Компенсации за оказанные социальные услуги </a:t>
              </a:r>
            </a:p>
            <a:p>
              <a:pPr algn="ctr" defTabSz="666717">
                <a:lnSpc>
                  <a:spcPct val="90000"/>
                </a:lnSpc>
                <a:spcAft>
                  <a:spcPts val="0"/>
                </a:spcAft>
              </a:pPr>
              <a:r>
                <a:rPr lang="ru-RU" sz="1300" dirty="0" smtClean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272,9 тыс. руб.</a:t>
              </a:r>
            </a:p>
          </p:txBody>
        </p:sp>
        <p:sp>
          <p:nvSpPr>
            <p:cNvPr id="9" name="Круговая стрелка 8"/>
            <p:cNvSpPr/>
            <p:nvPr/>
          </p:nvSpPr>
          <p:spPr>
            <a:xfrm>
              <a:off x="5073929" y="483717"/>
              <a:ext cx="3308907" cy="3308907"/>
            </a:xfrm>
            <a:prstGeom prst="circularArrow">
              <a:avLst>
                <a:gd name="adj1" fmla="val 5085"/>
                <a:gd name="adj2" fmla="val 327528"/>
                <a:gd name="adj3" fmla="val 1472472"/>
                <a:gd name="adj4" fmla="val 16199432"/>
                <a:gd name="adj5" fmla="val 5932"/>
              </a:avLst>
            </a:prstGeom>
            <a:solidFill>
              <a:srgbClr val="3366CC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Круговая стрелка 9"/>
            <p:cNvSpPr/>
            <p:nvPr/>
          </p:nvSpPr>
          <p:spPr>
            <a:xfrm>
              <a:off x="5013046" y="588687"/>
              <a:ext cx="3308907" cy="3308907"/>
            </a:xfrm>
            <a:prstGeom prst="circularArrow">
              <a:avLst>
                <a:gd name="adj1" fmla="val 5085"/>
                <a:gd name="adj2" fmla="val 327528"/>
                <a:gd name="adj3" fmla="val 8671970"/>
                <a:gd name="adj4" fmla="val 1800502"/>
                <a:gd name="adj5" fmla="val 5932"/>
              </a:avLst>
            </a:prstGeom>
            <a:solidFill>
              <a:srgbClr val="00B0F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Круговая стрелка 10"/>
            <p:cNvSpPr/>
            <p:nvPr/>
          </p:nvSpPr>
          <p:spPr>
            <a:xfrm>
              <a:off x="4952163" y="483717"/>
              <a:ext cx="3308907" cy="3308907"/>
            </a:xfrm>
            <a:prstGeom prst="circularArrow">
              <a:avLst>
                <a:gd name="adj1" fmla="val 5085"/>
                <a:gd name="adj2" fmla="val 327528"/>
                <a:gd name="adj3" fmla="val 15873039"/>
                <a:gd name="adj4" fmla="val 9000000"/>
                <a:gd name="adj5" fmla="val 5932"/>
              </a:avLst>
            </a:prstGeom>
            <a:solidFill>
              <a:srgbClr val="30E9FC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4" name="TextBox 3"/>
          <p:cNvSpPr txBox="1"/>
          <p:nvPr/>
        </p:nvSpPr>
        <p:spPr>
          <a:xfrm>
            <a:off x="179512" y="1013123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Областной бюджет Новосибирской области</a:t>
            </a:r>
            <a:endParaRPr lang="ru-RU" sz="16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54846" y="1013123"/>
            <a:ext cx="36496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 некоммерческих организации стали получателями федеральных грантовых средств:</a:t>
            </a:r>
          </a:p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153,9 млн руб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ru-RU" dirty="0"/>
          </a:p>
          <a:p>
            <a:endParaRPr lang="ru-RU" dirty="0"/>
          </a:p>
        </p:txBody>
      </p:sp>
      <p:pic>
        <p:nvPicPr>
          <p:cNvPr id="29" name="Picture 2" descr="D:\UserData\moem\Рабочий стол\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934" y="2643758"/>
            <a:ext cx="3623206" cy="228535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8381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89712" y="254571"/>
            <a:ext cx="7787926" cy="72518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endParaRPr lang="ru-RU" sz="32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6" y="4876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68607" y="235521"/>
            <a:ext cx="7713289" cy="1033611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Компенсации поставщикам </a:t>
            </a:r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социальных </a:t>
            </a:r>
            <a:r>
              <a:rPr lang="ru-RU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ame 1">
            <a:extLst>
              <a:ext uri="{FF2B5EF4-FFF2-40B4-BE49-F238E27FC236}">
                <a16:creationId xmlns:a16="http://schemas.microsoft.com/office/drawing/2014/main" xmlns="" id="{33433620-0981-4675-8502-D5A03F79EACC}"/>
              </a:ext>
            </a:extLst>
          </p:cNvPr>
          <p:cNvSpPr/>
          <p:nvPr/>
        </p:nvSpPr>
        <p:spPr>
          <a:xfrm rot="10800000">
            <a:off x="467542" y="3003798"/>
            <a:ext cx="8352929" cy="1778120"/>
          </a:xfrm>
          <a:custGeom>
            <a:avLst/>
            <a:gdLst>
              <a:gd name="connsiteX0" fmla="*/ 8031741 w 8031741"/>
              <a:gd name="connsiteY0" fmla="*/ 2592286 h 2592286"/>
              <a:gd name="connsiteX1" fmla="*/ 7761741 w 8031741"/>
              <a:gd name="connsiteY1" fmla="*/ 2592286 h 2592286"/>
              <a:gd name="connsiteX2" fmla="*/ 7761741 w 8031741"/>
              <a:gd name="connsiteY2" fmla="*/ 1584174 h 2592286"/>
              <a:gd name="connsiteX3" fmla="*/ 7767070 w 8031741"/>
              <a:gd name="connsiteY3" fmla="*/ 1584174 h 2592286"/>
              <a:gd name="connsiteX4" fmla="*/ 7767070 w 8031741"/>
              <a:gd name="connsiteY4" fmla="*/ 308783 h 2592286"/>
              <a:gd name="connsiteX5" fmla="*/ 264671 w 8031741"/>
              <a:gd name="connsiteY5" fmla="*/ 308783 h 2592286"/>
              <a:gd name="connsiteX6" fmla="*/ 264671 w 8031741"/>
              <a:gd name="connsiteY6" fmla="*/ 1764560 h 2592286"/>
              <a:gd name="connsiteX7" fmla="*/ 3529965 w 8031741"/>
              <a:gd name="connsiteY7" fmla="*/ 1764560 h 2592286"/>
              <a:gd name="connsiteX8" fmla="*/ 3311448 w 8031741"/>
              <a:gd name="connsiteY8" fmla="*/ 2073343 h 2592286"/>
              <a:gd name="connsiteX9" fmla="*/ 0 w 8031741"/>
              <a:gd name="connsiteY9" fmla="*/ 2073343 h 2592286"/>
              <a:gd name="connsiteX10" fmla="*/ 0 w 8031741"/>
              <a:gd name="connsiteY10" fmla="*/ 0 h 2592286"/>
              <a:gd name="connsiteX11" fmla="*/ 8031741 w 8031741"/>
              <a:gd name="connsiteY11" fmla="*/ 0 h 2592286"/>
              <a:gd name="connsiteX12" fmla="*/ 8031741 w 8031741"/>
              <a:gd name="connsiteY12" fmla="*/ 1584174 h 2592286"/>
              <a:gd name="connsiteX13" fmla="*/ 8031741 w 8031741"/>
              <a:gd name="connsiteY13" fmla="*/ 2592286 h 2592286"/>
              <a:gd name="connsiteX0" fmla="*/ 8031741 w 8031741"/>
              <a:gd name="connsiteY0" fmla="*/ 2592286 h 2592286"/>
              <a:gd name="connsiteX1" fmla="*/ 7761741 w 8031741"/>
              <a:gd name="connsiteY1" fmla="*/ 2592286 h 2592286"/>
              <a:gd name="connsiteX2" fmla="*/ 7761741 w 8031741"/>
              <a:gd name="connsiteY2" fmla="*/ 1584174 h 2592286"/>
              <a:gd name="connsiteX3" fmla="*/ 7767070 w 8031741"/>
              <a:gd name="connsiteY3" fmla="*/ 1584174 h 2592286"/>
              <a:gd name="connsiteX4" fmla="*/ 7767070 w 8031741"/>
              <a:gd name="connsiteY4" fmla="*/ 308783 h 2592286"/>
              <a:gd name="connsiteX5" fmla="*/ 264671 w 8031741"/>
              <a:gd name="connsiteY5" fmla="*/ 308783 h 2592286"/>
              <a:gd name="connsiteX6" fmla="*/ 264671 w 8031741"/>
              <a:gd name="connsiteY6" fmla="*/ 1764560 h 2592286"/>
              <a:gd name="connsiteX7" fmla="*/ 3529965 w 8031741"/>
              <a:gd name="connsiteY7" fmla="*/ 1764560 h 2592286"/>
              <a:gd name="connsiteX8" fmla="*/ 3311448 w 8031741"/>
              <a:gd name="connsiteY8" fmla="*/ 2073343 h 2592286"/>
              <a:gd name="connsiteX9" fmla="*/ 0 w 8031741"/>
              <a:gd name="connsiteY9" fmla="*/ 2073343 h 2592286"/>
              <a:gd name="connsiteX10" fmla="*/ 0 w 8031741"/>
              <a:gd name="connsiteY10" fmla="*/ 0 h 2592286"/>
              <a:gd name="connsiteX11" fmla="*/ 8031741 w 8031741"/>
              <a:gd name="connsiteY11" fmla="*/ 0 h 2592286"/>
              <a:gd name="connsiteX12" fmla="*/ 8031741 w 8031741"/>
              <a:gd name="connsiteY12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761741 w 8031741"/>
              <a:gd name="connsiteY2" fmla="*/ 1584174 h 2592286"/>
              <a:gd name="connsiteX3" fmla="*/ 7767070 w 8031741"/>
              <a:gd name="connsiteY3" fmla="*/ 1584174 h 2592286"/>
              <a:gd name="connsiteX4" fmla="*/ 7767070 w 8031741"/>
              <a:gd name="connsiteY4" fmla="*/ 308783 h 2592286"/>
              <a:gd name="connsiteX5" fmla="*/ 264671 w 8031741"/>
              <a:gd name="connsiteY5" fmla="*/ 308783 h 2592286"/>
              <a:gd name="connsiteX6" fmla="*/ 264671 w 8031741"/>
              <a:gd name="connsiteY6" fmla="*/ 1764560 h 2592286"/>
              <a:gd name="connsiteX7" fmla="*/ 3529965 w 8031741"/>
              <a:gd name="connsiteY7" fmla="*/ 1764560 h 2592286"/>
              <a:gd name="connsiteX8" fmla="*/ 3311448 w 8031741"/>
              <a:gd name="connsiteY8" fmla="*/ 2073343 h 2592286"/>
              <a:gd name="connsiteX9" fmla="*/ 0 w 8031741"/>
              <a:gd name="connsiteY9" fmla="*/ 2073343 h 2592286"/>
              <a:gd name="connsiteX10" fmla="*/ 0 w 8031741"/>
              <a:gd name="connsiteY10" fmla="*/ 0 h 2592286"/>
              <a:gd name="connsiteX11" fmla="*/ 8031741 w 8031741"/>
              <a:gd name="connsiteY11" fmla="*/ 0 h 2592286"/>
              <a:gd name="connsiteX12" fmla="*/ 8031741 w 8031741"/>
              <a:gd name="connsiteY12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761741 w 8031741"/>
              <a:gd name="connsiteY2" fmla="*/ 1584174 h 2592286"/>
              <a:gd name="connsiteX3" fmla="*/ 7767070 w 8031741"/>
              <a:gd name="connsiteY3" fmla="*/ 308783 h 2592286"/>
              <a:gd name="connsiteX4" fmla="*/ 264671 w 8031741"/>
              <a:gd name="connsiteY4" fmla="*/ 308783 h 2592286"/>
              <a:gd name="connsiteX5" fmla="*/ 264671 w 8031741"/>
              <a:gd name="connsiteY5" fmla="*/ 1764560 h 2592286"/>
              <a:gd name="connsiteX6" fmla="*/ 3529965 w 8031741"/>
              <a:gd name="connsiteY6" fmla="*/ 1764560 h 2592286"/>
              <a:gd name="connsiteX7" fmla="*/ 3311448 w 8031741"/>
              <a:gd name="connsiteY7" fmla="*/ 2073343 h 2592286"/>
              <a:gd name="connsiteX8" fmla="*/ 0 w 8031741"/>
              <a:gd name="connsiteY8" fmla="*/ 2073343 h 2592286"/>
              <a:gd name="connsiteX9" fmla="*/ 0 w 8031741"/>
              <a:gd name="connsiteY9" fmla="*/ 0 h 2592286"/>
              <a:gd name="connsiteX10" fmla="*/ 8031741 w 8031741"/>
              <a:gd name="connsiteY10" fmla="*/ 0 h 2592286"/>
              <a:gd name="connsiteX11" fmla="*/ 8031741 w 8031741"/>
              <a:gd name="connsiteY11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767070 w 8031741"/>
              <a:gd name="connsiteY2" fmla="*/ 308783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529965 w 8031741"/>
              <a:gd name="connsiteY5" fmla="*/ 1764560 h 2592286"/>
              <a:gd name="connsiteX6" fmla="*/ 3311448 w 8031741"/>
              <a:gd name="connsiteY6" fmla="*/ 2073343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529965 w 8031741"/>
              <a:gd name="connsiteY5" fmla="*/ 1764560 h 2592286"/>
              <a:gd name="connsiteX6" fmla="*/ 3311448 w 8031741"/>
              <a:gd name="connsiteY6" fmla="*/ 2073343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529965 w 8031741"/>
              <a:gd name="connsiteY5" fmla="*/ 1764560 h 2592286"/>
              <a:gd name="connsiteX6" fmla="*/ 3085492 w 8031741"/>
              <a:gd name="connsiteY6" fmla="*/ 2076838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283673 w 8031741"/>
              <a:gd name="connsiteY5" fmla="*/ 1768054 h 2592286"/>
              <a:gd name="connsiteX6" fmla="*/ 3085492 w 8031741"/>
              <a:gd name="connsiteY6" fmla="*/ 2076838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283673 w 8031741"/>
              <a:gd name="connsiteY5" fmla="*/ 1768054 h 2592286"/>
              <a:gd name="connsiteX6" fmla="*/ 3085492 w 8031741"/>
              <a:gd name="connsiteY6" fmla="*/ 2076838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290452 w 8031741"/>
              <a:gd name="connsiteY5" fmla="*/ 1768054 h 2592286"/>
              <a:gd name="connsiteX6" fmla="*/ 3085492 w 8031741"/>
              <a:gd name="connsiteY6" fmla="*/ 2076838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290452 w 8031741"/>
              <a:gd name="connsiteY5" fmla="*/ 1764559 h 2592286"/>
              <a:gd name="connsiteX6" fmla="*/ 3085492 w 8031741"/>
              <a:gd name="connsiteY6" fmla="*/ 2076838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31741" h="2592286">
                <a:moveTo>
                  <a:pt x="8031741" y="2592286"/>
                </a:moveTo>
                <a:lnTo>
                  <a:pt x="7829528" y="2592286"/>
                </a:lnTo>
                <a:cubicBezTo>
                  <a:pt x="7829045" y="1829953"/>
                  <a:pt x="7828561" y="1067621"/>
                  <a:pt x="7828078" y="305288"/>
                </a:cubicBezTo>
                <a:lnTo>
                  <a:pt x="264671" y="308783"/>
                </a:lnTo>
                <a:lnTo>
                  <a:pt x="264671" y="1764560"/>
                </a:lnTo>
                <a:lnTo>
                  <a:pt x="3290452" y="1764559"/>
                </a:lnTo>
                <a:lnTo>
                  <a:pt x="3085492" y="2076838"/>
                </a:lnTo>
                <a:lnTo>
                  <a:pt x="0" y="2073343"/>
                </a:lnTo>
                <a:lnTo>
                  <a:pt x="0" y="0"/>
                </a:lnTo>
                <a:lnTo>
                  <a:pt x="8031741" y="0"/>
                </a:lnTo>
                <a:lnTo>
                  <a:pt x="8031741" y="259228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" name="Frame 1">
            <a:extLst>
              <a:ext uri="{FF2B5EF4-FFF2-40B4-BE49-F238E27FC236}">
                <a16:creationId xmlns:a16="http://schemas.microsoft.com/office/drawing/2014/main" xmlns="" id="{9FB0B1F6-5929-47FA-A448-8E0E55DD1FE7}"/>
              </a:ext>
            </a:extLst>
          </p:cNvPr>
          <p:cNvSpPr/>
          <p:nvPr/>
        </p:nvSpPr>
        <p:spPr>
          <a:xfrm>
            <a:off x="467544" y="1131591"/>
            <a:ext cx="8352928" cy="2016224"/>
          </a:xfrm>
          <a:custGeom>
            <a:avLst/>
            <a:gdLst>
              <a:gd name="connsiteX0" fmla="*/ 8031741 w 8031741"/>
              <a:gd name="connsiteY0" fmla="*/ 2592286 h 2592286"/>
              <a:gd name="connsiteX1" fmla="*/ 7761741 w 8031741"/>
              <a:gd name="connsiteY1" fmla="*/ 2592286 h 2592286"/>
              <a:gd name="connsiteX2" fmla="*/ 7761741 w 8031741"/>
              <a:gd name="connsiteY2" fmla="*/ 1584174 h 2592286"/>
              <a:gd name="connsiteX3" fmla="*/ 7767070 w 8031741"/>
              <a:gd name="connsiteY3" fmla="*/ 1584174 h 2592286"/>
              <a:gd name="connsiteX4" fmla="*/ 7767070 w 8031741"/>
              <a:gd name="connsiteY4" fmla="*/ 308783 h 2592286"/>
              <a:gd name="connsiteX5" fmla="*/ 264671 w 8031741"/>
              <a:gd name="connsiteY5" fmla="*/ 308783 h 2592286"/>
              <a:gd name="connsiteX6" fmla="*/ 264671 w 8031741"/>
              <a:gd name="connsiteY6" fmla="*/ 1764560 h 2592286"/>
              <a:gd name="connsiteX7" fmla="*/ 3529965 w 8031741"/>
              <a:gd name="connsiteY7" fmla="*/ 1764560 h 2592286"/>
              <a:gd name="connsiteX8" fmla="*/ 3311448 w 8031741"/>
              <a:gd name="connsiteY8" fmla="*/ 2073343 h 2592286"/>
              <a:gd name="connsiteX9" fmla="*/ 0 w 8031741"/>
              <a:gd name="connsiteY9" fmla="*/ 2073343 h 2592286"/>
              <a:gd name="connsiteX10" fmla="*/ 0 w 8031741"/>
              <a:gd name="connsiteY10" fmla="*/ 0 h 2592286"/>
              <a:gd name="connsiteX11" fmla="*/ 8031741 w 8031741"/>
              <a:gd name="connsiteY11" fmla="*/ 0 h 2592286"/>
              <a:gd name="connsiteX12" fmla="*/ 8031741 w 8031741"/>
              <a:gd name="connsiteY12" fmla="*/ 1584174 h 2592286"/>
              <a:gd name="connsiteX13" fmla="*/ 8031741 w 8031741"/>
              <a:gd name="connsiteY13" fmla="*/ 2592286 h 2592286"/>
              <a:gd name="connsiteX0" fmla="*/ 8031741 w 8031741"/>
              <a:gd name="connsiteY0" fmla="*/ 2592286 h 2592286"/>
              <a:gd name="connsiteX1" fmla="*/ 7761741 w 8031741"/>
              <a:gd name="connsiteY1" fmla="*/ 2592286 h 2592286"/>
              <a:gd name="connsiteX2" fmla="*/ 7761741 w 8031741"/>
              <a:gd name="connsiteY2" fmla="*/ 1584174 h 2592286"/>
              <a:gd name="connsiteX3" fmla="*/ 7767070 w 8031741"/>
              <a:gd name="connsiteY3" fmla="*/ 1584174 h 2592286"/>
              <a:gd name="connsiteX4" fmla="*/ 7767070 w 8031741"/>
              <a:gd name="connsiteY4" fmla="*/ 308783 h 2592286"/>
              <a:gd name="connsiteX5" fmla="*/ 264671 w 8031741"/>
              <a:gd name="connsiteY5" fmla="*/ 308783 h 2592286"/>
              <a:gd name="connsiteX6" fmla="*/ 264671 w 8031741"/>
              <a:gd name="connsiteY6" fmla="*/ 1764560 h 2592286"/>
              <a:gd name="connsiteX7" fmla="*/ 3529965 w 8031741"/>
              <a:gd name="connsiteY7" fmla="*/ 1764560 h 2592286"/>
              <a:gd name="connsiteX8" fmla="*/ 3311448 w 8031741"/>
              <a:gd name="connsiteY8" fmla="*/ 2073343 h 2592286"/>
              <a:gd name="connsiteX9" fmla="*/ 0 w 8031741"/>
              <a:gd name="connsiteY9" fmla="*/ 2073343 h 2592286"/>
              <a:gd name="connsiteX10" fmla="*/ 0 w 8031741"/>
              <a:gd name="connsiteY10" fmla="*/ 0 h 2592286"/>
              <a:gd name="connsiteX11" fmla="*/ 8031741 w 8031741"/>
              <a:gd name="connsiteY11" fmla="*/ 0 h 2592286"/>
              <a:gd name="connsiteX12" fmla="*/ 8031741 w 8031741"/>
              <a:gd name="connsiteY12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761741 w 8031741"/>
              <a:gd name="connsiteY2" fmla="*/ 1584174 h 2592286"/>
              <a:gd name="connsiteX3" fmla="*/ 7767070 w 8031741"/>
              <a:gd name="connsiteY3" fmla="*/ 1584174 h 2592286"/>
              <a:gd name="connsiteX4" fmla="*/ 7767070 w 8031741"/>
              <a:gd name="connsiteY4" fmla="*/ 308783 h 2592286"/>
              <a:gd name="connsiteX5" fmla="*/ 264671 w 8031741"/>
              <a:gd name="connsiteY5" fmla="*/ 308783 h 2592286"/>
              <a:gd name="connsiteX6" fmla="*/ 264671 w 8031741"/>
              <a:gd name="connsiteY6" fmla="*/ 1764560 h 2592286"/>
              <a:gd name="connsiteX7" fmla="*/ 3529965 w 8031741"/>
              <a:gd name="connsiteY7" fmla="*/ 1764560 h 2592286"/>
              <a:gd name="connsiteX8" fmla="*/ 3311448 w 8031741"/>
              <a:gd name="connsiteY8" fmla="*/ 2073343 h 2592286"/>
              <a:gd name="connsiteX9" fmla="*/ 0 w 8031741"/>
              <a:gd name="connsiteY9" fmla="*/ 2073343 h 2592286"/>
              <a:gd name="connsiteX10" fmla="*/ 0 w 8031741"/>
              <a:gd name="connsiteY10" fmla="*/ 0 h 2592286"/>
              <a:gd name="connsiteX11" fmla="*/ 8031741 w 8031741"/>
              <a:gd name="connsiteY11" fmla="*/ 0 h 2592286"/>
              <a:gd name="connsiteX12" fmla="*/ 8031741 w 8031741"/>
              <a:gd name="connsiteY12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761741 w 8031741"/>
              <a:gd name="connsiteY2" fmla="*/ 1584174 h 2592286"/>
              <a:gd name="connsiteX3" fmla="*/ 7767070 w 8031741"/>
              <a:gd name="connsiteY3" fmla="*/ 308783 h 2592286"/>
              <a:gd name="connsiteX4" fmla="*/ 264671 w 8031741"/>
              <a:gd name="connsiteY4" fmla="*/ 308783 h 2592286"/>
              <a:gd name="connsiteX5" fmla="*/ 264671 w 8031741"/>
              <a:gd name="connsiteY5" fmla="*/ 1764560 h 2592286"/>
              <a:gd name="connsiteX6" fmla="*/ 3529965 w 8031741"/>
              <a:gd name="connsiteY6" fmla="*/ 1764560 h 2592286"/>
              <a:gd name="connsiteX7" fmla="*/ 3311448 w 8031741"/>
              <a:gd name="connsiteY7" fmla="*/ 2073343 h 2592286"/>
              <a:gd name="connsiteX8" fmla="*/ 0 w 8031741"/>
              <a:gd name="connsiteY8" fmla="*/ 2073343 h 2592286"/>
              <a:gd name="connsiteX9" fmla="*/ 0 w 8031741"/>
              <a:gd name="connsiteY9" fmla="*/ 0 h 2592286"/>
              <a:gd name="connsiteX10" fmla="*/ 8031741 w 8031741"/>
              <a:gd name="connsiteY10" fmla="*/ 0 h 2592286"/>
              <a:gd name="connsiteX11" fmla="*/ 8031741 w 8031741"/>
              <a:gd name="connsiteY11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767070 w 8031741"/>
              <a:gd name="connsiteY2" fmla="*/ 308783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529965 w 8031741"/>
              <a:gd name="connsiteY5" fmla="*/ 1764560 h 2592286"/>
              <a:gd name="connsiteX6" fmla="*/ 3311448 w 8031741"/>
              <a:gd name="connsiteY6" fmla="*/ 2073343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529965 w 8031741"/>
              <a:gd name="connsiteY5" fmla="*/ 1764560 h 2592286"/>
              <a:gd name="connsiteX6" fmla="*/ 3311448 w 8031741"/>
              <a:gd name="connsiteY6" fmla="*/ 2073343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529965 w 8031741"/>
              <a:gd name="connsiteY5" fmla="*/ 1764560 h 2592286"/>
              <a:gd name="connsiteX6" fmla="*/ 3085492 w 8031741"/>
              <a:gd name="connsiteY6" fmla="*/ 2076838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283673 w 8031741"/>
              <a:gd name="connsiteY5" fmla="*/ 1768054 h 2592286"/>
              <a:gd name="connsiteX6" fmla="*/ 3085492 w 8031741"/>
              <a:gd name="connsiteY6" fmla="*/ 2076838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283673 w 8031741"/>
              <a:gd name="connsiteY5" fmla="*/ 1768054 h 2592286"/>
              <a:gd name="connsiteX6" fmla="*/ 3085492 w 8031741"/>
              <a:gd name="connsiteY6" fmla="*/ 2076838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290452 w 8031741"/>
              <a:gd name="connsiteY5" fmla="*/ 1768054 h 2592286"/>
              <a:gd name="connsiteX6" fmla="*/ 3085492 w 8031741"/>
              <a:gd name="connsiteY6" fmla="*/ 2076838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290452 w 8031741"/>
              <a:gd name="connsiteY5" fmla="*/ 1764559 h 2592286"/>
              <a:gd name="connsiteX6" fmla="*/ 3085492 w 8031741"/>
              <a:gd name="connsiteY6" fmla="*/ 2076838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31741" h="2592286">
                <a:moveTo>
                  <a:pt x="8031741" y="2592286"/>
                </a:moveTo>
                <a:lnTo>
                  <a:pt x="7829528" y="2592286"/>
                </a:lnTo>
                <a:cubicBezTo>
                  <a:pt x="7829045" y="1829953"/>
                  <a:pt x="7828561" y="1067621"/>
                  <a:pt x="7828078" y="305288"/>
                </a:cubicBezTo>
                <a:lnTo>
                  <a:pt x="264671" y="308783"/>
                </a:lnTo>
                <a:lnTo>
                  <a:pt x="264671" y="1764560"/>
                </a:lnTo>
                <a:lnTo>
                  <a:pt x="3290452" y="1764559"/>
                </a:lnTo>
                <a:lnTo>
                  <a:pt x="3085492" y="2076838"/>
                </a:lnTo>
                <a:lnTo>
                  <a:pt x="0" y="2073343"/>
                </a:lnTo>
                <a:lnTo>
                  <a:pt x="0" y="0"/>
                </a:lnTo>
                <a:lnTo>
                  <a:pt x="8031741" y="0"/>
                </a:lnTo>
                <a:lnTo>
                  <a:pt x="8031741" y="259228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932" y="2227905"/>
            <a:ext cx="1332151" cy="138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25">
            <a:extLst>
              <a:ext uri="{FF2B5EF4-FFF2-40B4-BE49-F238E27FC236}">
                <a16:creationId xmlns:a16="http://schemas.microsoft.com/office/drawing/2014/main" xmlns="" id="{C238980C-FE4B-4CD4-A878-9399E0DFE361}"/>
              </a:ext>
            </a:extLst>
          </p:cNvPr>
          <p:cNvSpPr/>
          <p:nvPr/>
        </p:nvSpPr>
        <p:spPr>
          <a:xfrm>
            <a:off x="7525023" y="1419622"/>
            <a:ext cx="1007417" cy="6479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год</a:t>
            </a:r>
            <a:endParaRPr lang="en-US" sz="14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25">
            <a:extLst>
              <a:ext uri="{FF2B5EF4-FFF2-40B4-BE49-F238E27FC236}">
                <a16:creationId xmlns:a16="http://schemas.microsoft.com/office/drawing/2014/main" xmlns="" id="{C238980C-FE4B-4CD4-A878-9399E0DFE361}"/>
              </a:ext>
            </a:extLst>
          </p:cNvPr>
          <p:cNvSpPr/>
          <p:nvPr/>
        </p:nvSpPr>
        <p:spPr>
          <a:xfrm>
            <a:off x="827584" y="3795884"/>
            <a:ext cx="936104" cy="64633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год</a:t>
            </a:r>
            <a:endParaRPr lang="en-US" sz="14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F93C1A5-B992-40F6-A818-F7103D9E7FD2}"/>
              </a:ext>
            </a:extLst>
          </p:cNvPr>
          <p:cNvSpPr txBox="1"/>
          <p:nvPr/>
        </p:nvSpPr>
        <p:spPr>
          <a:xfrm>
            <a:off x="971606" y="1585241"/>
            <a:ext cx="5616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Компенсацию получили 4 организации, </a:t>
            </a:r>
          </a:p>
          <a:p>
            <a:r>
              <a:rPr lang="ru-RU" altLang="ko-KR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сумма – 272,9 тыс. рублей</a:t>
            </a:r>
            <a:endParaRPr lang="ko-KR" altLang="en-US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3795886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Компенсацию получили 2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организации, </a:t>
            </a:r>
            <a:endParaRPr lang="ru-RU" dirty="0" smtClean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сумма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203,0 тыс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рублей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814" y="2665600"/>
            <a:ext cx="560387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17872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3" y="123478"/>
            <a:ext cx="8374644" cy="72008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Реестр поставщиков социальных услуг Новосибирской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3" y="987574"/>
            <a:ext cx="8374644" cy="410445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5875" cap="flat" cmpd="sng" algn="ctr">
            <a:solidFill>
              <a:srgbClr val="87362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80692" y="1491630"/>
            <a:ext cx="5913498" cy="504056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noFill/>
            <a:prstDash val="solid"/>
          </a:ln>
          <a:effectLst>
            <a:softEdge rad="1016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www.m</a:t>
            </a:r>
            <a:r>
              <a:rPr lang="en-US" sz="2800" u="sng" kern="0" dirty="0">
                <a:solidFill>
                  <a:schemeClr val="accent1">
                    <a:lumMod val="25000"/>
                  </a:schemeClr>
                </a:solidFill>
                <a:latin typeface="Arial Black" panose="020B0A04020102020204" pitchFamily="34" charset="0"/>
              </a:rPr>
              <a:t>t</a:t>
            </a:r>
            <a:r>
              <a:rPr kumimoji="0" lang="en-US" sz="2800" b="0" i="0" u="sng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sr.nso.ru</a:t>
            </a:r>
            <a:r>
              <a:rPr kumimoji="0" lang="ru-RU" sz="2800" b="0" i="0" u="sng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/</a:t>
            </a:r>
            <a:r>
              <a:rPr kumimoji="0" lang="en-US" sz="2800" b="0" i="0" u="sng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page/1382</a:t>
            </a:r>
            <a:endParaRPr kumimoji="0" lang="ru-RU" sz="2800" b="0" i="0" u="sng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63688" y="2967794"/>
            <a:ext cx="6624735" cy="1440159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реестр поставщиков социальных услуг Новосибирской области включены 134 организации,  в том числе 45 СО НКО и 1 коммерческая организация</a:t>
            </a:r>
          </a:p>
        </p:txBody>
      </p:sp>
    </p:spTree>
    <p:extLst>
      <p:ext uri="{BB962C8B-B14F-4D97-AF65-F5344CB8AC3E}">
        <p14:creationId xmlns:p14="http://schemas.microsoft.com/office/powerpoint/2010/main" val="27042773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126586729"/>
              </p:ext>
            </p:extLst>
          </p:nvPr>
        </p:nvGraphicFramePr>
        <p:xfrm>
          <a:off x="107504" y="755229"/>
          <a:ext cx="892899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73700" y="195486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пилотных реабилитационных заездов для детей с генетическими заболеваниями, детей, перенесших онкозаболевания, в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государственном автономном учреждении новосибирской области «Морской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залив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2745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Другая 4">
      <a:dk1>
        <a:sysClr val="windowText" lastClr="000000"/>
      </a:dk1>
      <a:lt1>
        <a:sysClr val="window" lastClr="FFFFFF"/>
      </a:lt1>
      <a:dk2>
        <a:srgbClr val="83D3FD"/>
      </a:dk2>
      <a:lt2>
        <a:srgbClr val="C6E7FC"/>
      </a:lt2>
      <a:accent1>
        <a:srgbClr val="C6E7FC"/>
      </a:accent1>
      <a:accent2>
        <a:srgbClr val="0B87D5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>
    <a:spDef>
      <a:spPr>
        <a:solidFill>
          <a:srgbClr val="68D6D8"/>
        </a:solidFill>
        <a:ln w="12700" cap="flat" cmpd="sng" algn="ctr">
          <a:noFill/>
          <a:prstDash val="solid"/>
          <a:miter lim="800000"/>
        </a:ln>
        <a:effectLst/>
      </a:spPr>
      <a:bodyPr rtlCol="0" anchor="ctr"/>
      <a:lstStyle>
        <a:defPPr marL="0" marR="0" indent="0" algn="ctr" defTabSz="914377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smtClean="0">
            <a:ln>
              <a:noFill/>
            </a:ln>
            <a:solidFill>
              <a:prstClr val="white"/>
            </a:solidFill>
            <a:effectLst/>
            <a:uLnTx/>
            <a:uFillTx/>
            <a:latin typeface="Arial"/>
            <a:ea typeface="Arial Unicode MS"/>
            <a:cs typeface="+mn-cs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TM01859861[[fn=Выставка]]</Template>
  <TotalTime>3675</TotalTime>
  <Words>784</Words>
  <Application>Microsoft Office PowerPoint</Application>
  <PresentationFormat>Экран (16:9)</PresentationFormat>
  <Paragraphs>131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Tradeshow</vt:lpstr>
      <vt:lpstr>Презентация PowerPoint</vt:lpstr>
      <vt:lpstr>Результаты рейтинга субъектов Российской Федерации по итогам реализации механизмов поддержки социально ориентированных некоммерческих организаций  и социального предпринимательства, обеспечения доступа негосударственных (немуниципальных) поставщиков к предоставлению услуг в социальной сфере  и внедрения конкурентных способов оказания государственных (муниципальных) услуг в социальной сфере за 2017 год</vt:lpstr>
      <vt:lpstr>Направления взаимодействия с некоммерческими организациями, реализуемые в Новосибирской области</vt:lpstr>
      <vt:lpstr>Презентация PowerPoint</vt:lpstr>
      <vt:lpstr>Презентация PowerPoint</vt:lpstr>
      <vt:lpstr> средства бюджетов, предоставленные некоммерческим организациям новосибирской области в 2018 году</vt:lpstr>
      <vt:lpstr>Предоставление Компенсации поставщикам социальных услуг</vt:lpstr>
      <vt:lpstr>Реестр поставщиков социальных услуг Новосибирской области</vt:lpstr>
      <vt:lpstr>Реализация пилотных реабилитационных заездов для детей с генетическими заболеваниями, детей, перенесших онкозаболевания, в государственном автономном учреждении новосибирской области «Морской залив»</vt:lpstr>
      <vt:lpstr>Общественно полезные услуги, Приоритетные для развития  </vt:lpstr>
      <vt:lpstr>Поддержка некоммерческих организаций на муниципальном уровне в 2018 году</vt:lpstr>
      <vt:lpstr>Информационная, консультационная и методическая поддержка некоммерческих организаций</vt:lpstr>
      <vt:lpstr>Порядок включения организации в реестр некоммерческих организаций - исполнителей общественно полезных услуг </vt:lpstr>
      <vt:lpstr>Презентация PowerPoint</vt:lpstr>
      <vt:lpstr>Потребность в помощи, предоставляемой волонтерами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Вивденко Зоя Олеговна</dc:creator>
  <cp:lastModifiedBy>Москалева Екатерина Михайловна</cp:lastModifiedBy>
  <cp:revision>459</cp:revision>
  <cp:lastPrinted>2019-05-27T07:45:07Z</cp:lastPrinted>
  <dcterms:modified xsi:type="dcterms:W3CDTF">2019-05-29T00:54:36Z</dcterms:modified>
</cp:coreProperties>
</file>