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83" r:id="rId5"/>
    <p:sldId id="259" r:id="rId6"/>
    <p:sldId id="278" r:id="rId7"/>
    <p:sldId id="279" r:id="rId8"/>
    <p:sldId id="281" r:id="rId9"/>
    <p:sldId id="280" r:id="rId10"/>
    <p:sldId id="260" r:id="rId11"/>
    <p:sldId id="261" r:id="rId12"/>
    <p:sldId id="263" r:id="rId13"/>
    <p:sldId id="275" r:id="rId14"/>
    <p:sldId id="264" r:id="rId15"/>
    <p:sldId id="265" r:id="rId16"/>
    <p:sldId id="266" r:id="rId17"/>
    <p:sldId id="267" r:id="rId18"/>
    <p:sldId id="268" r:id="rId19"/>
    <p:sldId id="269" r:id="rId20"/>
    <p:sldId id="270" r:id="rId21"/>
    <p:sldId id="271" r:id="rId22"/>
    <p:sldId id="272" r:id="rId23"/>
    <p:sldId id="273" r:id="rId24"/>
    <p:sldId id="274" r:id="rId25"/>
    <p:sldId id="277" r:id="rId26"/>
    <p:sldId id="276" r:id="rId27"/>
    <p:sldId id="282" r:id="rId2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51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2015г</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1"/>
                <c:pt idx="0">
                  <c:v>Количество обращений</c:v>
                </c:pt>
              </c:strCache>
            </c:strRef>
          </c:cat>
          <c:val>
            <c:numRef>
              <c:f>Лист1!$B$2:$B$5</c:f>
              <c:numCache>
                <c:formatCode>General</c:formatCode>
                <c:ptCount val="4"/>
                <c:pt idx="0">
                  <c:v>3322</c:v>
                </c:pt>
              </c:numCache>
            </c:numRef>
          </c:val>
          <c:extLst xmlns:c16r2="http://schemas.microsoft.com/office/drawing/2015/06/chart">
            <c:ext xmlns:c16="http://schemas.microsoft.com/office/drawing/2014/chart" uri="{C3380CC4-5D6E-409C-BE32-E72D297353CC}">
              <c16:uniqueId val="{00000000-2E85-464F-8070-F8E784309CFC}"/>
            </c:ext>
          </c:extLst>
        </c:ser>
        <c:ser>
          <c:idx val="1"/>
          <c:order val="1"/>
          <c:tx>
            <c:strRef>
              <c:f>Лист1!$C$1</c:f>
              <c:strCache>
                <c:ptCount val="1"/>
                <c:pt idx="0">
                  <c:v>2016г</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1"/>
                <c:pt idx="0">
                  <c:v>Количество обращений</c:v>
                </c:pt>
              </c:strCache>
            </c:strRef>
          </c:cat>
          <c:val>
            <c:numRef>
              <c:f>Лист1!$C$2:$C$5</c:f>
              <c:numCache>
                <c:formatCode>General</c:formatCode>
                <c:ptCount val="4"/>
                <c:pt idx="0">
                  <c:v>4211</c:v>
                </c:pt>
              </c:numCache>
            </c:numRef>
          </c:val>
          <c:extLst xmlns:c16r2="http://schemas.microsoft.com/office/drawing/2015/06/chart">
            <c:ext xmlns:c16="http://schemas.microsoft.com/office/drawing/2014/chart" uri="{C3380CC4-5D6E-409C-BE32-E72D297353CC}">
              <c16:uniqueId val="{00000001-2E85-464F-8070-F8E784309CFC}"/>
            </c:ext>
          </c:extLst>
        </c:ser>
        <c:ser>
          <c:idx val="2"/>
          <c:order val="2"/>
          <c:tx>
            <c:strRef>
              <c:f>Лист1!$D$1</c:f>
              <c:strCache>
                <c:ptCount val="1"/>
                <c:pt idx="0">
                  <c:v>2017г</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1"/>
                <c:pt idx="0">
                  <c:v>Количество обращений</c:v>
                </c:pt>
              </c:strCache>
            </c:strRef>
          </c:cat>
          <c:val>
            <c:numRef>
              <c:f>Лист1!$D$2:$D$5</c:f>
              <c:numCache>
                <c:formatCode>General</c:formatCode>
                <c:ptCount val="4"/>
                <c:pt idx="0">
                  <c:v>4337</c:v>
                </c:pt>
              </c:numCache>
            </c:numRef>
          </c:val>
          <c:extLst xmlns:c16r2="http://schemas.microsoft.com/office/drawing/2015/06/chart">
            <c:ext xmlns:c16="http://schemas.microsoft.com/office/drawing/2014/chart" uri="{C3380CC4-5D6E-409C-BE32-E72D297353CC}">
              <c16:uniqueId val="{00000002-2E85-464F-8070-F8E784309CFC}"/>
            </c:ext>
          </c:extLst>
        </c:ser>
        <c:dLbls>
          <c:showLegendKey val="0"/>
          <c:showVal val="0"/>
          <c:showCatName val="0"/>
          <c:showSerName val="0"/>
          <c:showPercent val="0"/>
          <c:showBubbleSize val="0"/>
        </c:dLbls>
        <c:gapWidth val="219"/>
        <c:overlap val="-27"/>
        <c:axId val="162775040"/>
        <c:axId val="162776576"/>
      </c:barChart>
      <c:catAx>
        <c:axId val="162775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162776576"/>
        <c:crosses val="autoZero"/>
        <c:auto val="1"/>
        <c:lblAlgn val="ctr"/>
        <c:lblOffset val="100"/>
        <c:noMultiLvlLbl val="0"/>
      </c:catAx>
      <c:valAx>
        <c:axId val="162776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627750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30F65-29A3-495C-8FCE-61DA24289702}" type="datetimeFigureOut">
              <a:rPr lang="ru-RU" smtClean="0"/>
              <a:t>06.08.2020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804668-96CF-40A9-A4B5-B22D5A4B7AC0}" type="slidenum">
              <a:rPr lang="ru-RU" smtClean="0"/>
              <a:t>‹#›</a:t>
            </a:fld>
            <a:endParaRPr lang="ru-RU"/>
          </a:p>
        </p:txBody>
      </p:sp>
    </p:spTree>
    <p:extLst>
      <p:ext uri="{BB962C8B-B14F-4D97-AF65-F5344CB8AC3E}">
        <p14:creationId xmlns:p14="http://schemas.microsoft.com/office/powerpoint/2010/main" val="4067460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0804668-96CF-40A9-A4B5-B22D5A4B7AC0}" type="slidenum">
              <a:rPr lang="ru-RU" smtClean="0"/>
              <a:t>4</a:t>
            </a:fld>
            <a:endParaRPr lang="ru-RU"/>
          </a:p>
        </p:txBody>
      </p:sp>
    </p:spTree>
    <p:extLst>
      <p:ext uri="{BB962C8B-B14F-4D97-AF65-F5344CB8AC3E}">
        <p14:creationId xmlns:p14="http://schemas.microsoft.com/office/powerpoint/2010/main" val="572224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05F3409-EE9C-4971-98E5-C656DDAE0ED2}" type="datetimeFigureOut">
              <a:rPr lang="ru-RU" smtClean="0"/>
              <a:t>06.08.2020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424756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5F3409-EE9C-4971-98E5-C656DDAE0ED2}" type="datetimeFigureOut">
              <a:rPr lang="ru-RU" smtClean="0"/>
              <a:t>06.08.2020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52691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5F3409-EE9C-4971-98E5-C656DDAE0ED2}" type="datetimeFigureOut">
              <a:rPr lang="ru-RU" smtClean="0"/>
              <a:t>06.08.2020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427115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5F3409-EE9C-4971-98E5-C656DDAE0ED2}" type="datetimeFigureOut">
              <a:rPr lang="ru-RU" smtClean="0"/>
              <a:t>06.08.2020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146171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05F3409-EE9C-4971-98E5-C656DDAE0ED2}" type="datetimeFigureOut">
              <a:rPr lang="ru-RU" smtClean="0"/>
              <a:t>06.08.2020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73978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05F3409-EE9C-4971-98E5-C656DDAE0ED2}" type="datetimeFigureOut">
              <a:rPr lang="ru-RU" smtClean="0"/>
              <a:t>06.08.2020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247635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05F3409-EE9C-4971-98E5-C656DDAE0ED2}" type="datetimeFigureOut">
              <a:rPr lang="ru-RU" smtClean="0"/>
              <a:t>06.08.2020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308711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05F3409-EE9C-4971-98E5-C656DDAE0ED2}" type="datetimeFigureOut">
              <a:rPr lang="ru-RU" smtClean="0"/>
              <a:t>06.08.2020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3854811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05F3409-EE9C-4971-98E5-C656DDAE0ED2}" type="datetimeFigureOut">
              <a:rPr lang="ru-RU" smtClean="0"/>
              <a:t>06.08.2020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3597945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05F3409-EE9C-4971-98E5-C656DDAE0ED2}" type="datetimeFigureOut">
              <a:rPr lang="ru-RU" smtClean="0"/>
              <a:t>06.08.2020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157134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05F3409-EE9C-4971-98E5-C656DDAE0ED2}" type="datetimeFigureOut">
              <a:rPr lang="ru-RU" smtClean="0"/>
              <a:t>06.08.2020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A0A627A-A9B6-4901-A3ED-928F8EA05AAC}" type="slidenum">
              <a:rPr lang="ru-RU" smtClean="0"/>
              <a:t>‹#›</a:t>
            </a:fld>
            <a:endParaRPr lang="ru-RU"/>
          </a:p>
        </p:txBody>
      </p:sp>
    </p:spTree>
    <p:extLst>
      <p:ext uri="{BB962C8B-B14F-4D97-AF65-F5344CB8AC3E}">
        <p14:creationId xmlns:p14="http://schemas.microsoft.com/office/powerpoint/2010/main" val="385122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F3409-EE9C-4971-98E5-C656DDAE0ED2}" type="datetimeFigureOut">
              <a:rPr lang="ru-RU" smtClean="0"/>
              <a:t>06.08.2020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A627A-A9B6-4901-A3ED-928F8EA05AAC}" type="slidenum">
              <a:rPr lang="ru-RU" smtClean="0"/>
              <a:t>‹#›</a:t>
            </a:fld>
            <a:endParaRPr lang="ru-RU"/>
          </a:p>
        </p:txBody>
      </p:sp>
    </p:spTree>
    <p:extLst>
      <p:ext uri="{BB962C8B-B14F-4D97-AF65-F5344CB8AC3E}">
        <p14:creationId xmlns:p14="http://schemas.microsoft.com/office/powerpoint/2010/main" val="4276232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home5@bk.ru" TargetMode="External"/><Relationship Id="rId2" Type="http://schemas.openxmlformats.org/officeDocument/2006/relationships/hyperlink" Target="mailto:cpnn@bk.ru"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597877"/>
            <a:ext cx="9144000" cy="896815"/>
          </a:xfrm>
        </p:spPr>
        <p:txBody>
          <a:bodyPr>
            <a:noAutofit/>
          </a:bodyPr>
          <a:lstStyle/>
          <a:p>
            <a:r>
              <a:rPr lang="ru-RU" sz="2800" dirty="0" smtClean="0"/>
              <a:t>Министерство образования Иркутской области</a:t>
            </a:r>
            <a:br>
              <a:rPr lang="ru-RU" sz="2800" dirty="0" smtClean="0"/>
            </a:br>
            <a:r>
              <a:rPr lang="ru-RU" sz="2800" dirty="0" smtClean="0"/>
              <a:t>ГКУ «Центр профилактики, реабилитации и коррекции»</a:t>
            </a:r>
            <a:endParaRPr lang="ru-RU" sz="2800" dirty="0"/>
          </a:p>
        </p:txBody>
      </p:sp>
      <p:sp>
        <p:nvSpPr>
          <p:cNvPr id="3" name="Подзаголовок 2"/>
          <p:cNvSpPr>
            <a:spLocks noGrp="1"/>
          </p:cNvSpPr>
          <p:nvPr>
            <p:ph type="subTitle" idx="1"/>
          </p:nvPr>
        </p:nvSpPr>
        <p:spPr>
          <a:xfrm>
            <a:off x="1248508" y="1934308"/>
            <a:ext cx="9952892" cy="3657600"/>
          </a:xfrm>
        </p:spPr>
        <p:txBody>
          <a:bodyPr>
            <a:normAutofit lnSpcReduction="10000"/>
          </a:bodyPr>
          <a:lstStyle/>
          <a:p>
            <a:r>
              <a:rPr lang="ru-RU" sz="3200" dirty="0" smtClean="0"/>
              <a:t>«Алгоритм действий педагогических и руководящих работников образовательных организаций в случае выявления признаков, свидетельствующих о суицидальной угрозе» – как эффективный инструмент первичного этапа межведомственного взаимодействия субъектов профилактики в Иркутской области</a:t>
            </a:r>
          </a:p>
          <a:p>
            <a:endParaRPr lang="ru-RU" sz="3200" dirty="0"/>
          </a:p>
          <a:p>
            <a:pPr algn="r"/>
            <a:r>
              <a:rPr lang="ru-RU" sz="3200" dirty="0" smtClean="0"/>
              <a:t>Маргарита Николаевна Галстян</a:t>
            </a:r>
            <a:endParaRPr lang="ru-RU" sz="3200" dirty="0"/>
          </a:p>
        </p:txBody>
      </p:sp>
    </p:spTree>
    <p:extLst>
      <p:ext uri="{BB962C8B-B14F-4D97-AF65-F5344CB8AC3E}">
        <p14:creationId xmlns:p14="http://schemas.microsoft.com/office/powerpoint/2010/main" val="4200915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54783"/>
          </a:xfrm>
        </p:spPr>
        <p:txBody>
          <a:bodyPr>
            <a:normAutofit/>
          </a:bodyPr>
          <a:lstStyle/>
          <a:p>
            <a:r>
              <a:rPr lang="ru-RU" sz="3600" b="1" dirty="0" smtClean="0">
                <a:solidFill>
                  <a:srgbClr val="7030A0"/>
                </a:solidFill>
              </a:rPr>
              <a:t>5 блоков локальных проблем </a:t>
            </a:r>
            <a:endParaRPr lang="ru-RU" sz="3600" b="1" dirty="0">
              <a:solidFill>
                <a:srgbClr val="7030A0"/>
              </a:solidFill>
            </a:endParaRPr>
          </a:p>
        </p:txBody>
      </p:sp>
      <p:sp>
        <p:nvSpPr>
          <p:cNvPr id="3" name="Объект 2"/>
          <p:cNvSpPr>
            <a:spLocks noGrp="1"/>
          </p:cNvSpPr>
          <p:nvPr>
            <p:ph idx="1"/>
          </p:nvPr>
        </p:nvSpPr>
        <p:spPr>
          <a:xfrm>
            <a:off x="838200" y="1019908"/>
            <a:ext cx="10515600" cy="5609492"/>
          </a:xfrm>
        </p:spPr>
        <p:txBody>
          <a:bodyPr>
            <a:normAutofit/>
          </a:bodyPr>
          <a:lstStyle/>
          <a:p>
            <a:r>
              <a:rPr lang="ru-RU" dirty="0" smtClean="0"/>
              <a:t>Недостатки в координации на уровне муниципалитетов (нет четкого разделения зон ответственности между субъектами профилактики, отсутствие четкого понимания алгоритмов действий)</a:t>
            </a:r>
          </a:p>
          <a:p>
            <a:r>
              <a:rPr lang="ru-RU" dirty="0" smtClean="0"/>
              <a:t>Комплексный анализ не проводится, отсутствует планирование на основе выявленных проблем, программы профилактики имеются не везде</a:t>
            </a:r>
          </a:p>
          <a:p>
            <a:r>
              <a:rPr lang="ru-RU" dirty="0" smtClean="0"/>
              <a:t>Имеются нарушения в коммуникациях (несвоевременная передача информации)</a:t>
            </a:r>
          </a:p>
          <a:p>
            <a:r>
              <a:rPr lang="ru-RU" dirty="0" smtClean="0"/>
              <a:t>Слабое ресурсное обеспечение (дефицит кадров, недостаток в квалификации и т.д.)</a:t>
            </a:r>
          </a:p>
          <a:p>
            <a:r>
              <a:rPr lang="ru-RU" dirty="0" smtClean="0"/>
              <a:t>Человеческий фактор, большая загруженность педагогов, на 1 педагога-психолога 500 детей и т.д.</a:t>
            </a:r>
            <a:endParaRPr lang="ru-RU" dirty="0"/>
          </a:p>
        </p:txBody>
      </p:sp>
    </p:spTree>
    <p:extLst>
      <p:ext uri="{BB962C8B-B14F-4D97-AF65-F5344CB8AC3E}">
        <p14:creationId xmlns:p14="http://schemas.microsoft.com/office/powerpoint/2010/main" val="2168684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043967"/>
          </a:xfrm>
        </p:spPr>
        <p:txBody>
          <a:bodyPr>
            <a:noAutofit/>
          </a:bodyPr>
          <a:lstStyle/>
          <a:p>
            <a:r>
              <a:rPr lang="ru-RU" sz="3600" b="1" dirty="0" smtClean="0">
                <a:solidFill>
                  <a:srgbClr val="7030A0"/>
                </a:solidFill>
              </a:rPr>
              <a:t>Областная межведомственная </a:t>
            </a:r>
            <a:br>
              <a:rPr lang="ru-RU" sz="3600" b="1" dirty="0" smtClean="0">
                <a:solidFill>
                  <a:srgbClr val="7030A0"/>
                </a:solidFill>
              </a:rPr>
            </a:br>
            <a:r>
              <a:rPr lang="ru-RU" sz="3600" b="1" dirty="0" err="1" smtClean="0">
                <a:solidFill>
                  <a:srgbClr val="7030A0"/>
                </a:solidFill>
              </a:rPr>
              <a:t>коворкинг</a:t>
            </a:r>
            <a:r>
              <a:rPr lang="ru-RU" sz="3600" b="1" dirty="0" smtClean="0">
                <a:solidFill>
                  <a:srgbClr val="7030A0"/>
                </a:solidFill>
              </a:rPr>
              <a:t>-площадка </a:t>
            </a:r>
            <a:br>
              <a:rPr lang="ru-RU" sz="3600" b="1" dirty="0" smtClean="0">
                <a:solidFill>
                  <a:srgbClr val="7030A0"/>
                </a:solidFill>
              </a:rPr>
            </a:br>
            <a:r>
              <a:rPr lang="ru-RU" sz="3600" b="1" dirty="0" smtClean="0">
                <a:solidFill>
                  <a:srgbClr val="7030A0"/>
                </a:solidFill>
              </a:rPr>
              <a:t>«Организация профилактики детских суицидов в системе образования Иркутской области»</a:t>
            </a:r>
            <a:r>
              <a:rPr lang="ru-RU" sz="3600" dirty="0" smtClean="0"/>
              <a:t/>
            </a:r>
            <a:br>
              <a:rPr lang="ru-RU" sz="3600" dirty="0" smtClean="0"/>
            </a:br>
            <a:endParaRPr lang="ru-RU" sz="3600" dirty="0"/>
          </a:p>
        </p:txBody>
      </p:sp>
      <p:sp>
        <p:nvSpPr>
          <p:cNvPr id="3" name="Объект 2"/>
          <p:cNvSpPr>
            <a:spLocks noGrp="1"/>
          </p:cNvSpPr>
          <p:nvPr>
            <p:ph idx="1"/>
          </p:nvPr>
        </p:nvSpPr>
        <p:spPr>
          <a:xfrm>
            <a:off x="615461" y="2409093"/>
            <a:ext cx="11183815" cy="4079630"/>
          </a:xfrm>
        </p:spPr>
        <p:txBody>
          <a:bodyPr>
            <a:normAutofit fontScale="85000" lnSpcReduction="20000"/>
          </a:bodyPr>
          <a:lstStyle/>
          <a:p>
            <a:r>
              <a:rPr lang="ru-RU" dirty="0" smtClean="0"/>
              <a:t>21 ноября 2017г. на базе Иркутского педагогического колледжа министерством образования Иркутской области совместно с ЦПРК проведена межведомственная переговорная площадка, целью которой стала разработка алгоритма - пошаговых действий педагогических и административных работников образовательных организаций при наличии суицидальных проявлений в поведении обучающихся (с указанием времени реагирования и способа их фиксации).</a:t>
            </a:r>
          </a:p>
          <a:p>
            <a:r>
              <a:rPr lang="ru-RU" dirty="0" smtClean="0"/>
              <a:t>В </a:t>
            </a:r>
            <a:r>
              <a:rPr lang="ru-RU" dirty="0" err="1" smtClean="0"/>
              <a:t>коворкинг</a:t>
            </a:r>
            <a:r>
              <a:rPr lang="ru-RU" dirty="0" smtClean="0"/>
              <a:t>-площадке приняли участие представители СУ СК РФ по Иркутской области, ГУ МВД РФ по Иркутской области, в том числе ПДН, отдела "К" и уголовного розыска, специалисты областной </a:t>
            </a:r>
            <a:r>
              <a:rPr lang="ru-RU" dirty="0" err="1" smtClean="0"/>
              <a:t>КДНиЗП</a:t>
            </a:r>
            <a:r>
              <a:rPr lang="ru-RU" dirty="0" smtClean="0"/>
              <a:t>, министерства образования, министерства по молодежной политике, Учебно-методического центра министерства социального развития, опеки и попечительства, молодежного парламента, директора и педагоги образовательных организаций.</a:t>
            </a:r>
          </a:p>
          <a:p>
            <a:r>
              <a:rPr lang="ru-RU" dirty="0" smtClean="0"/>
              <a:t>В ходе совместной работы в группах были разработаны примерные алгоритмы действий образовательной организации (далее).</a:t>
            </a:r>
          </a:p>
          <a:p>
            <a:endParaRPr lang="ru-RU" dirty="0"/>
          </a:p>
        </p:txBody>
      </p:sp>
    </p:spTree>
    <p:extLst>
      <p:ext uri="{BB962C8B-B14F-4D97-AF65-F5344CB8AC3E}">
        <p14:creationId xmlns:p14="http://schemas.microsoft.com/office/powerpoint/2010/main" val="2461064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62613"/>
          </a:xfrm>
        </p:spPr>
        <p:txBody>
          <a:bodyPr>
            <a:normAutofit fontScale="90000"/>
          </a:bodyPr>
          <a:lstStyle/>
          <a:p>
            <a:r>
              <a:rPr lang="ru-RU" b="1" dirty="0" smtClean="0">
                <a:solidFill>
                  <a:srgbClr val="7030A0"/>
                </a:solidFill>
              </a:rPr>
              <a:t>Распоряжение министра образования Иркутской области от 4 апреля 2018 года № 198-мр «Об утверждении алгоритма»</a:t>
            </a:r>
            <a:r>
              <a:rPr lang="ru-RU" dirty="0" smtClean="0"/>
              <a:t/>
            </a:r>
            <a:br>
              <a:rPr lang="ru-RU" dirty="0" smtClean="0"/>
            </a:br>
            <a:endParaRPr lang="ru-RU" dirty="0"/>
          </a:p>
        </p:txBody>
      </p:sp>
      <p:sp>
        <p:nvSpPr>
          <p:cNvPr id="3" name="Объект 2"/>
          <p:cNvSpPr>
            <a:spLocks noGrp="1"/>
          </p:cNvSpPr>
          <p:nvPr>
            <p:ph idx="1"/>
          </p:nvPr>
        </p:nvSpPr>
        <p:spPr>
          <a:xfrm>
            <a:off x="838200" y="2321169"/>
            <a:ext cx="10515600" cy="3855794"/>
          </a:xfrm>
        </p:spPr>
        <p:txBody>
          <a:bodyPr/>
          <a:lstStyle/>
          <a:p>
            <a:pPr marL="514350" indent="-514350">
              <a:buAutoNum type="arabicPeriod"/>
            </a:pPr>
            <a:r>
              <a:rPr lang="ru-RU" dirty="0" smtClean="0"/>
              <a:t>Примерный алгоритм действий педагогических и руководящих работников образовательной организации в случае выявления признаков, свидетельствующих о суицидальной угрозе, демонстративно-шантажного поведения, а также в случае совершенной попытки суицида обучающимся образовательной организации</a:t>
            </a:r>
          </a:p>
          <a:p>
            <a:pPr marL="514350" indent="-514350">
              <a:buAutoNum type="arabicPeriod"/>
            </a:pPr>
            <a:r>
              <a:rPr lang="ru-RU" dirty="0" smtClean="0"/>
              <a:t>Примерный алгоритм действий педагогических и руководящих работников в случае завершенного суицида обучающегося</a:t>
            </a:r>
            <a:endParaRPr lang="ru-RU" dirty="0"/>
          </a:p>
        </p:txBody>
      </p:sp>
    </p:spTree>
    <p:extLst>
      <p:ext uri="{BB962C8B-B14F-4D97-AF65-F5344CB8AC3E}">
        <p14:creationId xmlns:p14="http://schemas.microsoft.com/office/powerpoint/2010/main" val="120811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44062" y="692696"/>
            <a:ext cx="10585937" cy="5472608"/>
          </a:xfrm>
        </p:spPr>
        <p:txBody>
          <a:bodyPr>
            <a:normAutofit/>
          </a:bodyPr>
          <a:lstStyle/>
          <a:p>
            <a:r>
              <a:rPr lang="ru-RU" dirty="0" smtClean="0">
                <a:solidFill>
                  <a:srgbClr val="FF0000"/>
                </a:solidFill>
              </a:rPr>
              <a:t>Основная ценность алгоритма</a:t>
            </a:r>
            <a:r>
              <a:rPr lang="ru-RU" dirty="0" smtClean="0"/>
              <a:t>, как эффективного инструмента – четкие пошаговые инструкции для педагогов и руководителей образовательных организаций по предотвращению суицида и </a:t>
            </a:r>
            <a:r>
              <a:rPr lang="ru-RU" dirty="0" err="1" smtClean="0"/>
              <a:t>парасуицида</a:t>
            </a:r>
            <a:endParaRPr lang="ru-RU" dirty="0" smtClean="0"/>
          </a:p>
          <a:p>
            <a:pPr marL="0" indent="0">
              <a:buNone/>
            </a:pPr>
            <a:endParaRPr lang="ru-RU" dirty="0" smtClean="0"/>
          </a:p>
          <a:p>
            <a:r>
              <a:rPr lang="ru-RU" dirty="0" smtClean="0">
                <a:solidFill>
                  <a:srgbClr val="FF0000"/>
                </a:solidFill>
              </a:rPr>
              <a:t>Задача каждого руководителя образовательной организации</a:t>
            </a:r>
            <a:r>
              <a:rPr lang="ru-RU" dirty="0" smtClean="0"/>
              <a:t> – ознакомить всех </a:t>
            </a:r>
            <a:r>
              <a:rPr lang="ru-RU" dirty="0"/>
              <a:t>работников с алгоритмами под </a:t>
            </a:r>
            <a:r>
              <a:rPr lang="ru-RU" dirty="0" smtClean="0"/>
              <a:t>подпись, проведение мероприятий по обучению педагогических коллективов действиям в случае выявления признаков, свидетельствующих о суицидальной угрозе </a:t>
            </a:r>
            <a:endParaRPr lang="ru-RU" dirty="0"/>
          </a:p>
        </p:txBody>
      </p:sp>
      <p:sp>
        <p:nvSpPr>
          <p:cNvPr id="3" name="Заголовок 2"/>
          <p:cNvSpPr>
            <a:spLocks noGrp="1"/>
          </p:cNvSpPr>
          <p:nvPr>
            <p:ph type="title"/>
          </p:nvPr>
        </p:nvSpPr>
        <p:spPr>
          <a:xfrm>
            <a:off x="1981200" y="274638"/>
            <a:ext cx="8229600" cy="202034"/>
          </a:xfrm>
        </p:spPr>
        <p:txBody>
          <a:bodyPr>
            <a:normAutofit fontScale="90000"/>
          </a:bodyPr>
          <a:lstStyle/>
          <a:p>
            <a:endParaRPr lang="ru-RU" dirty="0"/>
          </a:p>
        </p:txBody>
      </p:sp>
    </p:spTree>
    <p:extLst>
      <p:ext uri="{BB962C8B-B14F-4D97-AF65-F5344CB8AC3E}">
        <p14:creationId xmlns:p14="http://schemas.microsoft.com/office/powerpoint/2010/main" val="81619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smtClean="0"/>
              <a:t>Должность</a:t>
            </a:r>
          </a:p>
          <a:p>
            <a:r>
              <a:rPr lang="ru-RU" dirty="0" smtClean="0"/>
              <a:t>Действия</a:t>
            </a:r>
          </a:p>
          <a:p>
            <a:r>
              <a:rPr lang="ru-RU" dirty="0" smtClean="0"/>
              <a:t>Время на исполнение</a:t>
            </a:r>
          </a:p>
          <a:p>
            <a:r>
              <a:rPr lang="ru-RU" dirty="0" smtClean="0"/>
              <a:t>Где отражается</a:t>
            </a:r>
          </a:p>
          <a:p>
            <a:r>
              <a:rPr lang="ru-RU" dirty="0" smtClean="0"/>
              <a:t>Примечания</a:t>
            </a:r>
          </a:p>
          <a:p>
            <a:endParaRPr lang="ru-RU" dirty="0" smtClean="0"/>
          </a:p>
          <a:p>
            <a:endParaRPr lang="ru-RU" dirty="0" smtClean="0"/>
          </a:p>
          <a:p>
            <a:endParaRPr lang="ru-RU" dirty="0"/>
          </a:p>
        </p:txBody>
      </p:sp>
      <p:sp>
        <p:nvSpPr>
          <p:cNvPr id="3" name="Заголовок 2"/>
          <p:cNvSpPr>
            <a:spLocks noGrp="1"/>
          </p:cNvSpPr>
          <p:nvPr>
            <p:ph type="title"/>
          </p:nvPr>
        </p:nvSpPr>
        <p:spPr/>
        <p:txBody>
          <a:bodyPr>
            <a:normAutofit/>
          </a:bodyPr>
          <a:lstStyle/>
          <a:p>
            <a:r>
              <a:rPr lang="ru-RU" sz="3600" b="1" dirty="0">
                <a:solidFill>
                  <a:srgbClr val="7030A0"/>
                </a:solidFill>
              </a:rPr>
              <a:t>Структура алгоритма</a:t>
            </a:r>
            <a:r>
              <a:rPr lang="ru-RU" dirty="0"/>
              <a:t/>
            </a:r>
            <a:br>
              <a:rPr lang="ru-RU" dirty="0"/>
            </a:br>
            <a:endParaRPr lang="ru-RU" dirty="0"/>
          </a:p>
        </p:txBody>
      </p:sp>
    </p:spTree>
    <p:extLst>
      <p:ext uri="{BB962C8B-B14F-4D97-AF65-F5344CB8AC3E}">
        <p14:creationId xmlns:p14="http://schemas.microsoft.com/office/powerpoint/2010/main" val="2385829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109728" indent="0">
              <a:buNone/>
            </a:pPr>
            <a:r>
              <a:rPr lang="ru-RU" sz="4000" b="1" dirty="0">
                <a:solidFill>
                  <a:srgbClr val="7030A0"/>
                </a:solidFill>
              </a:rPr>
              <a:t>Действия учителя, мастера, преподавателя, воспитателя</a:t>
            </a:r>
          </a:p>
          <a:p>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454013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650067325"/>
              </p:ext>
            </p:extLst>
          </p:nvPr>
        </p:nvGraphicFramePr>
        <p:xfrm>
          <a:off x="316523" y="44625"/>
          <a:ext cx="11306908" cy="6732133"/>
        </p:xfrm>
        <a:graphic>
          <a:graphicData uri="http://schemas.openxmlformats.org/drawingml/2006/table">
            <a:tbl>
              <a:tblPr firstRow="1" firstCol="1" bandRow="1"/>
              <a:tblGrid>
                <a:gridCol w="288419">
                  <a:extLst>
                    <a:ext uri="{9D8B030D-6E8A-4147-A177-3AD203B41FA5}">
                      <a16:colId xmlns:a16="http://schemas.microsoft.com/office/drawing/2014/main" xmlns="" val="4068682788"/>
                    </a:ext>
                  </a:extLst>
                </a:gridCol>
                <a:gridCol w="1192230">
                  <a:extLst>
                    <a:ext uri="{9D8B030D-6E8A-4147-A177-3AD203B41FA5}">
                      <a16:colId xmlns:a16="http://schemas.microsoft.com/office/drawing/2014/main" xmlns="" val="429575032"/>
                    </a:ext>
                  </a:extLst>
                </a:gridCol>
                <a:gridCol w="3377986">
                  <a:extLst>
                    <a:ext uri="{9D8B030D-6E8A-4147-A177-3AD203B41FA5}">
                      <a16:colId xmlns:a16="http://schemas.microsoft.com/office/drawing/2014/main" xmlns="" val="2361722471"/>
                    </a:ext>
                  </a:extLst>
                </a:gridCol>
                <a:gridCol w="2285107">
                  <a:extLst>
                    <a:ext uri="{9D8B030D-6E8A-4147-A177-3AD203B41FA5}">
                      <a16:colId xmlns:a16="http://schemas.microsoft.com/office/drawing/2014/main" xmlns="" val="274766304"/>
                    </a:ext>
                  </a:extLst>
                </a:gridCol>
                <a:gridCol w="1987052">
                  <a:extLst>
                    <a:ext uri="{9D8B030D-6E8A-4147-A177-3AD203B41FA5}">
                      <a16:colId xmlns:a16="http://schemas.microsoft.com/office/drawing/2014/main" xmlns="" val="2255067029"/>
                    </a:ext>
                  </a:extLst>
                </a:gridCol>
                <a:gridCol w="2176114">
                  <a:extLst>
                    <a:ext uri="{9D8B030D-6E8A-4147-A177-3AD203B41FA5}">
                      <a16:colId xmlns:a16="http://schemas.microsoft.com/office/drawing/2014/main" xmlns="" val="790999778"/>
                    </a:ext>
                  </a:extLst>
                </a:gridCol>
              </a:tblGrid>
              <a:tr h="161524">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Должность </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Действия</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Время исполнения</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Где отражается</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Примечания</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85804294"/>
                  </a:ext>
                </a:extLst>
              </a:tr>
              <a:tr h="1491461">
                <a:tc rowSpan="4">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1</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Учитель, мастер, преподаватель, воспитатель</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Сообщает руководителю образовательной организации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Незамедлительно после обнаружения во внеурочное время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Сразу после окончания урока (если обнаружено во время урока);</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Служебная записка, которая фиксируется в журнале регистрации входящей документации организации. Копию служебной записки с входящим номером, датой и временем подачи оставляет у себя</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Копию служебной записки хранит среди своей документации, либо в специально заведенном деле на обучающегося; не допускает доступа к информации третьих лиц; строго соблюдает конфиденциальность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178199"/>
                  </a:ext>
                </a:extLst>
              </a:tr>
              <a:tr h="2261315">
                <a:tc vMerge="1">
                  <a:txBody>
                    <a:bodyPr/>
                    <a:lstStyle/>
                    <a:p>
                      <a:endParaRPr lang="ru-RU"/>
                    </a:p>
                  </a:txBody>
                  <a:tcPr/>
                </a:tc>
                <a:tc vMerge="1">
                  <a:txBody>
                    <a:bodyPr/>
                    <a:lstStyle/>
                    <a:p>
                      <a:endParaRPr lang="ru-RU"/>
                    </a:p>
                  </a:txBody>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Не оставляет обучающегося одного без присмотра. При помощи третьих лиц либо телефона приглашает медицинского работника (при наличии), педагога-психолога (при наличии), классного руководителя (при отсутствии медицинского работника и педагога-психолога); оказывает эмоциональную поддержку, старается успокоить и при необходимости – остановить обучающегося от действий, направленных на самоповреждение, суицид</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Постоянно до момента передачи обучающегося специалистам</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Фиксирует в специальном журнале с указанием ФИО обучающегося, ФИО специалистов, даты, времени и краткого описания своих действий и действий специалистов.</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При оказании эмоциональной поддержки говорит только о ребенке, а не о том, какой личный негативный опыт имеет педагог; подбадривает его, опирается на его сильные стороны, хвалит даже за самые незначительные успехи; предлагает помощь</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68688153"/>
                  </a:ext>
                </a:extLst>
              </a:tr>
              <a:tr h="2157995">
                <a:tc vMerge="1">
                  <a:txBody>
                    <a:bodyPr/>
                    <a:lstStyle/>
                    <a:p>
                      <a:endParaRPr lang="ru-RU"/>
                    </a:p>
                  </a:txBody>
                  <a:tcPr/>
                </a:tc>
                <a:tc vMerge="1">
                  <a:txBody>
                    <a:bodyPr/>
                    <a:lstStyle/>
                    <a:p>
                      <a:endParaRPr lang="ru-RU"/>
                    </a:p>
                  </a:txBody>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В последующем, во время образовательного процесса, не допускает нарушения педагогической этики, оказывает обучающемуся эмоциональную поддержку, индивидуальную помощь (при необходимости), наблюдает за его поведением</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Постоянно до выпуска обучающегося из образовательной организации</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Индивидуальная работа фиксируется в журнале индивидуальной работы или в карте развития обучающегося (при наличии) с указанием даты, краткого описания своих действия, затруднений и т.д.</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Учитель рефлексирует свое поведение, стиль общения с обучающимся; вселяет в него уверенность в свои силы, возможности, внушает оптимизм и надежду, проявляет сочувствие и понимание; осуществляет контроль за поведением обучающегося во время образовательного процесса, анализирует его отношения со сверстниками</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2873527"/>
                  </a:ext>
                </a:extLst>
              </a:tr>
              <a:tr h="658294">
                <a:tc vMerge="1">
                  <a:txBody>
                    <a:bodyPr/>
                    <a:lstStyle/>
                    <a:p>
                      <a:endParaRPr lang="ru-RU"/>
                    </a:p>
                  </a:txBody>
                  <a:tcPr/>
                </a:tc>
                <a:tc vMerge="1">
                  <a:txBody>
                    <a:bodyPr/>
                    <a:lstStyle/>
                    <a:p>
                      <a:endParaRPr lang="ru-RU"/>
                    </a:p>
                  </a:txBody>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Информирует педагога-психолога обо всех изменениях поведения обучающегося</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panose="02020603050405020304" pitchFamily="18" charset="0"/>
                          <a:ea typeface="Calibri" panose="020F0502020204030204" pitchFamily="34" charset="0"/>
                          <a:cs typeface="Times New Roman" panose="02020603050405020304" pitchFamily="18" charset="0"/>
                        </a:rPr>
                        <a:t>Постоянно при наличии динамики</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Служебные записки в произвольной форме либо протоколы совместных заседаний</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86" marR="475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26423838"/>
                  </a:ext>
                </a:extLst>
              </a:tr>
            </a:tbl>
          </a:graphicData>
        </a:graphic>
      </p:graphicFrame>
    </p:spTree>
    <p:extLst>
      <p:ext uri="{BB962C8B-B14F-4D97-AF65-F5344CB8AC3E}">
        <p14:creationId xmlns:p14="http://schemas.microsoft.com/office/powerpoint/2010/main" val="211010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109728" indent="0" algn="ctr">
              <a:buNone/>
            </a:pPr>
            <a:r>
              <a:rPr lang="ru-RU" sz="4000" b="1" dirty="0">
                <a:solidFill>
                  <a:srgbClr val="7030A0"/>
                </a:solidFill>
              </a:rPr>
              <a:t>Действия педагога-психолога</a:t>
            </a:r>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508389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a:p>
        </p:txBody>
      </p:sp>
      <p:sp>
        <p:nvSpPr>
          <p:cNvPr id="3" name="Заголовок 2"/>
          <p:cNvSpPr>
            <a:spLocks noGrp="1"/>
          </p:cNvSpPr>
          <p:nvPr>
            <p:ph type="title"/>
          </p:nvPr>
        </p:nvSpPr>
        <p:spPr/>
        <p:txBody>
          <a:bodyPr/>
          <a:lstStyle/>
          <a:p>
            <a:endParaRPr lang="ru-RU"/>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769" y="685800"/>
            <a:ext cx="11588261" cy="549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013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109728" indent="0" algn="ctr">
              <a:buNone/>
            </a:pPr>
            <a:r>
              <a:rPr lang="ru-RU" sz="4000" b="1" dirty="0">
                <a:solidFill>
                  <a:srgbClr val="7030A0"/>
                </a:solidFill>
              </a:rPr>
              <a:t>Действия социального педагога</a:t>
            </a:r>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732400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07537"/>
          </a:xfrm>
        </p:spPr>
        <p:txBody>
          <a:bodyPr>
            <a:normAutofit/>
          </a:bodyPr>
          <a:lstStyle/>
          <a:p>
            <a:r>
              <a:rPr lang="ru-RU" sz="3600" b="1" dirty="0" smtClean="0">
                <a:solidFill>
                  <a:srgbClr val="7030A0"/>
                </a:solidFill>
              </a:rPr>
              <a:t>Подготовительный этап</a:t>
            </a:r>
            <a:endParaRPr lang="ru-RU" sz="3600" b="1" dirty="0">
              <a:solidFill>
                <a:srgbClr val="7030A0"/>
              </a:solidFill>
            </a:endParaRPr>
          </a:p>
        </p:txBody>
      </p:sp>
      <p:sp>
        <p:nvSpPr>
          <p:cNvPr id="3" name="Объект 2"/>
          <p:cNvSpPr>
            <a:spLocks noGrp="1"/>
          </p:cNvSpPr>
          <p:nvPr>
            <p:ph idx="1"/>
          </p:nvPr>
        </p:nvSpPr>
        <p:spPr>
          <a:xfrm>
            <a:off x="838200" y="1424354"/>
            <a:ext cx="10515600" cy="4752609"/>
          </a:xfrm>
        </p:spPr>
        <p:txBody>
          <a:bodyPr>
            <a:normAutofit fontScale="92500" lnSpcReduction="10000"/>
          </a:bodyPr>
          <a:lstStyle/>
          <a:p>
            <a:pPr marL="0" indent="0">
              <a:buNone/>
            </a:pPr>
            <a:r>
              <a:rPr lang="ru-RU" dirty="0" smtClean="0"/>
              <a:t>ПОЛОЖЕНИЕ О МЕЖВЕДОМСТВЕННОМ ВЗАИМОДЕЙСТВИИ ПО ПРОТИВОДЕЙСТВИЮ ЖЕСТОКОМУ ОБРАЩЕНИЮ И НАСИЛИЮ В ОТНОШЕНИИ НЕСОВЕРШЕННОЛЕТНИХ ИРКУТСКОЙ ОБЛАСТИ (Утверждено распоряжением</a:t>
            </a:r>
            <a:r>
              <a:rPr lang="ru-RU" dirty="0"/>
              <a:t> </a:t>
            </a:r>
            <a:r>
              <a:rPr lang="ru-RU" dirty="0" smtClean="0"/>
              <a:t>заместителя Председателя Правительства Иркутской области от 22 августа 2013 года N 150-рзп)</a:t>
            </a:r>
          </a:p>
          <a:p>
            <a:pPr marL="0" indent="0">
              <a:buNone/>
            </a:pPr>
            <a:r>
              <a:rPr lang="ru-RU" dirty="0" smtClean="0"/>
              <a:t>Создана областная межведомственная группа - координационный орган, организованный для обеспечения эффективной реализации межведомственного взаимодействия на областном и межмуниципальном уровнях (далее ОМГ);</a:t>
            </a:r>
          </a:p>
          <a:p>
            <a:pPr marL="0" indent="0">
              <a:buNone/>
            </a:pPr>
            <a:r>
              <a:rPr lang="ru-RU" dirty="0" smtClean="0"/>
              <a:t>Созданы муниципальные межведомственные группы - координационный орган, организованный для обеспечения эффективной реализации межведомственного взаимодействия на муниципальном уровне (далее ММГ).</a:t>
            </a:r>
          </a:p>
          <a:p>
            <a:pPr marL="0" indent="0">
              <a:buNone/>
            </a:pPr>
            <a:endParaRPr lang="ru-RU" dirty="0"/>
          </a:p>
          <a:p>
            <a:pPr marL="0" indent="0">
              <a:buNone/>
            </a:pPr>
            <a:endParaRPr lang="ru-RU" dirty="0" smtClean="0"/>
          </a:p>
          <a:p>
            <a:endParaRPr lang="ru-RU" dirty="0" smtClean="0"/>
          </a:p>
          <a:p>
            <a:endParaRPr lang="ru-RU" dirty="0"/>
          </a:p>
        </p:txBody>
      </p:sp>
    </p:spTree>
    <p:extLst>
      <p:ext uri="{BB962C8B-B14F-4D97-AF65-F5344CB8AC3E}">
        <p14:creationId xmlns:p14="http://schemas.microsoft.com/office/powerpoint/2010/main" val="2519231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pic>
        <p:nvPicPr>
          <p:cNvPr id="1433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4447" y="476673"/>
            <a:ext cx="11588262" cy="5431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6067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109728" indent="0" algn="ctr">
              <a:buNone/>
            </a:pPr>
            <a:r>
              <a:rPr lang="ru-RU" sz="4000" b="1" dirty="0">
                <a:solidFill>
                  <a:srgbClr val="7030A0"/>
                </a:solidFill>
              </a:rPr>
              <a:t>Действия классного руководителя</a:t>
            </a:r>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805489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35485315"/>
              </p:ext>
            </p:extLst>
          </p:nvPr>
        </p:nvGraphicFramePr>
        <p:xfrm>
          <a:off x="844062" y="141658"/>
          <a:ext cx="10515599" cy="6336704"/>
        </p:xfrm>
        <a:graphic>
          <a:graphicData uri="http://schemas.openxmlformats.org/drawingml/2006/table">
            <a:tbl>
              <a:tblPr firstRow="1" firstCol="1" bandRow="1"/>
              <a:tblGrid>
                <a:gridCol w="2443980">
                  <a:extLst>
                    <a:ext uri="{9D8B030D-6E8A-4147-A177-3AD203B41FA5}">
                      <a16:colId xmlns:a16="http://schemas.microsoft.com/office/drawing/2014/main" xmlns="" val="20000"/>
                    </a:ext>
                  </a:extLst>
                </a:gridCol>
                <a:gridCol w="2443980">
                  <a:extLst>
                    <a:ext uri="{9D8B030D-6E8A-4147-A177-3AD203B41FA5}">
                      <a16:colId xmlns:a16="http://schemas.microsoft.com/office/drawing/2014/main" xmlns="" val="20001"/>
                    </a:ext>
                  </a:extLst>
                </a:gridCol>
                <a:gridCol w="1883986">
                  <a:extLst>
                    <a:ext uri="{9D8B030D-6E8A-4147-A177-3AD203B41FA5}">
                      <a16:colId xmlns:a16="http://schemas.microsoft.com/office/drawing/2014/main" xmlns="" val="20002"/>
                    </a:ext>
                  </a:extLst>
                </a:gridCol>
                <a:gridCol w="1883986">
                  <a:extLst>
                    <a:ext uri="{9D8B030D-6E8A-4147-A177-3AD203B41FA5}">
                      <a16:colId xmlns:a16="http://schemas.microsoft.com/office/drawing/2014/main" xmlns="" val="20003"/>
                    </a:ext>
                  </a:extLst>
                </a:gridCol>
                <a:gridCol w="1859667">
                  <a:extLst>
                    <a:ext uri="{9D8B030D-6E8A-4147-A177-3AD203B41FA5}">
                      <a16:colId xmlns:a16="http://schemas.microsoft.com/office/drawing/2014/main" xmlns="" val="20004"/>
                    </a:ext>
                  </a:extLst>
                </a:gridCol>
              </a:tblGrid>
              <a:tr h="1677363">
                <a:tc rowSpan="3">
                  <a:txBody>
                    <a:bodyPr/>
                    <a:lstStyle/>
                    <a:p>
                      <a:pPr>
                        <a:lnSpc>
                          <a:spcPct val="107000"/>
                        </a:lnSpc>
                        <a:spcAft>
                          <a:spcPts val="0"/>
                        </a:spcAft>
                      </a:pPr>
                      <a:r>
                        <a:rPr lang="ru-RU" sz="1000" dirty="0">
                          <a:effectLst/>
                          <a:latin typeface="Times New Roman"/>
                          <a:ea typeface="Calibri"/>
                          <a:cs typeface="Times New Roman"/>
                        </a:rPr>
                        <a:t>Классный руководитель, куратор</a:t>
                      </a:r>
                      <a:endParaRPr lang="ru-RU" sz="1050" dirty="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a:ea typeface="Calibri"/>
                          <a:cs typeface="Times New Roman"/>
                        </a:rPr>
                        <a:t>Сообщает руководителю образовательной организации</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a:ea typeface="Calibri"/>
                          <a:cs typeface="Times New Roman"/>
                        </a:rPr>
                        <a:t>Сразу после окончания урока (если обнаружено во время урока);</a:t>
                      </a:r>
                      <a:endParaRPr lang="ru-RU" sz="1050" dirty="0">
                        <a:effectLst/>
                        <a:latin typeface="Calibri"/>
                        <a:ea typeface="Calibri"/>
                        <a:cs typeface="Times New Roman"/>
                      </a:endParaRPr>
                    </a:p>
                    <a:p>
                      <a:pPr>
                        <a:lnSpc>
                          <a:spcPct val="107000"/>
                        </a:lnSpc>
                        <a:spcAft>
                          <a:spcPts val="0"/>
                        </a:spcAft>
                      </a:pPr>
                      <a:r>
                        <a:rPr lang="ru-RU" sz="1000" dirty="0">
                          <a:effectLst/>
                          <a:latin typeface="Times New Roman"/>
                          <a:ea typeface="Calibri"/>
                          <a:cs typeface="Times New Roman"/>
                        </a:rPr>
                        <a:t>незамедлительно после обнаружения во внеурочное время</a:t>
                      </a:r>
                      <a:endParaRPr lang="ru-RU" sz="1050" dirty="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a:ea typeface="Calibri"/>
                          <a:cs typeface="Times New Roman"/>
                        </a:rPr>
                        <a:t>Служебная записка, которая фиксируется в журнале регистрации входящей документации организации. Копию служебной записки с входящим номером, датой и временем подачи оставляет у себя</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a:ea typeface="Calibri"/>
                          <a:cs typeface="Times New Roman"/>
                        </a:rPr>
                        <a:t>Копию служебной записки хранит среди своей документации, либо в специально заведенном деле на обучающегося; не допускает доступа к информации третьих лиц; строго соблюдает конфиденциальность </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50110">
                <a:tc vMerge="1">
                  <a:txBody>
                    <a:bodyPr/>
                    <a:lstStyle/>
                    <a:p>
                      <a:endParaRPr lang="ru-RU"/>
                    </a:p>
                  </a:txBody>
                  <a:tcPr/>
                </a:tc>
                <a:tc>
                  <a:txBody>
                    <a:bodyPr/>
                    <a:lstStyle/>
                    <a:p>
                      <a:pPr>
                        <a:lnSpc>
                          <a:spcPct val="107000"/>
                        </a:lnSpc>
                        <a:spcAft>
                          <a:spcPts val="0"/>
                        </a:spcAft>
                      </a:pPr>
                      <a:r>
                        <a:rPr lang="ru-RU" sz="1000">
                          <a:effectLst/>
                          <a:latin typeface="Times New Roman"/>
                          <a:ea typeface="Calibri"/>
                          <a:cs typeface="Times New Roman"/>
                        </a:rPr>
                        <a:t>Не оставляет обучающегося одного без присмотра. При помощи третьих лиц либо телефона приглашает медицинского работника (при наличии), педагога-психолога (при наличии; оказывает эмоциональную поддержку, старается успокоить и при необходимости – остановить обучающегося от действий, направленных на самоповреждение, суицид</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a:ea typeface="Calibri"/>
                          <a:cs typeface="Times New Roman"/>
                        </a:rPr>
                        <a:t>Постоянно до момента передачи обучающегося специалистам</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a:ea typeface="Calibri"/>
                          <a:cs typeface="Times New Roman"/>
                        </a:rPr>
                        <a:t>Фиксирует в специальном журнале с указанием ФИО обучающегося, ФИО специалистов, даты, времени и краткого описания своих действий и действий специалистов.</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a:ea typeface="Calibri"/>
                          <a:cs typeface="Times New Roman"/>
                        </a:rPr>
                        <a:t>При оказании эмоциональной поддержки говорит только о ребенке, а не о том, какой личный негативный опыт имеет; подбадривает его, опирается на его сильные стороны, хвалит даже за самые незначительные успехи; предлагает помощь</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609231">
                <a:tc vMerge="1">
                  <a:txBody>
                    <a:bodyPr/>
                    <a:lstStyle/>
                    <a:p>
                      <a:endParaRPr lang="ru-RU"/>
                    </a:p>
                  </a:txBody>
                  <a:tcPr/>
                </a:tc>
                <a:tc>
                  <a:txBody>
                    <a:bodyPr/>
                    <a:lstStyle/>
                    <a:p>
                      <a:pPr>
                        <a:lnSpc>
                          <a:spcPct val="107000"/>
                        </a:lnSpc>
                        <a:spcAft>
                          <a:spcPts val="0"/>
                        </a:spcAft>
                      </a:pPr>
                      <a:r>
                        <a:rPr lang="ru-RU" sz="1000" dirty="0">
                          <a:effectLst/>
                          <a:latin typeface="Times New Roman"/>
                          <a:ea typeface="Calibri"/>
                          <a:cs typeface="Times New Roman"/>
                        </a:rPr>
                        <a:t>Посещает семью с целью обследования жилищных условий, взаимоотношений в семье</a:t>
                      </a:r>
                      <a:endParaRPr lang="ru-RU" sz="1050" dirty="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a:ea typeface="Calibri"/>
                          <a:cs typeface="Times New Roman"/>
                        </a:rPr>
                        <a:t>В течении 2-х рабочих дней</a:t>
                      </a:r>
                      <a:endParaRPr lang="ru-RU" sz="1050" dirty="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a:effectLst/>
                          <a:latin typeface="Times New Roman"/>
                          <a:ea typeface="Calibri"/>
                          <a:cs typeface="Times New Roman"/>
                        </a:rPr>
                        <a:t>Акт обследования жилищных условий, который, при необходимости, незамедлительно направляется в территориальные органы опеки и полиции</a:t>
                      </a:r>
                      <a:endParaRPr lang="ru-RU" sz="105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00" dirty="0">
                          <a:effectLst/>
                          <a:latin typeface="Times New Roman"/>
                          <a:ea typeface="Calibri"/>
                          <a:cs typeface="Times New Roman"/>
                        </a:rPr>
                        <a:t>Рекомендуется проводить совместно с социальным педагогом. В случае отказа семьи от посещения информирует руководителя, органы полиции и опеки в письменной форме. Копию служебной записки с входящим номером, датой и временем подачи оставляет у себя. В случае, если семья социально-опасная, запрашивает органы полиции для сопровождения </a:t>
                      </a:r>
                      <a:endParaRPr lang="ru-RU" sz="1050" dirty="0">
                        <a:effectLst/>
                        <a:latin typeface="Calibri"/>
                        <a:ea typeface="Calibri"/>
                        <a:cs typeface="Times New Roman"/>
                      </a:endParaRPr>
                    </a:p>
                  </a:txBody>
                  <a:tcPr marL="55984" marR="559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3" name="Заголовок 2"/>
          <p:cNvSpPr>
            <a:spLocks noGrp="1"/>
          </p:cNvSpPr>
          <p:nvPr>
            <p:ph type="title"/>
          </p:nvPr>
        </p:nvSpPr>
        <p:spPr>
          <a:xfrm>
            <a:off x="1981200" y="274638"/>
            <a:ext cx="8229600" cy="274042"/>
          </a:xfrm>
        </p:spPr>
        <p:txBody>
          <a:bodyPr>
            <a:normAutofit fontScale="90000"/>
          </a:bodyPr>
          <a:lstStyle/>
          <a:p>
            <a:endParaRPr lang="ru-RU" dirty="0"/>
          </a:p>
        </p:txBody>
      </p:sp>
    </p:spTree>
    <p:extLst>
      <p:ext uri="{BB962C8B-B14F-4D97-AF65-F5344CB8AC3E}">
        <p14:creationId xmlns:p14="http://schemas.microsoft.com/office/powerpoint/2010/main" val="4149083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109728" indent="0" algn="ctr">
              <a:buNone/>
            </a:pPr>
            <a:r>
              <a:rPr lang="ru-RU" sz="4000" b="1" dirty="0">
                <a:solidFill>
                  <a:srgbClr val="7030A0"/>
                </a:solidFill>
              </a:rPr>
              <a:t>Действия руководителя образовательной организации, как участника межведомственного взаимодействия</a:t>
            </a:r>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48112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312239525"/>
              </p:ext>
            </p:extLst>
          </p:nvPr>
        </p:nvGraphicFramePr>
        <p:xfrm>
          <a:off x="527539" y="476672"/>
          <a:ext cx="11218985" cy="5976664"/>
        </p:xfrm>
        <a:graphic>
          <a:graphicData uri="http://schemas.openxmlformats.org/drawingml/2006/table">
            <a:tbl>
              <a:tblPr firstRow="1" firstCol="1" bandRow="1"/>
              <a:tblGrid>
                <a:gridCol w="2607456">
                  <a:extLst>
                    <a:ext uri="{9D8B030D-6E8A-4147-A177-3AD203B41FA5}">
                      <a16:colId xmlns:a16="http://schemas.microsoft.com/office/drawing/2014/main" xmlns="" val="20000"/>
                    </a:ext>
                  </a:extLst>
                </a:gridCol>
                <a:gridCol w="2607456">
                  <a:extLst>
                    <a:ext uri="{9D8B030D-6E8A-4147-A177-3AD203B41FA5}">
                      <a16:colId xmlns:a16="http://schemas.microsoft.com/office/drawing/2014/main" xmlns="" val="20001"/>
                    </a:ext>
                  </a:extLst>
                </a:gridCol>
                <a:gridCol w="2010006">
                  <a:extLst>
                    <a:ext uri="{9D8B030D-6E8A-4147-A177-3AD203B41FA5}">
                      <a16:colId xmlns:a16="http://schemas.microsoft.com/office/drawing/2014/main" xmlns="" val="20002"/>
                    </a:ext>
                  </a:extLst>
                </a:gridCol>
                <a:gridCol w="2010006">
                  <a:extLst>
                    <a:ext uri="{9D8B030D-6E8A-4147-A177-3AD203B41FA5}">
                      <a16:colId xmlns:a16="http://schemas.microsoft.com/office/drawing/2014/main" xmlns="" val="20003"/>
                    </a:ext>
                  </a:extLst>
                </a:gridCol>
                <a:gridCol w="1984061">
                  <a:extLst>
                    <a:ext uri="{9D8B030D-6E8A-4147-A177-3AD203B41FA5}">
                      <a16:colId xmlns:a16="http://schemas.microsoft.com/office/drawing/2014/main" xmlns="" val="20004"/>
                    </a:ext>
                  </a:extLst>
                </a:gridCol>
              </a:tblGrid>
              <a:tr h="2789110">
                <a:tc rowSpan="2">
                  <a:txBody>
                    <a:bodyPr/>
                    <a:lstStyle/>
                    <a:p>
                      <a:pPr>
                        <a:lnSpc>
                          <a:spcPct val="107000"/>
                        </a:lnSpc>
                        <a:spcAft>
                          <a:spcPts val="0"/>
                        </a:spcAft>
                      </a:pPr>
                      <a:r>
                        <a:rPr lang="ru-RU" sz="1050" dirty="0">
                          <a:effectLst/>
                          <a:latin typeface="Times New Roman"/>
                          <a:ea typeface="Calibri"/>
                          <a:cs typeface="Times New Roman"/>
                        </a:rPr>
                        <a:t>Руководитель образовательной организации</a:t>
                      </a:r>
                      <a:endParaRPr lang="ru-RU" sz="1100" dirty="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50">
                          <a:effectLst/>
                          <a:latin typeface="Times New Roman"/>
                          <a:ea typeface="Calibri"/>
                          <a:cs typeface="Times New Roman"/>
                        </a:rPr>
                        <a:t>Информирует вышестоящего  руководителя (учредителя)</a:t>
                      </a:r>
                      <a:endParaRPr lang="ru-RU" sz="110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50">
                          <a:effectLst/>
                          <a:latin typeface="Times New Roman"/>
                          <a:ea typeface="Calibri"/>
                          <a:cs typeface="Times New Roman"/>
                        </a:rPr>
                        <a:t>Сразу после получения служебной записки либо устной информации</a:t>
                      </a:r>
                      <a:endParaRPr lang="ru-RU" sz="110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50">
                          <a:effectLst/>
                          <a:latin typeface="Times New Roman"/>
                          <a:ea typeface="Calibri"/>
                          <a:cs typeface="Times New Roman"/>
                        </a:rPr>
                        <a:t>Служебная записка, которая фиксируется в журнале регистрации исходящей документации организации. Копию служебной записки с исходящим номером, датой и временем подачи оставляет у себя. Также оставляется </a:t>
                      </a:r>
                      <a:r>
                        <a:rPr lang="en-US" sz="1050">
                          <a:effectLst/>
                          <a:latin typeface="Times New Roman"/>
                          <a:ea typeface="Calibri"/>
                          <a:cs typeface="Times New Roman"/>
                        </a:rPr>
                        <a:t>Print Scrn </a:t>
                      </a:r>
                      <a:r>
                        <a:rPr lang="ru-RU" sz="1050">
                          <a:effectLst/>
                          <a:latin typeface="Times New Roman"/>
                          <a:ea typeface="Calibri"/>
                          <a:cs typeface="Times New Roman"/>
                        </a:rPr>
                        <a:t>почтового отправления электронной почтой, либо на копии ставится входящий номер при подачи служебной записки на бумажном носителе</a:t>
                      </a:r>
                      <a:endParaRPr lang="ru-RU" sz="110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50">
                          <a:effectLst/>
                          <a:latin typeface="Times New Roman"/>
                          <a:ea typeface="Calibri"/>
                          <a:cs typeface="Times New Roman"/>
                        </a:rPr>
                        <a:t>Копию служебной записки хранит в папке «Исходящие документы»; не допускает доступа к информации третьих лиц; строго соблюдает конфиденциальность </a:t>
                      </a:r>
                      <a:endParaRPr lang="ru-RU" sz="110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187554">
                <a:tc vMerge="1">
                  <a:txBody>
                    <a:bodyPr/>
                    <a:lstStyle/>
                    <a:p>
                      <a:endParaRPr lang="ru-RU"/>
                    </a:p>
                  </a:txBody>
                  <a:tcPr/>
                </a:tc>
                <a:tc>
                  <a:txBody>
                    <a:bodyPr/>
                    <a:lstStyle/>
                    <a:p>
                      <a:pPr>
                        <a:lnSpc>
                          <a:spcPct val="107000"/>
                        </a:lnSpc>
                        <a:spcAft>
                          <a:spcPts val="0"/>
                        </a:spcAft>
                      </a:pPr>
                      <a:r>
                        <a:rPr lang="ru-RU" sz="1050" dirty="0">
                          <a:effectLst/>
                          <a:latin typeface="Times New Roman"/>
                          <a:ea typeface="Calibri"/>
                          <a:cs typeface="Times New Roman"/>
                        </a:rPr>
                        <a:t>Издает приказ о проведении комплекса профилактических мероприятий, направленных на недопущение суицида и оказание психолого-педагогической помощи обучающемуся, проведении педагогического расследования с указанием ответственных лиц и сроков;</a:t>
                      </a:r>
                      <a:endParaRPr lang="ru-RU" sz="1100" dirty="0">
                        <a:effectLst/>
                        <a:latin typeface="Calibri"/>
                        <a:ea typeface="Calibri"/>
                        <a:cs typeface="Times New Roman"/>
                      </a:endParaRPr>
                    </a:p>
                    <a:p>
                      <a:pPr>
                        <a:lnSpc>
                          <a:spcPct val="107000"/>
                        </a:lnSpc>
                        <a:spcAft>
                          <a:spcPts val="0"/>
                        </a:spcAft>
                      </a:pPr>
                      <a:r>
                        <a:rPr lang="ru-RU" sz="1050" dirty="0">
                          <a:effectLst/>
                          <a:latin typeface="Times New Roman"/>
                          <a:ea typeface="Calibri"/>
                          <a:cs typeface="Times New Roman"/>
                        </a:rPr>
                        <a:t>утверждает план (программу действий);</a:t>
                      </a:r>
                      <a:endParaRPr lang="ru-RU" sz="1100" dirty="0">
                        <a:effectLst/>
                        <a:latin typeface="Calibri"/>
                        <a:ea typeface="Calibri"/>
                        <a:cs typeface="Times New Roman"/>
                      </a:endParaRPr>
                    </a:p>
                    <a:p>
                      <a:pPr>
                        <a:lnSpc>
                          <a:spcPct val="107000"/>
                        </a:lnSpc>
                        <a:spcAft>
                          <a:spcPts val="0"/>
                        </a:spcAft>
                      </a:pPr>
                      <a:r>
                        <a:rPr lang="ru-RU" sz="1050" dirty="0">
                          <a:effectLst/>
                          <a:latin typeface="Times New Roman"/>
                          <a:ea typeface="Calibri"/>
                          <a:cs typeface="Times New Roman"/>
                        </a:rPr>
                        <a:t>вносит изменения в план воспитательной работы;</a:t>
                      </a:r>
                      <a:endParaRPr lang="ru-RU" sz="1100" dirty="0">
                        <a:effectLst/>
                        <a:latin typeface="Calibri"/>
                        <a:ea typeface="Calibri"/>
                        <a:cs typeface="Times New Roman"/>
                      </a:endParaRPr>
                    </a:p>
                    <a:p>
                      <a:pPr>
                        <a:lnSpc>
                          <a:spcPct val="107000"/>
                        </a:lnSpc>
                        <a:spcAft>
                          <a:spcPts val="0"/>
                        </a:spcAft>
                      </a:pPr>
                      <a:r>
                        <a:rPr lang="ru-RU" sz="1050" dirty="0">
                          <a:effectLst/>
                          <a:latin typeface="Times New Roman"/>
                          <a:ea typeface="Calibri"/>
                          <a:cs typeface="Times New Roman"/>
                        </a:rPr>
                        <a:t>осуществляет личный контроль</a:t>
                      </a:r>
                      <a:endParaRPr lang="ru-RU" sz="1100" dirty="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50">
                          <a:effectLst/>
                          <a:latin typeface="Times New Roman"/>
                          <a:ea typeface="Calibri"/>
                          <a:cs typeface="Times New Roman"/>
                        </a:rPr>
                        <a:t>Незамедлительно</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50">
                          <a:effectLst/>
                          <a:latin typeface="Times New Roman"/>
                          <a:ea typeface="Calibri"/>
                          <a:cs typeface="Times New Roman"/>
                        </a:rPr>
                        <a:t>Приказы, подписи исполнителей, план (программа) конкретных действий, который может являться изменениями в план ВР;</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 </a:t>
                      </a:r>
                      <a:endParaRPr lang="ru-RU" sz="1100">
                        <a:effectLst/>
                        <a:latin typeface="Calibri"/>
                        <a:ea typeface="Calibri"/>
                        <a:cs typeface="Times New Roman"/>
                      </a:endParaRPr>
                    </a:p>
                    <a:p>
                      <a:pPr>
                        <a:lnSpc>
                          <a:spcPct val="107000"/>
                        </a:lnSpc>
                        <a:spcAft>
                          <a:spcPts val="0"/>
                        </a:spcAft>
                      </a:pPr>
                      <a:r>
                        <a:rPr lang="ru-RU" sz="1050">
                          <a:effectLst/>
                          <a:latin typeface="Times New Roman"/>
                          <a:ea typeface="Calibri"/>
                          <a:cs typeface="Times New Roman"/>
                        </a:rPr>
                        <a:t>Протоколы рабочих совещаний, план контроля и т.п.</a:t>
                      </a:r>
                      <a:endParaRPr lang="ru-RU" sz="110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050" dirty="0">
                          <a:effectLst/>
                          <a:latin typeface="Times New Roman"/>
                          <a:ea typeface="Calibri"/>
                          <a:cs typeface="Times New Roman"/>
                        </a:rPr>
                        <a:t> </a:t>
                      </a:r>
                      <a:endParaRPr lang="ru-RU" sz="1100" dirty="0">
                        <a:effectLst/>
                        <a:latin typeface="Calibri"/>
                        <a:ea typeface="Calibri"/>
                        <a:cs typeface="Times New Roman"/>
                      </a:endParaRPr>
                    </a:p>
                  </a:txBody>
                  <a:tcPr marL="57095" marR="57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553061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54783"/>
          </a:xfrm>
        </p:spPr>
        <p:txBody>
          <a:bodyPr>
            <a:normAutofit fontScale="90000"/>
          </a:bodyPr>
          <a:lstStyle/>
          <a:p>
            <a:r>
              <a:rPr lang="ru-RU" b="1" dirty="0" smtClean="0">
                <a:solidFill>
                  <a:srgbClr val="7030A0"/>
                </a:solidFill>
              </a:rPr>
              <a:t>Краткие выводы</a:t>
            </a:r>
            <a:endParaRPr lang="ru-RU" b="1" dirty="0">
              <a:solidFill>
                <a:srgbClr val="7030A0"/>
              </a:solidFill>
            </a:endParaRPr>
          </a:p>
        </p:txBody>
      </p:sp>
      <p:sp>
        <p:nvSpPr>
          <p:cNvPr id="3" name="Объект 2"/>
          <p:cNvSpPr>
            <a:spLocks noGrp="1"/>
          </p:cNvSpPr>
          <p:nvPr>
            <p:ph idx="1"/>
          </p:nvPr>
        </p:nvSpPr>
        <p:spPr>
          <a:xfrm>
            <a:off x="838200" y="1019908"/>
            <a:ext cx="10515600" cy="5157055"/>
          </a:xfrm>
        </p:spPr>
        <p:txBody>
          <a:bodyPr>
            <a:normAutofit/>
          </a:bodyPr>
          <a:lstStyle/>
          <a:p>
            <a:r>
              <a:rPr lang="ru-RU" dirty="0"/>
              <a:t>На основании отзывов и обратной связи от образовательных организаций можно утверждать, что алгоритм является эффективным инструментом первичного этапа межведомственного взаимодействия, т.к. позволяет </a:t>
            </a:r>
            <a:r>
              <a:rPr lang="ru-RU" dirty="0" smtClean="0"/>
              <a:t>а) экономить время; </a:t>
            </a:r>
            <a:r>
              <a:rPr lang="ru-RU" dirty="0"/>
              <a:t>б) дает четкое представление о необходимых действиях; в) позволяет вносить в него дополнения в связи с особенностями каждого </a:t>
            </a:r>
            <a:r>
              <a:rPr lang="ru-RU" dirty="0" smtClean="0"/>
              <a:t>случая</a:t>
            </a:r>
          </a:p>
          <a:p>
            <a:r>
              <a:rPr lang="ru-RU" dirty="0" smtClean="0"/>
              <a:t>В подобном алгоритме нуждаются все субъекты системы профилактики</a:t>
            </a:r>
          </a:p>
          <a:p>
            <a:r>
              <a:rPr lang="ru-RU" dirty="0" smtClean="0"/>
              <a:t>Обучение действиям в соответствии с алгоритмом необходимо проводить со всеми специалистами (как, например, действиям во время пожара)</a:t>
            </a:r>
          </a:p>
        </p:txBody>
      </p:sp>
    </p:spTree>
    <p:extLst>
      <p:ext uri="{BB962C8B-B14F-4D97-AF65-F5344CB8AC3E}">
        <p14:creationId xmlns:p14="http://schemas.microsoft.com/office/powerpoint/2010/main" val="2661531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664013, </a:t>
            </a:r>
          </a:p>
          <a:p>
            <a:pPr>
              <a:buNone/>
            </a:pPr>
            <a:r>
              <a:rPr lang="ru-RU" dirty="0" smtClean="0"/>
              <a:t>  г.Иркутск, Ул.Павла Красильникова, 54а, проезд до остановки «Школьная» в Ново-Ленино,</a:t>
            </a:r>
          </a:p>
          <a:p>
            <a:r>
              <a:rPr lang="ru-RU" dirty="0" smtClean="0"/>
              <a:t>тел.: 8 (3952) 47-83-54, 47-82-74</a:t>
            </a:r>
          </a:p>
          <a:p>
            <a:r>
              <a:rPr lang="en-US" dirty="0" smtClean="0"/>
              <a:t>E-mail</a:t>
            </a:r>
            <a:r>
              <a:rPr lang="ru-RU" dirty="0" smtClean="0"/>
              <a:t>:</a:t>
            </a:r>
            <a:r>
              <a:rPr lang="en-US" dirty="0" smtClean="0"/>
              <a:t> </a:t>
            </a:r>
            <a:r>
              <a:rPr lang="en-US" dirty="0" smtClean="0">
                <a:hlinkClick r:id="rId2"/>
              </a:rPr>
              <a:t>cpnn@bk.ru</a:t>
            </a:r>
            <a:endParaRPr lang="en-US" dirty="0" smtClean="0"/>
          </a:p>
          <a:p>
            <a:pPr>
              <a:buNone/>
            </a:pPr>
            <a:r>
              <a:rPr lang="en-US" dirty="0" smtClean="0"/>
              <a:t>                 </a:t>
            </a:r>
            <a:r>
              <a:rPr lang="en-US" dirty="0" smtClean="0">
                <a:hlinkClick r:id="rId3"/>
              </a:rPr>
              <a:t>home5@bk.ru</a:t>
            </a:r>
            <a:endParaRPr lang="ru-RU" dirty="0" smtClean="0"/>
          </a:p>
          <a:p>
            <a:pPr>
              <a:buNone/>
            </a:pPr>
            <a:r>
              <a:rPr lang="ru-RU" dirty="0" smtClean="0"/>
              <a:t>Сайт: </a:t>
            </a:r>
            <a:r>
              <a:rPr lang="ru-RU" b="1" dirty="0" smtClean="0">
                <a:solidFill>
                  <a:srgbClr val="0070C0"/>
                </a:solidFill>
              </a:rPr>
              <a:t>цпрк.образование38.рф</a:t>
            </a:r>
            <a:endParaRPr lang="ru-RU" b="1" dirty="0">
              <a:solidFill>
                <a:srgbClr val="0070C0"/>
              </a:solidFill>
            </a:endParaRPr>
          </a:p>
        </p:txBody>
      </p:sp>
      <p:sp>
        <p:nvSpPr>
          <p:cNvPr id="3" name="Заголовок 2"/>
          <p:cNvSpPr>
            <a:spLocks noGrp="1"/>
          </p:cNvSpPr>
          <p:nvPr>
            <p:ph type="title"/>
          </p:nvPr>
        </p:nvSpPr>
        <p:spPr/>
        <p:txBody>
          <a:bodyPr>
            <a:noAutofit/>
          </a:bodyPr>
          <a:lstStyle/>
          <a:p>
            <a:pPr algn="ctr"/>
            <a:r>
              <a:rPr lang="ru-RU" sz="2800" dirty="0"/>
              <a:t>ГКУ «Центр профилактики, реабилитации и коррекции»</a:t>
            </a:r>
          </a:p>
        </p:txBody>
      </p:sp>
    </p:spTree>
    <p:extLst>
      <p:ext uri="{BB962C8B-B14F-4D97-AF65-F5344CB8AC3E}">
        <p14:creationId xmlns:p14="http://schemas.microsoft.com/office/powerpoint/2010/main" val="4005198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lgn="ctr">
              <a:buNone/>
            </a:pPr>
            <a:endParaRPr lang="ru-RU" sz="4800" b="1" dirty="0" smtClean="0">
              <a:solidFill>
                <a:srgbClr val="7030A0"/>
              </a:solidFill>
            </a:endParaRPr>
          </a:p>
          <a:p>
            <a:pPr marL="0" indent="0" algn="ctr">
              <a:buNone/>
            </a:pPr>
            <a:r>
              <a:rPr lang="ru-RU" sz="4800" b="1" dirty="0" smtClean="0">
                <a:solidFill>
                  <a:srgbClr val="7030A0"/>
                </a:solidFill>
              </a:rPr>
              <a:t>Благодарю за внимание!</a:t>
            </a:r>
            <a:endParaRPr lang="ru-RU" sz="4800" b="1" dirty="0">
              <a:solidFill>
                <a:srgbClr val="7030A0"/>
              </a:solidFill>
            </a:endParaRPr>
          </a:p>
        </p:txBody>
      </p:sp>
    </p:spTree>
    <p:extLst>
      <p:ext uri="{BB962C8B-B14F-4D97-AF65-F5344CB8AC3E}">
        <p14:creationId xmlns:p14="http://schemas.microsoft.com/office/powerpoint/2010/main" val="118327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72367"/>
          </a:xfrm>
        </p:spPr>
        <p:txBody>
          <a:bodyPr>
            <a:normAutofit/>
          </a:bodyPr>
          <a:lstStyle/>
          <a:p>
            <a:r>
              <a:rPr lang="ru-RU" sz="3600" b="1" dirty="0" smtClean="0">
                <a:solidFill>
                  <a:srgbClr val="7030A0"/>
                </a:solidFill>
              </a:rPr>
              <a:t>Задачи межведомственного взаимодействия</a:t>
            </a:r>
            <a:endParaRPr lang="ru-RU" sz="3600" b="1" dirty="0">
              <a:solidFill>
                <a:srgbClr val="7030A0"/>
              </a:solidFill>
            </a:endParaRPr>
          </a:p>
        </p:txBody>
      </p:sp>
      <p:sp>
        <p:nvSpPr>
          <p:cNvPr id="3" name="Объект 2"/>
          <p:cNvSpPr>
            <a:spLocks noGrp="1"/>
          </p:cNvSpPr>
          <p:nvPr>
            <p:ph idx="1"/>
          </p:nvPr>
        </p:nvSpPr>
        <p:spPr>
          <a:xfrm>
            <a:off x="838200" y="1037492"/>
            <a:ext cx="10515600" cy="5486399"/>
          </a:xfrm>
        </p:spPr>
        <p:txBody>
          <a:bodyPr>
            <a:normAutofit fontScale="85000" lnSpcReduction="20000"/>
          </a:bodyPr>
          <a:lstStyle/>
          <a:p>
            <a:pPr marL="0" indent="0">
              <a:buNone/>
            </a:pPr>
            <a:r>
              <a:rPr lang="ru-RU" dirty="0" smtClean="0"/>
              <a:t>1) повышение оперативности обмена информацией при выявлении фактов жестокого обращения в отношении несовершеннолетних, совершения попыток суицида детьми и принятие мер по оказанию соответствующей помощи пострадавшим несовершеннолетним и их семьям;</a:t>
            </a:r>
          </a:p>
          <a:p>
            <a:pPr marL="0" indent="0">
              <a:buNone/>
            </a:pPr>
            <a:r>
              <a:rPr lang="ru-RU" dirty="0" smtClean="0"/>
              <a:t>2) создание эффективной модели учета несовершеннолетних, ставших жертвами жестокого обращения, совершивших попытку суицида;</a:t>
            </a:r>
          </a:p>
          <a:p>
            <a:pPr marL="0" indent="0">
              <a:buNone/>
            </a:pPr>
            <a:r>
              <a:rPr lang="ru-RU" dirty="0" smtClean="0"/>
              <a:t>3) повышение доступности оказания помощи пострадавшим несовершеннолетним и их семьям;</a:t>
            </a:r>
          </a:p>
          <a:p>
            <a:pPr marL="0" indent="0">
              <a:buNone/>
            </a:pPr>
            <a:r>
              <a:rPr lang="ru-RU" dirty="0" smtClean="0"/>
              <a:t>4) повышение эффективности информационно-просветительской деятельности, направленной на профилактику жестокого обращения с детьми, суицидального поведения несовершеннолетних;</a:t>
            </a:r>
          </a:p>
          <a:p>
            <a:pPr marL="0" indent="0">
              <a:buNone/>
            </a:pPr>
            <a:r>
              <a:rPr lang="ru-RU" dirty="0" smtClean="0"/>
              <a:t>5) создание системы доступного информирования целевых групп:</a:t>
            </a:r>
          </a:p>
          <a:p>
            <a:pPr marL="0" indent="0">
              <a:buNone/>
            </a:pPr>
            <a:r>
              <a:rPr lang="ru-RU" dirty="0" smtClean="0"/>
              <a:t>а) детей, подвергшихся жестокому обращению, склонных к суициду, их семей - об органах и учреждениях, куда можно обратиться за помощью, защитой своих прав;</a:t>
            </a:r>
          </a:p>
          <a:p>
            <a:pPr marL="0" indent="0">
              <a:buNone/>
            </a:pPr>
            <a:r>
              <a:rPr lang="ru-RU" dirty="0" smtClean="0"/>
              <a:t>б) граждан, ставших свидетелями жестокого обращения в отношении ребенка, - об органах и учреждениях, куда можно сообщить о фактах.</a:t>
            </a:r>
          </a:p>
          <a:p>
            <a:endParaRPr lang="ru-RU" dirty="0"/>
          </a:p>
        </p:txBody>
      </p:sp>
    </p:spTree>
    <p:extLst>
      <p:ext uri="{BB962C8B-B14F-4D97-AF65-F5344CB8AC3E}">
        <p14:creationId xmlns:p14="http://schemas.microsoft.com/office/powerpoint/2010/main" val="1500480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rgbClr val="7030A0"/>
                </a:solidFill>
              </a:rPr>
              <a:t>Количество обращений на «Детский телефон доверия» за период с 2015 по 2017 </a:t>
            </a:r>
            <a:r>
              <a:rPr lang="ru-RU" sz="3600" b="1" dirty="0" err="1" smtClean="0">
                <a:solidFill>
                  <a:srgbClr val="7030A0"/>
                </a:solidFill>
              </a:rPr>
              <a:t>г.г</a:t>
            </a:r>
            <a:r>
              <a:rPr lang="ru-RU" sz="3600" b="1" dirty="0" smtClean="0">
                <a:solidFill>
                  <a:srgbClr val="7030A0"/>
                </a:solidFill>
              </a:rPr>
              <a:t>.</a:t>
            </a:r>
            <a:endParaRPr lang="ru-RU" sz="3600" b="1" dirty="0">
              <a:solidFill>
                <a:srgbClr val="7030A0"/>
              </a:solidFill>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59007682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702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89952"/>
          </a:xfrm>
        </p:spPr>
        <p:txBody>
          <a:bodyPr>
            <a:normAutofit/>
          </a:bodyPr>
          <a:lstStyle/>
          <a:p>
            <a:r>
              <a:rPr lang="ru-RU" sz="3600" b="1" dirty="0" smtClean="0">
                <a:solidFill>
                  <a:srgbClr val="7030A0"/>
                </a:solidFill>
              </a:rPr>
              <a:t>Участники межведомственного взаимодействия</a:t>
            </a:r>
            <a:endParaRPr lang="ru-RU" sz="3600" b="1" dirty="0">
              <a:solidFill>
                <a:srgbClr val="7030A0"/>
              </a:solidFill>
            </a:endParaRPr>
          </a:p>
        </p:txBody>
      </p:sp>
      <p:sp>
        <p:nvSpPr>
          <p:cNvPr id="3" name="Объект 2"/>
          <p:cNvSpPr>
            <a:spLocks noGrp="1"/>
          </p:cNvSpPr>
          <p:nvPr>
            <p:ph idx="1"/>
          </p:nvPr>
        </p:nvSpPr>
        <p:spPr>
          <a:xfrm>
            <a:off x="492369" y="1055078"/>
            <a:ext cx="11324493" cy="5644660"/>
          </a:xfrm>
        </p:spPr>
        <p:txBody>
          <a:bodyPr>
            <a:normAutofit fontScale="70000" lnSpcReduction="20000"/>
          </a:bodyPr>
          <a:lstStyle/>
          <a:p>
            <a:pPr marL="0" indent="0">
              <a:buNone/>
            </a:pPr>
            <a:r>
              <a:rPr lang="ru-RU" dirty="0" smtClean="0"/>
              <a:t>1) службы экстренной психологической помощи и службы "Детский телефон доверия", созданные при областных государственных учреждениях социального обслуживания, образования и здравоохранения;</a:t>
            </a:r>
          </a:p>
          <a:p>
            <a:pPr marL="0" indent="0">
              <a:buNone/>
            </a:pPr>
            <a:r>
              <a:rPr lang="ru-RU" dirty="0" smtClean="0"/>
              <a:t>2) министерство социального развития, опеки и попечительства Иркутской области;</a:t>
            </a:r>
          </a:p>
          <a:p>
            <a:pPr marL="0" indent="0">
              <a:buNone/>
            </a:pPr>
            <a:r>
              <a:rPr lang="ru-RU" dirty="0" smtClean="0"/>
              <a:t>3) министерство здравоохранения Иркутской области;</a:t>
            </a:r>
          </a:p>
          <a:p>
            <a:pPr marL="0" indent="0">
              <a:buNone/>
            </a:pPr>
            <a:r>
              <a:rPr lang="ru-RU" dirty="0" smtClean="0"/>
              <a:t>4) министерство образования Иркутской области;</a:t>
            </a:r>
          </a:p>
          <a:p>
            <a:pPr marL="0" indent="0">
              <a:buNone/>
            </a:pPr>
            <a:r>
              <a:rPr lang="ru-RU" dirty="0" smtClean="0"/>
              <a:t>5) Уполномоченный по правам ребенка в Иркутской области;</a:t>
            </a:r>
          </a:p>
          <a:p>
            <a:pPr marL="0" indent="0">
              <a:buNone/>
            </a:pPr>
            <a:r>
              <a:rPr lang="ru-RU" dirty="0" smtClean="0"/>
              <a:t>6) прокуратура Иркутской области и Следственное управление Следственного Комитета Российской Федерации по Иркутской области;</a:t>
            </a:r>
          </a:p>
          <a:p>
            <a:pPr marL="0" indent="0">
              <a:buNone/>
            </a:pPr>
            <a:r>
              <a:rPr lang="ru-RU" dirty="0" smtClean="0"/>
              <a:t>7) Главное управление МВД России по Иркутской области;</a:t>
            </a:r>
          </a:p>
          <a:p>
            <a:pPr marL="0" indent="0">
              <a:buNone/>
            </a:pPr>
            <a:r>
              <a:rPr lang="ru-RU" dirty="0" smtClean="0"/>
              <a:t>8) Комиссия по делам несовершеннолетних и защите их прав Иркутской области;</a:t>
            </a:r>
          </a:p>
          <a:p>
            <a:pPr marL="0" indent="0">
              <a:buNone/>
            </a:pPr>
            <a:r>
              <a:rPr lang="ru-RU" dirty="0" smtClean="0"/>
              <a:t>9) территориальные комиссии по делам несовершеннолетних и защите их прав в Иркутской области;</a:t>
            </a:r>
          </a:p>
          <a:p>
            <a:pPr marL="0" indent="0">
              <a:buNone/>
            </a:pPr>
            <a:r>
              <a:rPr lang="ru-RU" dirty="0" smtClean="0"/>
              <a:t>10) круглосуточная областная служба межведомственного взаимодействия, созданная при областном государственном автономном образовательном учреждении для детей, нуждающихся в психолого-педагогической и медико-социальной помощи "Центр психолого-медико-социального сопровождения" (далее - Служба);</a:t>
            </a:r>
          </a:p>
          <a:p>
            <a:pPr marL="0" indent="0">
              <a:buNone/>
            </a:pPr>
            <a:r>
              <a:rPr lang="ru-RU" dirty="0" smtClean="0"/>
              <a:t>11) областное бюджетное образовательное учреждение для детей, нуждающихся в психолого-педагогической и медико-социальной помощи "Центр психолого-педагогической реабилитации и коррекции" (далее - Центр), которое осуществляет методическое сопровождение процессов профилактики жестокого обращения с несовершеннолетними и их реабилитации.</a:t>
            </a:r>
          </a:p>
          <a:p>
            <a:endParaRPr lang="ru-RU" dirty="0"/>
          </a:p>
        </p:txBody>
      </p:sp>
    </p:spTree>
    <p:extLst>
      <p:ext uri="{BB962C8B-B14F-4D97-AF65-F5344CB8AC3E}">
        <p14:creationId xmlns:p14="http://schemas.microsoft.com/office/powerpoint/2010/main" val="428358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72367"/>
          </a:xfrm>
        </p:spPr>
        <p:txBody>
          <a:bodyPr>
            <a:normAutofit/>
          </a:bodyPr>
          <a:lstStyle/>
          <a:p>
            <a:r>
              <a:rPr lang="ru-RU" sz="3600" b="1" dirty="0" smtClean="0">
                <a:solidFill>
                  <a:srgbClr val="7030A0"/>
                </a:solidFill>
              </a:rPr>
              <a:t>Первый этап – профилактический (на местах)</a:t>
            </a:r>
            <a:endParaRPr lang="ru-RU" sz="3600" b="1" dirty="0">
              <a:solidFill>
                <a:srgbClr val="7030A0"/>
              </a:solidFill>
            </a:endParaRPr>
          </a:p>
        </p:txBody>
      </p:sp>
      <p:sp>
        <p:nvSpPr>
          <p:cNvPr id="3" name="Объект 2"/>
          <p:cNvSpPr>
            <a:spLocks noGrp="1"/>
          </p:cNvSpPr>
          <p:nvPr>
            <p:ph idx="1"/>
          </p:nvPr>
        </p:nvSpPr>
        <p:spPr>
          <a:xfrm>
            <a:off x="838200" y="1406769"/>
            <a:ext cx="10515600" cy="4770194"/>
          </a:xfrm>
        </p:spPr>
        <p:txBody>
          <a:bodyPr>
            <a:normAutofit/>
          </a:bodyPr>
          <a:lstStyle/>
          <a:p>
            <a:r>
              <a:rPr lang="ru-RU" dirty="0" smtClean="0"/>
              <a:t>Профилактическая работа в образовательных организациях по </a:t>
            </a:r>
            <a:r>
              <a:rPr lang="ru-RU" dirty="0"/>
              <a:t>факту завершенного суицида либо при наличии признаков, свидетельствующих о суицидальной угрозе</a:t>
            </a:r>
          </a:p>
          <a:p>
            <a:r>
              <a:rPr lang="ru-RU" dirty="0" smtClean="0"/>
              <a:t>Выезды ЦПРК в муниципалитеты по заявкам для проведения комплексной работы по факту завершенного суицида, направленной на предупреждение повторных случаев суицидов  со всеми субъектами образования</a:t>
            </a:r>
          </a:p>
          <a:p>
            <a:r>
              <a:rPr lang="ru-RU" dirty="0" smtClean="0"/>
              <a:t>Информирование Службы</a:t>
            </a:r>
            <a:endParaRPr lang="ru-RU" dirty="0"/>
          </a:p>
        </p:txBody>
      </p:sp>
    </p:spTree>
    <p:extLst>
      <p:ext uri="{BB962C8B-B14F-4D97-AF65-F5344CB8AC3E}">
        <p14:creationId xmlns:p14="http://schemas.microsoft.com/office/powerpoint/2010/main" val="3725597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26183"/>
          </a:xfrm>
        </p:spPr>
        <p:txBody>
          <a:bodyPr>
            <a:noAutofit/>
          </a:bodyPr>
          <a:lstStyle/>
          <a:p>
            <a:r>
              <a:rPr lang="ru-RU" sz="3600" b="1" dirty="0" smtClean="0">
                <a:solidFill>
                  <a:srgbClr val="7030A0"/>
                </a:solidFill>
              </a:rPr>
              <a:t>Второй этап - межведомственный</a:t>
            </a:r>
            <a:endParaRPr lang="ru-RU" sz="3600" b="1" dirty="0">
              <a:solidFill>
                <a:srgbClr val="7030A0"/>
              </a:solidFill>
            </a:endParaRPr>
          </a:p>
        </p:txBody>
      </p:sp>
      <p:sp>
        <p:nvSpPr>
          <p:cNvPr id="3" name="Объект 2"/>
          <p:cNvSpPr>
            <a:spLocks noGrp="1"/>
          </p:cNvSpPr>
          <p:nvPr>
            <p:ph idx="1"/>
          </p:nvPr>
        </p:nvSpPr>
        <p:spPr>
          <a:xfrm>
            <a:off x="545123" y="984738"/>
            <a:ext cx="11148646" cy="5679831"/>
          </a:xfrm>
        </p:spPr>
        <p:txBody>
          <a:bodyPr>
            <a:normAutofit fontScale="85000" lnSpcReduction="20000"/>
          </a:bodyPr>
          <a:lstStyle/>
          <a:p>
            <a:r>
              <a:rPr lang="ru-RU" dirty="0" smtClean="0"/>
              <a:t>Сбор, обработка и регистрация информации, полученной в том числе на Детский телефон доверия</a:t>
            </a:r>
          </a:p>
          <a:p>
            <a:r>
              <a:rPr lang="ru-RU" dirty="0"/>
              <a:t>Служба </a:t>
            </a:r>
            <a:r>
              <a:rPr lang="ru-RU" dirty="0" smtClean="0"/>
              <a:t>в течении </a:t>
            </a:r>
            <a:r>
              <a:rPr lang="ru-RU" dirty="0"/>
              <a:t>1 часа с момента </a:t>
            </a:r>
            <a:r>
              <a:rPr lang="ru-RU" dirty="0" smtClean="0"/>
              <a:t>получения </a:t>
            </a:r>
            <a:r>
              <a:rPr lang="ru-RU" dirty="0"/>
              <a:t>передает информацию о суицидальном поведении </a:t>
            </a:r>
            <a:r>
              <a:rPr lang="ru-RU" dirty="0" smtClean="0"/>
              <a:t>несовершеннолетних дежурному </a:t>
            </a:r>
            <a:r>
              <a:rPr lang="ru-RU" dirty="0"/>
              <a:t>территориального </a:t>
            </a:r>
            <a:r>
              <a:rPr lang="ru-RU" dirty="0" smtClean="0"/>
              <a:t>СУ СК РФ </a:t>
            </a:r>
            <a:r>
              <a:rPr lang="ru-RU" dirty="0"/>
              <a:t>по Иркутской области, муниципальных отделов системы органов </a:t>
            </a:r>
            <a:r>
              <a:rPr lang="ru-RU" dirty="0" smtClean="0"/>
              <a:t>МВД РФ по Иркутской области для </a:t>
            </a:r>
            <a:r>
              <a:rPr lang="ru-RU" dirty="0"/>
              <a:t>проверки информации и организации следственных мероприятий.</a:t>
            </a:r>
          </a:p>
          <a:p>
            <a:r>
              <a:rPr lang="ru-RU" dirty="0" smtClean="0"/>
              <a:t>СУ СК РФ по Иркутской области, </a:t>
            </a:r>
            <a:r>
              <a:rPr lang="ru-RU" dirty="0"/>
              <a:t>органы МВД РФ по Иркутской области после проведения проверки достоверности полученной информации </a:t>
            </a:r>
            <a:r>
              <a:rPr lang="ru-RU" dirty="0" smtClean="0"/>
              <a:t>в течении 4 </a:t>
            </a:r>
            <a:r>
              <a:rPr lang="ru-RU" dirty="0"/>
              <a:t>часов с момента получения сведений от </a:t>
            </a:r>
            <a:r>
              <a:rPr lang="ru-RU" dirty="0" smtClean="0"/>
              <a:t>Службы </a:t>
            </a:r>
            <a:r>
              <a:rPr lang="ru-RU" dirty="0"/>
              <a:t>передают информацию о подтверждении или </a:t>
            </a:r>
            <a:r>
              <a:rPr lang="ru-RU" dirty="0" err="1"/>
              <a:t>неподтверждении</a:t>
            </a:r>
            <a:r>
              <a:rPr lang="ru-RU" dirty="0"/>
              <a:t> суицидального поведения </a:t>
            </a:r>
            <a:r>
              <a:rPr lang="ru-RU" dirty="0" smtClean="0"/>
              <a:t>детей в </a:t>
            </a:r>
            <a:r>
              <a:rPr lang="ru-RU" dirty="0"/>
              <a:t>Службу.</a:t>
            </a:r>
          </a:p>
          <a:p>
            <a:r>
              <a:rPr lang="ru-RU" dirty="0" smtClean="0"/>
              <a:t>В </a:t>
            </a:r>
            <a:r>
              <a:rPr lang="ru-RU" dirty="0"/>
              <a:t>случае подтверждения информации о суицидальном поведении детей, фактах насилия в отношении несовершеннолетних Служба в течение 24 часов с момента получения сведений от Следственного управления Следственного Комитета Российской Федерации по Иркутской области, органов внутренних дел передает информацию руководителю ММГ по месту фактического проживания (пребывания) ребенка для принятия мер по его сопровождению, реабилитации и защите.</a:t>
            </a:r>
          </a:p>
          <a:p>
            <a:endParaRPr lang="ru-RU" dirty="0"/>
          </a:p>
        </p:txBody>
      </p:sp>
    </p:spTree>
    <p:extLst>
      <p:ext uri="{BB962C8B-B14F-4D97-AF65-F5344CB8AC3E}">
        <p14:creationId xmlns:p14="http://schemas.microsoft.com/office/powerpoint/2010/main" val="188422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9613"/>
          </a:xfrm>
        </p:spPr>
        <p:txBody>
          <a:bodyPr>
            <a:normAutofit/>
          </a:bodyPr>
          <a:lstStyle/>
          <a:p>
            <a:r>
              <a:rPr lang="ru-RU" sz="3600" b="1" dirty="0" smtClean="0">
                <a:solidFill>
                  <a:srgbClr val="7030A0"/>
                </a:solidFill>
              </a:rPr>
              <a:t>Функции ММГ</a:t>
            </a:r>
            <a:endParaRPr lang="ru-RU" sz="3600" b="1" dirty="0">
              <a:solidFill>
                <a:srgbClr val="7030A0"/>
              </a:solidFill>
            </a:endParaRPr>
          </a:p>
        </p:txBody>
      </p:sp>
      <p:sp>
        <p:nvSpPr>
          <p:cNvPr id="3" name="Объект 2"/>
          <p:cNvSpPr>
            <a:spLocks noGrp="1"/>
          </p:cNvSpPr>
          <p:nvPr>
            <p:ph idx="1"/>
          </p:nvPr>
        </p:nvSpPr>
        <p:spPr>
          <a:xfrm>
            <a:off x="369277" y="1160585"/>
            <a:ext cx="11500338" cy="5016378"/>
          </a:xfrm>
        </p:spPr>
        <p:txBody>
          <a:bodyPr>
            <a:normAutofit fontScale="85000" lnSpcReduction="20000"/>
          </a:bodyPr>
          <a:lstStyle/>
          <a:p>
            <a:r>
              <a:rPr lang="ru-RU" dirty="0"/>
              <a:t>не позднее 1 часа с момента получения информации </a:t>
            </a:r>
            <a:r>
              <a:rPr lang="ru-RU" dirty="0" smtClean="0"/>
              <a:t>принимает </a:t>
            </a:r>
            <a:r>
              <a:rPr lang="ru-RU" dirty="0"/>
              <a:t>решение об оказании экстренной помощи </a:t>
            </a:r>
            <a:r>
              <a:rPr lang="ru-RU" dirty="0" smtClean="0"/>
              <a:t>несовершеннолетнему</a:t>
            </a:r>
            <a:r>
              <a:rPr lang="ru-RU" dirty="0"/>
              <a:t>, его семье;</a:t>
            </a:r>
          </a:p>
          <a:p>
            <a:r>
              <a:rPr lang="ru-RU" dirty="0" smtClean="0"/>
              <a:t>не </a:t>
            </a:r>
            <a:r>
              <a:rPr lang="ru-RU" dirty="0"/>
              <a:t>позднее 24 - 72 часов </a:t>
            </a:r>
            <a:r>
              <a:rPr lang="ru-RU" dirty="0" smtClean="0"/>
              <a:t>назначает </a:t>
            </a:r>
            <a:r>
              <a:rPr lang="ru-RU" dirty="0"/>
              <a:t>заседание ММГ для утверждения плана работы по сопровождению несовершеннолетнего, </a:t>
            </a:r>
            <a:r>
              <a:rPr lang="ru-RU" dirty="0" smtClean="0"/>
              <a:t>совершившего </a:t>
            </a:r>
            <a:r>
              <a:rPr lang="ru-RU" dirty="0"/>
              <a:t>попытку суицида, его семьи;</a:t>
            </a:r>
          </a:p>
          <a:p>
            <a:r>
              <a:rPr lang="ru-RU" dirty="0" smtClean="0"/>
              <a:t>координирует </a:t>
            </a:r>
            <a:r>
              <a:rPr lang="ru-RU" dirty="0"/>
              <a:t>деятельность представителей органов и учреждений, входящих в состав ММГ, по эффективности оказания помощи и сопровождению несовершеннолетнего, </a:t>
            </a:r>
            <a:r>
              <a:rPr lang="ru-RU" dirty="0" smtClean="0"/>
              <a:t>совершившего </a:t>
            </a:r>
            <a:r>
              <a:rPr lang="ru-RU" dirty="0"/>
              <a:t>попытку суицида, его семьи;</a:t>
            </a:r>
          </a:p>
          <a:p>
            <a:r>
              <a:rPr lang="ru-RU" dirty="0" smtClean="0"/>
              <a:t>организовывает </a:t>
            </a:r>
            <a:r>
              <a:rPr lang="ru-RU" dirty="0"/>
              <a:t>ежемесячные заседания ММГ в целях мониторинга за осуществленной работой по оказанию помощи и сопровождению несовершеннолетнего, </a:t>
            </a:r>
            <a:r>
              <a:rPr lang="ru-RU" dirty="0" smtClean="0"/>
              <a:t>совершившего </a:t>
            </a:r>
            <a:r>
              <a:rPr lang="ru-RU" dirty="0"/>
              <a:t>попытку суицида, его семьи, принятие решения об окончании или продолжении работы с несовершеннолетним и его семьей;</a:t>
            </a:r>
          </a:p>
          <a:p>
            <a:r>
              <a:rPr lang="ru-RU" dirty="0" smtClean="0"/>
              <a:t>назначает </a:t>
            </a:r>
            <a:r>
              <a:rPr lang="ru-RU" dirty="0"/>
              <a:t>лицо из числа членов ММГ, ответственное за ежемесячное представление в Службу информации о работе, осуществленной по оказанию помощи и сопровождению несовершеннолетнего, </a:t>
            </a:r>
            <a:r>
              <a:rPr lang="ru-RU" dirty="0" smtClean="0"/>
              <a:t>совершившего </a:t>
            </a:r>
            <a:r>
              <a:rPr lang="ru-RU" dirty="0"/>
              <a:t>попытку суицида, его семьи.</a:t>
            </a:r>
          </a:p>
          <a:p>
            <a:endParaRPr lang="ru-RU" dirty="0"/>
          </a:p>
        </p:txBody>
      </p:sp>
    </p:spTree>
    <p:extLst>
      <p:ext uri="{BB962C8B-B14F-4D97-AF65-F5344CB8AC3E}">
        <p14:creationId xmlns:p14="http://schemas.microsoft.com/office/powerpoint/2010/main" val="349681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37198"/>
          </a:xfrm>
        </p:spPr>
        <p:txBody>
          <a:bodyPr>
            <a:normAutofit/>
          </a:bodyPr>
          <a:lstStyle/>
          <a:p>
            <a:r>
              <a:rPr lang="ru-RU" sz="3600" b="1" dirty="0" smtClean="0">
                <a:solidFill>
                  <a:srgbClr val="7030A0"/>
                </a:solidFill>
              </a:rPr>
              <a:t>Третий этап - аналитический</a:t>
            </a:r>
            <a:endParaRPr lang="ru-RU" sz="3600" b="1" dirty="0">
              <a:solidFill>
                <a:srgbClr val="7030A0"/>
              </a:solidFill>
            </a:endParaRPr>
          </a:p>
        </p:txBody>
      </p:sp>
      <p:sp>
        <p:nvSpPr>
          <p:cNvPr id="3" name="Объект 2"/>
          <p:cNvSpPr>
            <a:spLocks noGrp="1"/>
          </p:cNvSpPr>
          <p:nvPr>
            <p:ph idx="1"/>
          </p:nvPr>
        </p:nvSpPr>
        <p:spPr>
          <a:xfrm>
            <a:off x="838200" y="1617785"/>
            <a:ext cx="10515600" cy="4559178"/>
          </a:xfrm>
        </p:spPr>
        <p:txBody>
          <a:bodyPr/>
          <a:lstStyle/>
          <a:p>
            <a:r>
              <a:rPr lang="ru-RU" dirty="0" smtClean="0"/>
              <a:t>Сопровождение несовершеннолетнего и его семьи, медицинская, социально-педагогическая реабилитация, правовая помощь</a:t>
            </a:r>
          </a:p>
          <a:p>
            <a:r>
              <a:rPr lang="ru-RU" dirty="0" smtClean="0"/>
              <a:t>Проведение </a:t>
            </a:r>
            <a:r>
              <a:rPr lang="ru-RU" dirty="0"/>
              <a:t>анализа суицидальной обстановки среди несовершеннолетних</a:t>
            </a:r>
          </a:p>
          <a:p>
            <a:r>
              <a:rPr lang="ru-RU" dirty="0" smtClean="0"/>
              <a:t>Принятие управленческих решений</a:t>
            </a:r>
          </a:p>
          <a:p>
            <a:r>
              <a:rPr lang="ru-RU" dirty="0" smtClean="0"/>
              <a:t>Разработка мер, направленных на улучшение суицидальной обстановки на территории Иркутской области</a:t>
            </a:r>
            <a:endParaRPr lang="ru-RU" dirty="0"/>
          </a:p>
        </p:txBody>
      </p:sp>
    </p:spTree>
    <p:extLst>
      <p:ext uri="{BB962C8B-B14F-4D97-AF65-F5344CB8AC3E}">
        <p14:creationId xmlns:p14="http://schemas.microsoft.com/office/powerpoint/2010/main" val="609862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2131</Words>
  <Application>Microsoft Office PowerPoint</Application>
  <PresentationFormat>Произвольный</PresentationFormat>
  <Paragraphs>154</Paragraphs>
  <Slides>27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Министерство образования Иркутской области ГКУ «Центр профилактики, реабилитации и коррекции»</vt:lpstr>
      <vt:lpstr>Подготовительный этап</vt:lpstr>
      <vt:lpstr>Задачи межведомственного взаимодействия</vt:lpstr>
      <vt:lpstr>Количество обращений на «Детский телефон доверия» за период с 2015 по 2017 г.г.</vt:lpstr>
      <vt:lpstr>Участники межведомственного взаимодействия</vt:lpstr>
      <vt:lpstr>Первый этап – профилактический (на местах)</vt:lpstr>
      <vt:lpstr>Второй этап - межведомственный</vt:lpstr>
      <vt:lpstr>Функции ММГ</vt:lpstr>
      <vt:lpstr>Третий этап - аналитический</vt:lpstr>
      <vt:lpstr>5 блоков локальных проблем </vt:lpstr>
      <vt:lpstr>Областная межведомственная  коворкинг-площадка  «Организация профилактики детских суицидов в системе образования Иркутской области» </vt:lpstr>
      <vt:lpstr>Распоряжение министра образования Иркутской области от 4 апреля 2018 года № 198-мр «Об утверждении алгоритма» </vt:lpstr>
      <vt:lpstr>Презентация PowerPoint</vt:lpstr>
      <vt:lpstr>Структура алгоритма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Краткие выводы</vt:lpstr>
      <vt:lpstr>ГКУ «Центр профилактики, реабилитации и коррекции»</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образования Иркутской области ГКУ «Центр профилактики, реабилитации и коррекции»</dc:title>
  <dc:creator>Маргарита Николаевна Галстян</dc:creator>
  <cp:lastModifiedBy>Федоров Александр Валерьевич</cp:lastModifiedBy>
  <cp:revision>17</cp:revision>
  <dcterms:created xsi:type="dcterms:W3CDTF">2018-10-31T03:12:52Z</dcterms:created>
  <dcterms:modified xsi:type="dcterms:W3CDTF">2020-08-06T10:16:49Z</dcterms:modified>
</cp:coreProperties>
</file>